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82" r:id="rId4"/>
    <p:sldId id="269" r:id="rId5"/>
    <p:sldId id="274" r:id="rId6"/>
    <p:sldId id="273" r:id="rId7"/>
    <p:sldId id="268" r:id="rId8"/>
    <p:sldId id="272" r:id="rId9"/>
    <p:sldId id="271" r:id="rId10"/>
    <p:sldId id="270" r:id="rId11"/>
    <p:sldId id="265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360 Degree feedback software for the government of India related News Stories in Regional Media using Artificial Intelligence/Machine learning – PSCS_35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97505" y="2152280"/>
            <a:ext cx="4984095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COM_02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 M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38085938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Pallavi R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Ms. Benitha Christinal J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73E72-022D-FAB8-C875-7A5D156C0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81569"/>
              </p:ext>
            </p:extLst>
          </p:nvPr>
        </p:nvGraphicFramePr>
        <p:xfrm>
          <a:off x="203197" y="2687319"/>
          <a:ext cx="5685974" cy="1573032"/>
        </p:xfrm>
        <a:graphic>
          <a:graphicData uri="http://schemas.openxmlformats.org/drawingml/2006/table">
            <a:tbl>
              <a:tblPr firstRow="1" bandRow="1"/>
              <a:tblGrid>
                <a:gridCol w="2842987">
                  <a:extLst>
                    <a:ext uri="{9D8B030D-6E8A-4147-A177-3AD203B41FA5}">
                      <a16:colId xmlns:a16="http://schemas.microsoft.com/office/drawing/2014/main" val="3726878171"/>
                    </a:ext>
                  </a:extLst>
                </a:gridCol>
                <a:gridCol w="2842987">
                  <a:extLst>
                    <a:ext uri="{9D8B030D-6E8A-4147-A177-3AD203B41FA5}">
                      <a16:colId xmlns:a16="http://schemas.microsoft.com/office/drawing/2014/main" val="3829431068"/>
                    </a:ext>
                  </a:extLst>
                </a:gridCol>
              </a:tblGrid>
              <a:tr h="39325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69493"/>
                  </a:ext>
                </a:extLst>
              </a:tr>
              <a:tr h="393258">
                <a:tc>
                  <a:txBody>
                    <a:bodyPr/>
                    <a:lstStyle/>
                    <a:p>
                      <a:r>
                        <a:rPr lang="en-IN" sz="1800" dirty="0"/>
                        <a:t>20221COM0049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Thakkola Suprathika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40937"/>
                  </a:ext>
                </a:extLst>
              </a:tr>
              <a:tr h="393258">
                <a:tc>
                  <a:txBody>
                    <a:bodyPr/>
                    <a:lstStyle/>
                    <a:p>
                      <a:r>
                        <a:rPr lang="en-IN" sz="1800" dirty="0"/>
                        <a:t>20221COM0022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Yerramsetty Poojitha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262782"/>
                  </a:ext>
                </a:extLst>
              </a:tr>
              <a:tr h="393258">
                <a:tc>
                  <a:txBody>
                    <a:bodyPr/>
                    <a:lstStyle/>
                    <a:p>
                      <a:r>
                        <a:rPr lang="en-IN" sz="1800" dirty="0"/>
                        <a:t>20221COM0048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Siva Bhaskar Kora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8764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Pipeline: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Web scraping &amp; OCR (for print clippings).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Text preprocessing &amp; cleaning.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Sentiment analysis using multilingual transformers.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Department-wise categorization.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Alert generation + Dashboard reporting.</a:t>
            </a:r>
          </a:p>
          <a:p>
            <a:pPr marL="7620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Significance: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End-to-end system, multilingual, real-time, scalable.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491343"/>
            <a:ext cx="10668000" cy="460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11588-5297-6B4D-6EBE-90955DF4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409698"/>
            <a:ext cx="11056257" cy="47733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ACBA-D58F-2ECD-5C75-C7B41277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F79185-4AA5-30DF-D942-E7E1939DA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67912"/>
            <a:ext cx="102082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Collection: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Crawling ~200 news sites, OCR for scanned newspapers.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Noise removal, tokenization, normalization.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Sentiment Analysis: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Transformer models (BERT-based).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Categorization: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Department-wise classification.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Alerts: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SMS/Email/App for negative sentiment.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Reporting: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Structured feedback reports for authorities.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2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5A81-BCAC-B016-BCB3-D65517D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Progress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66BB97-BCD9-1B85-CC7C-98DF34F75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066983"/>
            <a:ext cx="7678705" cy="49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Completed so far: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Kaggle Sentiment140 dataset integrated.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Transformer-based sentiment pipeline tested.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OCR module (Tesseract +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TextBlob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 tested on images.</a:t>
            </a: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 Progress: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Multilingual fine-tuning for Indian languages.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Department-level classification.</a:t>
            </a: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Planned: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Real-time alert system + dashboard.</a:t>
            </a:r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IN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6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6334-6C01-9215-AD4C-F935C6C8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&amp; Software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22398E-F556-0CF6-00CE-D5AF57E46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91288"/>
            <a:ext cx="100184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Python, Transformers, Pandas, Tesseract OCR,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TextBlob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Django/Flask.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Min. 8GB RAM, Dual-core CPU; Recommended GPU server for model training.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6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AD98-43E2-F571-71BB-2CB8FCB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Timeline (Gantt Chart)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44AC-BE13-6859-35F4-E77EC42BF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09DCD-2EBC-9F7E-BE1D-29CD11FE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03" y="1264153"/>
            <a:ext cx="10520193" cy="43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5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B19A-BE03-1E89-810B-3B4DE913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Innovation / Novel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D64B7-4F40-BDBE-36E3-869F2D52B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End-to-end feedback system with multilingual support.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of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OCR + Sentiment Analysis +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Department-wise categorization for policy-level insights.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Real-time negative sentiment alerts to government.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SDG Mapping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SDG 4 – Quality Education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NLP-driven awareness.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SDG 9 – Innovation &amp; Infrastructure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→ AI-powered digital governance.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C5C1-470F-B627-35B0-B2F82B77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(in IEEE format)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DA3B-720C-F2D3-C0D2-0A5D198EC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R. Smith, “An overview of the Tesseract OCR engine,” in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Proc. 9th Int. Conf. Document Analysis and Recognition (ICDAR)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Curitiba, Brazil, 2007, pp. 629–633.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D. K. Sharma, A. Kumar, and A. Joshi, “Multilingual sentiment analysis: Building and evaluating resources for Indian languages,”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IEEE Access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vol. 10, pp. 45210–45225, 2022.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S. Smitha, “Applications of OCR Technology in Indian Languages,” in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Proc. Indian Language Technology Conf.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2021.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B. Liu,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Sentiment Analysis and Opinion Mining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San Rafael, CA: Morgan &amp; Claypool Publishers, 2012.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A. Kumar and A. Jaiswal, “Aspect-based Sentiment Analysis in Indian Languages,” in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Proc. Int. Conf. Computational Linguistics and Intelligent Text Processing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2020.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E091-385D-FB37-8F7C-8068702B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(in IEEE format)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F8C1-2994-1137-5D0A-AE91E183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E. Cambria, D. Das, S. Bandyopadhyay, and A. Feraco, “Sentiment Analysis: Is it Still a Challenge?,”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IEEE Intelligent Systems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vol. 32, no. 6, pp. 8–63, 2017.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A. Kumar, R. Ranjan, and P. Bhattacharyya, “Sentiment Analysis for Indian Languages,”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Proc. Forum for Information Retrieval Evaluation (FIRE)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2018.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X. Zhang, J. Zhao, and Y. LeCun, “Character-level Convolutional Networks for Text Classification,” in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Proc. Advances in Neural Information Processing Systems 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NeurIPS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2015, pp. 649–657.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R. Gupta and A. Joshi, “News Sentiment Analysis on Social Media Data for Governance Applications,” in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Proc. Int. Conf. Data Science and Engineering (ICDSE)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2021, pp. 112–117.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V. Patel and M. Mehta, “OCR and NLP Integration for Automated Document Processing,”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Proc. Int. Conf. Computational Intelligence and Communication Networks (CICN)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2020, pp. 245–250.</a:t>
            </a:r>
          </a:p>
        </p:txBody>
      </p:sp>
    </p:spTree>
    <p:extLst>
      <p:ext uri="{BB962C8B-B14F-4D97-AF65-F5344CB8AC3E}">
        <p14:creationId xmlns:p14="http://schemas.microsoft.com/office/powerpoint/2010/main" val="90018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925287"/>
            <a:ext cx="10668000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Implementation Progress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FDFD-30E8-E19F-40CA-45C4D953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4259-5D44-12E7-923C-DD2D02B0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230087"/>
            <a:ext cx="10668000" cy="4953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Hardware &amp; Software Requirements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Timeline (Gantt Chart)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Innovation / Novel Contributions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SDG Mapping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7620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0B83C-EBF5-A308-6009-DCB6A64B4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14761"/>
            <a:ext cx="10667999" cy="29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Manual monitoring of government news is slow, error-prone, and lacks scalability.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project automates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news collection, OCR processing, multilingual sentiment analysis, and alerting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Focus: Indian regional languages + English + Hindi.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Outputs: Real-time alerts, department-wise classification, and structured reports.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1205016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Current system: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Manual/semi-automated news monitoring → slow feedback.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Challenge: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Multiple languages, large number of sources, scanned newspapers, and social media.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Goal: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Automate sentiment analysis and provide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timely, accurate feedback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authorities.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C5BC0-03EC-8913-D024-EB8825F1D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23515"/>
            <a:ext cx="74719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Classify news into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positive, negative, neutral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multilingual NLP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Indian languages.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OCR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scanned newspapers.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Categorize department-wise (health, education, etc.).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real-time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(SMS/Email/App).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Generate structured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feedback reports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19754-F99C-A03A-1FC9-9DC7106B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609599" y="762000"/>
            <a:ext cx="11691258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52400" indent="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10 papers on OCR, NLP, Sentiment Analysis, and Indian languages.</a:t>
            </a:r>
          </a:p>
          <a:p>
            <a:pPr marL="152400" indent="0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Learnings:</a:t>
            </a:r>
          </a:p>
          <a:p>
            <a:pPr marL="609600" indent="-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Tesseract OCR is effective but needs preprocessing (Smith, 2007).</a:t>
            </a:r>
          </a:p>
          <a:p>
            <a:pPr marL="609600" indent="-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BERT works best for multilingual/code-mixed sentiment (Sharma et al., 2022).</a:t>
            </a:r>
          </a:p>
          <a:p>
            <a:pPr marL="609600" indent="-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OCR accuracy is still low in Indian languages (Smitha, 2021).</a:t>
            </a:r>
          </a:p>
          <a:p>
            <a:pPr marL="609600" indent="-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Deep learning &gt; lexicon-based methods (B. Liu, 2012).</a:t>
            </a:r>
          </a:p>
          <a:p>
            <a:pPr marL="609600" indent="-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Aspect-based sentiment improves policy-level feedback (Kumar &amp; Jaiswal, 2020).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Sentiment analysis struggles with sarcasm/context (Cambria, 2017).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Indian languages face resource scarcity (Kumar, 2018).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Deep learning CNN/RNN advances (Zhang, 2019).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Social media news monitoring detects negative narratives faster (Gupta, 2021).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OCR+NLP integration validates novelty of our project (Patel &amp; Mehta, 2020).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 Methods &amp; Drawbacks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56176-ADB7-25A4-027D-552341541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66888"/>
            <a:ext cx="10334880" cy="176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Manual methods: Slow, biased, lack multilingual support.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Automated tools: Mostly English only, limited accuracy in regional scripts.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complete integration of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OCR + NLP +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 one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1092</Words>
  <Application>Microsoft Office PowerPoint</Application>
  <PresentationFormat>Widescreen</PresentationFormat>
  <Paragraphs>133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Verdana</vt:lpstr>
      <vt:lpstr>Wingdings</vt:lpstr>
      <vt:lpstr>Bioinformatics</vt:lpstr>
      <vt:lpstr>360 Degree feedback software for the government of India related News Stories in Regional Media using Artificial Intelligence/Machine learning – PSCS_35</vt:lpstr>
      <vt:lpstr>Content</vt:lpstr>
      <vt:lpstr>Content</vt:lpstr>
      <vt:lpstr>Abstract</vt:lpstr>
      <vt:lpstr>Problem Statement</vt:lpstr>
      <vt:lpstr>Objectives</vt:lpstr>
      <vt:lpstr>Literature Survey </vt:lpstr>
      <vt:lpstr>Literature Survey </vt:lpstr>
      <vt:lpstr>Existing Methods &amp; Drawbacks</vt:lpstr>
      <vt:lpstr>Proposed Methodology</vt:lpstr>
      <vt:lpstr>Architecture Diagram</vt:lpstr>
      <vt:lpstr>Modules</vt:lpstr>
      <vt:lpstr>Implementation Progress</vt:lpstr>
      <vt:lpstr>Hardware &amp; Software Requirements</vt:lpstr>
      <vt:lpstr>Timeline (Gantt Chart)</vt:lpstr>
      <vt:lpstr>Innovation / Novel Contributions</vt:lpstr>
      <vt:lpstr>References (in IEEE format)</vt:lpstr>
      <vt:lpstr>References (in IEEE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Suprathika Thakkola</cp:lastModifiedBy>
  <cp:revision>40</cp:revision>
  <dcterms:modified xsi:type="dcterms:W3CDTF">2025-09-08T17:05:28Z</dcterms:modified>
</cp:coreProperties>
</file>