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embeddedFontLst>
    <p:embeddedFont>
      <p:font typeface="Calibri" panose="020F0502020204030204"/>
      <p:regular r:id="rId17"/>
    </p:embeddedFont>
    <p:embeddedFont>
      <p:font typeface="Libre Baskerville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 b="58717"/>
          <a:stretch>
            <a:fillRect/>
          </a:stretch>
        </p:blipFill>
        <p:spPr>
          <a:xfrm>
            <a:off x="1270" y="170180"/>
            <a:ext cx="12190730" cy="219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361055" y="1753870"/>
            <a:ext cx="6033135" cy="472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endParaRPr lang="en-US" alt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36595" y="2870835"/>
            <a:ext cx="6763385" cy="178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 b="1">
                <a:solidFill>
                  <a:srgbClr val="00B0F0"/>
                </a:solidFill>
              </a:rPr>
              <a:t>Exploratory Data Analysis On</a:t>
            </a:r>
            <a:endParaRPr lang="en-US" sz="3200" b="1">
              <a:solidFill>
                <a:srgbClr val="00B0F0"/>
              </a:solidFill>
            </a:endParaRPr>
          </a:p>
          <a:p>
            <a:pPr algn="ctr"/>
            <a:r>
              <a:rPr lang="en-US" sz="3200" b="1">
                <a:solidFill>
                  <a:srgbClr val="00B0F0"/>
                </a:solidFill>
              </a:rPr>
              <a:t>Web Scraped </a:t>
            </a:r>
            <a:endParaRPr lang="en-US" sz="3200" b="1">
              <a:solidFill>
                <a:srgbClr val="00B0F0"/>
              </a:solidFill>
            </a:endParaRPr>
          </a:p>
          <a:p>
            <a:pPr algn="ctr"/>
            <a:r>
              <a:rPr lang="en-US" sz="3200" b="1">
                <a:solidFill>
                  <a:srgbClr val="C00000"/>
                </a:solidFill>
              </a:rPr>
              <a:t>Nykaa Products Data</a:t>
            </a:r>
            <a:endParaRPr lang="en-US" sz="32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38175" y="892175"/>
            <a:ext cx="764413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+mn-lt"/>
                <a:ea typeface="Calibri" panose="020F0502020204030204"/>
                <a:cs typeface="+mn-lt"/>
                <a:sym typeface="Calibri" panose="020F0502020204030204"/>
              </a:rPr>
              <a:t>NAME</a:t>
            </a:r>
            <a:r>
              <a:rPr lang="en-US" altLang="en-US" sz="2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M.SUPRATHIKA</a:t>
            </a:r>
            <a:endParaRPr lang="en-US" alt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Batch No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386</a:t>
            </a: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Course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Data Scientist</a:t>
            </a: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Linkedin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https://www.linkedin.com/in/suprathika-malladhi-b2447b265</a:t>
            </a: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altLang="en-US" sz="2400" b="1">
                <a:solidFill>
                  <a:schemeClr val="accent5">
                    <a:lumMod val="7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GitHub</a:t>
            </a:r>
            <a:r>
              <a:rPr lang="en-US" alt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https://github.com/suprathika404151/grocery-management-system</a:t>
            </a: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lang="en-US" alt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5355" y="152400"/>
            <a:ext cx="7252970" cy="90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solidFill>
                  <a:srgbClr val="92D050"/>
                </a:solidFill>
              </a:rPr>
              <a:t>          </a:t>
            </a:r>
            <a:r>
              <a:rPr lang="en-US" sz="3600" b="1">
                <a:solidFill>
                  <a:srgbClr val="0070C0"/>
                </a:solidFill>
              </a:rPr>
              <a:t> ABOUT ME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024594" y="3329366"/>
            <a:ext cx="7246189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76420" y="189230"/>
            <a:ext cx="4563745" cy="1043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solidFill>
                  <a:schemeClr val="bg2"/>
                </a:solidFill>
              </a:rPr>
              <a:t>INTRODUCTION</a:t>
            </a:r>
            <a:endParaRPr lang="en-US" sz="3200" b="1">
              <a:solidFill>
                <a:schemeClr val="bg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9630" y="1065530"/>
            <a:ext cx="10278745" cy="4911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/>
              <a:t> </a:t>
            </a:r>
            <a:r>
              <a:rPr lang="en-US" altLang="en-US" sz="1800" b="1"/>
              <a:t>Nykaa</a:t>
            </a:r>
            <a:r>
              <a:rPr lang="en-US" altLang="en-US" sz="1800"/>
              <a:t> is one of India’s leading e-commerce platforms for beauty, wellness, and personal care products.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/>
              <a:t> Offers products across categories like</a:t>
            </a:r>
            <a:r>
              <a:rPr lang="en-US" altLang="en-US" sz="1800" b="1"/>
              <a:t> skincare, haircare, makeup, and body care.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 b="1"/>
              <a:t> Web scraping</a:t>
            </a:r>
            <a:r>
              <a:rPr lang="en-US" altLang="en-US" sz="1800"/>
              <a:t> is used to collect real-time product information (</a:t>
            </a:r>
            <a:r>
              <a:rPr lang="en-US" altLang="en-US" sz="1800" b="1"/>
              <a:t>name, price, brand, volume</a:t>
            </a:r>
            <a:r>
              <a:rPr lang="en-US" altLang="en-US" sz="1800"/>
              <a:t>) from            Nykaa’s website.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/>
              <a:t> Collected data is stored in a structured format (CSV/DataFrame).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 b="1"/>
              <a:t> Exploratory Data Analysis (EDA)</a:t>
            </a:r>
            <a:r>
              <a:rPr lang="en-US" altLang="en-US" sz="1800"/>
              <a:t> is performed to uncover: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 Price distribution</a:t>
            </a:r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 Brand-wise product availability</a:t>
            </a:r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Relationship between volume &amp; price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800"/>
              <a:t> The analysis helps in understanding market trends and consumer options available on Nykaa.</a:t>
            </a: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Char char="§"/>
            </a:pPr>
            <a:endParaRPr lang="en-US" altLang="en-US" sz="1800"/>
          </a:p>
          <a:p>
            <a:pPr marL="0" indent="0">
              <a:buFont typeface="Wingdings" panose="05000000000000000000" charset="0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25725" y="384175"/>
            <a:ext cx="6955790" cy="1359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     </a:t>
            </a:r>
            <a:r>
              <a:rPr lang="en-US" sz="3200" b="1"/>
              <a:t> </a:t>
            </a:r>
            <a:r>
              <a:rPr lang="en-US" sz="3200" b="1">
                <a:solidFill>
                  <a:srgbClr val="002060"/>
                </a:solidFill>
              </a:rPr>
              <a:t>PROJECT OVERVIEW</a:t>
            </a:r>
            <a:endParaRPr lang="en-US" sz="3200" b="1">
              <a:solidFill>
                <a:srgbClr val="00206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9765" y="1384935"/>
            <a:ext cx="10710545" cy="4785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1800"/>
              <a:t>Automate data extraction of product details from Nykaa using </a:t>
            </a:r>
            <a:r>
              <a:rPr lang="en-US" altLang="en-US" sz="1800" b="1"/>
              <a:t>web scraping (Requests + BeautifulSoup).</a:t>
            </a:r>
            <a:endParaRPr lang="en-US" altLang="en-US" sz="1800"/>
          </a:p>
          <a:p>
            <a:r>
              <a:rPr lang="en-US" altLang="en-US" sz="1800"/>
              <a:t>   </a:t>
            </a:r>
            <a:endParaRPr lang="en-US" altLang="en-US" sz="1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1800"/>
              <a:t>Create a structured dataset containing product </a:t>
            </a:r>
            <a:r>
              <a:rPr lang="en-US" altLang="en-US" sz="1800" b="1"/>
              <a:t>name, price, volume, and brand for analysis.</a:t>
            </a:r>
            <a:endParaRPr lang="en-US" altLang="en-US" sz="1800" b="1"/>
          </a:p>
          <a:p>
            <a:endParaRPr lang="en-US" altLang="en-US" sz="1800"/>
          </a:p>
          <a:p>
            <a:pPr marL="0" indent="0">
              <a:buFont typeface="Wingdings" panose="05000000000000000000" charset="0"/>
              <a:buChar char="v"/>
            </a:pPr>
            <a:r>
              <a:rPr lang="en-US" altLang="en-US" sz="1800"/>
              <a:t> Clean and preprocess data by handling missing values, removing duplicates, and standardizing                       formats.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Perform </a:t>
            </a:r>
            <a:r>
              <a:rPr lang="en-US" altLang="en-US" sz="1800" b="1"/>
              <a:t>Exploratory Data Analysis (EDA</a:t>
            </a:r>
            <a:r>
              <a:rPr lang="en-US" altLang="en-US" sz="1800"/>
              <a:t>) to: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Analyze price distribution across products.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Study brand-wise product availability.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800"/>
              <a:t>Understand relationship between price and volume.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1800"/>
              <a:t>Generate visual insights using charts </a:t>
            </a:r>
            <a:r>
              <a:rPr lang="en-US" altLang="en-US" sz="1800" b="1"/>
              <a:t>(bar plots, histograms, scatter plots</a:t>
            </a:r>
            <a:r>
              <a:rPr lang="en-US" altLang="en-US" sz="1800"/>
              <a:t>).</a:t>
            </a:r>
            <a:endParaRPr lang="en-US" altLang="en-US" sz="1800"/>
          </a:p>
          <a:p>
            <a:r>
              <a:rPr lang="en-US" altLang="en-US" sz="1800"/>
              <a:t>.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87520" y="192405"/>
            <a:ext cx="4243070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accent2"/>
                </a:solidFill>
              </a:rPr>
              <a:t>DATASET OVERVIEW</a:t>
            </a:r>
            <a:endParaRPr lang="en-US" sz="2800" b="1">
              <a:solidFill>
                <a:schemeClr val="accent2"/>
              </a:solidFill>
            </a:endParaRPr>
          </a:p>
        </p:txBody>
      </p:sp>
      <p:pic>
        <p:nvPicPr>
          <p:cNvPr id="4" name="Picture 3" descr="Screenshot 2025-09-04 13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0" y="1082040"/>
            <a:ext cx="4819650" cy="28371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5265" y="878840"/>
            <a:ext cx="6346190" cy="5979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 b="1"/>
              <a:t>Total Records: </a:t>
            </a:r>
            <a:r>
              <a:rPr lang="en-US" altLang="en-US" sz="1600"/>
              <a:t>620 rows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 b="1">
                <a:solidFill>
                  <a:srgbClr val="C00000"/>
                </a:solidFill>
              </a:rPr>
              <a:t>Columns</a:t>
            </a:r>
            <a:r>
              <a:rPr lang="en-US" altLang="en-US" sz="1600">
                <a:solidFill>
                  <a:srgbClr val="C00000"/>
                </a:solidFill>
              </a:rPr>
              <a:t>:</a:t>
            </a:r>
            <a:endParaRPr lang="en-US" altLang="en-US" sz="1600">
              <a:solidFill>
                <a:srgbClr val="C0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b="1"/>
              <a:t> </a:t>
            </a:r>
            <a:endParaRPr lang="en-US" altLang="en-US" sz="1600" b="1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prod_name –</a:t>
            </a:r>
            <a:r>
              <a:rPr lang="en-US" altLang="en-US" sz="1600"/>
              <a:t> Product Name (string)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prod_vol</a:t>
            </a:r>
            <a:r>
              <a:rPr lang="en-US" altLang="en-US" sz="1600"/>
              <a:t> </a:t>
            </a:r>
            <a:r>
              <a:rPr lang="en-US" altLang="en-US" sz="1600" b="1"/>
              <a:t>–</a:t>
            </a:r>
            <a:r>
              <a:rPr lang="en-US" altLang="en-US" sz="1600"/>
              <a:t> Product Volume (text format, e.g., 200ml, 226g)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prod_price –</a:t>
            </a:r>
            <a:r>
              <a:rPr lang="en-US" altLang="en-US" sz="1600"/>
              <a:t> Product Price (₹)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volum</a:t>
            </a:r>
            <a:r>
              <a:rPr lang="en-US" altLang="en-US" sz="1600" b="1"/>
              <a:t>e –</a:t>
            </a:r>
            <a:r>
              <a:rPr lang="en-US" altLang="en-US" sz="1600"/>
              <a:t> Cleaned numeric volume (float, extracted from prod_vol)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Brand</a:t>
            </a:r>
            <a:r>
              <a:rPr lang="en-US" altLang="en-US" sz="1600"/>
              <a:t> </a:t>
            </a:r>
            <a:r>
              <a:rPr lang="en-US" altLang="en-US" sz="1600" b="1"/>
              <a:t>– </a:t>
            </a:r>
            <a:r>
              <a:rPr lang="en-US" altLang="en-US" sz="1600"/>
              <a:t>Brand Name (string)</a:t>
            </a:r>
            <a:endParaRPr lang="en-US" altLang="en-US" sz="1600"/>
          </a:p>
          <a:p>
            <a:endParaRPr lang="en-US" altLang="en-US" sz="1600" b="1"/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600" b="1"/>
              <a:t>Key Observations:</a:t>
            </a:r>
            <a:endParaRPr lang="en-US" altLang="en-US" sz="1600" b="1"/>
          </a:p>
          <a:p>
            <a:pPr marL="0" indent="0">
              <a:buFont typeface="Wingdings" panose="05000000000000000000" charset="0"/>
              <a:buNone/>
            </a:pPr>
            <a:endParaRPr lang="en-US" altLang="en-US" sz="1600"/>
          </a:p>
          <a:p>
            <a:pPr/>
            <a:r>
              <a:rPr lang="en-US" altLang="en-US" sz="1600"/>
              <a:t> Dataset contains products from multiple brands (Vaseline, NIVEA, Plum, MCaffeine, etc.)</a:t>
            </a:r>
            <a:endParaRPr lang="en-US" altLang="en-US" sz="1600"/>
          </a:p>
          <a:p>
            <a:endParaRPr lang="en-US" altLang="en-US" sz="1600"/>
          </a:p>
          <a:p>
            <a:pPr/>
            <a:r>
              <a:rPr lang="en-US" altLang="en-US" sz="1600"/>
              <a:t> 56 missing values found in volume column (handled during data    cleaning).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778125" y="282575"/>
            <a:ext cx="7170420" cy="953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235450" y="283210"/>
            <a:ext cx="4064635" cy="432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chemeClr val="bg2"/>
                </a:solidFill>
              </a:rPr>
              <a:t>UNIVARIATE  ANALYSIS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1795" y="1228725"/>
            <a:ext cx="11408410" cy="486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/>
            <a:r>
              <a:rPr lang="en-US" altLang="en-US" sz="1800"/>
              <a:t> Majority of products are priced between </a:t>
            </a:r>
            <a:r>
              <a:rPr lang="en-US" altLang="en-US" sz="1800" b="1"/>
              <a:t>₹300 – ₹1500</a:t>
            </a:r>
            <a:endParaRPr lang="en-US" altLang="en-US" sz="1800"/>
          </a:p>
          <a:p>
            <a:r>
              <a:rPr lang="en-US" altLang="en-US" sz="1800"/>
              <a:t>  (bulk of the distribution).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Clear </a:t>
            </a:r>
            <a:r>
              <a:rPr lang="en-US" altLang="en-US" sz="1800" b="1"/>
              <a:t>right-skewness</a:t>
            </a:r>
            <a:r>
              <a:rPr lang="en-US" altLang="en-US" sz="1800"/>
              <a:t> → most prices are on the lower end, </a:t>
            </a:r>
            <a:endParaRPr lang="en-US" altLang="en-US" sz="1800"/>
          </a:p>
          <a:p>
            <a:r>
              <a:rPr lang="en-US" altLang="en-US" sz="1800"/>
              <a:t>  with few very high-priced items.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A long tail exists, showing premium products (above ₹5000) </a:t>
            </a:r>
            <a:endParaRPr lang="en-US" altLang="en-US" sz="1800"/>
          </a:p>
          <a:p>
            <a:r>
              <a:rPr lang="en-US" altLang="en-US" sz="1800"/>
              <a:t>  but in very small counts.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Distribution shows </a:t>
            </a:r>
            <a:r>
              <a:rPr lang="en-US" altLang="en-US" sz="1800" b="1"/>
              <a:t>clustered price ranges</a:t>
            </a:r>
            <a:r>
              <a:rPr lang="en-US" altLang="en-US" sz="1800"/>
              <a:t> — many products </a:t>
            </a:r>
            <a:endParaRPr lang="en-US" altLang="en-US" sz="1800"/>
          </a:p>
          <a:p>
            <a:r>
              <a:rPr lang="en-US" altLang="en-US" sz="1800"/>
              <a:t>  around ₹300-₹500 (budget segment).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 b="1"/>
              <a:t> Median price</a:t>
            </a:r>
            <a:r>
              <a:rPr lang="en-US" altLang="en-US" sz="1800"/>
              <a:t> is lower than mean (due to skewness and high outliers).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Price data has some </a:t>
            </a:r>
            <a:r>
              <a:rPr lang="en-US" altLang="en-US" sz="1800" b="1"/>
              <a:t>outliers</a:t>
            </a:r>
            <a:r>
              <a:rPr lang="en-US" altLang="en-US" sz="1800"/>
              <a:t>, but they represent niche/premium </a:t>
            </a:r>
            <a:endParaRPr lang="en-US" altLang="en-US" sz="1800"/>
          </a:p>
          <a:p>
            <a:pPr indent="0">
              <a:buNone/>
            </a:pPr>
            <a:r>
              <a:rPr lang="en-US" altLang="en-US" sz="1800"/>
              <a:t>products </a:t>
            </a:r>
            <a:r>
              <a:rPr lang="en-US" altLang="en-US" sz="1800">
                <a:sym typeface="+mn-ea"/>
              </a:rPr>
              <a:t>rather than errors</a:t>
            </a:r>
            <a:endParaRPr lang="en-US" altLang="en-US" sz="1800"/>
          </a:p>
          <a:p>
            <a:r>
              <a:rPr lang="en-US" altLang="en-US" sz="1800"/>
              <a:t>  </a:t>
            </a:r>
            <a:endParaRPr lang="en-US" altLang="en-US" sz="1800"/>
          </a:p>
        </p:txBody>
      </p:sp>
      <p:pic>
        <p:nvPicPr>
          <p:cNvPr id="6" name="Picture 5" descr="Screenshot 2025-09-04 171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2120" y="716280"/>
            <a:ext cx="3979545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0065" y="380365"/>
            <a:ext cx="5230495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rgbClr val="C00000"/>
                </a:solidFill>
              </a:rPr>
              <a:t>Top 5 Brands using pie char</a:t>
            </a:r>
            <a:r>
              <a:rPr lang="en-US" sz="2000" b="1">
                <a:solidFill>
                  <a:srgbClr val="C00000"/>
                </a:solidFill>
              </a:rPr>
              <a:t>t</a:t>
            </a:r>
            <a:endParaRPr lang="en-US" sz="2000" b="1">
              <a:solidFill>
                <a:srgbClr val="C00000"/>
              </a:solidFill>
            </a:endParaRPr>
          </a:p>
        </p:txBody>
      </p:sp>
      <p:pic>
        <p:nvPicPr>
          <p:cNvPr id="3" name="Picture 2" descr="Screenshot 2025-09-04 1730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260" y="494030"/>
            <a:ext cx="4404360" cy="44202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0830" y="1209040"/>
            <a:ext cx="7184390" cy="5113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Bath</a:t>
            </a:r>
            <a:r>
              <a:rPr lang="en-US" altLang="en-US" sz="1600"/>
              <a:t> brand dominates with </a:t>
            </a:r>
            <a:r>
              <a:rPr lang="en-US" altLang="en-US" sz="1600" b="1"/>
              <a:t>~36% share</a:t>
            </a:r>
            <a:r>
              <a:rPr lang="en-US" altLang="en-US" sz="1600"/>
              <a:t>, making it the most common       brand in the dataset.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The</a:t>
            </a:r>
            <a:r>
              <a:rPr lang="en-US" altLang="en-US" sz="1600"/>
              <a:t> brand holds </a:t>
            </a:r>
            <a:r>
              <a:rPr lang="en-US" altLang="en-US" sz="1600" b="1"/>
              <a:t>~19%</a:t>
            </a:r>
            <a:r>
              <a:rPr lang="en-US" altLang="en-US" sz="1600"/>
              <a:t> share, being the second most frequent.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Victoria’s </a:t>
            </a:r>
            <a:r>
              <a:rPr lang="en-US" altLang="en-US" sz="1600"/>
              <a:t>contributes around</a:t>
            </a:r>
            <a:r>
              <a:rPr lang="en-US" altLang="en-US" sz="1600" b="1"/>
              <a:t> 18%</a:t>
            </a:r>
            <a:r>
              <a:rPr lang="en-US" altLang="en-US" sz="1600"/>
              <a:t>, showing strong presence.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 b="1"/>
              <a:t> Be</a:t>
            </a:r>
            <a:r>
              <a:rPr lang="en-US" altLang="en-US" sz="1600"/>
              <a:t> and </a:t>
            </a:r>
            <a:r>
              <a:rPr lang="en-US" altLang="en-US" sz="1600" b="1"/>
              <a:t>NIVEA</a:t>
            </a:r>
            <a:r>
              <a:rPr lang="en-US" altLang="en-US" sz="1600"/>
              <a:t> are equally represented</a:t>
            </a:r>
            <a:r>
              <a:rPr lang="en-US" altLang="en-US" sz="1600" b="1"/>
              <a:t> (~13.6% each)</a:t>
            </a:r>
            <a:r>
              <a:rPr lang="en-US" altLang="en-US" sz="1600"/>
              <a:t>.</a:t>
            </a:r>
            <a:endParaRPr lang="en-US" altLang="en-US" sz="1600"/>
          </a:p>
          <a:p>
            <a:pPr marL="0" indent="0">
              <a:buFont typeface="Wingdings" panose="05000000000000000000" charset="0"/>
              <a:buNone/>
            </a:pPr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/>
              <a:t> The distribution shows that these</a:t>
            </a:r>
            <a:r>
              <a:rPr lang="en-US" altLang="en-US" sz="1600" b="1"/>
              <a:t> 5 brands together form the majority           </a:t>
            </a:r>
            <a:r>
              <a:rPr lang="en-US" altLang="en-US" sz="1600"/>
              <a:t>of available products.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/>
              <a:t> The </a:t>
            </a:r>
            <a:r>
              <a:rPr lang="en-US" altLang="en-US" sz="1600" b="1"/>
              <a:t>top 5 brands together contribute more than 75%</a:t>
            </a:r>
            <a:r>
              <a:rPr lang="en-US" altLang="en-US" sz="1600"/>
              <a:t> of the total          dataset, showing a strong brand concentration.</a:t>
            </a:r>
            <a:endParaRPr lang="en-US" altLang="en-US" sz="1600"/>
          </a:p>
          <a:p>
            <a:endParaRPr lang="en-US" altLang="en-US" sz="1600"/>
          </a:p>
          <a:p>
            <a:pPr marL="0" indent="0">
              <a:buFont typeface="Wingdings" panose="05000000000000000000" charset="0"/>
              <a:buChar char="§"/>
            </a:pPr>
            <a:r>
              <a:rPr lang="en-US" altLang="en-US" sz="1600"/>
              <a:t> There are </a:t>
            </a:r>
            <a:r>
              <a:rPr lang="en-US" altLang="en-US" sz="1600" b="1"/>
              <a:t>many smaller brands</a:t>
            </a:r>
            <a:r>
              <a:rPr lang="en-US" altLang="en-US" sz="1600"/>
              <a:t> outside the top 5 that hold minimal share — indicating </a:t>
            </a:r>
            <a:r>
              <a:rPr lang="en-US" altLang="en-US" sz="1600" b="1"/>
              <a:t>high competition</a:t>
            </a:r>
            <a:r>
              <a:rPr lang="en-US" altLang="en-US" sz="1600"/>
              <a:t> among niche players.</a:t>
            </a: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62755" y="257175"/>
            <a:ext cx="4912995" cy="636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rgbClr val="002060"/>
                </a:solidFill>
              </a:rPr>
              <a:t>BIVARIATE ANALYSIS</a:t>
            </a:r>
            <a:endParaRPr lang="en-US" sz="2400" b="1">
              <a:solidFill>
                <a:srgbClr val="002060"/>
              </a:solidFill>
            </a:endParaRPr>
          </a:p>
        </p:txBody>
      </p:sp>
      <p:pic>
        <p:nvPicPr>
          <p:cNvPr id="5" name="Picture 4" descr="Screenshot 2025-09-04 175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045" y="785495"/>
            <a:ext cx="4781550" cy="5286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67030" y="1279525"/>
            <a:ext cx="6144895" cy="4792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/>
            <a:r>
              <a:rPr lang="en-US" altLang="en-US" sz="1800"/>
              <a:t> There is </a:t>
            </a:r>
            <a:r>
              <a:rPr lang="en-US" altLang="en-US" sz="1800" b="1"/>
              <a:t>no strong linear relationship</a:t>
            </a:r>
            <a:r>
              <a:rPr lang="en-US" altLang="en-US" sz="1800"/>
              <a:t> between price and volume.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Products with </a:t>
            </a:r>
            <a:r>
              <a:rPr lang="en-US" altLang="en-US" sz="1800" b="1"/>
              <a:t>similar volume have very different prices</a:t>
            </a:r>
            <a:r>
              <a:rPr lang="en-US" altLang="en-US" sz="1800"/>
              <a:t>, indicating pricing depends on other factors (brand, ingredients, etc.).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Most products are clustered around </a:t>
            </a:r>
            <a:r>
              <a:rPr lang="en-US" altLang="en-US" sz="1800" b="1"/>
              <a:t>100ml – 400ml volume and ₹200 – ₹2000 price range.</a:t>
            </a:r>
            <a:endParaRPr lang="en-US" altLang="en-US" sz="1800" b="1"/>
          </a:p>
          <a:p>
            <a:endParaRPr lang="en-US" altLang="en-US" sz="1800"/>
          </a:p>
          <a:p>
            <a:pPr/>
            <a:r>
              <a:rPr lang="en-US" altLang="en-US" sz="1800"/>
              <a:t> Few products have </a:t>
            </a:r>
            <a:r>
              <a:rPr lang="en-US" altLang="en-US" sz="1800" b="1"/>
              <a:t>very high prices (&gt;₹5000) </a:t>
            </a:r>
            <a:r>
              <a:rPr lang="en-US" altLang="en-US" sz="1800"/>
              <a:t>regardless of their volume — likely </a:t>
            </a:r>
            <a:r>
              <a:rPr lang="en-US" altLang="en-US" sz="1800" b="1"/>
              <a:t>premium/luxury products.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Larger volumes (600ml–1000ml) are not always the most expensive — some are still in the affordable range.</a:t>
            </a: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818380" y="315595"/>
            <a:ext cx="4916170" cy="929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accent1"/>
                </a:solidFill>
              </a:rPr>
              <a:t>INSIGHTS</a:t>
            </a:r>
            <a:endParaRPr lang="en-US" sz="2800" b="1">
              <a:solidFill>
                <a:schemeClr val="accent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5635" y="967105"/>
            <a:ext cx="11014075" cy="5228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 b="1"/>
              <a:t>Nykaa’s Body Lotion Range</a:t>
            </a:r>
            <a:endParaRPr lang="en-US" altLang="en-US" sz="1800" b="1"/>
          </a:p>
          <a:p>
            <a:endParaRPr lang="en-US" altLang="en-US" sz="180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en-US" sz="1800"/>
              <a:t> Offers products across budget, mid-range, and premium segments.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Majority of products priced between ₹300 – ₹1500 → mass-market focus.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Brand Analysis</a:t>
            </a:r>
            <a:endParaRPr lang="en-US" altLang="en-US" sz="1800" b="1"/>
          </a:p>
          <a:p>
            <a:endParaRPr lang="en-US" altLang="en-US" sz="1800"/>
          </a:p>
          <a:p>
            <a:pPr/>
            <a:r>
              <a:rPr lang="en-US" altLang="en-US" sz="1800"/>
              <a:t> Bath brand dominates with the highest share (~36%).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Top 5 brands together contribute &gt;75% of all listings, showing brand concentration.</a:t>
            </a:r>
            <a:endParaRPr lang="en-US" altLang="en-US" sz="1800"/>
          </a:p>
          <a:p>
            <a:endParaRPr lang="en-US" altLang="en-US" sz="1800"/>
          </a:p>
          <a:p>
            <a:pPr/>
            <a:r>
              <a:rPr lang="en-US" altLang="en-US" sz="1800"/>
              <a:t> Presence of many smaller brands shows high market competition.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Volume &amp; Price Relationship</a:t>
            </a:r>
            <a:endParaRPr lang="en-US" altLang="en-US" sz="1800" b="1"/>
          </a:p>
          <a:p>
            <a:endParaRPr lang="en-US" altLang="en-US" sz="1800"/>
          </a:p>
          <a:p>
            <a:pPr/>
            <a:r>
              <a:rPr lang="en-US" altLang="en-US" sz="1800"/>
              <a:t> No strong correlation between price and volume — price influenced more by brand, ingredients, and    product positioning.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4180</Words>
  <Application>WPS Presentation</Application>
  <PresentationFormat>Widescreen</PresentationFormat>
  <Paragraphs>161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Lato Black</vt:lpstr>
      <vt:lpstr>Libre Baskerville</vt:lpstr>
      <vt:lpstr>Microsoft YaHei</vt:lpstr>
      <vt:lpstr>Arial Unicode MS</vt:lpstr>
      <vt:lpstr>Bahnschrift SemiLight SemiCondensed</vt:lpstr>
      <vt:lpstr>Bernard MT Condensed</vt:lpstr>
      <vt:lpstr>Blackadder ITC</vt:lpstr>
      <vt:lpstr>Bodoni MT</vt:lpstr>
      <vt:lpstr>Bodoni MT Condensed</vt:lpstr>
      <vt:lpstr>Bodoni MT Poster Compressed</vt:lpstr>
      <vt:lpstr>Bookman Old Style</vt:lpstr>
      <vt:lpstr>Calibri Light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Sushma Gopali</cp:lastModifiedBy>
  <cp:revision>2</cp:revision>
  <dcterms:created xsi:type="dcterms:W3CDTF">2021-02-16T05:19:00Z</dcterms:created>
  <dcterms:modified xsi:type="dcterms:W3CDTF">2025-09-05T15:00:18Z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DD84062B460849CBA307954A2DF0A77C_13</vt:lpwstr>
  </property>
  <property fmtid="{D5CDD505-2E9C-101B-9397-08002B2CF9AE}" pid="3" name="KSOProductBuildVer">
    <vt:lpwstr>1033-12.2.0.21931</vt:lpwstr>
  </property>
</Properties>
</file>