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0.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60" r:id="rId4"/>
    <p:sldId id="261" r:id="rId5"/>
    <p:sldId id="259" r:id="rId6"/>
    <p:sldId id="267" r:id="rId7"/>
    <p:sldId id="276" r:id="rId8"/>
    <p:sldId id="268" r:id="rId9"/>
    <p:sldId id="269" r:id="rId10"/>
    <p:sldId id="258" r:id="rId11"/>
    <p:sldId id="262" r:id="rId12"/>
    <p:sldId id="263" r:id="rId13"/>
    <p:sldId id="264" r:id="rId14"/>
    <p:sldId id="265" r:id="rId15"/>
    <p:sldId id="266" r:id="rId16"/>
    <p:sldId id="275" r:id="rId17"/>
    <p:sldId id="270" r:id="rId18"/>
    <p:sldId id="271" r:id="rId19"/>
    <p:sldId id="272" r:id="rId20"/>
    <p:sldId id="273" r:id="rId21"/>
    <p:sldId id="277" r:id="rId22"/>
    <p:sldId id="278" r:id="rId23"/>
    <p:sldId id="279" r:id="rId24"/>
    <p:sldId id="280" r:id="rId25"/>
    <p:sldId id="284" r:id="rId26"/>
    <p:sldId id="282" r:id="rId27"/>
    <p:sldId id="283" r:id="rId28"/>
    <p:sldId id="285" r:id="rId29"/>
    <p:sldId id="286" r:id="rId30"/>
    <p:sldId id="281"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94" autoAdjust="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F01EAD-22FD-418D-A5B6-3F24BCE06B24}" type="datetimeFigureOut">
              <a:rPr lang="en-US" smtClean="0"/>
              <a:t>10/8/2021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0AA900-82A9-4D58-BE9B-E06A4A46CA16}" type="slidenum">
              <a:rPr lang="en-US" smtClean="0"/>
              <a:t>‹#›</a:t>
            </a:fld>
            <a:endParaRPr lang="en-US"/>
          </a:p>
        </p:txBody>
      </p:sp>
    </p:spTree>
    <p:extLst>
      <p:ext uri="{BB962C8B-B14F-4D97-AF65-F5344CB8AC3E}">
        <p14:creationId xmlns:p14="http://schemas.microsoft.com/office/powerpoint/2010/main" val="1890292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3D printed parts may feel much the same way if your solvent temperature is too high. Every plastic has its own heat resistance. Some exotic thermoplastic materials like PEEK can withstand temperatures beyond 300 degrees C. But most common plastic materials settle in the range around 100 degrees C.</a:t>
            </a:r>
          </a:p>
          <a:p>
            <a:pPr fontAlgn="base"/>
            <a:r>
              <a:rPr lang="en-US" sz="1200" b="0" i="0" kern="1200" dirty="0" smtClean="0">
                <a:solidFill>
                  <a:schemeClr val="tx1"/>
                </a:solidFill>
                <a:effectLst/>
                <a:latin typeface="+mn-lt"/>
                <a:ea typeface="+mn-ea"/>
                <a:cs typeface="+mn-cs"/>
              </a:rPr>
              <a:t>ABS will deform if you heat it beyond 90 degrees C. PETG withstands only up to 60 degrees C. </a:t>
            </a:r>
          </a:p>
          <a:p>
            <a:pPr fontAlgn="base"/>
            <a:r>
              <a:rPr lang="en-US" sz="1200" b="0" i="0" kern="1200" dirty="0" smtClean="0">
                <a:solidFill>
                  <a:schemeClr val="tx1"/>
                </a:solidFill>
                <a:effectLst/>
                <a:latin typeface="+mn-lt"/>
                <a:ea typeface="+mn-ea"/>
                <a:cs typeface="+mn-cs"/>
              </a:rPr>
              <a:t>3D prints from PETG on speeding up the dissolution time and came too close to the deforming point in my solvent tank. Although higher temperature typically increases the dissolution process</a:t>
            </a:r>
          </a:p>
          <a:p>
            <a:endParaRPr lang="en-US" dirty="0"/>
          </a:p>
        </p:txBody>
      </p:sp>
      <p:sp>
        <p:nvSpPr>
          <p:cNvPr id="4" name="Slide Number Placeholder 3"/>
          <p:cNvSpPr>
            <a:spLocks noGrp="1"/>
          </p:cNvSpPr>
          <p:nvPr>
            <p:ph type="sldNum" sz="quarter" idx="10"/>
          </p:nvPr>
        </p:nvSpPr>
        <p:spPr/>
        <p:txBody>
          <a:bodyPr/>
          <a:lstStyle/>
          <a:p>
            <a:fld id="{BF0AA900-82A9-4D58-BE9B-E06A4A46CA16}" type="slidenum">
              <a:rPr lang="en-US" smtClean="0"/>
              <a:t>16</a:t>
            </a:fld>
            <a:endParaRPr lang="en-US"/>
          </a:p>
        </p:txBody>
      </p:sp>
    </p:spTree>
    <p:extLst>
      <p:ext uri="{BB962C8B-B14F-4D97-AF65-F5344CB8AC3E}">
        <p14:creationId xmlns:p14="http://schemas.microsoft.com/office/powerpoint/2010/main" val="2169442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840918-5CBD-48DF-B0CC-20ED03B72986}"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15600-9DB6-46FE-A9C6-1F7F86E0E562}" type="slidenum">
              <a:rPr lang="en-US" smtClean="0"/>
              <a:t>‹#›</a:t>
            </a:fld>
            <a:endParaRPr lang="en-US"/>
          </a:p>
        </p:txBody>
      </p:sp>
    </p:spTree>
    <p:extLst>
      <p:ext uri="{BB962C8B-B14F-4D97-AF65-F5344CB8AC3E}">
        <p14:creationId xmlns:p14="http://schemas.microsoft.com/office/powerpoint/2010/main" val="3306758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840918-5CBD-48DF-B0CC-20ED03B72986}"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15600-9DB6-46FE-A9C6-1F7F86E0E562}" type="slidenum">
              <a:rPr lang="en-US" smtClean="0"/>
              <a:t>‹#›</a:t>
            </a:fld>
            <a:endParaRPr lang="en-US"/>
          </a:p>
        </p:txBody>
      </p:sp>
    </p:spTree>
    <p:extLst>
      <p:ext uri="{BB962C8B-B14F-4D97-AF65-F5344CB8AC3E}">
        <p14:creationId xmlns:p14="http://schemas.microsoft.com/office/powerpoint/2010/main" val="252472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840918-5CBD-48DF-B0CC-20ED03B72986}"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15600-9DB6-46FE-A9C6-1F7F86E0E562}" type="slidenum">
              <a:rPr lang="en-US" smtClean="0"/>
              <a:t>‹#›</a:t>
            </a:fld>
            <a:endParaRPr lang="en-US"/>
          </a:p>
        </p:txBody>
      </p:sp>
    </p:spTree>
    <p:extLst>
      <p:ext uri="{BB962C8B-B14F-4D97-AF65-F5344CB8AC3E}">
        <p14:creationId xmlns:p14="http://schemas.microsoft.com/office/powerpoint/2010/main" val="187122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840918-5CBD-48DF-B0CC-20ED03B72986}"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15600-9DB6-46FE-A9C6-1F7F86E0E562}" type="slidenum">
              <a:rPr lang="en-US" smtClean="0"/>
              <a:t>‹#›</a:t>
            </a:fld>
            <a:endParaRPr lang="en-US"/>
          </a:p>
        </p:txBody>
      </p:sp>
    </p:spTree>
    <p:extLst>
      <p:ext uri="{BB962C8B-B14F-4D97-AF65-F5344CB8AC3E}">
        <p14:creationId xmlns:p14="http://schemas.microsoft.com/office/powerpoint/2010/main" val="3067160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840918-5CBD-48DF-B0CC-20ED03B72986}"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15600-9DB6-46FE-A9C6-1F7F86E0E562}" type="slidenum">
              <a:rPr lang="en-US" smtClean="0"/>
              <a:t>‹#›</a:t>
            </a:fld>
            <a:endParaRPr lang="en-US"/>
          </a:p>
        </p:txBody>
      </p:sp>
    </p:spTree>
    <p:extLst>
      <p:ext uri="{BB962C8B-B14F-4D97-AF65-F5344CB8AC3E}">
        <p14:creationId xmlns:p14="http://schemas.microsoft.com/office/powerpoint/2010/main" val="362553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840918-5CBD-48DF-B0CC-20ED03B72986}"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15600-9DB6-46FE-A9C6-1F7F86E0E562}" type="slidenum">
              <a:rPr lang="en-US" smtClean="0"/>
              <a:t>‹#›</a:t>
            </a:fld>
            <a:endParaRPr lang="en-US"/>
          </a:p>
        </p:txBody>
      </p:sp>
    </p:spTree>
    <p:extLst>
      <p:ext uri="{BB962C8B-B14F-4D97-AF65-F5344CB8AC3E}">
        <p14:creationId xmlns:p14="http://schemas.microsoft.com/office/powerpoint/2010/main" val="344291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840918-5CBD-48DF-B0CC-20ED03B72986}" type="datetimeFigureOut">
              <a:rPr lang="en-US" smtClean="0"/>
              <a:t>10/8/2021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715600-9DB6-46FE-A9C6-1F7F86E0E562}" type="slidenum">
              <a:rPr lang="en-US" smtClean="0"/>
              <a:t>‹#›</a:t>
            </a:fld>
            <a:endParaRPr lang="en-US"/>
          </a:p>
        </p:txBody>
      </p:sp>
    </p:spTree>
    <p:extLst>
      <p:ext uri="{BB962C8B-B14F-4D97-AF65-F5344CB8AC3E}">
        <p14:creationId xmlns:p14="http://schemas.microsoft.com/office/powerpoint/2010/main" val="236550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840918-5CBD-48DF-B0CC-20ED03B72986}" type="datetimeFigureOut">
              <a:rPr lang="en-US" smtClean="0"/>
              <a:t>10/8/2021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715600-9DB6-46FE-A9C6-1F7F86E0E562}" type="slidenum">
              <a:rPr lang="en-US" smtClean="0"/>
              <a:t>‹#›</a:t>
            </a:fld>
            <a:endParaRPr lang="en-US"/>
          </a:p>
        </p:txBody>
      </p:sp>
    </p:spTree>
    <p:extLst>
      <p:ext uri="{BB962C8B-B14F-4D97-AF65-F5344CB8AC3E}">
        <p14:creationId xmlns:p14="http://schemas.microsoft.com/office/powerpoint/2010/main" val="374889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40918-5CBD-48DF-B0CC-20ED03B72986}" type="datetimeFigureOut">
              <a:rPr lang="en-US" smtClean="0"/>
              <a:t>10/8/2021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715600-9DB6-46FE-A9C6-1F7F86E0E562}" type="slidenum">
              <a:rPr lang="en-US" smtClean="0"/>
              <a:t>‹#›</a:t>
            </a:fld>
            <a:endParaRPr lang="en-US"/>
          </a:p>
        </p:txBody>
      </p:sp>
    </p:spTree>
    <p:extLst>
      <p:ext uri="{BB962C8B-B14F-4D97-AF65-F5344CB8AC3E}">
        <p14:creationId xmlns:p14="http://schemas.microsoft.com/office/powerpoint/2010/main" val="3735098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40918-5CBD-48DF-B0CC-20ED03B72986}"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15600-9DB6-46FE-A9C6-1F7F86E0E562}" type="slidenum">
              <a:rPr lang="en-US" smtClean="0"/>
              <a:t>‹#›</a:t>
            </a:fld>
            <a:endParaRPr lang="en-US"/>
          </a:p>
        </p:txBody>
      </p:sp>
    </p:spTree>
    <p:extLst>
      <p:ext uri="{BB962C8B-B14F-4D97-AF65-F5344CB8AC3E}">
        <p14:creationId xmlns:p14="http://schemas.microsoft.com/office/powerpoint/2010/main" val="273612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40918-5CBD-48DF-B0CC-20ED03B72986}"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15600-9DB6-46FE-A9C6-1F7F86E0E562}" type="slidenum">
              <a:rPr lang="en-US" smtClean="0"/>
              <a:t>‹#›</a:t>
            </a:fld>
            <a:endParaRPr lang="en-US"/>
          </a:p>
        </p:txBody>
      </p:sp>
    </p:spTree>
    <p:extLst>
      <p:ext uri="{BB962C8B-B14F-4D97-AF65-F5344CB8AC3E}">
        <p14:creationId xmlns:p14="http://schemas.microsoft.com/office/powerpoint/2010/main" val="109979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40918-5CBD-48DF-B0CC-20ED03B72986}" type="datetimeFigureOut">
              <a:rPr lang="en-US" smtClean="0"/>
              <a:t>10/8/2021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15600-9DB6-46FE-A9C6-1F7F86E0E562}" type="slidenum">
              <a:rPr lang="en-US" smtClean="0"/>
              <a:t>‹#›</a:t>
            </a:fld>
            <a:endParaRPr lang="en-US"/>
          </a:p>
        </p:txBody>
      </p:sp>
    </p:spTree>
    <p:extLst>
      <p:ext uri="{BB962C8B-B14F-4D97-AF65-F5344CB8AC3E}">
        <p14:creationId xmlns:p14="http://schemas.microsoft.com/office/powerpoint/2010/main" val="1984862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Post processing</a:t>
            </a:r>
            <a:endParaRPr lang="en-US" dirty="0"/>
          </a:p>
        </p:txBody>
      </p:sp>
    </p:spTree>
    <p:extLst>
      <p:ext uri="{BB962C8B-B14F-4D97-AF65-F5344CB8AC3E}">
        <p14:creationId xmlns:p14="http://schemas.microsoft.com/office/powerpoint/2010/main" val="2020267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Easy </a:t>
            </a:r>
            <a:r>
              <a:rPr lang="en-US" dirty="0"/>
              <a:t>Ways</a:t>
            </a:r>
            <a:br>
              <a:rPr lang="en-US" dirty="0"/>
            </a:br>
            <a:r>
              <a:rPr lang="en-US" dirty="0"/>
              <a:t>to Remove Metal Support Structures</a:t>
            </a:r>
            <a:br>
              <a:rPr lang="en-US" dirty="0"/>
            </a:br>
            <a:endParaRPr lang="en-US" dirty="0"/>
          </a:p>
        </p:txBody>
      </p:sp>
      <p:sp>
        <p:nvSpPr>
          <p:cNvPr id="3" name="Content Placeholder 2"/>
          <p:cNvSpPr>
            <a:spLocks noGrp="1"/>
          </p:cNvSpPr>
          <p:nvPr>
            <p:ph idx="1"/>
          </p:nvPr>
        </p:nvSpPr>
        <p:spPr>
          <a:xfrm>
            <a:off x="457200" y="1295400"/>
            <a:ext cx="8382000" cy="5943600"/>
          </a:xfrm>
        </p:spPr>
        <p:txBody>
          <a:bodyPr>
            <a:normAutofit fontScale="62500" lnSpcReduction="20000"/>
          </a:bodyPr>
          <a:lstStyle/>
          <a:p>
            <a:pPr marL="0" indent="0">
              <a:buNone/>
            </a:pPr>
            <a:r>
              <a:rPr lang="en-US" dirty="0"/>
              <a:t>1. Angle your supports</a:t>
            </a:r>
          </a:p>
          <a:p>
            <a:r>
              <a:rPr lang="en-US" dirty="0"/>
              <a:t>For areas where supports are needed inside the part (such as horizontal holes along the X or Y axis), part-to-part support contact will occur. That usually means a surface twice as big to post-process, which is not always desirable.</a:t>
            </a:r>
          </a:p>
          <a:p>
            <a:r>
              <a:rPr lang="en-US" dirty="0" smtClean="0"/>
              <a:t>It </a:t>
            </a:r>
            <a:r>
              <a:rPr lang="en-US" dirty="0"/>
              <a:t>is not always necessary for support structures to touch the part twice. </a:t>
            </a:r>
            <a:endParaRPr lang="en-US" dirty="0" smtClean="0"/>
          </a:p>
          <a:p>
            <a:r>
              <a:rPr lang="en-US" dirty="0" smtClean="0"/>
              <a:t>Using </a:t>
            </a:r>
            <a:r>
              <a:rPr lang="en-US" dirty="0"/>
              <a:t>angled support structures, you can also connect the lower part of the support structure to the build platform to limit the affected surface quality. If you can’t avoid touching the part twice, you can guide the support to an area that can be post-processed more easily</a:t>
            </a:r>
            <a:r>
              <a:rPr lang="en-US" dirty="0" smtClean="0"/>
              <a:t>.</a:t>
            </a:r>
          </a:p>
          <a:p>
            <a:pPr marL="0" indent="0">
              <a:buNone/>
            </a:pPr>
            <a:r>
              <a:rPr lang="en-US" dirty="0"/>
              <a:t>2. Use fine tooth structure</a:t>
            </a:r>
          </a:p>
          <a:p>
            <a:r>
              <a:rPr lang="en-US" dirty="0"/>
              <a:t>To ensure that your support structures are strong enough, but also easy to remove, combine strong supports with fine teeth. If you need a strong connection, we recommend that you let the teeth slightly penetrate the part, otherwise it might break off and cause a layer shift.</a:t>
            </a:r>
          </a:p>
          <a:p>
            <a:r>
              <a:rPr lang="en-US" dirty="0"/>
              <a:t>When not removed carefully, teeth can cause pits that damage the part, especially for sensitive features such as thin walls or lightweight structures. Therefore, another option is to go for predefined break-off points, which are shaped like an hour glass. These break off in the middle. You can then smoothen the surface to remove the rest</a:t>
            </a:r>
            <a:r>
              <a:rPr lang="en-US" dirty="0" smtClean="0"/>
              <a:t>.</a:t>
            </a:r>
            <a:endParaRPr lang="en-US" dirty="0"/>
          </a:p>
        </p:txBody>
      </p:sp>
    </p:spTree>
    <p:extLst>
      <p:ext uri="{BB962C8B-B14F-4D97-AF65-F5344CB8AC3E}">
        <p14:creationId xmlns:p14="http://schemas.microsoft.com/office/powerpoint/2010/main" val="330842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Easy Ways</a:t>
            </a:r>
            <a:br>
              <a:rPr lang="en-US" dirty="0"/>
            </a:br>
            <a:r>
              <a:rPr lang="en-US" dirty="0"/>
              <a:t>to Remove Metal Support Structures</a:t>
            </a:r>
            <a:br>
              <a:rPr lang="en-US" dirty="0"/>
            </a:br>
            <a:endParaRPr lang="en-US" dirty="0"/>
          </a:p>
        </p:txBody>
      </p:sp>
      <p:sp>
        <p:nvSpPr>
          <p:cNvPr id="3" name="Content Placeholder 2"/>
          <p:cNvSpPr>
            <a:spLocks noGrp="1"/>
          </p:cNvSpPr>
          <p:nvPr>
            <p:ph idx="1"/>
          </p:nvPr>
        </p:nvSpPr>
        <p:spPr>
          <a:xfrm>
            <a:off x="457200" y="1295400"/>
            <a:ext cx="8382000" cy="5943600"/>
          </a:xfrm>
        </p:spPr>
        <p:txBody>
          <a:bodyPr>
            <a:normAutofit/>
          </a:bodyPr>
          <a:lstStyle/>
          <a:p>
            <a:pPr marL="0" indent="0">
              <a:buNone/>
            </a:pPr>
            <a:r>
              <a:rPr lang="en-US" dirty="0" smtClean="0"/>
              <a:t>3</a:t>
            </a:r>
            <a:r>
              <a:rPr lang="en-US" dirty="0"/>
              <a:t>. Rescale the support structures</a:t>
            </a:r>
          </a:p>
          <a:p>
            <a:r>
              <a:rPr lang="en-US" dirty="0"/>
              <a:t>Support structure width doesn’t always need to be equally broad on the build platform as it is on the part. If no strong platform connection is required, you can scale it down to reduce the area that will need post-processing.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3297" y="4592782"/>
            <a:ext cx="3053776"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0620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Easy Ways</a:t>
            </a:r>
            <a:br>
              <a:rPr lang="en-US" dirty="0"/>
            </a:br>
            <a:r>
              <a:rPr lang="en-US" dirty="0"/>
              <a:t>to Remove Metal Support Structures</a:t>
            </a:r>
            <a:br>
              <a:rPr lang="en-US" dirty="0"/>
            </a:br>
            <a:endParaRPr lang="en-US" dirty="0"/>
          </a:p>
        </p:txBody>
      </p:sp>
      <p:sp>
        <p:nvSpPr>
          <p:cNvPr id="3" name="Content Placeholder 2"/>
          <p:cNvSpPr>
            <a:spLocks noGrp="1"/>
          </p:cNvSpPr>
          <p:nvPr>
            <p:ph idx="1"/>
          </p:nvPr>
        </p:nvSpPr>
        <p:spPr>
          <a:xfrm>
            <a:off x="457200" y="1295400"/>
            <a:ext cx="8382000" cy="5943600"/>
          </a:xfrm>
        </p:spPr>
        <p:txBody>
          <a:bodyPr>
            <a:normAutofit/>
          </a:bodyPr>
          <a:lstStyle/>
          <a:p>
            <a:pPr marL="0" indent="0">
              <a:buNone/>
            </a:pPr>
            <a:r>
              <a:rPr lang="en-US" dirty="0" smtClean="0"/>
              <a:t>4</a:t>
            </a:r>
            <a:r>
              <a:rPr lang="en-US" dirty="0"/>
              <a:t>. Fragment block supports</a:t>
            </a:r>
          </a:p>
          <a:p>
            <a:r>
              <a:rPr lang="en-US" dirty="0"/>
              <a:t>V</a:t>
            </a:r>
            <a:r>
              <a:rPr lang="en-US" dirty="0" smtClean="0"/>
              <a:t>olumetric </a:t>
            </a:r>
            <a:r>
              <a:rPr lang="en-US" dirty="0"/>
              <a:t>support is completely solid, block support is composed of a grid of lines, with each line normally assuming the thickness of the melt pool. Fragmented block supports or a clearance between support structures facilitates support removal.</a:t>
            </a:r>
          </a:p>
          <a:p>
            <a:pPr marL="0" indent="0">
              <a:buNone/>
            </a:pPr>
            <a:endParaRPr lang="en-US" dirty="0"/>
          </a:p>
        </p:txBody>
      </p:sp>
      <p:pic>
        <p:nvPicPr>
          <p:cNvPr id="3074" name="Picture 2" descr="limit support structur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1" y="4400372"/>
            <a:ext cx="3505200" cy="2337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502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Easy Ways</a:t>
            </a:r>
            <a:br>
              <a:rPr lang="en-US" dirty="0"/>
            </a:br>
            <a:r>
              <a:rPr lang="en-US" dirty="0"/>
              <a:t>to Remove Metal Support Structures</a:t>
            </a:r>
            <a:br>
              <a:rPr lang="en-US" dirty="0"/>
            </a:br>
            <a:endParaRPr lang="en-US" dirty="0"/>
          </a:p>
        </p:txBody>
      </p:sp>
      <p:sp>
        <p:nvSpPr>
          <p:cNvPr id="3" name="Content Placeholder 2"/>
          <p:cNvSpPr>
            <a:spLocks noGrp="1"/>
          </p:cNvSpPr>
          <p:nvPr>
            <p:ph idx="1"/>
          </p:nvPr>
        </p:nvSpPr>
        <p:spPr>
          <a:xfrm>
            <a:off x="457200" y="1295400"/>
            <a:ext cx="8382000" cy="5943600"/>
          </a:xfrm>
        </p:spPr>
        <p:txBody>
          <a:bodyPr>
            <a:normAutofit/>
          </a:bodyPr>
          <a:lstStyle/>
          <a:p>
            <a:pPr marL="0" indent="0">
              <a:buNone/>
            </a:pPr>
            <a:r>
              <a:rPr lang="en-US" dirty="0"/>
              <a:t>5. Milling off additional material</a:t>
            </a:r>
          </a:p>
          <a:p>
            <a:r>
              <a:rPr lang="en-US" dirty="0"/>
              <a:t>Finally, in certain cases, you can add additional material to the places that need support structures and mill it off to achieve the intended shape. This way the quality of the part is maintained, and no additional post-processing steps are needed as the supported areas are milled/polished anyway. </a:t>
            </a:r>
          </a:p>
          <a:p>
            <a:pPr marL="0" indent="0">
              <a:buNone/>
            </a:pPr>
            <a:endParaRPr lang="en-US" dirty="0"/>
          </a:p>
        </p:txBody>
      </p:sp>
    </p:spTree>
    <p:extLst>
      <p:ext uri="{BB962C8B-B14F-4D97-AF65-F5344CB8AC3E}">
        <p14:creationId xmlns:p14="http://schemas.microsoft.com/office/powerpoint/2010/main" val="1888348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599" y="1112748"/>
            <a:ext cx="7007339" cy="5725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7016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429000"/>
            <a:ext cx="6521411"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11988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085" y="76199"/>
            <a:ext cx="4947915" cy="2767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909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structure removal</a:t>
            </a:r>
            <a:endParaRPr lang="en-US" dirty="0"/>
          </a:p>
        </p:txBody>
      </p:sp>
      <p:sp>
        <p:nvSpPr>
          <p:cNvPr id="3" name="Content Placeholder 2"/>
          <p:cNvSpPr>
            <a:spLocks noGrp="1"/>
          </p:cNvSpPr>
          <p:nvPr>
            <p:ph idx="1"/>
          </p:nvPr>
        </p:nvSpPr>
        <p:spPr/>
        <p:txBody>
          <a:bodyPr>
            <a:normAutofit fontScale="92500"/>
          </a:bodyPr>
          <a:lstStyle/>
          <a:p>
            <a:r>
              <a:rPr lang="en-US" dirty="0"/>
              <a:t>The system removes support material by </a:t>
            </a:r>
            <a:r>
              <a:rPr lang="en-US" b="1" dirty="0"/>
              <a:t>immersing parts in a bath of </a:t>
            </a:r>
            <a:r>
              <a:rPr lang="en-US" dirty="0" smtClean="0"/>
              <a:t>water</a:t>
            </a:r>
            <a:r>
              <a:rPr lang="en-US" dirty="0"/>
              <a:t>, orange oil, or a mildly alkaline solution. It really depends on your choice of the soluble support material.</a:t>
            </a:r>
            <a:endParaRPr lang="en-US" b="1" dirty="0"/>
          </a:p>
          <a:p>
            <a:r>
              <a:rPr lang="en-US" dirty="0" smtClean="0"/>
              <a:t>The </a:t>
            </a:r>
            <a:r>
              <a:rPr lang="en-US" dirty="0"/>
              <a:t>system heats and circulates solution around the parts in the cleaning tank. The solution dissolves the support material without harming the underlying model material.</a:t>
            </a:r>
          </a:p>
        </p:txBody>
      </p:sp>
    </p:spTree>
    <p:extLst>
      <p:ext uri="{BB962C8B-B14F-4D97-AF65-F5344CB8AC3E}">
        <p14:creationId xmlns:p14="http://schemas.microsoft.com/office/powerpoint/2010/main" val="4132518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surface texture improvement</a:t>
            </a:r>
            <a:endParaRPr lang="en-US" dirty="0"/>
          </a:p>
        </p:txBody>
      </p:sp>
      <p:sp>
        <p:nvSpPr>
          <p:cNvPr id="3" name="Content Placeholder 2"/>
          <p:cNvSpPr>
            <a:spLocks noGrp="1"/>
          </p:cNvSpPr>
          <p:nvPr>
            <p:ph idx="1"/>
          </p:nvPr>
        </p:nvSpPr>
        <p:spPr/>
        <p:txBody>
          <a:bodyPr>
            <a:normAutofit/>
          </a:bodyPr>
          <a:lstStyle/>
          <a:p>
            <a:pPr algn="just"/>
            <a:r>
              <a:rPr lang="en-US" dirty="0"/>
              <a:t>One of the drawbacks </a:t>
            </a:r>
            <a:r>
              <a:rPr lang="en-US" dirty="0" smtClean="0"/>
              <a:t>of additive manufacturing or 3D printing is </a:t>
            </a:r>
            <a:r>
              <a:rPr lang="en-US" dirty="0"/>
              <a:t>the quality of the surface finish. Building parts layer by layer will naturally result in visible layering or ‘stair stepping’ as it is often known. </a:t>
            </a:r>
          </a:p>
          <a:p>
            <a:r>
              <a:rPr lang="en-US" dirty="0" smtClean="0"/>
              <a:t>Three </a:t>
            </a:r>
            <a:r>
              <a:rPr lang="en-US" dirty="0"/>
              <a:t>options to improve the surface finish of your AM components:</a:t>
            </a:r>
          </a:p>
          <a:p>
            <a:endParaRPr lang="en-US" dirty="0"/>
          </a:p>
        </p:txBody>
      </p:sp>
    </p:spTree>
    <p:extLst>
      <p:ext uri="{BB962C8B-B14F-4D97-AF65-F5344CB8AC3E}">
        <p14:creationId xmlns:p14="http://schemas.microsoft.com/office/powerpoint/2010/main" val="1664165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surface texture improvement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Improving the surface finish of your AM part</a:t>
            </a:r>
          </a:p>
          <a:p>
            <a:r>
              <a:rPr lang="en-US" dirty="0"/>
              <a:t>Layering is a result of three variables: the curvature of the parts geometry, the orientation of the part with respect to the build chamber, and the layer thickness.</a:t>
            </a:r>
          </a:p>
          <a:p>
            <a:r>
              <a:rPr lang="en-US" dirty="0"/>
              <a:t>Out of those three, changing the parts geometry so it can be built by AM is the least likely option. There are however plenty of possibilities with respect to the other two</a:t>
            </a:r>
            <a:r>
              <a:rPr lang="en-US" dirty="0" smtClean="0"/>
              <a:t>.</a:t>
            </a:r>
          </a:p>
          <a:p>
            <a:pPr marL="0" indent="0">
              <a:buNone/>
            </a:pPr>
            <a:r>
              <a:rPr lang="en-US" b="1" dirty="0" smtClean="0"/>
              <a:t>1 </a:t>
            </a:r>
            <a:r>
              <a:rPr lang="en-US" b="1" dirty="0"/>
              <a:t>Parts with flat surfaces</a:t>
            </a:r>
            <a:endParaRPr lang="en-US" dirty="0"/>
          </a:p>
          <a:p>
            <a:r>
              <a:rPr lang="en-US" dirty="0"/>
              <a:t>Parts with </a:t>
            </a:r>
            <a:r>
              <a:rPr lang="en-US" b="1" dirty="0"/>
              <a:t>flat surfaces will generally build free of layering </a:t>
            </a:r>
            <a:r>
              <a:rPr lang="en-US" dirty="0"/>
              <a:t>if they are orientated parallel or normal to one or more of the build chambers’ Cartesian planes. </a:t>
            </a:r>
            <a:endParaRPr lang="en-US" dirty="0" smtClean="0"/>
          </a:p>
          <a:p>
            <a:r>
              <a:rPr lang="en-US" dirty="0" smtClean="0"/>
              <a:t>If </a:t>
            </a:r>
            <a:r>
              <a:rPr lang="en-US" dirty="0"/>
              <a:t>the </a:t>
            </a:r>
            <a:r>
              <a:rPr lang="en-US" b="1" dirty="0"/>
              <a:t>part is curved in only one plane </a:t>
            </a:r>
            <a:r>
              <a:rPr lang="en-US" dirty="0"/>
              <a:t>(such as a hollow extrusion profile or </a:t>
            </a:r>
            <a:r>
              <a:rPr lang="en-US" dirty="0" err="1"/>
              <a:t>aerofoil</a:t>
            </a:r>
            <a:r>
              <a:rPr lang="en-US" dirty="0"/>
              <a:t>) </a:t>
            </a:r>
            <a:r>
              <a:rPr lang="en-US" b="1" dirty="0"/>
              <a:t>then it is best built with the curved profile lying in the XY </a:t>
            </a:r>
            <a:r>
              <a:rPr lang="en-US" dirty="0"/>
              <a:t>plane, normal to the z-axis. In this way each layer is a constant profile and there is no transition across the chamber in the x and y directions. More importantly there is no stair stepping through the wall thickness.</a:t>
            </a:r>
          </a:p>
          <a:p>
            <a:endParaRPr lang="en-US" dirty="0"/>
          </a:p>
          <a:p>
            <a:endParaRPr lang="en-US" dirty="0"/>
          </a:p>
        </p:txBody>
      </p:sp>
    </p:spTree>
    <p:extLst>
      <p:ext uri="{BB962C8B-B14F-4D97-AF65-F5344CB8AC3E}">
        <p14:creationId xmlns:p14="http://schemas.microsoft.com/office/powerpoint/2010/main" val="1916023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surface texture improvement</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smtClean="0"/>
              <a:t>2</a:t>
            </a:r>
            <a:r>
              <a:rPr lang="en-US" b="1" dirty="0"/>
              <a:t>) Parts with doubly curved surfaces</a:t>
            </a:r>
            <a:endParaRPr lang="en-US" dirty="0"/>
          </a:p>
          <a:p>
            <a:r>
              <a:rPr lang="en-US" dirty="0"/>
              <a:t>Parts with doubly curved surfaces are the most challenging and there is no simple way to make the visible layering disappear. </a:t>
            </a:r>
            <a:r>
              <a:rPr lang="en-US" b="1" dirty="0"/>
              <a:t>Some consideration of build orientation can assist</a:t>
            </a:r>
            <a:r>
              <a:rPr lang="en-US" dirty="0"/>
              <a:t>, but there are always going to be areas of the geometry where the surfaces flatten out and large sideways steps between each layer are inevitable. Surface finish in these areas will therefore be compromised.</a:t>
            </a:r>
          </a:p>
          <a:p>
            <a:pPr marL="0" indent="0">
              <a:buNone/>
            </a:pPr>
            <a:r>
              <a:rPr lang="en-US" b="1" dirty="0"/>
              <a:t>3) Layer thickness</a:t>
            </a:r>
            <a:endParaRPr lang="en-US" dirty="0"/>
          </a:p>
          <a:p>
            <a:r>
              <a:rPr lang="en-US" b="1" dirty="0"/>
              <a:t>If part orientation cannot help, then reducing layer thickness is arguably one of the best ways to improve surface finish</a:t>
            </a:r>
            <a:r>
              <a:rPr lang="en-US" dirty="0"/>
              <a:t>. If you can put four layers into the space where you once only had one, then the results will be noticeably improved. </a:t>
            </a:r>
            <a:endParaRPr lang="en-US" dirty="0" smtClean="0"/>
          </a:p>
          <a:p>
            <a:pPr algn="just"/>
            <a:r>
              <a:rPr lang="en-US" b="1" dirty="0" smtClean="0"/>
              <a:t>Modern </a:t>
            </a:r>
            <a:r>
              <a:rPr lang="en-US" b="1" dirty="0"/>
              <a:t>AM machines </a:t>
            </a:r>
            <a:r>
              <a:rPr lang="en-US" dirty="0"/>
              <a:t>are a lot more sophisticated than </a:t>
            </a:r>
            <a:r>
              <a:rPr lang="en-US" dirty="0" smtClean="0"/>
              <a:t>the previous version </a:t>
            </a:r>
            <a:r>
              <a:rPr lang="en-US" dirty="0"/>
              <a:t>and many can be specifically </a:t>
            </a:r>
            <a:r>
              <a:rPr lang="en-US" b="1" dirty="0"/>
              <a:t>calibrated to build at layer thickness measured in microns instead of </a:t>
            </a:r>
            <a:r>
              <a:rPr lang="en-US" b="1" dirty="0" err="1"/>
              <a:t>millimetres</a:t>
            </a:r>
            <a:r>
              <a:rPr lang="en-US" dirty="0"/>
              <a:t>. Building parts in 16 or 25 micron layers (that’s 0.016mm and 0.025mm) is now possible. If surface finish straight off the machine is important to you then these options are really worth considering.</a:t>
            </a:r>
          </a:p>
          <a:p>
            <a:endParaRPr lang="en-US" dirty="0"/>
          </a:p>
          <a:p>
            <a:endParaRPr lang="en-US" dirty="0"/>
          </a:p>
        </p:txBody>
      </p:sp>
    </p:spTree>
    <p:extLst>
      <p:ext uri="{BB962C8B-B14F-4D97-AF65-F5344CB8AC3E}">
        <p14:creationId xmlns:p14="http://schemas.microsoft.com/office/powerpoint/2010/main" val="3112413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structure</a:t>
            </a:r>
            <a:endParaRPr lang="en-US" dirty="0"/>
          </a:p>
        </p:txBody>
      </p:sp>
      <p:sp>
        <p:nvSpPr>
          <p:cNvPr id="3" name="Content Placeholder 2"/>
          <p:cNvSpPr>
            <a:spLocks noGrp="1"/>
          </p:cNvSpPr>
          <p:nvPr>
            <p:ph idx="1"/>
          </p:nvPr>
        </p:nvSpPr>
        <p:spPr/>
        <p:txBody>
          <a:bodyPr>
            <a:normAutofit fontScale="85000" lnSpcReduction="10000"/>
          </a:bodyPr>
          <a:lstStyle/>
          <a:p>
            <a:r>
              <a:rPr lang="en-US" dirty="0"/>
              <a:t>Support structures are often hollow, which means you are not continuously machining metal as you cut through them. </a:t>
            </a:r>
            <a:endParaRPr lang="en-US" dirty="0" smtClean="0"/>
          </a:p>
          <a:p>
            <a:r>
              <a:rPr lang="en-US" dirty="0" smtClean="0"/>
              <a:t>A thin-walled</a:t>
            </a:r>
            <a:r>
              <a:rPr lang="en-US" dirty="0"/>
              <a:t>, mostly solid support, </a:t>
            </a:r>
            <a:r>
              <a:rPr lang="en-US" dirty="0" smtClean="0"/>
              <a:t>gap, </a:t>
            </a:r>
            <a:r>
              <a:rPr lang="en-US" dirty="0"/>
              <a:t>then another thin wall, </a:t>
            </a:r>
            <a:r>
              <a:rPr lang="en-US" dirty="0" smtClean="0"/>
              <a:t>and </a:t>
            </a:r>
            <a:r>
              <a:rPr lang="en-US" dirty="0"/>
              <a:t>so on. Furthermore, most supports are not fully dense, particularly in the build direction. </a:t>
            </a:r>
            <a:endParaRPr lang="en-US" dirty="0" smtClean="0"/>
          </a:p>
          <a:p>
            <a:r>
              <a:rPr lang="en-US" dirty="0" smtClean="0"/>
              <a:t>Since </a:t>
            </a:r>
            <a:r>
              <a:rPr lang="en-US" dirty="0"/>
              <a:t>the supports will be removed from the finished part, it seems unnecessary to make them fully dense, so laser-path planning algorithms often skip every other layer of the supports, saving material and reducing build time. </a:t>
            </a:r>
            <a:endParaRPr lang="en-US" dirty="0" smtClean="0"/>
          </a:p>
        </p:txBody>
      </p:sp>
    </p:spTree>
    <p:extLst>
      <p:ext uri="{BB962C8B-B14F-4D97-AF65-F5344CB8AC3E}">
        <p14:creationId xmlns:p14="http://schemas.microsoft.com/office/powerpoint/2010/main" val="39792178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surface texture improvement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Post operation options</a:t>
            </a:r>
          </a:p>
          <a:p>
            <a:pPr algn="just"/>
            <a:r>
              <a:rPr lang="en-US" dirty="0"/>
              <a:t>As an alternative, you could consider post operations such as dressing the </a:t>
            </a:r>
            <a:r>
              <a:rPr lang="en-US" b="1" dirty="0"/>
              <a:t>part by hand, sand blasting and machining</a:t>
            </a:r>
            <a:r>
              <a:rPr lang="en-US" dirty="0"/>
              <a:t>. These are the ultimate way to get a top quality finish, but the processes require skill and are </a:t>
            </a:r>
            <a:r>
              <a:rPr lang="en-US" dirty="0" err="1"/>
              <a:t>labour</a:t>
            </a:r>
            <a:r>
              <a:rPr lang="en-US" dirty="0"/>
              <a:t> intensive and therefore expensive.</a:t>
            </a:r>
          </a:p>
          <a:p>
            <a:pPr algn="just"/>
            <a:r>
              <a:rPr lang="en-US" dirty="0"/>
              <a:t>Post operation options also depend on the part’s material - </a:t>
            </a:r>
            <a:r>
              <a:rPr lang="en-US" b="1" dirty="0"/>
              <a:t>plastics are easier to finish than metals</a:t>
            </a:r>
            <a:r>
              <a:rPr lang="en-US" dirty="0"/>
              <a:t>. </a:t>
            </a:r>
            <a:r>
              <a:rPr lang="en-US" dirty="0"/>
              <a:t>That is why it is recommended getting the best ‘off the machine’ finish. </a:t>
            </a:r>
          </a:p>
          <a:p>
            <a:pPr algn="just"/>
            <a:r>
              <a:rPr lang="en-US" dirty="0" smtClean="0"/>
              <a:t>If </a:t>
            </a:r>
            <a:r>
              <a:rPr lang="en-US" dirty="0"/>
              <a:t>your AM parts are to be painted or chrome plated, then there is really no alternative to these post operations at present. </a:t>
            </a:r>
            <a:endParaRPr lang="en-US" dirty="0" smtClean="0"/>
          </a:p>
          <a:p>
            <a:endParaRPr lang="en-US" dirty="0"/>
          </a:p>
        </p:txBody>
      </p:sp>
    </p:spTree>
    <p:extLst>
      <p:ext uri="{BB962C8B-B14F-4D97-AF65-F5344CB8AC3E}">
        <p14:creationId xmlns:p14="http://schemas.microsoft.com/office/powerpoint/2010/main" val="2778921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Accuracy In Additive Manufacturing</a:t>
            </a:r>
          </a:p>
        </p:txBody>
      </p:sp>
      <p:sp>
        <p:nvSpPr>
          <p:cNvPr id="3" name="Content Placeholder 2"/>
          <p:cNvSpPr>
            <a:spLocks noGrp="1"/>
          </p:cNvSpPr>
          <p:nvPr>
            <p:ph idx="1"/>
          </p:nvPr>
        </p:nvSpPr>
        <p:spPr>
          <a:xfrm>
            <a:off x="76200" y="1600200"/>
            <a:ext cx="9067800" cy="4525963"/>
          </a:xfrm>
        </p:spPr>
        <p:txBody>
          <a:bodyPr>
            <a:normAutofit fontScale="70000" lnSpcReduction="20000"/>
          </a:bodyPr>
          <a:lstStyle/>
          <a:p>
            <a:r>
              <a:rPr lang="en-US" dirty="0"/>
              <a:t>Additive Manufacturing (AM) processes generate plastic or metal parts layer‐by‐layer without using formative </a:t>
            </a:r>
            <a:r>
              <a:rPr lang="en-US" dirty="0" smtClean="0"/>
              <a:t>tools</a:t>
            </a:r>
          </a:p>
          <a:p>
            <a:pPr algn="just"/>
            <a:r>
              <a:rPr lang="en-US" b="1" dirty="0"/>
              <a:t>process </a:t>
            </a:r>
            <a:r>
              <a:rPr lang="en-US" b="1" dirty="0" smtClean="0"/>
              <a:t>specific challenges </a:t>
            </a:r>
            <a:r>
              <a:rPr lang="en-US" dirty="0"/>
              <a:t>such as a </a:t>
            </a:r>
            <a:r>
              <a:rPr lang="en-US" b="1" dirty="0"/>
              <a:t>high surface roughness, the stair‐stepping effect or geometrical deviations </a:t>
            </a:r>
            <a:r>
              <a:rPr lang="en-US" dirty="0"/>
              <a:t>inhibit the industrial </a:t>
            </a:r>
            <a:r>
              <a:rPr lang="en-US" dirty="0" smtClean="0"/>
              <a:t>establishment</a:t>
            </a:r>
          </a:p>
          <a:p>
            <a:pPr algn="just"/>
            <a:r>
              <a:rPr lang="en-US" b="1" dirty="0"/>
              <a:t>Many </a:t>
            </a:r>
            <a:r>
              <a:rPr lang="en-US" b="1" dirty="0" smtClean="0"/>
              <a:t>process parameters </a:t>
            </a:r>
            <a:r>
              <a:rPr lang="en-US" b="1" dirty="0"/>
              <a:t>and geometrical factors influence </a:t>
            </a:r>
            <a:r>
              <a:rPr lang="en-US" dirty="0"/>
              <a:t>the manufacturing accuracy in AM which can lead to large </a:t>
            </a:r>
            <a:r>
              <a:rPr lang="en-US" dirty="0" smtClean="0"/>
              <a:t>deviations</a:t>
            </a:r>
          </a:p>
          <a:p>
            <a:r>
              <a:rPr lang="en-US" b="1" dirty="0"/>
              <a:t>geometrical accuracy constitutes an important </a:t>
            </a:r>
            <a:r>
              <a:rPr lang="en-US" b="1" dirty="0" smtClean="0"/>
              <a:t>quality characteristic </a:t>
            </a:r>
            <a:r>
              <a:rPr lang="en-US" dirty="0"/>
              <a:t>and a great challenge for the </a:t>
            </a:r>
            <a:r>
              <a:rPr lang="en-US" dirty="0" smtClean="0"/>
              <a:t>further determination </a:t>
            </a:r>
            <a:r>
              <a:rPr lang="en-US" dirty="0"/>
              <a:t>and improvement of </a:t>
            </a:r>
            <a:r>
              <a:rPr lang="en-US" dirty="0" smtClean="0"/>
              <a:t>AM</a:t>
            </a:r>
          </a:p>
          <a:p>
            <a:pPr algn="just"/>
            <a:r>
              <a:rPr lang="en-US" b="1" dirty="0"/>
              <a:t>Geometrical deviations are unavoidable </a:t>
            </a:r>
            <a:r>
              <a:rPr lang="en-US" dirty="0"/>
              <a:t>due to the </a:t>
            </a:r>
            <a:r>
              <a:rPr lang="en-US" dirty="0" smtClean="0"/>
              <a:t>physical manufacturing </a:t>
            </a:r>
            <a:r>
              <a:rPr lang="en-US" dirty="0"/>
              <a:t>of parts and can generally be divided into </a:t>
            </a:r>
            <a:r>
              <a:rPr lang="en-US" dirty="0" smtClean="0"/>
              <a:t>four categories. </a:t>
            </a:r>
            <a:r>
              <a:rPr lang="en-US" dirty="0"/>
              <a:t>The four categories are </a:t>
            </a:r>
            <a:r>
              <a:rPr lang="en-US" b="1" dirty="0"/>
              <a:t>dimensional </a:t>
            </a:r>
            <a:r>
              <a:rPr lang="en-US" b="1" dirty="0" smtClean="0"/>
              <a:t>deviations (</a:t>
            </a:r>
            <a:r>
              <a:rPr lang="en-US" b="1" dirty="0"/>
              <a:t>two‐point dimensions), form deviations (e.g. roundness </a:t>
            </a:r>
            <a:r>
              <a:rPr lang="en-US" b="1" dirty="0" smtClean="0"/>
              <a:t>, </a:t>
            </a:r>
            <a:r>
              <a:rPr lang="en-US" b="1" dirty="0"/>
              <a:t>location deviations (e.g. perpendicularity) </a:t>
            </a:r>
            <a:r>
              <a:rPr lang="en-US" b="1" dirty="0" smtClean="0"/>
              <a:t>and </a:t>
            </a:r>
            <a:r>
              <a:rPr lang="fr-FR" b="1" dirty="0" smtClean="0"/>
              <a:t>surface </a:t>
            </a:r>
            <a:r>
              <a:rPr lang="fr-FR" b="1" dirty="0" err="1"/>
              <a:t>deviations</a:t>
            </a:r>
            <a:r>
              <a:rPr lang="fr-FR" b="1" dirty="0"/>
              <a:t> (</a:t>
            </a:r>
            <a:r>
              <a:rPr lang="fr-FR" b="1" dirty="0" err="1"/>
              <a:t>e.g</a:t>
            </a:r>
            <a:r>
              <a:rPr lang="fr-FR" b="1" dirty="0"/>
              <a:t>. surface </a:t>
            </a:r>
            <a:r>
              <a:rPr lang="fr-FR" b="1" dirty="0" err="1"/>
              <a:t>roughness</a:t>
            </a:r>
            <a:r>
              <a:rPr lang="fr-FR" b="1" dirty="0"/>
              <a:t>).</a:t>
            </a:r>
            <a:endParaRPr lang="en-US" b="1" dirty="0"/>
          </a:p>
        </p:txBody>
      </p:sp>
    </p:spTree>
    <p:extLst>
      <p:ext uri="{BB962C8B-B14F-4D97-AF65-F5344CB8AC3E}">
        <p14:creationId xmlns:p14="http://schemas.microsoft.com/office/powerpoint/2010/main" val="1567775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Accuracy In Additive Manufacturing</a:t>
            </a:r>
          </a:p>
        </p:txBody>
      </p:sp>
      <p:sp>
        <p:nvSpPr>
          <p:cNvPr id="3" name="Content Placeholder 2"/>
          <p:cNvSpPr>
            <a:spLocks noGrp="1"/>
          </p:cNvSpPr>
          <p:nvPr>
            <p:ph idx="1"/>
          </p:nvPr>
        </p:nvSpPr>
        <p:spPr>
          <a:xfrm>
            <a:off x="76200" y="1600200"/>
            <a:ext cx="9067800" cy="4525963"/>
          </a:xfrm>
        </p:spPr>
        <p:txBody>
          <a:bodyPr>
            <a:normAutofit fontScale="85000" lnSpcReduction="20000"/>
          </a:bodyPr>
          <a:lstStyle/>
          <a:p>
            <a:pPr algn="just"/>
            <a:r>
              <a:rPr lang="en-US" b="1" dirty="0"/>
              <a:t>Suitable orientation of the part is crucial </a:t>
            </a:r>
            <a:r>
              <a:rPr lang="en-US" dirty="0"/>
              <a:t>in AM for improving the Geometrical and Dimensional Tolerance (G&amp;DT), reducing build times and minimizing support volume and part production costs. The part orientation affects surface accuracy, builds height, and supports volume. </a:t>
            </a:r>
            <a:endParaRPr lang="en-US" dirty="0" smtClean="0"/>
          </a:p>
          <a:p>
            <a:pPr algn="just"/>
            <a:r>
              <a:rPr lang="en-US" dirty="0"/>
              <a:t>The </a:t>
            </a:r>
            <a:r>
              <a:rPr lang="en-US" b="1" dirty="0"/>
              <a:t>staircase effect </a:t>
            </a:r>
            <a:r>
              <a:rPr lang="en-US" dirty="0"/>
              <a:t>has been recognized as one of the most important factors, affecting the part accuracy, and it is mainly caused by an inclined or freeform surface. </a:t>
            </a:r>
            <a:endParaRPr lang="en-US" dirty="0" smtClean="0"/>
          </a:p>
          <a:p>
            <a:pPr algn="just"/>
            <a:r>
              <a:rPr lang="en-US" dirty="0" smtClean="0"/>
              <a:t>A </a:t>
            </a:r>
            <a:r>
              <a:rPr lang="en-US" dirty="0"/>
              <a:t>prediction model was presented to study the shrinkage phenomena in </a:t>
            </a:r>
            <a:r>
              <a:rPr lang="en-US" dirty="0" err="1"/>
              <a:t>photopolymerization</a:t>
            </a:r>
            <a:r>
              <a:rPr lang="en-US" dirty="0"/>
              <a:t> during AM. In addition, it was found that when layer thickness increased from 0.2 to 2.0 mm, the staircase amount increased by 300%.</a:t>
            </a:r>
          </a:p>
        </p:txBody>
      </p:sp>
    </p:spTree>
    <p:extLst>
      <p:ext uri="{BB962C8B-B14F-4D97-AF65-F5344CB8AC3E}">
        <p14:creationId xmlns:p14="http://schemas.microsoft.com/office/powerpoint/2010/main" val="924018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fontScale="90000"/>
          </a:bodyPr>
          <a:lstStyle/>
          <a:p>
            <a:r>
              <a:rPr lang="en-US" dirty="0"/>
              <a:t>Accuracy In Additive Manufacturing</a:t>
            </a:r>
          </a:p>
        </p:txBody>
      </p:sp>
      <p:sp>
        <p:nvSpPr>
          <p:cNvPr id="3" name="Content Placeholder 2"/>
          <p:cNvSpPr>
            <a:spLocks noGrp="1"/>
          </p:cNvSpPr>
          <p:nvPr>
            <p:ph idx="1"/>
          </p:nvPr>
        </p:nvSpPr>
        <p:spPr>
          <a:xfrm>
            <a:off x="304800" y="762000"/>
            <a:ext cx="8686800" cy="4983163"/>
          </a:xfrm>
        </p:spPr>
        <p:txBody>
          <a:bodyPr>
            <a:normAutofit fontScale="62500" lnSpcReduction="20000"/>
          </a:bodyPr>
          <a:lstStyle/>
          <a:p>
            <a:pPr marL="0" indent="0">
              <a:buNone/>
            </a:pPr>
            <a:r>
              <a:rPr lang="en-US" b="1" dirty="0"/>
              <a:t>Influencing geometrical </a:t>
            </a:r>
            <a:r>
              <a:rPr lang="en-US" b="1" dirty="0" smtClean="0"/>
              <a:t>factors</a:t>
            </a:r>
          </a:p>
          <a:p>
            <a:r>
              <a:rPr lang="en-US" dirty="0" smtClean="0"/>
              <a:t>The </a:t>
            </a:r>
            <a:r>
              <a:rPr lang="en-US" dirty="0"/>
              <a:t>geometrical factors describe the shape and spatial position of parts within the AM build chamber </a:t>
            </a:r>
            <a:r>
              <a:rPr lang="en-US" dirty="0" smtClean="0"/>
              <a:t>. In </a:t>
            </a:r>
            <a:r>
              <a:rPr lang="en-US" dirty="0"/>
              <a:t>the following, the geometrical factors and their variation steps are presented. </a:t>
            </a:r>
            <a:endParaRPr lang="en-US" dirty="0" smtClean="0"/>
          </a:p>
          <a:p>
            <a:pPr marL="0" indent="0">
              <a:buNone/>
            </a:pPr>
            <a:r>
              <a:rPr lang="en-US" dirty="0" smtClean="0"/>
              <a:t>Nominal </a:t>
            </a:r>
            <a:r>
              <a:rPr lang="en-US" dirty="0"/>
              <a:t>dimension (N</a:t>
            </a:r>
            <a:r>
              <a:rPr lang="en-US" dirty="0" smtClean="0"/>
              <a:t>):</a:t>
            </a:r>
          </a:p>
          <a:p>
            <a:r>
              <a:rPr lang="en-US" dirty="0" smtClean="0"/>
              <a:t> </a:t>
            </a:r>
            <a:r>
              <a:rPr lang="en-US" dirty="0"/>
              <a:t>A dimension is generally defined as the distance between two opposite points </a:t>
            </a:r>
            <a:endParaRPr lang="en-US" dirty="0" smtClean="0"/>
          </a:p>
          <a:p>
            <a:r>
              <a:rPr lang="en-US" dirty="0"/>
              <a:t> The standard allows the cross‐process comparison of the geometrical accuracy between plastic and metal AM processes. </a:t>
            </a:r>
            <a:endParaRPr lang="en-US" dirty="0" smtClean="0"/>
          </a:p>
          <a:p>
            <a:pPr marL="0" indent="0">
              <a:buNone/>
            </a:pPr>
            <a:r>
              <a:rPr lang="en-US" dirty="0" smtClean="0"/>
              <a:t>Dimension </a:t>
            </a:r>
            <a:r>
              <a:rPr lang="en-US" dirty="0"/>
              <a:t>group: </a:t>
            </a:r>
            <a:endParaRPr lang="en-US" dirty="0" smtClean="0"/>
          </a:p>
          <a:p>
            <a:r>
              <a:rPr lang="en-US" dirty="0" smtClean="0"/>
              <a:t>The </a:t>
            </a:r>
            <a:r>
              <a:rPr lang="en-US" dirty="0"/>
              <a:t>dimension group includes four different types of dimensions: external, internal, distance dimensions and dimensions of various </a:t>
            </a:r>
            <a:r>
              <a:rPr lang="en-US" dirty="0" smtClean="0"/>
              <a:t>steps, </a:t>
            </a:r>
            <a:r>
              <a:rPr lang="en-US" dirty="0"/>
              <a:t>whereby the underlying paper focuses on external and internal geometries, for instance, the roundness of inner or outer cylinders.  </a:t>
            </a:r>
            <a:endParaRPr lang="en-US" dirty="0" smtClean="0"/>
          </a:p>
          <a:p>
            <a:pPr marL="0" indent="0">
              <a:buNone/>
            </a:pPr>
            <a:r>
              <a:rPr lang="en-US" dirty="0" smtClean="0"/>
              <a:t>Element </a:t>
            </a:r>
            <a:r>
              <a:rPr lang="en-US" dirty="0"/>
              <a:t>geometry: </a:t>
            </a:r>
            <a:endParaRPr lang="en-US" dirty="0" smtClean="0"/>
          </a:p>
          <a:p>
            <a:r>
              <a:rPr lang="en-US" dirty="0" smtClean="0"/>
              <a:t>The </a:t>
            </a:r>
            <a:r>
              <a:rPr lang="en-US" dirty="0"/>
              <a:t>element geometry is an important factor. Adam developed a classification of geometrical elements, where basic elements are divided into non‐curved (i.e. cuboids), simple‐curved (i.e. cylinders) and double‐curved elements (i.e. spheres</a:t>
            </a:r>
            <a:r>
              <a:rPr lang="en-US" dirty="0" smtClean="0"/>
              <a:t>)</a:t>
            </a:r>
          </a:p>
          <a:p>
            <a:endParaRPr lang="en-US" dirty="0"/>
          </a:p>
        </p:txBody>
      </p:sp>
    </p:spTree>
    <p:extLst>
      <p:ext uri="{BB962C8B-B14F-4D97-AF65-F5344CB8AC3E}">
        <p14:creationId xmlns:p14="http://schemas.microsoft.com/office/powerpoint/2010/main" val="1304273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a:t>Accuracy In Additive Manufacturing</a:t>
            </a:r>
          </a:p>
        </p:txBody>
      </p:sp>
      <p:sp>
        <p:nvSpPr>
          <p:cNvPr id="3" name="Content Placeholder 2"/>
          <p:cNvSpPr>
            <a:spLocks noGrp="1"/>
          </p:cNvSpPr>
          <p:nvPr>
            <p:ph idx="1"/>
          </p:nvPr>
        </p:nvSpPr>
        <p:spPr>
          <a:xfrm>
            <a:off x="76200" y="762000"/>
            <a:ext cx="9067800" cy="5364163"/>
          </a:xfrm>
        </p:spPr>
        <p:txBody>
          <a:bodyPr>
            <a:normAutofit fontScale="62500" lnSpcReduction="20000"/>
          </a:bodyPr>
          <a:lstStyle/>
          <a:p>
            <a:pPr marL="0" indent="0">
              <a:buNone/>
            </a:pPr>
            <a:r>
              <a:rPr lang="en-US" dirty="0"/>
              <a:t>Influencing geometrical </a:t>
            </a:r>
            <a:r>
              <a:rPr lang="en-US" dirty="0" smtClean="0"/>
              <a:t>factors</a:t>
            </a:r>
          </a:p>
          <a:p>
            <a:pPr marL="0" indent="0">
              <a:buNone/>
            </a:pPr>
            <a:r>
              <a:rPr lang="en-US" dirty="0"/>
              <a:t> Orientation and alignment: </a:t>
            </a:r>
            <a:endParaRPr lang="en-US" dirty="0" smtClean="0"/>
          </a:p>
          <a:p>
            <a:r>
              <a:rPr lang="en-US" dirty="0" smtClean="0"/>
              <a:t>Due </a:t>
            </a:r>
            <a:r>
              <a:rPr lang="en-US" dirty="0"/>
              <a:t>to the layer‐by‐layer manufacturing, the spatial alignment of </a:t>
            </a:r>
            <a:r>
              <a:rPr lang="en-US" dirty="0" smtClean="0"/>
              <a:t>parts shows </a:t>
            </a:r>
            <a:r>
              <a:rPr lang="en-US" dirty="0"/>
              <a:t>a major influence on the geometrical accuracy </a:t>
            </a:r>
            <a:r>
              <a:rPr lang="en-US" dirty="0" smtClean="0"/>
              <a:t>. </a:t>
            </a:r>
          </a:p>
          <a:p>
            <a:r>
              <a:rPr lang="en-US" dirty="0" smtClean="0"/>
              <a:t>In </a:t>
            </a:r>
            <a:r>
              <a:rPr lang="en-US" dirty="0"/>
              <a:t>the studies on the examination of dimensional tolerances, the test specimens were aligned along the x‐, y‐ and z‐axes of the build chamber in order to investigate the influence of the shrinkage factors within AM processes. </a:t>
            </a:r>
            <a:endParaRPr lang="en-US" dirty="0" smtClean="0"/>
          </a:p>
          <a:p>
            <a:r>
              <a:rPr lang="en-US" dirty="0" smtClean="0"/>
              <a:t>For </a:t>
            </a:r>
            <a:r>
              <a:rPr lang="en-US" dirty="0"/>
              <a:t>the investigation of form and location deviations, finer orientations (0°, 30°, 45°, 60° and 90°) are selected to investigate their influence on the occurring deviations in more detail.   </a:t>
            </a:r>
            <a:endParaRPr lang="en-US" dirty="0" smtClean="0"/>
          </a:p>
          <a:p>
            <a:pPr marL="0" indent="0">
              <a:buNone/>
            </a:pPr>
            <a:r>
              <a:rPr lang="en-US" dirty="0" smtClean="0"/>
              <a:t>Position </a:t>
            </a:r>
            <a:r>
              <a:rPr lang="en-US" dirty="0"/>
              <a:t>in the AM build chamber: </a:t>
            </a:r>
            <a:endParaRPr lang="en-US" dirty="0" smtClean="0"/>
          </a:p>
          <a:p>
            <a:r>
              <a:rPr lang="en-US" dirty="0" smtClean="0"/>
              <a:t>AM </a:t>
            </a:r>
            <a:r>
              <a:rPr lang="en-US" dirty="0"/>
              <a:t>machines use different heating systems and temperature controllers trying to generate a homogeneous temperature distribution during and after the manufacturing. </a:t>
            </a:r>
            <a:endParaRPr lang="en-US" dirty="0" smtClean="0"/>
          </a:p>
          <a:p>
            <a:r>
              <a:rPr lang="en-US" dirty="0" smtClean="0"/>
              <a:t>The </a:t>
            </a:r>
            <a:r>
              <a:rPr lang="en-US" dirty="0"/>
              <a:t>machine environment generates different temperature areas and gradients within the machine, whereby geometrical deviations can occur. This fact was already represented in </a:t>
            </a:r>
            <a:r>
              <a:rPr lang="en-US" dirty="0" smtClean="0"/>
              <a:t>on </a:t>
            </a:r>
            <a:r>
              <a:rPr lang="en-US" dirty="0" smtClean="0"/>
              <a:t>different </a:t>
            </a:r>
            <a:r>
              <a:rPr lang="en-US" dirty="0"/>
              <a:t>positions in the x‐y‐plane. </a:t>
            </a:r>
            <a:endParaRPr lang="en-US" dirty="0" smtClean="0"/>
          </a:p>
          <a:p>
            <a:r>
              <a:rPr lang="en-US" dirty="0" smtClean="0"/>
              <a:t>The </a:t>
            </a:r>
            <a:r>
              <a:rPr lang="en-US" dirty="0"/>
              <a:t>results show that it is difficult to deduce a clear correlation between the chosen position and occurring deviations. However, an influence is obvious.  </a:t>
            </a:r>
          </a:p>
        </p:txBody>
      </p:sp>
    </p:spTree>
    <p:extLst>
      <p:ext uri="{BB962C8B-B14F-4D97-AF65-F5344CB8AC3E}">
        <p14:creationId xmlns:p14="http://schemas.microsoft.com/office/powerpoint/2010/main" val="2755623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Machining</a:t>
            </a:r>
            <a:endParaRPr lang="en-US" dirty="0"/>
          </a:p>
        </p:txBody>
      </p:sp>
      <p:sp>
        <p:nvSpPr>
          <p:cNvPr id="3" name="Content Placeholder 2"/>
          <p:cNvSpPr>
            <a:spLocks noGrp="1"/>
          </p:cNvSpPr>
          <p:nvPr>
            <p:ph idx="1"/>
          </p:nvPr>
        </p:nvSpPr>
        <p:spPr/>
        <p:txBody>
          <a:bodyPr>
            <a:normAutofit lnSpcReduction="10000"/>
          </a:bodyPr>
          <a:lstStyle/>
          <a:p>
            <a:r>
              <a:rPr lang="en-US" dirty="0" smtClean="0"/>
              <a:t>CNC </a:t>
            </a:r>
            <a:r>
              <a:rPr lang="en-US" dirty="0"/>
              <a:t>machining is typically used to mill a part out of a block of material. But with complex, additive manufactured parts, machining can function as a secondary operation to achieve very specific dimensional tolerances that cannot be met with 3D printing alone. It’s also often used to add threads for inserts.</a:t>
            </a:r>
          </a:p>
          <a:p>
            <a:r>
              <a:rPr lang="en-US" dirty="0"/>
              <a:t/>
            </a:r>
            <a:br>
              <a:rPr lang="en-US" dirty="0"/>
            </a:br>
            <a:endParaRPr lang="en-US" dirty="0"/>
          </a:p>
        </p:txBody>
      </p:sp>
    </p:spTree>
    <p:extLst>
      <p:ext uri="{BB962C8B-B14F-4D97-AF65-F5344CB8AC3E}">
        <p14:creationId xmlns:p14="http://schemas.microsoft.com/office/powerpoint/2010/main" val="4272892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448800" cy="1143000"/>
          </a:xfrm>
        </p:spPr>
        <p:txBody>
          <a:bodyPr>
            <a:normAutofit fontScale="90000"/>
          </a:bodyPr>
          <a:lstStyle/>
          <a:p>
            <a:r>
              <a:rPr lang="en-US" b="1" dirty="0" smtClean="0"/>
              <a:t>Aesthetics in AM</a:t>
            </a:r>
            <a:r>
              <a:rPr lang="en-US" b="1" dirty="0"/>
              <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3D printing technology breaks the rules of conventional manufacturing. It allows engineers to build complex geometries, create massive parts, consolidate multiple part components and design solely for form, fit and function rather than for the manufacturing process. </a:t>
            </a:r>
            <a:endParaRPr lang="en-US" dirty="0" smtClean="0"/>
          </a:p>
          <a:p>
            <a:r>
              <a:rPr lang="en-US" b="1" dirty="0" smtClean="0"/>
              <a:t>Finishing/Post-processing </a:t>
            </a:r>
            <a:r>
              <a:rPr lang="en-US" b="1" dirty="0"/>
              <a:t>enhances what a 3D printer can do</a:t>
            </a:r>
            <a:r>
              <a:rPr lang="en-US" dirty="0"/>
              <a:t>, improving </a:t>
            </a:r>
            <a:r>
              <a:rPr lang="en-US" dirty="0" smtClean="0"/>
              <a:t>the aesthetics providing </a:t>
            </a:r>
            <a:r>
              <a:rPr lang="en-US" dirty="0"/>
              <a:t>impeccable, near injection molded finishes, to meeting tight tolerances and achieving added durability and chemical resistance.</a:t>
            </a:r>
          </a:p>
        </p:txBody>
      </p:sp>
    </p:spTree>
    <p:extLst>
      <p:ext uri="{BB962C8B-B14F-4D97-AF65-F5344CB8AC3E}">
        <p14:creationId xmlns:p14="http://schemas.microsoft.com/office/powerpoint/2010/main" val="1026750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448800" cy="1143000"/>
          </a:xfrm>
        </p:spPr>
        <p:txBody>
          <a:bodyPr>
            <a:normAutofit fontScale="90000"/>
          </a:bodyPr>
          <a:lstStyle/>
          <a:p>
            <a:r>
              <a:rPr lang="en-US" b="1" dirty="0" smtClean="0"/>
              <a:t>Aesthetics in AM</a:t>
            </a:r>
            <a:r>
              <a:rPr lang="en-US" b="1" dirty="0"/>
              <a:t/>
            </a:r>
            <a:br>
              <a:rPr lang="en-US" b="1" dirty="0"/>
            </a:br>
            <a:endParaRPr lang="en-US" dirty="0"/>
          </a:p>
        </p:txBody>
      </p:sp>
      <p:sp>
        <p:nvSpPr>
          <p:cNvPr id="3" name="Content Placeholder 2"/>
          <p:cNvSpPr>
            <a:spLocks noGrp="1"/>
          </p:cNvSpPr>
          <p:nvPr>
            <p:ph idx="1"/>
          </p:nvPr>
        </p:nvSpPr>
        <p:spPr>
          <a:xfrm>
            <a:off x="381000" y="990600"/>
            <a:ext cx="8229600" cy="4525963"/>
          </a:xfrm>
        </p:spPr>
        <p:txBody>
          <a:bodyPr>
            <a:normAutofit fontScale="55000" lnSpcReduction="20000"/>
          </a:bodyPr>
          <a:lstStyle/>
          <a:p>
            <a:r>
              <a:rPr lang="en-US" dirty="0" smtClean="0"/>
              <a:t>The </a:t>
            </a:r>
            <a:r>
              <a:rPr lang="en-US" dirty="0"/>
              <a:t>primary finishing operations available for </a:t>
            </a:r>
            <a:r>
              <a:rPr lang="en-US" dirty="0" smtClean="0"/>
              <a:t>AM techniques are</a:t>
            </a:r>
          </a:p>
          <a:p>
            <a:pPr marL="0" indent="0">
              <a:buNone/>
            </a:pPr>
            <a:r>
              <a:rPr lang="en-US" b="1" dirty="0"/>
              <a:t>Smoothing</a:t>
            </a:r>
          </a:p>
          <a:p>
            <a:pPr marL="0" indent="0">
              <a:buNone/>
            </a:pPr>
            <a:r>
              <a:rPr lang="en-US" b="1" dirty="0"/>
              <a:t>Sanding</a:t>
            </a:r>
          </a:p>
          <a:p>
            <a:r>
              <a:rPr lang="en-US" dirty="0"/>
              <a:t>Plastic parts made with </a:t>
            </a:r>
            <a:r>
              <a:rPr lang="en-US" dirty="0" smtClean="0"/>
              <a:t>AM </a:t>
            </a:r>
            <a:r>
              <a:rPr lang="en-US" dirty="0"/>
              <a:t>can be sanded by </a:t>
            </a:r>
            <a:r>
              <a:rPr lang="en-US" b="1" dirty="0"/>
              <a:t>hand or with orbital sanders</a:t>
            </a:r>
            <a:r>
              <a:rPr lang="en-US" dirty="0"/>
              <a:t> to remove the stair-stepping effect that is inherent to the process. </a:t>
            </a:r>
            <a:endParaRPr lang="en-US" dirty="0" smtClean="0"/>
          </a:p>
          <a:p>
            <a:r>
              <a:rPr lang="en-US" dirty="0" smtClean="0"/>
              <a:t>Finishing </a:t>
            </a:r>
            <a:r>
              <a:rPr lang="en-US" dirty="0"/>
              <a:t>experts use a variety of grits to smooth the surface to the desired aesthetic</a:t>
            </a:r>
            <a:r>
              <a:rPr lang="en-US" dirty="0" smtClean="0"/>
              <a:t>.</a:t>
            </a:r>
          </a:p>
          <a:p>
            <a:pPr marL="0" indent="0">
              <a:buNone/>
            </a:pPr>
            <a:r>
              <a:rPr lang="en-US" b="1" dirty="0"/>
              <a:t>Vapor Smoothing</a:t>
            </a:r>
          </a:p>
          <a:p>
            <a:r>
              <a:rPr lang="en-US" dirty="0"/>
              <a:t>Vapor smoothing addresses stair-stepping on the surface of parts built with FDM by slightly melting the outer surface with a solvent. A part is dipped into a vapor chamber for a few seconds, which causes the plastic to liquefy, then the part is immediately dipped in a cooling chamber to stop liquefaction. The result is a smoother, shinier part. </a:t>
            </a:r>
            <a:endParaRPr lang="en-US" dirty="0" smtClean="0"/>
          </a:p>
          <a:p>
            <a:r>
              <a:rPr lang="en-US" dirty="0" smtClean="0"/>
              <a:t>Media </a:t>
            </a:r>
            <a:r>
              <a:rPr lang="en-US" dirty="0"/>
              <a:t>blasting, defined in the next section, may be used after vapor smoothing to deliver a matte finish that is often preferable for secondary filming, coating and plating operations. </a:t>
            </a:r>
            <a:endParaRPr lang="en-US" dirty="0" smtClean="0"/>
          </a:p>
          <a:p>
            <a:r>
              <a:rPr lang="en-US" dirty="0" smtClean="0"/>
              <a:t>Vapor </a:t>
            </a:r>
            <a:r>
              <a:rPr lang="en-US" dirty="0"/>
              <a:t>smoothing also preserves dimensional integrity and can help eliminate the inherent porosity of FDM parts for liquid or gas-holding applications.</a:t>
            </a:r>
          </a:p>
          <a:p>
            <a:endParaRPr lang="en-US" dirty="0"/>
          </a:p>
          <a:p>
            <a:endParaRPr lang="en-US" dirty="0"/>
          </a:p>
        </p:txBody>
      </p:sp>
    </p:spTree>
    <p:extLst>
      <p:ext uri="{BB962C8B-B14F-4D97-AF65-F5344CB8AC3E}">
        <p14:creationId xmlns:p14="http://schemas.microsoft.com/office/powerpoint/2010/main" val="1634980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448800" cy="1143000"/>
          </a:xfrm>
        </p:spPr>
        <p:txBody>
          <a:bodyPr>
            <a:normAutofit fontScale="90000"/>
          </a:bodyPr>
          <a:lstStyle/>
          <a:p>
            <a:r>
              <a:rPr lang="en-US" b="1" dirty="0" smtClean="0"/>
              <a:t>Aesthetics in AM</a:t>
            </a:r>
            <a:r>
              <a:rPr lang="en-US" b="1" dirty="0"/>
              <a:t/>
            </a:r>
            <a:br>
              <a:rPr lang="en-US" b="1" dirty="0"/>
            </a:br>
            <a:endParaRPr lang="en-US" dirty="0"/>
          </a:p>
        </p:txBody>
      </p:sp>
      <p:sp>
        <p:nvSpPr>
          <p:cNvPr id="3" name="Content Placeholder 2"/>
          <p:cNvSpPr>
            <a:spLocks noGrp="1"/>
          </p:cNvSpPr>
          <p:nvPr>
            <p:ph idx="1"/>
          </p:nvPr>
        </p:nvSpPr>
        <p:spPr>
          <a:xfrm>
            <a:off x="609600" y="838200"/>
            <a:ext cx="8305800" cy="5562600"/>
          </a:xfrm>
        </p:spPr>
        <p:txBody>
          <a:bodyPr>
            <a:normAutofit fontScale="25000" lnSpcReduction="20000"/>
          </a:bodyPr>
          <a:lstStyle/>
          <a:p>
            <a:pPr marL="0" indent="0">
              <a:buNone/>
            </a:pPr>
            <a:r>
              <a:rPr lang="en-US" sz="8000" b="1" dirty="0"/>
              <a:t>Coating</a:t>
            </a:r>
          </a:p>
          <a:p>
            <a:pPr marL="0" indent="0">
              <a:buNone/>
            </a:pPr>
            <a:r>
              <a:rPr lang="en-US" sz="8000" b="1" dirty="0"/>
              <a:t>Sealing</a:t>
            </a:r>
          </a:p>
          <a:p>
            <a:r>
              <a:rPr lang="en-US" sz="8000" dirty="0"/>
              <a:t>FDM parts are naturally porous right off of the machine which presents an obstacle for containing gases and liquids. </a:t>
            </a:r>
            <a:endParaRPr lang="en-US" sz="8000" dirty="0" smtClean="0"/>
          </a:p>
          <a:p>
            <a:r>
              <a:rPr lang="en-US" sz="8000" dirty="0" smtClean="0"/>
              <a:t>The </a:t>
            </a:r>
            <a:r>
              <a:rPr lang="en-US" sz="8000" dirty="0"/>
              <a:t>solution is sealing the part with a water or chemical resistant epoxy coating. </a:t>
            </a:r>
            <a:endParaRPr lang="en-US" sz="8000" dirty="0" smtClean="0"/>
          </a:p>
          <a:p>
            <a:r>
              <a:rPr lang="en-US" sz="8000" b="1" dirty="0" smtClean="0"/>
              <a:t>Vapor </a:t>
            </a:r>
            <a:r>
              <a:rPr lang="en-US" sz="8000" b="1" dirty="0"/>
              <a:t>smoothing also seals part surfaces, but is limited to applications </a:t>
            </a:r>
            <a:r>
              <a:rPr lang="en-US" sz="8000" dirty="0"/>
              <a:t>no higher than atmospheric pressure. </a:t>
            </a:r>
            <a:endParaRPr lang="en-US" sz="8000" dirty="0" smtClean="0"/>
          </a:p>
          <a:p>
            <a:r>
              <a:rPr lang="en-US" sz="8000" b="1" dirty="0" smtClean="0"/>
              <a:t>Epoxy </a:t>
            </a:r>
            <a:r>
              <a:rPr lang="en-US" sz="8000" b="1" dirty="0"/>
              <a:t>brushed onto the surface of a part generates an airtight seal </a:t>
            </a:r>
            <a:r>
              <a:rPr lang="en-US" sz="8000" dirty="0"/>
              <a:t>and is resistant to many chemical agents. </a:t>
            </a:r>
            <a:endParaRPr lang="en-US" sz="8000" dirty="0" smtClean="0"/>
          </a:p>
          <a:p>
            <a:r>
              <a:rPr lang="en-US" sz="8000" dirty="0" smtClean="0"/>
              <a:t>The </a:t>
            </a:r>
            <a:r>
              <a:rPr lang="en-US" sz="8000" dirty="0"/>
              <a:t>other option is immersing FDM parts in epoxy resin and using a vacuum to infiltrate the epoxy to create a watertight seal and resistance to chemical agents and high temperatures.</a:t>
            </a:r>
          </a:p>
          <a:p>
            <a:pPr marL="0" indent="0">
              <a:buNone/>
            </a:pPr>
            <a:r>
              <a:rPr lang="en-US" sz="8000" b="1" dirty="0"/>
              <a:t>Electroplating</a:t>
            </a:r>
          </a:p>
          <a:p>
            <a:r>
              <a:rPr lang="en-US" sz="8000" dirty="0"/>
              <a:t>Electroplating deposits a thin layer of metal, such as chromium, nickel, copper, silver or gold, on a part’s surface. </a:t>
            </a:r>
            <a:endParaRPr lang="en-US" sz="8000" dirty="0" smtClean="0"/>
          </a:p>
          <a:p>
            <a:r>
              <a:rPr lang="en-US" sz="8000" dirty="0" smtClean="0"/>
              <a:t>The </a:t>
            </a:r>
            <a:r>
              <a:rPr lang="en-US" sz="8000" dirty="0"/>
              <a:t>electroplated coating gives the appearance of production metal and provides a hard, wear resistant surface with reflective properties. </a:t>
            </a:r>
            <a:endParaRPr lang="en-US" sz="8000" dirty="0" smtClean="0"/>
          </a:p>
          <a:p>
            <a:r>
              <a:rPr lang="en-US" sz="8000" dirty="0" smtClean="0"/>
              <a:t>Prior </a:t>
            </a:r>
            <a:r>
              <a:rPr lang="en-US" sz="8000" dirty="0"/>
              <a:t>to plating, FDM parts need to be sanded smooth and sealed with either a vapor smoothing process, solvent dipping or paint to aid chemical adhesion.</a:t>
            </a:r>
          </a:p>
          <a:p>
            <a:r>
              <a:rPr lang="en-US" sz="8000" dirty="0"/>
              <a:t/>
            </a:r>
            <a:br>
              <a:rPr lang="en-US" sz="8000" dirty="0"/>
            </a:br>
            <a:endParaRPr lang="en-US" sz="8000" dirty="0"/>
          </a:p>
        </p:txBody>
      </p:sp>
    </p:spTree>
    <p:extLst>
      <p:ext uri="{BB962C8B-B14F-4D97-AF65-F5344CB8AC3E}">
        <p14:creationId xmlns:p14="http://schemas.microsoft.com/office/powerpoint/2010/main" val="4174593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448800" cy="1143000"/>
          </a:xfrm>
        </p:spPr>
        <p:txBody>
          <a:bodyPr>
            <a:normAutofit fontScale="90000"/>
          </a:bodyPr>
          <a:lstStyle/>
          <a:p>
            <a:r>
              <a:rPr lang="en-US" b="1" dirty="0" smtClean="0"/>
              <a:t>Aesthetics in AM</a:t>
            </a:r>
            <a:r>
              <a:rPr lang="en-US" b="1" dirty="0"/>
              <a:t/>
            </a:r>
            <a:br>
              <a:rPr lang="en-US" b="1" dirty="0"/>
            </a:br>
            <a:endParaRPr lang="en-US" dirty="0"/>
          </a:p>
        </p:txBody>
      </p:sp>
      <p:sp>
        <p:nvSpPr>
          <p:cNvPr id="3" name="Content Placeholder 2"/>
          <p:cNvSpPr>
            <a:spLocks noGrp="1"/>
          </p:cNvSpPr>
          <p:nvPr>
            <p:ph idx="1"/>
          </p:nvPr>
        </p:nvSpPr>
        <p:spPr>
          <a:xfrm>
            <a:off x="609600" y="838200"/>
            <a:ext cx="8305800" cy="5562600"/>
          </a:xfrm>
        </p:spPr>
        <p:txBody>
          <a:bodyPr>
            <a:normAutofit/>
          </a:bodyPr>
          <a:lstStyle/>
          <a:p>
            <a:pPr marL="0" indent="0">
              <a:buNone/>
            </a:pPr>
            <a:r>
              <a:rPr lang="en-US" sz="2000" b="1" dirty="0"/>
              <a:t>Priming and Painting</a:t>
            </a:r>
          </a:p>
          <a:p>
            <a:r>
              <a:rPr lang="en-US" sz="2000" dirty="0"/>
              <a:t>FDM parts can be primed and painted to produce attractive conceptual models, functional prototypes and end-use parts. </a:t>
            </a:r>
            <a:endParaRPr lang="en-US" sz="2000" dirty="0" smtClean="0"/>
          </a:p>
          <a:p>
            <a:r>
              <a:rPr lang="en-US" sz="2000" dirty="0" smtClean="0"/>
              <a:t>Prior </a:t>
            </a:r>
            <a:r>
              <a:rPr lang="en-US" sz="2000" dirty="0"/>
              <a:t>to painting, FDM parts should be polished with vapor smoothing, application of body filler and sanding</a:t>
            </a:r>
            <a:r>
              <a:rPr lang="en-US" sz="2000" dirty="0" smtClean="0"/>
              <a:t>.</a:t>
            </a:r>
          </a:p>
          <a:p>
            <a:endParaRPr lang="en-US" sz="2000" dirty="0"/>
          </a:p>
          <a:p>
            <a:pPr marL="0" indent="0">
              <a:buNone/>
            </a:pPr>
            <a:r>
              <a:rPr lang="en-US" sz="8000" dirty="0"/>
              <a:t/>
            </a:r>
            <a:br>
              <a:rPr lang="en-US" sz="8000" dirty="0"/>
            </a:br>
            <a:endParaRPr lang="en-US" sz="8000" dirty="0"/>
          </a:p>
        </p:txBody>
      </p:sp>
    </p:spTree>
    <p:extLst>
      <p:ext uri="{BB962C8B-B14F-4D97-AF65-F5344CB8AC3E}">
        <p14:creationId xmlns:p14="http://schemas.microsoft.com/office/powerpoint/2010/main" val="1423948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structure</a:t>
            </a:r>
            <a:endParaRPr lang="en-US" dirty="0"/>
          </a:p>
        </p:txBody>
      </p:sp>
      <p:sp>
        <p:nvSpPr>
          <p:cNvPr id="3" name="Content Placeholder 2"/>
          <p:cNvSpPr>
            <a:spLocks noGrp="1"/>
          </p:cNvSpPr>
          <p:nvPr>
            <p:ph idx="1"/>
          </p:nvPr>
        </p:nvSpPr>
        <p:spPr>
          <a:xfrm>
            <a:off x="457200" y="1600200"/>
            <a:ext cx="8229600" cy="5486400"/>
          </a:xfrm>
        </p:spPr>
        <p:txBody>
          <a:bodyPr>
            <a:normAutofit fontScale="55000" lnSpcReduction="20000"/>
          </a:bodyPr>
          <a:lstStyle/>
          <a:p>
            <a:pPr marL="0" indent="0">
              <a:buNone/>
            </a:pPr>
            <a:r>
              <a:rPr lang="en-US" dirty="0" smtClean="0"/>
              <a:t>Overall, the purposes of support structures can be categorized into three types:  </a:t>
            </a:r>
          </a:p>
          <a:p>
            <a:pPr algn="just">
              <a:lnSpc>
                <a:spcPct val="120000"/>
              </a:lnSpc>
            </a:pPr>
            <a:r>
              <a:rPr lang="en-US" b="1" dirty="0" smtClean="0"/>
              <a:t>Some printing processes may include high thermal gradients, especially metal processes. Therefore, shape distortions and residual stresses may occur due to this excessive heat accumulation . In this case, the support structures play the role of both a heat diffuser and rigidity enhancer</a:t>
            </a:r>
          </a:p>
          <a:p>
            <a:pPr algn="just">
              <a:lnSpc>
                <a:spcPct val="120000"/>
              </a:lnSpc>
            </a:pPr>
            <a:r>
              <a:rPr lang="en-US" b="1" dirty="0" smtClean="0"/>
              <a:t>Local deposition processes (such as fused deposition modeling (FDM), Direct metal deposition (DMD)) can only deposit material on existing surfaces below. A support structure is, therefore, necessary to ensure that material is deposited at the intended height and the expected output geometry is achieved. </a:t>
            </a:r>
          </a:p>
          <a:p>
            <a:pPr algn="just">
              <a:lnSpc>
                <a:spcPct val="120000"/>
              </a:lnSpc>
            </a:pPr>
            <a:r>
              <a:rPr lang="en-US" b="1" dirty="0" smtClean="0"/>
              <a:t>Shapes of the printed parts may move or deform during the printing process, typically when fabricating unbalanced parts or the raw material (powder, resin) is unable to sustain the weight of that part. In this case, the support structure plays the role of a fixture. Here in this figure, if there is no support structure, the part is unable to stand in balance and will collapse. Further, a support structure can act as a tether in powder bed processes to stop any shift, especially layer shift during re-coating processes.</a:t>
            </a:r>
          </a:p>
        </p:txBody>
      </p:sp>
    </p:spTree>
    <p:extLst>
      <p:ext uri="{BB962C8B-B14F-4D97-AF65-F5344CB8AC3E}">
        <p14:creationId xmlns:p14="http://schemas.microsoft.com/office/powerpoint/2010/main" val="21350680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Property Enhancements Using Non-Thermal </a:t>
            </a:r>
            <a:r>
              <a:rPr lang="en-US" dirty="0" smtClean="0"/>
              <a:t>Techniques</a:t>
            </a:r>
            <a:r>
              <a:rPr lang="en-US" b="1" dirty="0"/>
              <a:t/>
            </a:r>
            <a:br>
              <a:rPr lang="en-US" b="1" dirty="0"/>
            </a:br>
            <a:endParaRPr lang="en-US" dirty="0"/>
          </a:p>
        </p:txBody>
      </p:sp>
      <p:sp>
        <p:nvSpPr>
          <p:cNvPr id="3" name="Content Placeholder 2"/>
          <p:cNvSpPr>
            <a:spLocks noGrp="1"/>
          </p:cNvSpPr>
          <p:nvPr>
            <p:ph idx="1"/>
          </p:nvPr>
        </p:nvSpPr>
        <p:spPr>
          <a:xfrm>
            <a:off x="381000" y="1371600"/>
            <a:ext cx="8229600" cy="4525963"/>
          </a:xfrm>
        </p:spPr>
        <p:txBody>
          <a:bodyPr>
            <a:normAutofit fontScale="62500" lnSpcReduction="20000"/>
          </a:bodyPr>
          <a:lstStyle/>
          <a:p>
            <a:pPr algn="just"/>
            <a:r>
              <a:rPr lang="en-US" b="1" dirty="0" smtClean="0"/>
              <a:t>Powder-based </a:t>
            </a:r>
            <a:r>
              <a:rPr lang="en-US" b="1" dirty="0"/>
              <a:t>and extrusion-based processes often generate porous structures. In certain cases, this porosity can be infiltrated by a higher </a:t>
            </a:r>
            <a:r>
              <a:rPr lang="en-US" dirty="0"/>
              <a:t>strength substance such </a:t>
            </a:r>
            <a:r>
              <a:rPr lang="en-US" b="1" dirty="0"/>
              <a:t>as cyanoacrylate (Super Glue</a:t>
            </a:r>
            <a:r>
              <a:rPr lang="en-US" dirty="0"/>
              <a:t>). Proprietary methods and materials have also been developed to enhance the strength, ductility, heat deflection, flammability resistance, EMI shielding, or other properties of AM parts using </a:t>
            </a:r>
            <a:r>
              <a:rPr lang="en-US" dirty="0" err="1"/>
              <a:t>infiltrants</a:t>
            </a:r>
            <a:r>
              <a:rPr lang="en-US" dirty="0"/>
              <a:t> and different types of </a:t>
            </a:r>
            <a:r>
              <a:rPr lang="en-US" dirty="0" err="1"/>
              <a:t>nano</a:t>
            </a:r>
            <a:r>
              <a:rPr lang="en-US" dirty="0"/>
              <a:t>-composite reinforcements.</a:t>
            </a:r>
          </a:p>
          <a:p>
            <a:pPr algn="just"/>
            <a:r>
              <a:rPr lang="en-US" b="1" dirty="0"/>
              <a:t>Curing is a common post-processing </a:t>
            </a:r>
            <a:r>
              <a:rPr lang="en-US" dirty="0"/>
              <a:t>procedure for photopolymer materials. </a:t>
            </a:r>
            <a:r>
              <a:rPr lang="en-US" b="1" dirty="0"/>
              <a:t>During processing, many photopolymers fail to achieve complete polymerization</a:t>
            </a:r>
            <a:r>
              <a:rPr lang="en-US" dirty="0"/>
              <a:t>.</a:t>
            </a:r>
          </a:p>
          <a:p>
            <a:pPr algn="just"/>
            <a:r>
              <a:rPr lang="en-US" dirty="0"/>
              <a:t>As a consequence, these </a:t>
            </a:r>
            <a:r>
              <a:rPr lang="en-US" b="1" dirty="0"/>
              <a:t>parts are placed in a post-cure system, a tool that floods the part with UV and visible radiation in order to completely cure the surface and subsurface regions of the part</a:t>
            </a:r>
            <a:r>
              <a:rPr lang="en-US" dirty="0"/>
              <a:t>. </a:t>
            </a:r>
            <a:endParaRPr lang="en-US" dirty="0" smtClean="0"/>
          </a:p>
          <a:p>
            <a:pPr algn="just"/>
            <a:r>
              <a:rPr lang="en-US" dirty="0" smtClean="0"/>
              <a:t>In </a:t>
            </a:r>
            <a:r>
              <a:rPr lang="en-US" dirty="0"/>
              <a:t>addition, the </a:t>
            </a:r>
            <a:r>
              <a:rPr lang="en-US" b="1" dirty="0"/>
              <a:t>part can undergo a thermal treatment in a low-temperature ove</a:t>
            </a:r>
            <a:r>
              <a:rPr lang="en-US" dirty="0"/>
              <a:t>n, which can help to fully cure the photopolymer and, in some cases, significantly enhance the mechanical properties of the part.</a:t>
            </a:r>
          </a:p>
          <a:p>
            <a:endParaRPr lang="en-US" dirty="0"/>
          </a:p>
        </p:txBody>
      </p:sp>
    </p:spTree>
    <p:extLst>
      <p:ext uri="{BB962C8B-B14F-4D97-AF65-F5344CB8AC3E}">
        <p14:creationId xmlns:p14="http://schemas.microsoft.com/office/powerpoint/2010/main" val="2888459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Property Enhancements Using Thermal </a:t>
            </a:r>
            <a:r>
              <a:rPr lang="en-US" dirty="0" smtClean="0"/>
              <a:t>Techniques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After </a:t>
            </a:r>
            <a:r>
              <a:rPr lang="en-US" dirty="0"/>
              <a:t>AM processing, several pieces are thermally processed to enhance their properties. In the case of DED and PBF techniques for metals, heat treatment is primarily intended to form the desired microstructures and/or to relieve residual stress. </a:t>
            </a:r>
            <a:endParaRPr lang="en-US" dirty="0" smtClean="0"/>
          </a:p>
          <a:p>
            <a:pPr algn="just"/>
            <a:r>
              <a:rPr lang="en-US" b="1" dirty="0" smtClean="0"/>
              <a:t>Traditional </a:t>
            </a:r>
            <a:r>
              <a:rPr lang="en-US" b="1" dirty="0"/>
              <a:t>heat treatment </a:t>
            </a:r>
            <a:r>
              <a:rPr lang="en-US" b="1" dirty="0" smtClean="0"/>
              <a:t>techniques  </a:t>
            </a:r>
            <a:r>
              <a:rPr lang="en-US" dirty="0"/>
              <a:t>developed for the specific metal alloy used are often used in these cases. In </a:t>
            </a:r>
            <a:r>
              <a:rPr lang="en-US" b="1" dirty="0"/>
              <a:t>some cases, however, special heat treatment methodologies </a:t>
            </a:r>
            <a:r>
              <a:rPr lang="en-US" dirty="0"/>
              <a:t>were implemented to </a:t>
            </a:r>
            <a:r>
              <a:rPr lang="en-US" b="1" dirty="0"/>
              <a:t>maintain the fine-grained microstructure </a:t>
            </a:r>
            <a:r>
              <a:rPr lang="en-US" dirty="0"/>
              <a:t>inside the AM component while also providing relief of stress and improvement of ductility. </a:t>
            </a:r>
            <a:endParaRPr lang="en-US" dirty="0" smtClean="0"/>
          </a:p>
          <a:p>
            <a:r>
              <a:rPr lang="en-US" dirty="0" smtClean="0"/>
              <a:t>Until </a:t>
            </a:r>
            <a:r>
              <a:rPr lang="en-US" dirty="0"/>
              <a:t>the advent of DED and PBF techniques able to directly process metals and ceramics, many techniques for the production of green metal and ceramic parts using AM were developed. These were then post-processed in furnace to achieve dense, usable metal, and ceramic parts production. </a:t>
            </a:r>
          </a:p>
        </p:txBody>
      </p:sp>
    </p:spTree>
    <p:extLst>
      <p:ext uri="{BB962C8B-B14F-4D97-AF65-F5344CB8AC3E}">
        <p14:creationId xmlns:p14="http://schemas.microsoft.com/office/powerpoint/2010/main" val="1226536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structure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5000"/>
            <a:ext cx="8587539"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4078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structure removal</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SLA</a:t>
            </a:r>
            <a:endParaRPr lang="en-US" dirty="0"/>
          </a:p>
          <a:p>
            <a:r>
              <a:rPr lang="en-US" dirty="0"/>
              <a:t>Needle nose pliers are typically used for support material that can be broken away, rather than cut away. ...</a:t>
            </a:r>
          </a:p>
          <a:p>
            <a:r>
              <a:rPr lang="en-US" dirty="0"/>
              <a:t>Putty-type knives, scraper knives, or pallet knives with sharpened edges are sometimes used for removing support as well.</a:t>
            </a:r>
          </a:p>
        </p:txBody>
      </p:sp>
    </p:spTree>
    <p:extLst>
      <p:ext uri="{BB962C8B-B14F-4D97-AF65-F5344CB8AC3E}">
        <p14:creationId xmlns:p14="http://schemas.microsoft.com/office/powerpoint/2010/main" val="1884171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smtClean="0"/>
              <a:t>Remove support material</a:t>
            </a:r>
            <a:endParaRPr lang="en-US" dirty="0"/>
          </a:p>
        </p:txBody>
      </p:sp>
      <p:sp>
        <p:nvSpPr>
          <p:cNvPr id="3" name="Content Placeholder 2"/>
          <p:cNvSpPr>
            <a:spLocks noGrp="1"/>
          </p:cNvSpPr>
          <p:nvPr>
            <p:ph idx="1"/>
          </p:nvPr>
        </p:nvSpPr>
        <p:spPr>
          <a:xfrm>
            <a:off x="304800" y="838200"/>
            <a:ext cx="8382000" cy="5867400"/>
          </a:xfrm>
        </p:spPr>
        <p:txBody>
          <a:bodyPr>
            <a:noAutofit/>
          </a:bodyPr>
          <a:lstStyle/>
          <a:p>
            <a:pPr marL="0" indent="0">
              <a:buNone/>
            </a:pPr>
            <a:r>
              <a:rPr lang="en-US" sz="1800" dirty="0" smtClean="0"/>
              <a:t>Two </a:t>
            </a:r>
            <a:r>
              <a:rPr lang="en-US" sz="1800" dirty="0"/>
              <a:t>types of support material:</a:t>
            </a:r>
          </a:p>
          <a:p>
            <a:r>
              <a:rPr lang="en-US" sz="1800" dirty="0"/>
              <a:t>PVA support</a:t>
            </a:r>
          </a:p>
          <a:p>
            <a:r>
              <a:rPr lang="en-US" sz="1800" dirty="0"/>
              <a:t>Breakaway support</a:t>
            </a:r>
          </a:p>
          <a:p>
            <a:r>
              <a:rPr lang="en-US" sz="1800" dirty="0" err="1"/>
              <a:t>Disolve</a:t>
            </a:r>
            <a:r>
              <a:rPr lang="en-US" sz="1800" dirty="0"/>
              <a:t> PVA support</a:t>
            </a:r>
          </a:p>
          <a:p>
            <a:r>
              <a:rPr lang="en-US" sz="1800" dirty="0"/>
              <a:t>PVA can be used as a water soluble support for dual extrusion prints. The support structures can be removed by simply dissolving the PVA in water. The process takes several hours and leaves no trace afterwards.</a:t>
            </a:r>
          </a:p>
          <a:p>
            <a:pPr marL="0" indent="0">
              <a:buNone/>
            </a:pPr>
            <a:r>
              <a:rPr lang="en-US" sz="1800" dirty="0"/>
              <a:t>1. Submerge the print in water</a:t>
            </a:r>
          </a:p>
          <a:p>
            <a:r>
              <a:rPr lang="en-US" sz="1800" dirty="0"/>
              <a:t>By putting a print with PVA in water the PVA will slowly dissolve. This process can be sped up by using:</a:t>
            </a:r>
          </a:p>
          <a:p>
            <a:r>
              <a:rPr lang="en-US" sz="1800" b="1" dirty="0"/>
              <a:t>Warm water.</a:t>
            </a:r>
            <a:r>
              <a:rPr lang="en-US" sz="1800" dirty="0"/>
              <a:t> Warm water will decrease the dissolving time. When using PLA for the build material, ensure that the water is no hotter than 35 °C, otherwise the PLA part may deform. Never use water above 50 °C, as this increases risk of burning.</a:t>
            </a:r>
          </a:p>
          <a:p>
            <a:r>
              <a:rPr lang="en-US" sz="1800" b="1" dirty="0"/>
              <a:t>Stirring.</a:t>
            </a:r>
            <a:r>
              <a:rPr lang="en-US" sz="1800" dirty="0"/>
              <a:t> Use stirring/running water to decrease the dissolving time. Moving water enables the PVA to dissolve more quickly (in some cases under three hours, depending on the amount of support material used).</a:t>
            </a:r>
          </a:p>
          <a:p>
            <a:r>
              <a:rPr lang="en-US" sz="1800" b="1" dirty="0"/>
              <a:t>Pliers.</a:t>
            </a:r>
            <a:r>
              <a:rPr lang="en-US" sz="1800" dirty="0"/>
              <a:t> You can also speed up PVA dissolution by placing the print in water for approximately 10 minutes, then removing most of the support with pliers. When the print is placed back in the water, only the remaining parts of PVA will need to be dissolved.</a:t>
            </a:r>
          </a:p>
          <a:p>
            <a:r>
              <a:rPr lang="en-US" sz="1800" dirty="0" smtClean="0">
                <a:effectLst/>
              </a:rPr>
              <a:t/>
            </a:r>
            <a:br>
              <a:rPr lang="en-US" sz="1800" dirty="0" smtClean="0">
                <a:effectLst/>
              </a:rPr>
            </a:br>
            <a:endParaRPr lang="en-US" sz="1800" dirty="0"/>
          </a:p>
        </p:txBody>
      </p:sp>
    </p:spTree>
    <p:extLst>
      <p:ext uri="{BB962C8B-B14F-4D97-AF65-F5344CB8AC3E}">
        <p14:creationId xmlns:p14="http://schemas.microsoft.com/office/powerpoint/2010/main" val="3961553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smtClean="0"/>
              <a:t>Remove support material</a:t>
            </a:r>
            <a:endParaRPr lang="en-US" dirty="0"/>
          </a:p>
        </p:txBody>
      </p:sp>
      <p:sp>
        <p:nvSpPr>
          <p:cNvPr id="3" name="Content Placeholder 2"/>
          <p:cNvSpPr>
            <a:spLocks noGrp="1"/>
          </p:cNvSpPr>
          <p:nvPr>
            <p:ph idx="1"/>
          </p:nvPr>
        </p:nvSpPr>
        <p:spPr>
          <a:xfrm>
            <a:off x="304800" y="838200"/>
            <a:ext cx="8382000" cy="5867400"/>
          </a:xfrm>
        </p:spPr>
        <p:txBody>
          <a:bodyPr>
            <a:normAutofit/>
          </a:bodyPr>
          <a:lstStyle/>
          <a:p>
            <a:pPr marL="0" indent="0">
              <a:buNone/>
            </a:pPr>
            <a:r>
              <a:rPr lang="en-US" sz="1800" dirty="0" smtClean="0"/>
              <a:t>2</a:t>
            </a:r>
            <a:r>
              <a:rPr lang="en-US" sz="1800" dirty="0"/>
              <a:t>. Rinse with water</a:t>
            </a:r>
          </a:p>
          <a:p>
            <a:r>
              <a:rPr lang="en-US" sz="1800" dirty="0"/>
              <a:t>After PVA supports are totally dissolved, rinse the print with water to remove any excess PVA.</a:t>
            </a:r>
          </a:p>
          <a:p>
            <a:pPr marL="0" indent="0">
              <a:buNone/>
            </a:pPr>
            <a:r>
              <a:rPr lang="en-US" sz="1800" dirty="0"/>
              <a:t>3. Let the print dry</a:t>
            </a:r>
          </a:p>
          <a:p>
            <a:r>
              <a:rPr lang="en-US" sz="1800" dirty="0"/>
              <a:t>Let the print dry completely and apply additional post-processing to the build material if desired.</a:t>
            </a:r>
          </a:p>
          <a:p>
            <a:pPr marL="0" indent="0">
              <a:buNone/>
            </a:pPr>
            <a:r>
              <a:rPr lang="en-US" sz="1800" dirty="0"/>
              <a:t>4. Disposal of waste water</a:t>
            </a:r>
          </a:p>
          <a:p>
            <a:r>
              <a:rPr lang="en-US" sz="1800" dirty="0"/>
              <a:t>PVA is a biodegradable material, and in most cases disposing the water afterwards is easy. However, it is recommended that you check local regulations for more comprehensive guidance. The water can be disposed of down the drain, providing the waste water distribution network is connected to a wastewater treatment plant. After disposal, run hot water from the tap for approximately 30 seconds to remove any excess saturated PVA water and to avoid longer-term clogging issues.</a:t>
            </a:r>
          </a:p>
          <a:p>
            <a:r>
              <a:rPr lang="en-US" sz="1800" dirty="0"/>
              <a:t>It is possible to use the water for more than one print, however, this might extend the dissolving time. Through repeated use, the water becomes saturated by previously dissolved PVA, so for the quickest result, fresh water is recommended.</a:t>
            </a:r>
          </a:p>
          <a:p>
            <a:pPr marL="0" indent="0">
              <a:buNone/>
            </a:pPr>
            <a:r>
              <a:rPr lang="en-US" sz="1800" dirty="0" smtClean="0">
                <a:effectLst/>
              </a:rPr>
              <a:t/>
            </a:r>
            <a:br>
              <a:rPr lang="en-US" sz="1800" dirty="0" smtClean="0">
                <a:effectLst/>
              </a:rPr>
            </a:br>
            <a:endParaRPr lang="en-US" sz="1800" dirty="0"/>
          </a:p>
        </p:txBody>
      </p:sp>
    </p:spTree>
    <p:extLst>
      <p:ext uri="{BB962C8B-B14F-4D97-AF65-F5344CB8AC3E}">
        <p14:creationId xmlns:p14="http://schemas.microsoft.com/office/powerpoint/2010/main" val="3789176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support material</a:t>
            </a:r>
            <a:endParaRPr lang="en-US" dirty="0"/>
          </a:p>
        </p:txBody>
      </p:sp>
      <p:sp>
        <p:nvSpPr>
          <p:cNvPr id="3" name="Content Placeholder 2"/>
          <p:cNvSpPr>
            <a:spLocks noGrp="1"/>
          </p:cNvSpPr>
          <p:nvPr>
            <p:ph idx="1"/>
          </p:nvPr>
        </p:nvSpPr>
        <p:spPr>
          <a:xfrm>
            <a:off x="457200" y="1600200"/>
            <a:ext cx="8305800" cy="4953000"/>
          </a:xfrm>
        </p:spPr>
        <p:txBody>
          <a:bodyPr>
            <a:normAutofit fontScale="55000" lnSpcReduction="20000"/>
          </a:bodyPr>
          <a:lstStyle/>
          <a:p>
            <a:pPr marL="0" indent="0">
              <a:buNone/>
            </a:pPr>
            <a:r>
              <a:rPr lang="en-US" dirty="0"/>
              <a:t>Remove Breakaway support</a:t>
            </a:r>
          </a:p>
          <a:p>
            <a:r>
              <a:rPr lang="en-US" dirty="0"/>
              <a:t>Prints using </a:t>
            </a:r>
            <a:r>
              <a:rPr lang="en-US" dirty="0" smtClean="0"/>
              <a:t>support </a:t>
            </a:r>
            <a:r>
              <a:rPr lang="en-US" dirty="0"/>
              <a:t>material will require post-processing to remove the support structures. This can be achieved by breaking the support structures from the build material</a:t>
            </a:r>
            <a:r>
              <a:rPr lang="en-US" dirty="0" smtClean="0"/>
              <a:t>.</a:t>
            </a:r>
          </a:p>
          <a:p>
            <a:pPr marL="0" indent="0">
              <a:buNone/>
            </a:pPr>
            <a:r>
              <a:rPr lang="en-US" dirty="0"/>
              <a:t>1. Tear the inner support structure</a:t>
            </a:r>
          </a:p>
          <a:p>
            <a:r>
              <a:rPr lang="en-US" dirty="0"/>
              <a:t>Start by removing the walls of the support structure with a gripping plier. This allows you to quickly tear away the majority of the inner support structure.</a:t>
            </a:r>
          </a:p>
          <a:p>
            <a:pPr marL="0" indent="0">
              <a:buNone/>
            </a:pPr>
            <a:r>
              <a:rPr lang="en-US" dirty="0"/>
              <a:t>2. Pull the Breakaway support from the build material</a:t>
            </a:r>
          </a:p>
          <a:p>
            <a:r>
              <a:rPr lang="en-US" dirty="0"/>
              <a:t>After removing most of the support structure, the remaining part(s) can be pulled from the build material. Use cutting pliers to grip the Breakaway support in a corner and try to carefully get underneath it, then bend it upwards. Repeat this for several corners, so that you can loosen the support from the model around the corners. After this, pull the Breakaway support from the model.</a:t>
            </a:r>
          </a:p>
          <a:p>
            <a:pPr marL="0" indent="0">
              <a:buNone/>
            </a:pPr>
            <a:r>
              <a:rPr lang="en-US" dirty="0"/>
              <a:t>3. Peel the last traces from the model</a:t>
            </a:r>
          </a:p>
          <a:p>
            <a:r>
              <a:rPr lang="en-US" dirty="0"/>
              <a:t>Sometimes a final layer of the support material remains after pulling the Breakaway support from the build material. If this happens, use cutting pliers to peel it off from a loose edge. Any leftover traces on the model can be removed with tweezers.</a:t>
            </a:r>
          </a:p>
          <a:p>
            <a:endParaRPr lang="en-US" dirty="0"/>
          </a:p>
          <a:p>
            <a:endParaRPr lang="en-US" dirty="0"/>
          </a:p>
        </p:txBody>
      </p:sp>
    </p:spTree>
    <p:extLst>
      <p:ext uri="{BB962C8B-B14F-4D97-AF65-F5344CB8AC3E}">
        <p14:creationId xmlns:p14="http://schemas.microsoft.com/office/powerpoint/2010/main" val="3428673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510714" cy="3666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9806" y="3666744"/>
            <a:ext cx="4796107" cy="319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399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5686AF2F7A234F83E05E4175546FC8" ma:contentTypeVersion="4" ma:contentTypeDescription="Create a new document." ma:contentTypeScope="" ma:versionID="99a486f0c5e6750aa0555e04c5a44ef0">
  <xsd:schema xmlns:xsd="http://www.w3.org/2001/XMLSchema" xmlns:xs="http://www.w3.org/2001/XMLSchema" xmlns:p="http://schemas.microsoft.com/office/2006/metadata/properties" xmlns:ns2="dd6b9cde-da1d-4853-bc66-86ea298981a8" targetNamespace="http://schemas.microsoft.com/office/2006/metadata/properties" ma:root="true" ma:fieldsID="0c3d122020e3d5ac8c7f00c86e50fe66" ns2:_="">
    <xsd:import namespace="dd6b9cde-da1d-4853-bc66-86ea298981a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6b9cde-da1d-4853-bc66-86ea298981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AA9A3C-D1D9-49A7-BE8F-83EE77919D00}"/>
</file>

<file path=customXml/itemProps2.xml><?xml version="1.0" encoding="utf-8"?>
<ds:datastoreItem xmlns:ds="http://schemas.openxmlformats.org/officeDocument/2006/customXml" ds:itemID="{B4698CA9-CF9B-41ED-83D1-6A644D55C62A}"/>
</file>

<file path=customXml/itemProps3.xml><?xml version="1.0" encoding="utf-8"?>
<ds:datastoreItem xmlns:ds="http://schemas.openxmlformats.org/officeDocument/2006/customXml" ds:itemID="{BA1AC6B6-260B-40E9-BA4A-9195612564CC}"/>
</file>

<file path=docProps/app.xml><?xml version="1.0" encoding="utf-8"?>
<Properties xmlns="http://schemas.openxmlformats.org/officeDocument/2006/extended-properties" xmlns:vt="http://schemas.openxmlformats.org/officeDocument/2006/docPropsVTypes">
  <TotalTime>540</TotalTime>
  <Words>3012</Words>
  <Application>Microsoft Office PowerPoint</Application>
  <PresentationFormat>On-screen Show (4:3)</PresentationFormat>
  <Paragraphs>164</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Post processing</vt:lpstr>
      <vt:lpstr>Support structure</vt:lpstr>
      <vt:lpstr>Support structure</vt:lpstr>
      <vt:lpstr>Support structure</vt:lpstr>
      <vt:lpstr>Support structure removal</vt:lpstr>
      <vt:lpstr>Remove support material</vt:lpstr>
      <vt:lpstr>Remove support material</vt:lpstr>
      <vt:lpstr>Remove support material</vt:lpstr>
      <vt:lpstr>PowerPoint Presentation</vt:lpstr>
      <vt:lpstr>Easy Ways to Remove Metal Support Structures </vt:lpstr>
      <vt:lpstr>5 Easy Ways to Remove Metal Support Structures </vt:lpstr>
      <vt:lpstr>5 Easy Ways to Remove Metal Support Structures </vt:lpstr>
      <vt:lpstr>5 Easy Ways to Remove Metal Support Structures </vt:lpstr>
      <vt:lpstr>PowerPoint Presentation</vt:lpstr>
      <vt:lpstr>PowerPoint Presentation</vt:lpstr>
      <vt:lpstr>Support structure removal</vt:lpstr>
      <vt:lpstr>surface texture improvement</vt:lpstr>
      <vt:lpstr>surface texture improvement</vt:lpstr>
      <vt:lpstr>surface texture improvement</vt:lpstr>
      <vt:lpstr>surface texture improvement</vt:lpstr>
      <vt:lpstr>Accuracy In Additive Manufacturing</vt:lpstr>
      <vt:lpstr>Accuracy In Additive Manufacturing</vt:lpstr>
      <vt:lpstr>Accuracy In Additive Manufacturing</vt:lpstr>
      <vt:lpstr>Accuracy In Additive Manufacturing</vt:lpstr>
      <vt:lpstr>Machining</vt:lpstr>
      <vt:lpstr>Aesthetics in AM </vt:lpstr>
      <vt:lpstr>Aesthetics in AM </vt:lpstr>
      <vt:lpstr>Aesthetics in AM </vt:lpstr>
      <vt:lpstr>Aesthetics in AM </vt:lpstr>
      <vt:lpstr>Property Enhancements Using Non-Thermal Techniques </vt:lpstr>
      <vt:lpstr>Property Enhancements Using Thermal Techniques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processing</dc:title>
  <dc:creator>Windows User</dc:creator>
  <cp:lastModifiedBy>Windows User</cp:lastModifiedBy>
  <cp:revision>57</cp:revision>
  <dcterms:created xsi:type="dcterms:W3CDTF">2021-10-05T07:22:50Z</dcterms:created>
  <dcterms:modified xsi:type="dcterms:W3CDTF">2021-10-08T03:15:55Z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0x0101006E5686AF2F7A234F83E05E4175546FC8</vt:lpwstr>
  </property>
</Properties>
</file>