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0"/>
  </p:notesMasterIdLst>
  <p:sldIdLst>
    <p:sldId id="256" r:id="rId2"/>
    <p:sldId id="257" r:id="rId3"/>
    <p:sldId id="258" r:id="rId4"/>
    <p:sldId id="259" r:id="rId5"/>
    <p:sldId id="260" r:id="rId6"/>
    <p:sldId id="262" r:id="rId7"/>
    <p:sldId id="263" r:id="rId8"/>
    <p:sldId id="285" r:id="rId9"/>
    <p:sldId id="264" r:id="rId10"/>
    <p:sldId id="281" r:id="rId11"/>
    <p:sldId id="282" r:id="rId12"/>
    <p:sldId id="280" r:id="rId13"/>
    <p:sldId id="283" r:id="rId14"/>
    <p:sldId id="284" r:id="rId15"/>
    <p:sldId id="265" r:id="rId16"/>
    <p:sldId id="266" r:id="rId17"/>
    <p:sldId id="267"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58" y="721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1D7B7-1F05-4551-B13B-522F456FA8D7}" type="datetimeFigureOut">
              <a:rPr lang="en-US" smtClean="0"/>
              <a:pPr/>
              <a:t>12/17/2019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A6E3-06C5-42A0-B10F-AFC484E42B40}" type="slidenum">
              <a:rPr lang="en-US" smtClean="0"/>
              <a:pPr/>
              <a:t>‹#›</a:t>
            </a:fld>
            <a:endParaRPr lang="en-US"/>
          </a:p>
        </p:txBody>
      </p:sp>
    </p:spTree>
    <p:extLst>
      <p:ext uri="{BB962C8B-B14F-4D97-AF65-F5344CB8AC3E}">
        <p14:creationId xmlns:p14="http://schemas.microsoft.com/office/powerpoint/2010/main" val="223166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5BA6E3-06C5-42A0-B10F-AFC484E42B4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A9117FE-1E8E-4794-8C69-A11B21CF98D9}" type="datetimeFigureOut">
              <a:rPr lang="en-US" smtClean="0"/>
              <a:pPr/>
              <a:t>12/17/2019</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D4DF812-CE6B-45F8-8076-83FCC80568E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9117FE-1E8E-4794-8C69-A11B21CF98D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DF812-CE6B-45F8-8076-83FCC80568E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9117FE-1E8E-4794-8C69-A11B21CF98D9}" type="datetimeFigureOut">
              <a:rPr lang="en-US" smtClean="0"/>
              <a:pPr/>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DF812-CE6B-45F8-8076-83FCC80568E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A9117FE-1E8E-4794-8C69-A11B21CF98D9}" type="datetimeFigureOut">
              <a:rPr lang="en-US" smtClean="0"/>
              <a:pPr/>
              <a:t>12/17/2019</a:t>
            </a:fld>
            <a:endParaRPr lang="en-US"/>
          </a:p>
        </p:txBody>
      </p:sp>
      <p:sp>
        <p:nvSpPr>
          <p:cNvPr id="9" name="Slide Number Placeholder 8"/>
          <p:cNvSpPr>
            <a:spLocks noGrp="1"/>
          </p:cNvSpPr>
          <p:nvPr>
            <p:ph type="sldNum" sz="quarter" idx="15"/>
          </p:nvPr>
        </p:nvSpPr>
        <p:spPr/>
        <p:txBody>
          <a:bodyPr rtlCol="0"/>
          <a:lstStyle/>
          <a:p>
            <a:fld id="{6D4DF812-CE6B-45F8-8076-83FCC80568E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A9117FE-1E8E-4794-8C69-A11B21CF98D9}" type="datetimeFigureOut">
              <a:rPr lang="en-US" smtClean="0"/>
              <a:pPr/>
              <a:t>12/17/2019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D4DF812-CE6B-45F8-8076-83FCC80568E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9117FE-1E8E-4794-8C69-A11B21CF98D9}" type="datetimeFigureOut">
              <a:rPr lang="en-US" smtClean="0"/>
              <a:pPr/>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DF812-CE6B-45F8-8076-83FCC80568E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A9117FE-1E8E-4794-8C69-A11B21CF98D9}" type="datetimeFigureOut">
              <a:rPr lang="en-US" smtClean="0"/>
              <a:pPr/>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DF812-CE6B-45F8-8076-83FCC80568E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A9117FE-1E8E-4794-8C69-A11B21CF98D9}" type="datetimeFigureOut">
              <a:rPr lang="en-US" smtClean="0"/>
              <a:pPr/>
              <a:t>12/17/2019</a:t>
            </a:fld>
            <a:endParaRPr lang="en-US"/>
          </a:p>
        </p:txBody>
      </p:sp>
      <p:sp>
        <p:nvSpPr>
          <p:cNvPr id="7" name="Slide Number Placeholder 6"/>
          <p:cNvSpPr>
            <a:spLocks noGrp="1"/>
          </p:cNvSpPr>
          <p:nvPr>
            <p:ph type="sldNum" sz="quarter" idx="11"/>
          </p:nvPr>
        </p:nvSpPr>
        <p:spPr/>
        <p:txBody>
          <a:bodyPr rtlCol="0"/>
          <a:lstStyle/>
          <a:p>
            <a:fld id="{6D4DF812-CE6B-45F8-8076-83FCC80568E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117FE-1E8E-4794-8C69-A11B21CF98D9}" type="datetimeFigureOut">
              <a:rPr lang="en-US" smtClean="0"/>
              <a:pPr/>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DF812-CE6B-45F8-8076-83FCC80568E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A9117FE-1E8E-4794-8C69-A11B21CF98D9}" type="datetimeFigureOut">
              <a:rPr lang="en-US" smtClean="0"/>
              <a:pPr/>
              <a:t>12/17/2019</a:t>
            </a:fld>
            <a:endParaRPr lang="en-US"/>
          </a:p>
        </p:txBody>
      </p:sp>
      <p:sp>
        <p:nvSpPr>
          <p:cNvPr id="22" name="Slide Number Placeholder 21"/>
          <p:cNvSpPr>
            <a:spLocks noGrp="1"/>
          </p:cNvSpPr>
          <p:nvPr>
            <p:ph type="sldNum" sz="quarter" idx="15"/>
          </p:nvPr>
        </p:nvSpPr>
        <p:spPr/>
        <p:txBody>
          <a:bodyPr rtlCol="0"/>
          <a:lstStyle/>
          <a:p>
            <a:fld id="{6D4DF812-CE6B-45F8-8076-83FCC80568E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9117FE-1E8E-4794-8C69-A11B21CF98D9}" type="datetimeFigureOut">
              <a:rPr lang="en-US" smtClean="0"/>
              <a:pPr/>
              <a:t>12/17/2019</a:t>
            </a:fld>
            <a:endParaRPr lang="en-US"/>
          </a:p>
        </p:txBody>
      </p:sp>
      <p:sp>
        <p:nvSpPr>
          <p:cNvPr id="18" name="Slide Number Placeholder 17"/>
          <p:cNvSpPr>
            <a:spLocks noGrp="1"/>
          </p:cNvSpPr>
          <p:nvPr>
            <p:ph type="sldNum" sz="quarter" idx="11"/>
          </p:nvPr>
        </p:nvSpPr>
        <p:spPr/>
        <p:txBody>
          <a:bodyPr rtlCol="0"/>
          <a:lstStyle/>
          <a:p>
            <a:fld id="{6D4DF812-CE6B-45F8-8076-83FCC80568E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A9117FE-1E8E-4794-8C69-A11B21CF98D9}" type="datetimeFigureOut">
              <a:rPr lang="en-US" smtClean="0"/>
              <a:pPr/>
              <a:t>12/17/2019</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D4DF812-CE6B-45F8-8076-83FCC80568E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FIRST LAW OF THERMODYNAMICS</a:t>
            </a:r>
            <a:endParaRPr lang="en-US" dirty="0"/>
          </a:p>
        </p:txBody>
      </p:sp>
      <p:sp>
        <p:nvSpPr>
          <p:cNvPr id="3" name="Subtitle 2"/>
          <p:cNvSpPr>
            <a:spLocks noGrp="1"/>
          </p:cNvSpPr>
          <p:nvPr>
            <p:ph type="subTitle" idx="1"/>
          </p:nvPr>
        </p:nvSpPr>
        <p:spPr/>
        <p:txBody>
          <a:bodyPr>
            <a:normAutofit/>
          </a:bodyPr>
          <a:lstStyle/>
          <a:p>
            <a:r>
              <a:rPr lang="en-US" dirty="0" err="1" smtClean="0"/>
              <a:t>Dr.Joseph</a:t>
            </a:r>
            <a:r>
              <a:rPr lang="en-US" dirty="0" smtClean="0"/>
              <a:t> Daniel</a:t>
            </a:r>
          </a:p>
          <a:p>
            <a:r>
              <a:rPr lang="en-US" dirty="0" smtClean="0"/>
              <a:t>SMBS</a:t>
            </a:r>
          </a:p>
          <a:p>
            <a:r>
              <a:rPr lang="en-US" dirty="0" smtClean="0"/>
              <a:t>VIT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balance</a:t>
            </a:r>
            <a:endParaRPr lang="en-US" dirty="0"/>
          </a:p>
        </p:txBody>
      </p:sp>
      <p:sp>
        <p:nvSpPr>
          <p:cNvPr id="3" name="Content Placeholder 2"/>
          <p:cNvSpPr>
            <a:spLocks noGrp="1"/>
          </p:cNvSpPr>
          <p:nvPr>
            <p:ph sz="quarter" idx="1"/>
          </p:nvPr>
        </p:nvSpPr>
        <p:spPr>
          <a:xfrm>
            <a:off x="457200" y="1600200"/>
            <a:ext cx="7467600" cy="2209800"/>
          </a:xfrm>
        </p:spPr>
        <p:txBody>
          <a:bodyPr/>
          <a:lstStyle/>
          <a:p>
            <a:r>
              <a:rPr lang="en-US" dirty="0" smtClean="0"/>
              <a:t>The net change (increase or decrease) in the total energy of the system during a process is equal to the difference between the total energy entering and total energy leaving the system during that process.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00200" y="3505200"/>
            <a:ext cx="5722398" cy="1295400"/>
          </a:xfrm>
          <a:prstGeom prst="rect">
            <a:avLst/>
          </a:prstGeom>
          <a:noFill/>
          <a:ln w="9525">
            <a:noFill/>
            <a:miter lim="800000"/>
            <a:headEnd/>
            <a:tailEnd/>
          </a:ln>
        </p:spPr>
      </p:pic>
      <p:sp>
        <p:nvSpPr>
          <p:cNvPr id="6" name="TextBox 5"/>
          <p:cNvSpPr txBox="1"/>
          <p:nvPr/>
        </p:nvSpPr>
        <p:spPr>
          <a:xfrm>
            <a:off x="838200" y="4724400"/>
            <a:ext cx="6858000" cy="1200329"/>
          </a:xfrm>
          <a:prstGeom prst="rect">
            <a:avLst/>
          </a:prstGeom>
          <a:noFill/>
        </p:spPr>
        <p:txBody>
          <a:bodyPr wrap="square" rtlCol="0">
            <a:spAutoFit/>
          </a:bodyPr>
          <a:lstStyle/>
          <a:p>
            <a:r>
              <a:rPr lang="en-US" dirty="0" smtClean="0"/>
              <a:t>This relation mentioned above is often referred as “energy balance”</a:t>
            </a:r>
          </a:p>
          <a:p>
            <a:r>
              <a:rPr lang="en-US" dirty="0" smtClean="0"/>
              <a:t>Used in many Engineering applications if the various forms of energy and methods of energy transfer are fully understood.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change of a system</a:t>
            </a:r>
            <a:endParaRPr lang="en-US" dirty="0"/>
          </a:p>
        </p:txBody>
      </p:sp>
      <p:sp>
        <p:nvSpPr>
          <p:cNvPr id="3" name="Content Placeholder 2"/>
          <p:cNvSpPr>
            <a:spLocks noGrp="1"/>
          </p:cNvSpPr>
          <p:nvPr>
            <p:ph sz="quarter" idx="1"/>
          </p:nvPr>
        </p:nvSpPr>
        <p:spPr>
          <a:xfrm>
            <a:off x="457200" y="1600200"/>
            <a:ext cx="7467600" cy="1371600"/>
          </a:xfrm>
        </p:spPr>
        <p:txBody>
          <a:bodyPr/>
          <a:lstStyle/>
          <a:p>
            <a:r>
              <a:rPr lang="en-US" dirty="0" smtClean="0"/>
              <a:t>The determination of energy change of a system during a process involves the evaluation of energy at the beginning and end of the process.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133600" y="3048000"/>
            <a:ext cx="4495800" cy="93135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971800" y="4038600"/>
            <a:ext cx="2362200" cy="1544072"/>
          </a:xfrm>
          <a:prstGeom prst="rect">
            <a:avLst/>
          </a:prstGeom>
          <a:noFill/>
          <a:ln w="9525">
            <a:noFill/>
            <a:miter lim="800000"/>
            <a:headEnd/>
            <a:tailEnd/>
          </a:ln>
        </p:spPr>
      </p:pic>
      <p:sp>
        <p:nvSpPr>
          <p:cNvPr id="6" name="TextBox 5"/>
          <p:cNvSpPr txBox="1"/>
          <p:nvPr/>
        </p:nvSpPr>
        <p:spPr>
          <a:xfrm>
            <a:off x="1066800" y="5638800"/>
            <a:ext cx="6172200" cy="646331"/>
          </a:xfrm>
          <a:prstGeom prst="rect">
            <a:avLst/>
          </a:prstGeom>
          <a:noFill/>
        </p:spPr>
        <p:txBody>
          <a:bodyPr wrap="square" rtlCol="0">
            <a:spAutoFit/>
          </a:bodyPr>
          <a:lstStyle/>
          <a:p>
            <a:r>
              <a:rPr lang="en-US" dirty="0" smtClean="0"/>
              <a:t>Energy is a property and the value of property does not change unless the state of the system changes.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Mechanisms of energy transfer</a:t>
            </a:r>
            <a:endParaRPr lang="en-US" dirty="0"/>
          </a:p>
        </p:txBody>
      </p:sp>
      <p:sp>
        <p:nvSpPr>
          <p:cNvPr id="3" name="Content Placeholder 2"/>
          <p:cNvSpPr>
            <a:spLocks noGrp="1"/>
          </p:cNvSpPr>
          <p:nvPr>
            <p:ph sz="quarter" idx="1"/>
          </p:nvPr>
        </p:nvSpPr>
        <p:spPr/>
        <p:txBody>
          <a:bodyPr/>
          <a:lstStyle/>
          <a:p>
            <a:r>
              <a:rPr lang="en-US" dirty="0" smtClean="0"/>
              <a:t>Heat Transfer (Q): Heat transfer increases the energy of the molecules thereby increasing the internal energy of the system. Heat transfer from a system it as energy transferred out as heat coming from the energy of the molecules</a:t>
            </a:r>
          </a:p>
          <a:p>
            <a:r>
              <a:rPr lang="en-US" dirty="0" smtClean="0"/>
              <a:t>Work Transfer (W): .Not due to temperature difference. Work transfer to a system increases the energy and from the system decreases the energy.</a:t>
            </a:r>
          </a:p>
          <a:p>
            <a:r>
              <a:rPr lang="en-US" dirty="0" smtClean="0"/>
              <a:t>Mass Flow (m): Since mass carries energy with it any influx of mass increases the energy and any leaving mass takes away the energy from it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1600200"/>
            <a:ext cx="3276600" cy="2819400"/>
          </a:xfrm>
        </p:spPr>
        <p:txBody>
          <a:bodyPr>
            <a:normAutofit fontScale="92500" lnSpcReduction="20000"/>
          </a:bodyPr>
          <a:lstStyle/>
          <a:p>
            <a:r>
              <a:rPr lang="en-US" dirty="0" smtClean="0"/>
              <a:t>Energy can be transferred as heat, work and mass.</a:t>
            </a:r>
          </a:p>
          <a:p>
            <a:r>
              <a:rPr lang="en-US" dirty="0" smtClean="0"/>
              <a:t>Net transfer of a quantity is equal to the difference between the amount transferred in and out.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953000" y="2057400"/>
            <a:ext cx="3472962" cy="2286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81000" y="4572000"/>
            <a:ext cx="6717957"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energy equation</a:t>
            </a:r>
            <a:endParaRPr lang="en-US" dirty="0"/>
          </a:p>
        </p:txBody>
      </p:sp>
      <p:sp>
        <p:nvSpPr>
          <p:cNvPr id="3" name="Content Placeholder 2"/>
          <p:cNvSpPr>
            <a:spLocks noGrp="1"/>
          </p:cNvSpPr>
          <p:nvPr>
            <p:ph sz="quarter" idx="1"/>
          </p:nvPr>
        </p:nvSpPr>
        <p:spPr>
          <a:xfrm>
            <a:off x="457200" y="1600200"/>
            <a:ext cx="7467600" cy="1066800"/>
          </a:xfrm>
        </p:spPr>
        <p:txBody>
          <a:bodyPr/>
          <a:lstStyle/>
          <a:p>
            <a:r>
              <a:rPr lang="en-US" dirty="0" smtClean="0"/>
              <a:t>Energy balance for any system undergoing any kind of process is expressed as </a:t>
            </a:r>
          </a:p>
          <a:p>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2438399" y="2514600"/>
            <a:ext cx="3432629" cy="838200"/>
          </a:xfrm>
          <a:prstGeom prst="rect">
            <a:avLst/>
          </a:prstGeom>
          <a:noFill/>
          <a:ln w="9525">
            <a:noFill/>
            <a:miter lim="800000"/>
            <a:headEnd/>
            <a:tailEnd/>
          </a:ln>
        </p:spPr>
      </p:pic>
      <p:sp>
        <p:nvSpPr>
          <p:cNvPr id="6" name="TextBox 5"/>
          <p:cNvSpPr txBox="1"/>
          <p:nvPr/>
        </p:nvSpPr>
        <p:spPr>
          <a:xfrm>
            <a:off x="914400" y="3581400"/>
            <a:ext cx="6781800" cy="369332"/>
          </a:xfrm>
          <a:prstGeom prst="rect">
            <a:avLst/>
          </a:prstGeom>
          <a:noFill/>
        </p:spPr>
        <p:txBody>
          <a:bodyPr wrap="square" rtlCol="0">
            <a:spAutoFit/>
          </a:bodyPr>
          <a:lstStyle/>
          <a:p>
            <a:r>
              <a:rPr lang="en-US" dirty="0" smtClean="0"/>
              <a:t>In the rate form as </a:t>
            </a:r>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2438400" y="4114800"/>
            <a:ext cx="3581400" cy="718847"/>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2209800" y="5105400"/>
            <a:ext cx="4492487" cy="457200"/>
          </a:xfrm>
          <a:prstGeom prst="rect">
            <a:avLst/>
          </a:prstGeom>
          <a:noFill/>
          <a:ln w="9525">
            <a:noFill/>
            <a:miter lim="800000"/>
            <a:headEnd/>
            <a:tailEnd/>
          </a:ln>
        </p:spPr>
      </p:pic>
      <p:sp>
        <p:nvSpPr>
          <p:cNvPr id="9" name="TextBox 8"/>
          <p:cNvSpPr txBox="1"/>
          <p:nvPr/>
        </p:nvSpPr>
        <p:spPr>
          <a:xfrm>
            <a:off x="1066800" y="4724400"/>
            <a:ext cx="3962400" cy="369332"/>
          </a:xfrm>
          <a:prstGeom prst="rect">
            <a:avLst/>
          </a:prstGeom>
          <a:noFill/>
        </p:spPr>
        <p:txBody>
          <a:bodyPr wrap="square" rtlCol="0">
            <a:spAutoFit/>
          </a:bodyPr>
          <a:lstStyle/>
          <a:p>
            <a:r>
              <a:rPr lang="en-US" dirty="0" smtClean="0"/>
              <a:t>Per unit mass basis</a:t>
            </a:r>
            <a:endParaRPr lang="en-US" dirty="0"/>
          </a:p>
        </p:txBody>
      </p:sp>
      <p:pic>
        <p:nvPicPr>
          <p:cNvPr id="4102" name="Picture 6"/>
          <p:cNvPicPr>
            <a:picLocks noChangeAspect="1" noChangeArrowheads="1"/>
          </p:cNvPicPr>
          <p:nvPr/>
        </p:nvPicPr>
        <p:blipFill>
          <a:blip r:embed="rId5" cstate="print"/>
          <a:srcRect/>
          <a:stretch>
            <a:fillRect/>
          </a:stretch>
        </p:blipFill>
        <p:spPr bwMode="auto">
          <a:xfrm>
            <a:off x="1905000" y="6096000"/>
            <a:ext cx="5074920" cy="457200"/>
          </a:xfrm>
          <a:prstGeom prst="rect">
            <a:avLst/>
          </a:prstGeom>
          <a:noFill/>
          <a:ln w="9525">
            <a:noFill/>
            <a:miter lim="800000"/>
            <a:headEnd/>
            <a:tailEnd/>
          </a:ln>
        </p:spPr>
      </p:pic>
      <p:sp>
        <p:nvSpPr>
          <p:cNvPr id="12" name="TextBox 11"/>
          <p:cNvSpPr txBox="1"/>
          <p:nvPr/>
        </p:nvSpPr>
        <p:spPr>
          <a:xfrm>
            <a:off x="1143000" y="5638800"/>
            <a:ext cx="4038600" cy="369332"/>
          </a:xfrm>
          <a:prstGeom prst="rect">
            <a:avLst/>
          </a:prstGeom>
          <a:noFill/>
        </p:spPr>
        <p:txBody>
          <a:bodyPr wrap="square" rtlCol="0">
            <a:spAutoFit/>
          </a:bodyPr>
          <a:lstStyle/>
          <a:p>
            <a:r>
              <a:rPr lang="en-US" dirty="0" smtClean="0"/>
              <a:t>In a differential form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Corollaries to 1</a:t>
            </a:r>
            <a:r>
              <a:rPr lang="en-US" baseline="30000" dirty="0" smtClean="0"/>
              <a:t>st</a:t>
            </a:r>
            <a:r>
              <a:rPr lang="en-US" dirty="0" smtClean="0"/>
              <a:t> law</a:t>
            </a:r>
            <a:endParaRPr lang="en-US" dirty="0"/>
          </a:p>
        </p:txBody>
      </p:sp>
      <p:sp>
        <p:nvSpPr>
          <p:cNvPr id="3" name="Content Placeholder 2"/>
          <p:cNvSpPr>
            <a:spLocks noGrp="1"/>
          </p:cNvSpPr>
          <p:nvPr>
            <p:ph sz="quarter" idx="1"/>
          </p:nvPr>
        </p:nvSpPr>
        <p:spPr>
          <a:xfrm>
            <a:off x="457200" y="1600200"/>
            <a:ext cx="7467600" cy="3048000"/>
          </a:xfrm>
        </p:spPr>
        <p:txBody>
          <a:bodyPr>
            <a:normAutofit lnSpcReduction="10000"/>
          </a:bodyPr>
          <a:lstStyle/>
          <a:p>
            <a:r>
              <a:rPr lang="en-US" dirty="0" smtClean="0"/>
              <a:t>Corollary 1: When a system executes a process, the net heat interaction equals the net work interaction plus change in the stored energy.</a:t>
            </a:r>
          </a:p>
          <a:p>
            <a:r>
              <a:rPr lang="en-US" dirty="0" smtClean="0"/>
              <a:t>In other words: “there exists a property of a closed system such that a change in its value during any change of state is given by the difference between the heat supplied and work done”</a:t>
            </a:r>
            <a:endParaRPr lang="en-US" dirty="0"/>
          </a:p>
        </p:txBody>
      </p:sp>
      <p:sp>
        <p:nvSpPr>
          <p:cNvPr id="4" name="TextBox 3"/>
          <p:cNvSpPr txBox="1"/>
          <p:nvPr/>
        </p:nvSpPr>
        <p:spPr>
          <a:xfrm>
            <a:off x="1143000" y="4648200"/>
            <a:ext cx="4876800" cy="369332"/>
          </a:xfrm>
          <a:prstGeom prst="rect">
            <a:avLst/>
          </a:prstGeom>
          <a:noFill/>
        </p:spPr>
        <p:txBody>
          <a:bodyPr wrap="square" rtlCol="0">
            <a:spAutoFit/>
          </a:bodyPr>
          <a:lstStyle/>
          <a:p>
            <a:r>
              <a:rPr lang="el-GR" dirty="0" smtClean="0"/>
              <a:t>δ</a:t>
            </a:r>
            <a:r>
              <a:rPr lang="en-US" dirty="0" smtClean="0"/>
              <a:t>Q = </a:t>
            </a:r>
            <a:r>
              <a:rPr lang="el-GR" dirty="0" smtClean="0"/>
              <a:t>δ</a:t>
            </a:r>
            <a:r>
              <a:rPr lang="en-US" dirty="0" smtClean="0"/>
              <a:t>W + </a:t>
            </a:r>
            <a:r>
              <a:rPr lang="en-US" dirty="0" err="1" smtClean="0"/>
              <a:t>dE</a:t>
            </a:r>
            <a:r>
              <a:rPr lang="en-US" dirty="0" smtClean="0"/>
              <a:t> or </a:t>
            </a:r>
            <a:r>
              <a:rPr lang="el-GR" dirty="0" smtClean="0"/>
              <a:t> δ</a:t>
            </a:r>
            <a:r>
              <a:rPr lang="en-US" dirty="0" smtClean="0"/>
              <a:t>Q = </a:t>
            </a:r>
            <a:r>
              <a:rPr lang="el-GR" dirty="0" smtClean="0"/>
              <a:t>δ</a:t>
            </a:r>
            <a:r>
              <a:rPr lang="en-US" dirty="0" smtClean="0"/>
              <a:t>W + </a:t>
            </a:r>
            <a:r>
              <a:rPr lang="en-US" dirty="0" err="1" smtClean="0"/>
              <a:t>dU</a:t>
            </a:r>
            <a:r>
              <a:rPr lang="en-US" dirty="0" smtClean="0"/>
              <a:t>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r>
              <a:rPr lang="en-US" dirty="0" smtClean="0"/>
              <a:t>Corollary 2: For an isolated system, both heat and work interactions are absent therefore </a:t>
            </a:r>
            <a:r>
              <a:rPr lang="en-US" dirty="0" err="1" smtClean="0"/>
              <a:t>dE</a:t>
            </a:r>
            <a:r>
              <a:rPr lang="en-US" dirty="0" smtClean="0"/>
              <a:t> = 0 or E= constant.</a:t>
            </a:r>
          </a:p>
          <a:p>
            <a:r>
              <a:rPr lang="en-US" dirty="0" smtClean="0"/>
              <a:t>It indicates that the energy of a system remains unchanged if the system is isolated from the surroundings with respect to heat and work interactions.</a:t>
            </a:r>
          </a:p>
          <a:p>
            <a:r>
              <a:rPr lang="en-US" dirty="0" smtClean="0"/>
              <a:t>“Energy can neither be created nor destroyed but can be converted from one form to the other”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Corollary 3: PMM1: An imaginary device that produces a continuous supply of work without absorbing any energy from the surroundings or from any other systems.</a:t>
            </a:r>
          </a:p>
          <a:p>
            <a:r>
              <a:rPr lang="en-US" dirty="0" smtClean="0"/>
              <a:t>“A perpetual motion machine of the first kind is impossible”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law applied to closed systems</a:t>
            </a:r>
            <a:endParaRPr lang="en-US" dirty="0"/>
          </a:p>
        </p:txBody>
      </p:sp>
      <p:sp>
        <p:nvSpPr>
          <p:cNvPr id="3" name="Content Placeholder 2"/>
          <p:cNvSpPr>
            <a:spLocks noGrp="1"/>
          </p:cNvSpPr>
          <p:nvPr>
            <p:ph sz="quarter" idx="1"/>
          </p:nvPr>
        </p:nvSpPr>
        <p:spPr/>
        <p:txBody>
          <a:bodyPr>
            <a:normAutofit/>
          </a:bodyPr>
          <a:lstStyle/>
          <a:p>
            <a:r>
              <a:rPr lang="en-US" sz="2000" dirty="0" smtClean="0"/>
              <a:t>Moving boundary work</a:t>
            </a:r>
          </a:p>
          <a:p>
            <a:pPr>
              <a:buFont typeface="Wingdings" pitchFamily="2" charset="2"/>
              <a:buChar char="ü"/>
            </a:pPr>
            <a:r>
              <a:rPr lang="en-US" sz="2000" dirty="0" smtClean="0"/>
              <a:t>Piston moves back and forth</a:t>
            </a:r>
          </a:p>
          <a:p>
            <a:pPr>
              <a:buFont typeface="Wingdings" pitchFamily="2" charset="2"/>
              <a:buChar char="ü"/>
            </a:pPr>
            <a:r>
              <a:rPr lang="en-US" sz="2000" dirty="0" smtClean="0"/>
              <a:t>Called as </a:t>
            </a:r>
            <a:r>
              <a:rPr lang="en-US" sz="2000" dirty="0" err="1" smtClean="0"/>
              <a:t>PdV</a:t>
            </a:r>
            <a:r>
              <a:rPr lang="en-US" sz="2000" dirty="0" smtClean="0"/>
              <a:t> work</a:t>
            </a:r>
          </a:p>
          <a:p>
            <a:pPr>
              <a:buFont typeface="Wingdings" pitchFamily="2" charset="2"/>
              <a:buChar char="ü"/>
            </a:pPr>
            <a:r>
              <a:rPr lang="en-US" sz="2000" dirty="0" smtClean="0"/>
              <a:t>For compressors and Engines</a:t>
            </a:r>
          </a:p>
          <a:p>
            <a:pPr>
              <a:buNone/>
            </a:pPr>
            <a:r>
              <a:rPr lang="en-US" sz="2000" dirty="0" smtClean="0"/>
              <a:t>    moving boundary work </a:t>
            </a:r>
          </a:p>
          <a:p>
            <a:pPr>
              <a:buNone/>
            </a:pPr>
            <a:r>
              <a:rPr lang="en-US" sz="2000" dirty="0" smtClean="0"/>
              <a:t>    cannot be determined as</a:t>
            </a:r>
          </a:p>
          <a:p>
            <a:pPr>
              <a:buNone/>
            </a:pPr>
            <a:r>
              <a:rPr lang="en-US" sz="2000" dirty="0" smtClean="0"/>
              <a:t>    it moves at a greater speed.</a:t>
            </a:r>
          </a:p>
          <a:p>
            <a:pPr>
              <a:buFont typeface="Wingdings" pitchFamily="2" charset="2"/>
              <a:buChar char="ü"/>
            </a:pPr>
            <a:r>
              <a:rPr lang="en-US" sz="2000" dirty="0" smtClean="0"/>
              <a:t>The gases cannot maintain </a:t>
            </a:r>
          </a:p>
          <a:p>
            <a:pPr>
              <a:buNone/>
            </a:pPr>
            <a:r>
              <a:rPr lang="en-US" sz="2000" dirty="0" smtClean="0"/>
              <a:t>    equilibrium.</a:t>
            </a:r>
          </a:p>
          <a:p>
            <a:pPr>
              <a:buFont typeface="Wingdings" pitchFamily="2" charset="2"/>
              <a:buChar char="ü"/>
            </a:pPr>
            <a:r>
              <a:rPr lang="en-US" sz="2000" dirty="0" smtClean="0"/>
              <a:t>No process path could be joined</a:t>
            </a:r>
          </a:p>
          <a:p>
            <a:pPr>
              <a:buNone/>
            </a:pP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6324600" y="1746068"/>
            <a:ext cx="2057400" cy="2292531"/>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400800" y="4276725"/>
            <a:ext cx="2743200" cy="258127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1905000" y="5638800"/>
            <a:ext cx="4613189" cy="609600"/>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5029200" y="6076950"/>
            <a:ext cx="1419225" cy="781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304800" y="1752600"/>
            <a:ext cx="4462096" cy="48768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066800" y="1752600"/>
            <a:ext cx="3505200" cy="685800"/>
          </a:xfrm>
          <a:prstGeom prst="rect">
            <a:avLst/>
          </a:prstGeom>
          <a:noFill/>
          <a:ln w="9525">
            <a:noFill/>
            <a:miter lim="800000"/>
            <a:headEnd/>
            <a:tailEnd/>
          </a:ln>
        </p:spPr>
      </p:pic>
      <p:sp>
        <p:nvSpPr>
          <p:cNvPr id="8" name="TextBox 7"/>
          <p:cNvSpPr txBox="1"/>
          <p:nvPr/>
        </p:nvSpPr>
        <p:spPr>
          <a:xfrm>
            <a:off x="4953000" y="1981200"/>
            <a:ext cx="3962400" cy="3046988"/>
          </a:xfrm>
          <a:prstGeom prst="rect">
            <a:avLst/>
          </a:prstGeom>
          <a:noFill/>
        </p:spPr>
        <p:txBody>
          <a:bodyPr wrap="square" rtlCol="0">
            <a:spAutoFit/>
          </a:bodyPr>
          <a:lstStyle/>
          <a:p>
            <a:r>
              <a:rPr lang="en-US" sz="2400" dirty="0" smtClean="0"/>
              <a:t>The area under the process curve on a P-V diagram is equal in magnitude to the work done in a quasi equilibrium expansion or compression process of a closed system.</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it implies?</a:t>
            </a:r>
            <a:endParaRPr lang="en-US" dirty="0"/>
          </a:p>
        </p:txBody>
      </p:sp>
      <p:sp>
        <p:nvSpPr>
          <p:cNvPr id="3" name="Content Placeholder 2"/>
          <p:cNvSpPr>
            <a:spLocks noGrp="1"/>
          </p:cNvSpPr>
          <p:nvPr>
            <p:ph sz="quarter" idx="1"/>
          </p:nvPr>
        </p:nvSpPr>
        <p:spPr>
          <a:xfrm>
            <a:off x="457200" y="1600200"/>
            <a:ext cx="4038600" cy="4873752"/>
          </a:xfrm>
        </p:spPr>
        <p:txBody>
          <a:bodyPr>
            <a:normAutofit fontScale="92500" lnSpcReduction="10000"/>
          </a:bodyPr>
          <a:lstStyle/>
          <a:p>
            <a:r>
              <a:rPr lang="en-US" dirty="0" smtClean="0"/>
              <a:t>Conservation of Energy principle</a:t>
            </a:r>
          </a:p>
          <a:p>
            <a:r>
              <a:rPr lang="en-US" dirty="0" smtClean="0"/>
              <a:t>Provides a sound basis for studying the relationships among various forms of energy and energy interactions</a:t>
            </a:r>
          </a:p>
          <a:p>
            <a:r>
              <a:rPr lang="en-US" dirty="0" smtClean="0"/>
              <a:t>The postulate is “energy can be neither created nor destroyed but can be converted from one form to the other”</a:t>
            </a:r>
          </a:p>
          <a:p>
            <a:r>
              <a:rPr lang="en-US" dirty="0" smtClean="0"/>
              <a:t>Every bit of energy has to be accounted for.</a:t>
            </a:r>
            <a:endParaRPr lang="en-US" dirty="0"/>
          </a:p>
        </p:txBody>
      </p:sp>
      <p:pic>
        <p:nvPicPr>
          <p:cNvPr id="43010" name="Picture 2" descr="http://jahschem.wikispaces.com/file/view/first_law.jpg/325120540/first_law.jpg"/>
          <p:cNvPicPr>
            <a:picLocks noChangeAspect="1" noChangeArrowheads="1"/>
          </p:cNvPicPr>
          <p:nvPr/>
        </p:nvPicPr>
        <p:blipFill>
          <a:blip r:embed="rId2" cstate="print"/>
          <a:srcRect/>
          <a:stretch>
            <a:fillRect/>
          </a:stretch>
        </p:blipFill>
        <p:spPr bwMode="auto">
          <a:xfrm>
            <a:off x="4343400" y="2133600"/>
            <a:ext cx="4586515" cy="30480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types</a:t>
            </a:r>
            <a:endParaRPr lang="en-US" dirty="0"/>
          </a:p>
        </p:txBody>
      </p:sp>
      <p:sp>
        <p:nvSpPr>
          <p:cNvPr id="3" name="Content Placeholder 2"/>
          <p:cNvSpPr>
            <a:spLocks noGrp="1"/>
          </p:cNvSpPr>
          <p:nvPr>
            <p:ph sz="quarter" idx="1"/>
          </p:nvPr>
        </p:nvSpPr>
        <p:spPr/>
        <p:txBody>
          <a:bodyPr>
            <a:normAutofit/>
          </a:bodyPr>
          <a:lstStyle/>
          <a:p>
            <a:r>
              <a:rPr lang="en-US" sz="3200" dirty="0" smtClean="0"/>
              <a:t>Constant Volume - Isochoric</a:t>
            </a:r>
          </a:p>
          <a:p>
            <a:r>
              <a:rPr lang="en-US" sz="3200" dirty="0" smtClean="0"/>
              <a:t>Constant Pressure - Isobaric</a:t>
            </a:r>
          </a:p>
          <a:p>
            <a:r>
              <a:rPr lang="en-US" sz="3200" dirty="0" smtClean="0"/>
              <a:t>Constant Temperature - Isothermal</a:t>
            </a:r>
          </a:p>
          <a:p>
            <a:r>
              <a:rPr lang="en-US" sz="3200" dirty="0" smtClean="0"/>
              <a:t>Reversible Adiabatic</a:t>
            </a:r>
          </a:p>
          <a:p>
            <a:r>
              <a:rPr lang="en-US" sz="3200" dirty="0" err="1" smtClean="0"/>
              <a:t>Polytropic</a:t>
            </a:r>
            <a:r>
              <a:rPr lang="en-US" sz="3200" dirty="0" smtClean="0"/>
              <a:t> Process</a:t>
            </a:r>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304801" y="457200"/>
            <a:ext cx="4231640" cy="25908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4191000" y="457200"/>
            <a:ext cx="4501347" cy="2590799"/>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28600" y="3810000"/>
            <a:ext cx="4648200" cy="2447925"/>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4800600" y="3810000"/>
            <a:ext cx="3974690" cy="2438400"/>
          </a:xfrm>
          <a:prstGeom prst="rect">
            <a:avLst/>
          </a:prstGeom>
          <a:noFill/>
          <a:ln w="9525">
            <a:noFill/>
            <a:miter lim="800000"/>
            <a:headEnd/>
            <a:tailEnd/>
          </a:ln>
        </p:spPr>
      </p:pic>
      <p:sp>
        <p:nvSpPr>
          <p:cNvPr id="10" name="TextBox 9"/>
          <p:cNvSpPr txBox="1"/>
          <p:nvPr/>
        </p:nvSpPr>
        <p:spPr>
          <a:xfrm>
            <a:off x="1066800" y="3200400"/>
            <a:ext cx="2819400" cy="369332"/>
          </a:xfrm>
          <a:prstGeom prst="rect">
            <a:avLst/>
          </a:prstGeom>
          <a:noFill/>
        </p:spPr>
        <p:txBody>
          <a:bodyPr wrap="square" rtlCol="0">
            <a:spAutoFit/>
          </a:bodyPr>
          <a:lstStyle/>
          <a:p>
            <a:r>
              <a:rPr lang="en-US" dirty="0" smtClean="0"/>
              <a:t>Constant Volume</a:t>
            </a:r>
            <a:endParaRPr lang="en-US" dirty="0"/>
          </a:p>
        </p:txBody>
      </p:sp>
      <p:sp>
        <p:nvSpPr>
          <p:cNvPr id="11" name="TextBox 10"/>
          <p:cNvSpPr txBox="1"/>
          <p:nvPr/>
        </p:nvSpPr>
        <p:spPr>
          <a:xfrm>
            <a:off x="5029200" y="3200400"/>
            <a:ext cx="2819400" cy="369332"/>
          </a:xfrm>
          <a:prstGeom prst="rect">
            <a:avLst/>
          </a:prstGeom>
          <a:noFill/>
        </p:spPr>
        <p:txBody>
          <a:bodyPr wrap="square" rtlCol="0">
            <a:spAutoFit/>
          </a:bodyPr>
          <a:lstStyle/>
          <a:p>
            <a:r>
              <a:rPr lang="en-US" dirty="0" smtClean="0"/>
              <a:t>Constant Pressure</a:t>
            </a:r>
            <a:endParaRPr lang="en-US" dirty="0"/>
          </a:p>
        </p:txBody>
      </p:sp>
      <p:sp>
        <p:nvSpPr>
          <p:cNvPr id="12" name="TextBox 11"/>
          <p:cNvSpPr txBox="1"/>
          <p:nvPr/>
        </p:nvSpPr>
        <p:spPr>
          <a:xfrm>
            <a:off x="1066800" y="6324600"/>
            <a:ext cx="2819400" cy="369332"/>
          </a:xfrm>
          <a:prstGeom prst="rect">
            <a:avLst/>
          </a:prstGeom>
          <a:noFill/>
        </p:spPr>
        <p:txBody>
          <a:bodyPr wrap="square" rtlCol="0">
            <a:spAutoFit/>
          </a:bodyPr>
          <a:lstStyle/>
          <a:p>
            <a:r>
              <a:rPr lang="en-US" dirty="0" smtClean="0"/>
              <a:t>Constant Temperature</a:t>
            </a:r>
            <a:endParaRPr lang="en-US" dirty="0"/>
          </a:p>
        </p:txBody>
      </p:sp>
      <p:sp>
        <p:nvSpPr>
          <p:cNvPr id="13" name="TextBox 12"/>
          <p:cNvSpPr txBox="1"/>
          <p:nvPr/>
        </p:nvSpPr>
        <p:spPr>
          <a:xfrm>
            <a:off x="5638800" y="6324600"/>
            <a:ext cx="2819400" cy="369332"/>
          </a:xfrm>
          <a:prstGeom prst="rect">
            <a:avLst/>
          </a:prstGeom>
          <a:noFill/>
        </p:spPr>
        <p:txBody>
          <a:bodyPr wrap="square" rtlCol="0">
            <a:spAutoFit/>
          </a:bodyPr>
          <a:lstStyle/>
          <a:p>
            <a:r>
              <a:rPr lang="en-US" dirty="0" err="1" smtClean="0"/>
              <a:t>Polytropic</a:t>
            </a:r>
            <a:r>
              <a:rPr lang="en-US" dirty="0" smtClean="0"/>
              <a:t> Process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Volume process</a:t>
            </a:r>
            <a:endParaRPr lang="en-US" dirty="0"/>
          </a:p>
        </p:txBody>
      </p:sp>
      <p:sp>
        <p:nvSpPr>
          <p:cNvPr id="3" name="Content Placeholder 2"/>
          <p:cNvSpPr>
            <a:spLocks noGrp="1"/>
          </p:cNvSpPr>
          <p:nvPr>
            <p:ph sz="quarter" idx="1"/>
          </p:nvPr>
        </p:nvSpPr>
        <p:spPr/>
        <p:txBody>
          <a:bodyPr>
            <a:normAutofit/>
          </a:bodyPr>
          <a:lstStyle/>
          <a:p>
            <a:r>
              <a:rPr lang="en-US" dirty="0" smtClean="0"/>
              <a:t>Change in state of a system at constant volume</a:t>
            </a:r>
          </a:p>
          <a:p>
            <a:r>
              <a:rPr lang="en-US" dirty="0" smtClean="0"/>
              <a:t>Gas system is heated or cooled in an enclosed space</a:t>
            </a:r>
          </a:p>
          <a:p>
            <a:r>
              <a:rPr lang="en-US" dirty="0" smtClean="0"/>
              <a:t>Both pressure and temperature changes.</a:t>
            </a:r>
          </a:p>
          <a:p>
            <a:r>
              <a:rPr lang="en-US" dirty="0" smtClean="0"/>
              <a:t>Pressure and temperature increases when heat is supplied to the system.</a:t>
            </a:r>
          </a:p>
          <a:p>
            <a:r>
              <a:rPr lang="en-US" dirty="0" smtClean="0"/>
              <a:t>St line parallel to the axis of pressure.</a:t>
            </a:r>
          </a:p>
          <a:p>
            <a:r>
              <a:rPr lang="en-US" dirty="0" smtClean="0"/>
              <a:t>Area under the curve is zero (No work)</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Pressure process</a:t>
            </a:r>
            <a:endParaRPr lang="en-US" dirty="0"/>
          </a:p>
        </p:txBody>
      </p:sp>
      <p:sp>
        <p:nvSpPr>
          <p:cNvPr id="3" name="Content Placeholder 2"/>
          <p:cNvSpPr>
            <a:spLocks noGrp="1"/>
          </p:cNvSpPr>
          <p:nvPr>
            <p:ph sz="quarter" idx="1"/>
          </p:nvPr>
        </p:nvSpPr>
        <p:spPr/>
        <p:txBody>
          <a:bodyPr/>
          <a:lstStyle/>
          <a:p>
            <a:r>
              <a:rPr lang="en-US" dirty="0" smtClean="0"/>
              <a:t>Change in state at constant pressure.</a:t>
            </a:r>
          </a:p>
          <a:p>
            <a:r>
              <a:rPr lang="en-US" dirty="0" smtClean="0"/>
              <a:t>Piston cylinder assembly and piston loaded with a constant weight.</a:t>
            </a:r>
          </a:p>
          <a:p>
            <a:r>
              <a:rPr lang="en-US" dirty="0" smtClean="0"/>
              <a:t>The gaseous system is supplied with heat.</a:t>
            </a:r>
          </a:p>
          <a:p>
            <a:r>
              <a:rPr lang="en-US" dirty="0" smtClean="0"/>
              <a:t>Piston moves upwards under constant pressure slowly and passes through a series of equilibrium positions maintaining constant intensity of pressure.</a:t>
            </a:r>
          </a:p>
          <a:p>
            <a:r>
              <a:rPr lang="en-US" dirty="0" smtClean="0"/>
              <a:t>Both volume and temperature changes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normAutofit/>
          </a:bodyPr>
          <a:lstStyle/>
          <a:p>
            <a:r>
              <a:rPr lang="en-US" dirty="0" smtClean="0"/>
              <a:t>There was a farewell party in a hall where 25 people attended it. The hall size was 10 X 8 X 5 m. Each person gives up about 350 kJ of heat per hour. Assuming that the room is sealed off completely and insulated. Calculate the air temperature rise with in a span of 10 minutes. Assume </a:t>
            </a:r>
            <a:r>
              <a:rPr lang="en-US" dirty="0" err="1" smtClean="0"/>
              <a:t>C</a:t>
            </a:r>
            <a:r>
              <a:rPr lang="en-US" baseline="-25000" dirty="0" err="1" smtClean="0"/>
              <a:t>v</a:t>
            </a:r>
            <a:r>
              <a:rPr lang="en-US" dirty="0" smtClean="0"/>
              <a:t>=0.718 kJ/</a:t>
            </a:r>
            <a:r>
              <a:rPr lang="en-US" dirty="0" err="1" smtClean="0"/>
              <a:t>kg.K</a:t>
            </a:r>
            <a:r>
              <a:rPr lang="en-US" dirty="0" smtClean="0"/>
              <a:t> , R= 0.287 kJ/</a:t>
            </a:r>
            <a:r>
              <a:rPr lang="en-US" dirty="0" err="1" smtClean="0"/>
              <a:t>kg.K</a:t>
            </a:r>
            <a:r>
              <a:rPr lang="en-US" dirty="0" smtClean="0"/>
              <a:t> and each person occupies a volume of 0.05 m</a:t>
            </a:r>
            <a:r>
              <a:rPr lang="en-US" baseline="30000" dirty="0" smtClean="0"/>
              <a:t>3</a:t>
            </a:r>
            <a:endParaRPr lang="en-US" baseline="30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lstStyle/>
          <a:p>
            <a:r>
              <a:rPr lang="en-US" dirty="0" smtClean="0"/>
              <a:t>In a vessel, 10 kg of O</a:t>
            </a:r>
            <a:r>
              <a:rPr lang="en-US" baseline="-25000" dirty="0" smtClean="0"/>
              <a:t>2</a:t>
            </a:r>
            <a:r>
              <a:rPr lang="en-US" dirty="0" smtClean="0"/>
              <a:t> is heated in a non flow constant volume, so that the pressure of O</a:t>
            </a:r>
            <a:r>
              <a:rPr lang="en-US" baseline="-25000" dirty="0" smtClean="0"/>
              <a:t>2</a:t>
            </a:r>
            <a:r>
              <a:rPr lang="en-US" dirty="0" smtClean="0"/>
              <a:t> is increased two times that of initial value. The initial temperature is 20</a:t>
            </a:r>
            <a:r>
              <a:rPr lang="en-US" baseline="30000" dirty="0" smtClean="0"/>
              <a:t>o</a:t>
            </a:r>
            <a:r>
              <a:rPr lang="en-US" dirty="0" smtClean="0"/>
              <a:t>C. Calculate the final temperature, change in internal energy, change in enthalpy and heat transfer. Take R=0.259 kJ/</a:t>
            </a:r>
            <a:r>
              <a:rPr lang="en-US" dirty="0" err="1" smtClean="0"/>
              <a:t>kg.K</a:t>
            </a:r>
            <a:r>
              <a:rPr lang="en-US" dirty="0" smtClean="0"/>
              <a:t> and </a:t>
            </a:r>
            <a:r>
              <a:rPr lang="en-US" dirty="0" err="1" smtClean="0"/>
              <a:t>C</a:t>
            </a:r>
            <a:r>
              <a:rPr lang="en-US" baseline="-25000" dirty="0" err="1" smtClean="0"/>
              <a:t>v</a:t>
            </a:r>
            <a:r>
              <a:rPr lang="en-US" dirty="0" smtClean="0"/>
              <a:t> = 0.625 kJ/</a:t>
            </a:r>
            <a:r>
              <a:rPr lang="en-US" dirty="0" err="1" smtClean="0"/>
              <a:t>kg.K</a:t>
            </a:r>
            <a:r>
              <a:rPr lang="en-US" dirty="0" smtClean="0"/>
              <a:t> for oxygen.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normAutofit/>
          </a:bodyPr>
          <a:lstStyle/>
          <a:p>
            <a:r>
              <a:rPr lang="en-US" dirty="0" smtClean="0"/>
              <a:t>100 liters of Hydrogen gas at 300 K temperature and 5 bar pressure is contained in a cylinder fitted with a frictionless piston. The piston carries a dead weight, can move freely and its upper part id exposed to atmospheric pressure. Identify this process. There is input of paddle work to the gas and its temperature rises to 350 K. Evaluate a) Work done b) change in internal energy and enthalpy c) paddle work input.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A 25 cm diameter cylinder is fitted with a frictionless piston which is loaded with 1200 N weight. Initially the piston is 30 cm above the bottom end and the space beneath the piston has CO</a:t>
            </a:r>
            <a:r>
              <a:rPr lang="en-US" baseline="-25000" dirty="0" smtClean="0"/>
              <a:t>2</a:t>
            </a:r>
            <a:r>
              <a:rPr lang="en-US" dirty="0" smtClean="0"/>
              <a:t> at 290 K temp. The gas is supplied with a heater of 1 W power. Assuming no heat loss, evaluate the distance through which piston will be pushed outwards during this heating period of 1 hour. Take barometric pressure </a:t>
            </a:r>
            <a:r>
              <a:rPr lang="en-US" dirty="0" err="1" smtClean="0"/>
              <a:t>eq</a:t>
            </a:r>
            <a:r>
              <a:rPr lang="en-US" dirty="0" smtClean="0"/>
              <a:t> to 1 bar. C</a:t>
            </a:r>
            <a:r>
              <a:rPr lang="en-US" baseline="-25000" dirty="0" smtClean="0"/>
              <a:t>p</a:t>
            </a:r>
            <a:r>
              <a:rPr lang="en-US" dirty="0" smtClean="0"/>
              <a:t>= 820 J/</a:t>
            </a:r>
            <a:r>
              <a:rPr lang="en-US" dirty="0" err="1" smtClean="0"/>
              <a:t>kg.K</a:t>
            </a:r>
            <a:r>
              <a:rPr lang="en-US" dirty="0" smtClean="0"/>
              <a:t>, R = 189 J/</a:t>
            </a:r>
            <a:r>
              <a:rPr lang="en-US" dirty="0" err="1" smtClean="0"/>
              <a:t>kg.K</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Isothermal Process.</a:t>
            </a:r>
            <a:endParaRPr lang="en-US" dirty="0"/>
          </a:p>
        </p:txBody>
      </p:sp>
      <p:sp>
        <p:nvSpPr>
          <p:cNvPr id="3" name="Content Placeholder 2"/>
          <p:cNvSpPr>
            <a:spLocks noGrp="1"/>
          </p:cNvSpPr>
          <p:nvPr>
            <p:ph sz="quarter" idx="1"/>
          </p:nvPr>
        </p:nvSpPr>
        <p:spPr/>
        <p:txBody>
          <a:bodyPr>
            <a:normAutofit/>
          </a:bodyPr>
          <a:lstStyle/>
          <a:p>
            <a:r>
              <a:rPr lang="en-US" dirty="0" smtClean="0"/>
              <a:t>Piston cylinder arrangement surrounded by a constant temperature reservoir.</a:t>
            </a:r>
          </a:p>
          <a:p>
            <a:r>
              <a:rPr lang="en-US" dirty="0" smtClean="0"/>
              <a:t>When an ideal gas inside the cylinder is at temp T at any instant of time, there exists a thermal equilibrium between the system and the surroundings.</a:t>
            </a:r>
          </a:p>
          <a:p>
            <a:r>
              <a:rPr lang="en-US" dirty="0" smtClean="0"/>
              <a:t>When the piston moves outwards the gas expands and temperature falls by an amount </a:t>
            </a:r>
            <a:r>
              <a:rPr lang="en-US" dirty="0" err="1" smtClean="0"/>
              <a:t>dT</a:t>
            </a:r>
            <a:r>
              <a:rPr lang="en-US" dirty="0" smtClean="0"/>
              <a:t>.</a:t>
            </a:r>
          </a:p>
          <a:p>
            <a:r>
              <a:rPr lang="en-US" dirty="0" smtClean="0"/>
              <a:t>Heat flows from the reservoir to the gas until its original temperature </a:t>
            </a:r>
            <a:r>
              <a:rPr lang="en-US" smtClean="0"/>
              <a:t>is restored.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JOULES PADDLE WHEEL EXPERIMENT</a:t>
            </a:r>
            <a:endParaRPr lang="en-US" dirty="0"/>
          </a:p>
        </p:txBody>
      </p:sp>
      <p:pic>
        <p:nvPicPr>
          <p:cNvPr id="4" name="Content Placeholder 3" descr="fig6joule.jpg"/>
          <p:cNvPicPr>
            <a:picLocks noGrp="1" noChangeAspect="1"/>
          </p:cNvPicPr>
          <p:nvPr>
            <p:ph sz="quarter" idx="1"/>
          </p:nvPr>
        </p:nvPicPr>
        <p:blipFill>
          <a:blip r:embed="rId2" cstate="print"/>
          <a:stretch>
            <a:fillRect/>
          </a:stretch>
        </p:blipFill>
        <p:spPr>
          <a:xfrm>
            <a:off x="1" y="2590800"/>
            <a:ext cx="4782688" cy="3886200"/>
          </a:xfrm>
        </p:spPr>
      </p:pic>
      <p:cxnSp>
        <p:nvCxnSpPr>
          <p:cNvPr id="7" name="Straight Arrow Connector 6"/>
          <p:cNvCxnSpPr/>
          <p:nvPr/>
        </p:nvCxnSpPr>
        <p:spPr>
          <a:xfrm>
            <a:off x="3124200" y="4876800"/>
            <a:ext cx="25146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76600" y="5867400"/>
            <a:ext cx="2362200" cy="76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791200" y="5791200"/>
            <a:ext cx="2286000" cy="369332"/>
          </a:xfrm>
          <a:prstGeom prst="rect">
            <a:avLst/>
          </a:prstGeom>
          <a:noFill/>
        </p:spPr>
        <p:txBody>
          <a:bodyPr wrap="square" rtlCol="0">
            <a:spAutoFit/>
          </a:bodyPr>
          <a:lstStyle/>
          <a:p>
            <a:r>
              <a:rPr lang="en-US" dirty="0" smtClean="0"/>
              <a:t>Well insulated tank</a:t>
            </a:r>
            <a:endParaRPr lang="en-US" dirty="0"/>
          </a:p>
        </p:txBody>
      </p:sp>
      <p:sp>
        <p:nvSpPr>
          <p:cNvPr id="11" name="TextBox 10"/>
          <p:cNvSpPr txBox="1"/>
          <p:nvPr/>
        </p:nvSpPr>
        <p:spPr>
          <a:xfrm>
            <a:off x="5867400" y="4724400"/>
            <a:ext cx="1981200" cy="646331"/>
          </a:xfrm>
          <a:prstGeom prst="rect">
            <a:avLst/>
          </a:prstGeom>
          <a:noFill/>
        </p:spPr>
        <p:txBody>
          <a:bodyPr wrap="square" rtlCol="0">
            <a:spAutoFit/>
          </a:bodyPr>
          <a:lstStyle/>
          <a:p>
            <a:r>
              <a:rPr lang="en-US" dirty="0" smtClean="0"/>
              <a:t>Known mass of water</a:t>
            </a:r>
            <a:endParaRPr lang="en-US" dirty="0"/>
          </a:p>
        </p:txBody>
      </p:sp>
      <p:sp>
        <p:nvSpPr>
          <p:cNvPr id="12" name="TextBox 11"/>
          <p:cNvSpPr txBox="1"/>
          <p:nvPr/>
        </p:nvSpPr>
        <p:spPr>
          <a:xfrm>
            <a:off x="5410200" y="3352800"/>
            <a:ext cx="3048000" cy="923330"/>
          </a:xfrm>
          <a:prstGeom prst="rect">
            <a:avLst/>
          </a:prstGeom>
          <a:noFill/>
        </p:spPr>
        <p:txBody>
          <a:bodyPr wrap="square" rtlCol="0">
            <a:spAutoFit/>
          </a:bodyPr>
          <a:lstStyle/>
          <a:p>
            <a:r>
              <a:rPr lang="en-US" dirty="0" smtClean="0"/>
              <a:t>Work transferred calculated by fall in height</a:t>
            </a:r>
            <a:endParaRPr lang="en-US" dirty="0"/>
          </a:p>
        </p:txBody>
      </p:sp>
      <p:cxnSp>
        <p:nvCxnSpPr>
          <p:cNvPr id="14" name="Straight Arrow Connector 13"/>
          <p:cNvCxnSpPr/>
          <p:nvPr/>
        </p:nvCxnSpPr>
        <p:spPr>
          <a:xfrm>
            <a:off x="4038600" y="4038600"/>
            <a:ext cx="1295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838200" y="2819400"/>
            <a:ext cx="4800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5791200" y="2133600"/>
            <a:ext cx="3352800" cy="923330"/>
          </a:xfrm>
          <a:prstGeom prst="rect">
            <a:avLst/>
          </a:prstGeom>
          <a:noFill/>
        </p:spPr>
        <p:txBody>
          <a:bodyPr wrap="square" rtlCol="0">
            <a:spAutoFit/>
          </a:bodyPr>
          <a:lstStyle/>
          <a:p>
            <a:r>
              <a:rPr lang="en-US" dirty="0" smtClean="0"/>
              <a:t>Due to work interaction temperature of water increases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a:xfrm>
            <a:off x="533400" y="2514600"/>
            <a:ext cx="8077200" cy="3352800"/>
          </a:xfrm>
        </p:spPr>
        <p:txBody>
          <a:bodyPr>
            <a:normAutofit/>
          </a:bodyPr>
          <a:lstStyle/>
          <a:p>
            <a:r>
              <a:rPr lang="en-US" dirty="0" smtClean="0"/>
              <a:t>A locomotive train of 2000 ton mass is driven by the energy generated by burning coal. The train requires a </a:t>
            </a:r>
            <a:r>
              <a:rPr lang="en-US" dirty="0" err="1" smtClean="0"/>
              <a:t>tractive</a:t>
            </a:r>
            <a:r>
              <a:rPr lang="en-US" dirty="0" smtClean="0"/>
              <a:t> effort of 40 N per ton of its dead mass. What distance the train will travel if it consumes 1000kg of coal and 10 percent of heat generated by burning coal is converted into mechanical work? Calorific value of coal is 32000kJ/kg. What will happen if the engine efficiency is 25%?</a:t>
            </a:r>
            <a:endParaRPr lang="en-US" dirty="0"/>
          </a:p>
        </p:txBody>
      </p:sp>
      <p:pic>
        <p:nvPicPr>
          <p:cNvPr id="25602" name="Picture 2" descr="http://images.fineartamerica.com/images-medium-large-5/pdc-railway-locomotive-vickie-emms.jpg"/>
          <p:cNvPicPr>
            <a:picLocks noChangeAspect="1" noChangeArrowheads="1"/>
          </p:cNvPicPr>
          <p:nvPr/>
        </p:nvPicPr>
        <p:blipFill>
          <a:blip r:embed="rId2" cstate="print"/>
          <a:srcRect/>
          <a:stretch>
            <a:fillRect/>
          </a:stretch>
        </p:blipFill>
        <p:spPr bwMode="auto">
          <a:xfrm>
            <a:off x="5410200" y="0"/>
            <a:ext cx="3505200" cy="23368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day to day examples</a:t>
            </a: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381000" y="1371600"/>
            <a:ext cx="3097100" cy="2342427"/>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5715000" y="1447800"/>
            <a:ext cx="2743200" cy="22860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04800" y="4476750"/>
            <a:ext cx="3124200" cy="238125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4953000" y="4419600"/>
            <a:ext cx="3057525" cy="2181225"/>
          </a:xfrm>
          <a:prstGeom prst="rect">
            <a:avLst/>
          </a:prstGeom>
          <a:noFill/>
          <a:ln w="9525">
            <a:noFill/>
            <a:miter lim="800000"/>
            <a:headEnd/>
            <a:tailEnd/>
          </a:ln>
        </p:spPr>
      </p:pic>
      <p:sp>
        <p:nvSpPr>
          <p:cNvPr id="7" name="TextBox 6"/>
          <p:cNvSpPr txBox="1"/>
          <p:nvPr/>
        </p:nvSpPr>
        <p:spPr>
          <a:xfrm>
            <a:off x="685800" y="3657600"/>
            <a:ext cx="3276600" cy="923330"/>
          </a:xfrm>
          <a:prstGeom prst="rect">
            <a:avLst/>
          </a:prstGeom>
          <a:noFill/>
        </p:spPr>
        <p:txBody>
          <a:bodyPr wrap="square" rtlCol="0">
            <a:spAutoFit/>
          </a:bodyPr>
          <a:lstStyle/>
          <a:p>
            <a:r>
              <a:rPr lang="en-US" dirty="0" smtClean="0"/>
              <a:t>Disregarding mass transfer, the increase in total energy equals the heat transferred.</a:t>
            </a:r>
            <a:endParaRPr lang="en-US" dirty="0"/>
          </a:p>
        </p:txBody>
      </p:sp>
      <p:sp>
        <p:nvSpPr>
          <p:cNvPr id="8" name="TextBox 7"/>
          <p:cNvSpPr txBox="1"/>
          <p:nvPr/>
        </p:nvSpPr>
        <p:spPr>
          <a:xfrm>
            <a:off x="6019800" y="3810000"/>
            <a:ext cx="2438400" cy="646331"/>
          </a:xfrm>
          <a:prstGeom prst="rect">
            <a:avLst/>
          </a:prstGeom>
          <a:noFill/>
        </p:spPr>
        <p:txBody>
          <a:bodyPr wrap="square" rtlCol="0">
            <a:spAutoFit/>
          </a:bodyPr>
          <a:lstStyle/>
          <a:p>
            <a:r>
              <a:rPr lang="en-US" dirty="0" smtClean="0"/>
              <a:t>Increase in energy after losses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sz="quarter" idx="1"/>
          </p:nvPr>
        </p:nvSpPr>
        <p:spPr/>
        <p:txBody>
          <a:bodyPr>
            <a:normAutofit/>
          </a:bodyPr>
          <a:lstStyle/>
          <a:p>
            <a:r>
              <a:rPr lang="en-US" dirty="0" smtClean="0"/>
              <a:t>Energy can neither be created nor destroyed but can be conserved.</a:t>
            </a:r>
          </a:p>
          <a:p>
            <a:r>
              <a:rPr lang="en-US" dirty="0" smtClean="0"/>
              <a:t>It can change from one form to the other</a:t>
            </a:r>
          </a:p>
          <a:p>
            <a:r>
              <a:rPr lang="en-US" dirty="0" smtClean="0"/>
              <a:t>Total energy of an isolated system, in all its form remains constant.</a:t>
            </a:r>
          </a:p>
          <a:p>
            <a:r>
              <a:rPr lang="en-US" dirty="0" smtClean="0"/>
              <a:t>All the energy that goes into a system comes out in some other form. Energy cannot vanish.</a:t>
            </a:r>
          </a:p>
          <a:p>
            <a:r>
              <a:rPr lang="en-US" dirty="0" smtClean="0"/>
              <a:t>No machine can produce energy without the expenditure of energy.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law for a cyclic process</a:t>
            </a:r>
            <a:endParaRPr lang="en-US" dirty="0"/>
          </a:p>
        </p:txBody>
      </p:sp>
      <p:sp>
        <p:nvSpPr>
          <p:cNvPr id="3" name="Content Placeholder 2"/>
          <p:cNvSpPr>
            <a:spLocks noGrp="1"/>
          </p:cNvSpPr>
          <p:nvPr>
            <p:ph sz="quarter" idx="1"/>
          </p:nvPr>
        </p:nvSpPr>
        <p:spPr>
          <a:xfrm>
            <a:off x="457200" y="1600200"/>
            <a:ext cx="4114800" cy="4873752"/>
          </a:xfrm>
        </p:spPr>
        <p:txBody>
          <a:bodyPr>
            <a:normAutofit lnSpcReduction="10000"/>
          </a:bodyPr>
          <a:lstStyle/>
          <a:p>
            <a:r>
              <a:rPr lang="en-US" dirty="0" smtClean="0"/>
              <a:t>In cyclic processes the initial and final states are the same or in simple words the initial state is restored.</a:t>
            </a:r>
          </a:p>
          <a:p>
            <a:r>
              <a:rPr lang="en-US" dirty="0" smtClean="0"/>
              <a:t>W</a:t>
            </a:r>
            <a:r>
              <a:rPr lang="en-US" baseline="-25000" dirty="0" smtClean="0"/>
              <a:t>1</a:t>
            </a:r>
            <a:r>
              <a:rPr lang="en-US" dirty="0" smtClean="0"/>
              <a:t>-W</a:t>
            </a:r>
            <a:r>
              <a:rPr lang="en-US" baseline="-25000" dirty="0" smtClean="0"/>
              <a:t>2</a:t>
            </a:r>
            <a:r>
              <a:rPr lang="en-US" dirty="0" smtClean="0"/>
              <a:t>=Q</a:t>
            </a:r>
            <a:r>
              <a:rPr lang="en-US" baseline="-25000" dirty="0" smtClean="0"/>
              <a:t>1</a:t>
            </a:r>
            <a:r>
              <a:rPr lang="en-US" dirty="0" smtClean="0"/>
              <a:t>-Q</a:t>
            </a:r>
            <a:r>
              <a:rPr lang="en-US" baseline="-25000" dirty="0" smtClean="0"/>
              <a:t>2</a:t>
            </a:r>
          </a:p>
          <a:p>
            <a:r>
              <a:rPr lang="en-US" dirty="0" smtClean="0"/>
              <a:t>If a system is taken through a cycle of processes so that it returns to the same state or condition from which it started, the sum of heat and work effects will be zero.</a:t>
            </a:r>
          </a:p>
          <a:p>
            <a:endParaRPr lang="en-US" dirty="0"/>
          </a:p>
        </p:txBody>
      </p:sp>
      <p:pic>
        <p:nvPicPr>
          <p:cNvPr id="36866" name="Picture 2" descr="https://encrypted-tbn2.gstatic.com/images?q=tbn:ANd9GcSycsd78pMXIsKQkI__J2HlkghGnj0LmC85xmCTqXbRX6gdM2nn"/>
          <p:cNvPicPr>
            <a:picLocks noChangeAspect="1" noChangeArrowheads="1"/>
          </p:cNvPicPr>
          <p:nvPr/>
        </p:nvPicPr>
        <p:blipFill>
          <a:blip r:embed="rId2" cstate="print"/>
          <a:srcRect/>
          <a:stretch>
            <a:fillRect/>
          </a:stretch>
        </p:blipFill>
        <p:spPr bwMode="auto">
          <a:xfrm>
            <a:off x="5029200" y="1981200"/>
            <a:ext cx="3061533" cy="2362200"/>
          </a:xfrm>
          <a:prstGeom prst="rect">
            <a:avLst/>
          </a:prstGeom>
          <a:noFill/>
        </p:spPr>
      </p:pic>
      <p:pic>
        <p:nvPicPr>
          <p:cNvPr id="36868" name="Picture 4" descr="https://encrypted-tbn3.gstatic.com/images?q=tbn:ANd9GcT2MPHGgYG7Sbhh-sFHWPtMkSjd3JLRoDii1ASLsKHFtgafHhkX"/>
          <p:cNvPicPr>
            <a:picLocks noChangeAspect="1" noChangeArrowheads="1"/>
          </p:cNvPicPr>
          <p:nvPr/>
        </p:nvPicPr>
        <p:blipFill>
          <a:blip r:embed="rId3" cstate="print"/>
          <a:srcRect/>
          <a:stretch>
            <a:fillRect/>
          </a:stretch>
        </p:blipFill>
        <p:spPr bwMode="auto">
          <a:xfrm>
            <a:off x="5791200" y="4572000"/>
            <a:ext cx="1600200" cy="613162"/>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3723273"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362200"/>
            <a:ext cx="3060700" cy="236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31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sz="quarter" idx="1"/>
          </p:nvPr>
        </p:nvSpPr>
        <p:spPr/>
        <p:txBody>
          <a:bodyPr>
            <a:normAutofit/>
          </a:bodyPr>
          <a:lstStyle/>
          <a:p>
            <a:r>
              <a:rPr lang="en-US" dirty="0" smtClean="0"/>
              <a:t>Consider a steam thermal power plant where the following are the heat and work interactions across the system boundary.</a:t>
            </a:r>
          </a:p>
          <a:p>
            <a:pPr>
              <a:buNone/>
            </a:pPr>
            <a:r>
              <a:rPr lang="en-US" dirty="0" smtClean="0"/>
              <a:t> a) power available at the turbine shaft is 600 kW, the feed pump requires 3 kW of work to pump the condensate back to the boiler</a:t>
            </a:r>
          </a:p>
          <a:p>
            <a:pPr>
              <a:buNone/>
            </a:pPr>
            <a:r>
              <a:rPr lang="en-US" dirty="0" smtClean="0"/>
              <a:t>b) Steam generation requires 2500 kJ/kg of heat and 1800 kJ/kg of heat is rejected in the condenser cooling water.</a:t>
            </a:r>
          </a:p>
          <a:p>
            <a:pPr>
              <a:buNone/>
            </a:pPr>
            <a:r>
              <a:rPr lang="en-US" dirty="0" smtClean="0"/>
              <a:t>Estimate the steam flow rate for this cycle.</a:t>
            </a:r>
          </a:p>
          <a:p>
            <a:pPr>
              <a:buNone/>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1951</TotalTime>
  <Words>1499</Words>
  <Application>Microsoft Office PowerPoint</Application>
  <PresentationFormat>On-screen Show (4:3)</PresentationFormat>
  <Paragraphs>109</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Oriel</vt:lpstr>
      <vt:lpstr>FIRST LAW OF THERMODYNAMICS</vt:lpstr>
      <vt:lpstr>What it implies?</vt:lpstr>
      <vt:lpstr>JOULES PADDLE WHEEL EXPERIMENT</vt:lpstr>
      <vt:lpstr>Problem</vt:lpstr>
      <vt:lpstr>Some day to day examples</vt:lpstr>
      <vt:lpstr>conclusions</vt:lpstr>
      <vt:lpstr>First law for a cyclic process</vt:lpstr>
      <vt:lpstr>PowerPoint Presentation</vt:lpstr>
      <vt:lpstr>Problem</vt:lpstr>
      <vt:lpstr>Energy balance</vt:lpstr>
      <vt:lpstr>Energy change of a system</vt:lpstr>
      <vt:lpstr>Mechanisms of energy transfer</vt:lpstr>
      <vt:lpstr>PowerPoint Presentation</vt:lpstr>
      <vt:lpstr>Forms of energy equation</vt:lpstr>
      <vt:lpstr>Corollaries to 1st law</vt:lpstr>
      <vt:lpstr>PowerPoint Presentation</vt:lpstr>
      <vt:lpstr>PowerPoint Presentation</vt:lpstr>
      <vt:lpstr>First law applied to closed systems</vt:lpstr>
      <vt:lpstr>PowerPoint Presentation</vt:lpstr>
      <vt:lpstr>Various types</vt:lpstr>
      <vt:lpstr>PowerPoint Presentation</vt:lpstr>
      <vt:lpstr>Constant Volume process</vt:lpstr>
      <vt:lpstr>Constant Pressure process</vt:lpstr>
      <vt:lpstr>Problem</vt:lpstr>
      <vt:lpstr>Problem</vt:lpstr>
      <vt:lpstr>Problem</vt:lpstr>
      <vt:lpstr>PowerPoint Presentation</vt:lpstr>
      <vt:lpstr>Isothermal Process.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LAW OF THERMODYNAMICS</dc:title>
  <dc:creator>VITCC</dc:creator>
  <cp:lastModifiedBy>Windows User</cp:lastModifiedBy>
  <cp:revision>61</cp:revision>
  <dcterms:created xsi:type="dcterms:W3CDTF">2012-08-08T08:31:39Z</dcterms:created>
  <dcterms:modified xsi:type="dcterms:W3CDTF">2019-12-17T16:48:51Z</dcterms:modified>
</cp:coreProperties>
</file>