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0" r:id="rId3"/>
    <p:sldId id="291" r:id="rId4"/>
    <p:sldId id="275" r:id="rId5"/>
    <p:sldId id="276" r:id="rId6"/>
    <p:sldId id="278" r:id="rId7"/>
    <p:sldId id="277" r:id="rId8"/>
    <p:sldId id="258" r:id="rId9"/>
    <p:sldId id="273" r:id="rId10"/>
    <p:sldId id="259" r:id="rId11"/>
    <p:sldId id="260" r:id="rId12"/>
    <p:sldId id="274" r:id="rId13"/>
    <p:sldId id="261" r:id="rId14"/>
    <p:sldId id="262" r:id="rId15"/>
    <p:sldId id="263" r:id="rId16"/>
    <p:sldId id="266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9" r:id="rId25"/>
    <p:sldId id="27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4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D50208B-A42C-4CDA-A35A-9C74D3C4A8CA}" type="datetimeFigureOut">
              <a:rPr lang="en-US" smtClean="0"/>
              <a:pPr/>
              <a:t>1/7/2020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F9B9A2A-4A14-4587-8F57-44E6461D58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8600"/>
            <a:ext cx="8458200" cy="1828800"/>
          </a:xfrm>
        </p:spPr>
        <p:txBody>
          <a:bodyPr/>
          <a:lstStyle/>
          <a:p>
            <a:r>
              <a:rPr lang="en-US" dirty="0" smtClean="0"/>
              <a:t>Introduction to Thermodynamics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854696" cy="3276600"/>
          </a:xfrm>
        </p:spPr>
        <p:txBody>
          <a:bodyPr/>
          <a:lstStyle/>
          <a:p>
            <a:pPr algn="r"/>
            <a:r>
              <a:rPr lang="en-US" dirty="0" smtClean="0"/>
              <a:t>Dr. Joseph Daniel</a:t>
            </a:r>
          </a:p>
          <a:p>
            <a:pPr algn="r"/>
            <a:r>
              <a:rPr lang="en-US" dirty="0" smtClean="0"/>
              <a:t>Associate Professor </a:t>
            </a:r>
          </a:p>
          <a:p>
            <a:pPr algn="r"/>
            <a:r>
              <a:rPr lang="en-US" dirty="0" smtClean="0"/>
              <a:t>SMBS</a:t>
            </a:r>
          </a:p>
          <a:p>
            <a:pPr algn="r"/>
            <a:r>
              <a:rPr lang="en-US" dirty="0" smtClean="0"/>
              <a:t>Vellore Institute of Technology</a:t>
            </a:r>
          </a:p>
          <a:p>
            <a:pPr algn="r"/>
            <a:r>
              <a:rPr lang="en-US" dirty="0" smtClean="0"/>
              <a:t>Chennai Campus</a:t>
            </a:r>
            <a:endParaRPr lang="en-US" dirty="0"/>
          </a:p>
        </p:txBody>
      </p:sp>
      <p:pic>
        <p:nvPicPr>
          <p:cNvPr id="38914" name="Picture 2" descr="http://blog.mightyleaf.com/wp-content/uploads/Boiling-Water-Tea-Kettle-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07920"/>
            <a:ext cx="3429000" cy="2926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Classification-Classical 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 Thermodynamics:  It does not take into consideration the molecular  nature  of  matter  and  quantum mechanical  effects.</a:t>
            </a:r>
          </a:p>
          <a:p>
            <a:r>
              <a:rPr lang="en-US" dirty="0" smtClean="0"/>
              <a:t>Description of states and processes using macroscopic and empirical properties directly measurable in Laboratories</a:t>
            </a:r>
          </a:p>
          <a:p>
            <a:r>
              <a:rPr lang="en-US" dirty="0" smtClean="0"/>
              <a:t>It is used to model exchanges of heat, work and matter based on certain postulates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Classification-Statistical and Chemical  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in the second half of the 19</a:t>
            </a:r>
            <a:r>
              <a:rPr lang="en-US" baseline="30000" dirty="0" smtClean="0"/>
              <a:t>th</a:t>
            </a:r>
            <a:r>
              <a:rPr lang="en-US" dirty="0" smtClean="0"/>
              <a:t> century due to the development of atomic and molecular theories.</a:t>
            </a:r>
          </a:p>
          <a:p>
            <a:r>
              <a:rPr lang="en-US" dirty="0" smtClean="0"/>
              <a:t>This relates to the microscopic properties of individual atoms and molecules to macroscopic bulk properties of materials that can be observed on human scale.</a:t>
            </a:r>
          </a:p>
          <a:p>
            <a:r>
              <a:rPr lang="en-US" dirty="0" smtClean="0"/>
              <a:t>It combines the essentials of statistics, quantum theory and classical mechanics.</a:t>
            </a:r>
          </a:p>
          <a:p>
            <a:r>
              <a:rPr lang="en-US" dirty="0" smtClean="0"/>
              <a:t>Chemical </a:t>
            </a:r>
            <a:r>
              <a:rPr lang="en-US" dirty="0" err="1" smtClean="0"/>
              <a:t>TD:It</a:t>
            </a:r>
            <a:r>
              <a:rPr lang="en-US" dirty="0" smtClean="0"/>
              <a:t> is the study of the inter relation of energy with chemical reactions with physical change of states within the domain of thermodynamic principles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Famous </a:t>
            </a:r>
            <a:r>
              <a:rPr lang="en-US" dirty="0" err="1" smtClean="0"/>
              <a:t>Thermodynamicists</a:t>
            </a:r>
            <a:endParaRPr lang="en-US" dirty="0"/>
          </a:p>
        </p:txBody>
      </p:sp>
      <p:pic>
        <p:nvPicPr>
          <p:cNvPr id="1026" name="Picture 2" descr="C:\Users\VITCC\Desktop\Eight_founding_school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76400"/>
            <a:ext cx="5638800" cy="4948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Historical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Century AD: Hero of Alexandria documented early thermal engines</a:t>
            </a:r>
          </a:p>
          <a:p>
            <a:r>
              <a:rPr lang="en-US" dirty="0" smtClean="0"/>
              <a:t>1593: Galileo develops water thermometer</a:t>
            </a:r>
          </a:p>
          <a:p>
            <a:r>
              <a:rPr lang="en-US" dirty="0" smtClean="0"/>
              <a:t>1662: Robert </a:t>
            </a:r>
            <a:r>
              <a:rPr lang="en-US" dirty="0" err="1" smtClean="0"/>
              <a:t>boyle</a:t>
            </a:r>
            <a:r>
              <a:rPr lang="en-US" dirty="0" smtClean="0"/>
              <a:t> develops laws for isothermal ideal gases.</a:t>
            </a:r>
          </a:p>
          <a:p>
            <a:r>
              <a:rPr lang="en-US" dirty="0" smtClean="0"/>
              <a:t>1698: Early steam engine patented by Thomas </a:t>
            </a:r>
            <a:r>
              <a:rPr lang="en-US" dirty="0" err="1" smtClean="0"/>
              <a:t>Savery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1710: Thomas </a:t>
            </a:r>
            <a:r>
              <a:rPr lang="en-US" dirty="0" err="1" smtClean="0"/>
              <a:t>Newcomen</a:t>
            </a:r>
            <a:r>
              <a:rPr lang="en-US" dirty="0" smtClean="0"/>
              <a:t> creates a more practical steam engine.</a:t>
            </a:r>
          </a:p>
          <a:p>
            <a:r>
              <a:rPr lang="en-US" dirty="0" smtClean="0"/>
              <a:t>1780: James Watts suggests an improved steam engine</a:t>
            </a:r>
          </a:p>
          <a:p>
            <a:r>
              <a:rPr lang="en-US" dirty="0" smtClean="0"/>
              <a:t>1824: </a:t>
            </a:r>
            <a:r>
              <a:rPr lang="en-US" dirty="0" err="1" smtClean="0"/>
              <a:t>Sadi</a:t>
            </a:r>
            <a:r>
              <a:rPr lang="en-US" dirty="0" smtClean="0"/>
              <a:t> </a:t>
            </a:r>
            <a:r>
              <a:rPr lang="en-US" dirty="0" err="1" smtClean="0"/>
              <a:t>carnot</a:t>
            </a:r>
            <a:r>
              <a:rPr lang="en-US" dirty="0" smtClean="0"/>
              <a:t> proposes idealized heat engines</a:t>
            </a:r>
          </a:p>
          <a:p>
            <a:r>
              <a:rPr lang="en-US" dirty="0" smtClean="0"/>
              <a:t>1840: Henry Hess considers an early version of first law of TD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1840: Julius Robert Von Mayer and James Prescott Joule relates heat and work.</a:t>
            </a:r>
          </a:p>
          <a:p>
            <a:r>
              <a:rPr lang="en-US" dirty="0" smtClean="0"/>
              <a:t>1847: Herman Von Helmholtz publishes his theory of Energy conservation.</a:t>
            </a:r>
          </a:p>
          <a:p>
            <a:r>
              <a:rPr lang="en-US" dirty="0" smtClean="0"/>
              <a:t>1848: William Thomson (Lord Kelvin) proposes an absolute zero of temperature.</a:t>
            </a:r>
          </a:p>
          <a:p>
            <a:r>
              <a:rPr lang="en-US" dirty="0" smtClean="0"/>
              <a:t>1850: </a:t>
            </a:r>
            <a:r>
              <a:rPr lang="en-US" dirty="0" err="1" smtClean="0"/>
              <a:t>Clausius</a:t>
            </a:r>
            <a:r>
              <a:rPr lang="en-US" dirty="0" smtClean="0"/>
              <a:t> formalizes second law of TD</a:t>
            </a:r>
          </a:p>
          <a:p>
            <a:r>
              <a:rPr lang="en-US" dirty="0" smtClean="0"/>
              <a:t>1865: </a:t>
            </a:r>
            <a:r>
              <a:rPr lang="en-US" dirty="0" err="1" smtClean="0"/>
              <a:t>Clausius</a:t>
            </a:r>
            <a:r>
              <a:rPr lang="en-US" dirty="0" smtClean="0"/>
              <a:t> introduces the concept of Entropy.</a:t>
            </a:r>
          </a:p>
          <a:p>
            <a:r>
              <a:rPr lang="en-US" dirty="0" smtClean="0"/>
              <a:t>1870: Josiah Willard Gibbs formalizes mathematical TD</a:t>
            </a:r>
          </a:p>
          <a:p>
            <a:r>
              <a:rPr lang="en-US" dirty="0" smtClean="0"/>
              <a:t>1871: James Maxwell develops </a:t>
            </a:r>
            <a:r>
              <a:rPr lang="en-US" dirty="0" err="1" smtClean="0"/>
              <a:t>Maxwells</a:t>
            </a:r>
            <a:r>
              <a:rPr lang="en-US" dirty="0" smtClean="0"/>
              <a:t> relations</a:t>
            </a:r>
          </a:p>
          <a:p>
            <a:r>
              <a:rPr lang="en-US" dirty="0" smtClean="0"/>
              <a:t>1889: Gibbs develops classical mechanics which led to the development of statistical TD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TD Machines</a:t>
            </a:r>
            <a:endParaRPr lang="en-US" dirty="0"/>
          </a:p>
        </p:txBody>
      </p:sp>
      <p:pic>
        <p:nvPicPr>
          <p:cNvPr id="4" name="Content Placeholder 3" descr="orig_hero_engin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3505200" cy="4105275"/>
          </a:xfrm>
        </p:spPr>
      </p:pic>
      <p:sp>
        <p:nvSpPr>
          <p:cNvPr id="5" name="TextBox 4"/>
          <p:cNvSpPr txBox="1"/>
          <p:nvPr/>
        </p:nvSpPr>
        <p:spPr>
          <a:xfrm>
            <a:off x="4876800" y="2590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Hero’s Turbine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quina_vapor_Watt_ETSII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828800"/>
            <a:ext cx="5917299" cy="4389437"/>
          </a:xfrm>
        </p:spPr>
      </p:pic>
      <p:sp>
        <p:nvSpPr>
          <p:cNvPr id="5" name="TextBox 4"/>
          <p:cNvSpPr txBox="1"/>
          <p:nvPr/>
        </p:nvSpPr>
        <p:spPr>
          <a:xfrm>
            <a:off x="6629400" y="32004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 Model Steam Engine of James Watt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Autofit/>
          </a:bodyPr>
          <a:lstStyle/>
          <a:p>
            <a:r>
              <a:rPr lang="en-US" sz="3600" dirty="0" smtClean="0"/>
              <a:t>MODERN DAY ENERGY CONVERSION MACHINES</a:t>
            </a:r>
            <a:endParaRPr lang="en-US" sz="36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31683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86200"/>
            <a:ext cx="4724400" cy="298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6019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Fuel Cell based Transport systems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200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Parabolic Trough Concentrators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Practical Applications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5562600" cy="517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4600" y="2667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Fossil Fueled Power plants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451310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9368" y="3352800"/>
            <a:ext cx="58646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Cut Section View of Boiler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0" y="2209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Westinghouse Steam turbine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229"/>
            <a:ext cx="5105400" cy="669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7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239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46482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Heat Exchanger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Ignition 4S Engine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53945" y="1885950"/>
            <a:ext cx="566166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Turbofan Engines used in Airbus and Boeing Flights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48255" y="2225040"/>
            <a:ext cx="5273040" cy="324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and its types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3438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1905000"/>
            <a:ext cx="449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i="1" dirty="0" smtClean="0">
                <a:solidFill>
                  <a:srgbClr val="FF0000"/>
                </a:solidFill>
              </a:rPr>
              <a:t>System</a:t>
            </a:r>
            <a:r>
              <a:rPr lang="en-US" sz="2400" dirty="0" smtClean="0"/>
              <a:t> in general is defined as anything  we wish to analyze and distinguish from its surroundings and environment.</a:t>
            </a:r>
          </a:p>
          <a:p>
            <a:r>
              <a:rPr lang="en-US" sz="2400" dirty="0" smtClean="0"/>
              <a:t>Also considered as a quantity of fixed mass in consideration.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Surroundings</a:t>
            </a:r>
            <a:r>
              <a:rPr lang="en-US" sz="2400" dirty="0" smtClean="0"/>
              <a:t> are everything external to the system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System boundary </a:t>
            </a:r>
            <a:r>
              <a:rPr lang="en-US" sz="2400" dirty="0" smtClean="0"/>
              <a:t>is the interface separating system and the surroundings.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Universe</a:t>
            </a:r>
            <a:r>
              <a:rPr lang="en-US" sz="2400" dirty="0" smtClean="0"/>
              <a:t> puts together the system and the surroundings.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Illustration of boundary, system and surroundings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cfbt-us.com/wordpress/wp-content/uploads/2009/08/thermodynamic_syst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736779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examples of systems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36195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057400"/>
            <a:ext cx="498511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and its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thoughts about system</a:t>
            </a:r>
          </a:p>
          <a:p>
            <a:pPr>
              <a:buNone/>
            </a:pPr>
            <a:r>
              <a:rPr lang="en-US" dirty="0" smtClean="0"/>
              <a:t>              A system boundary can be either fixed or movable.</a:t>
            </a:r>
          </a:p>
          <a:p>
            <a:pPr>
              <a:buNone/>
            </a:pPr>
            <a:r>
              <a:rPr lang="en-US" dirty="0" smtClean="0"/>
              <a:t>              System boundary is the contact surface shared by both system and the surroundings</a:t>
            </a:r>
          </a:p>
          <a:p>
            <a:pPr>
              <a:buNone/>
            </a:pPr>
            <a:r>
              <a:rPr lang="en-US" dirty="0" smtClean="0"/>
              <a:t>              System boundary has neither mass nor occupy any  volume in space.</a:t>
            </a:r>
          </a:p>
          <a:p>
            <a:pPr>
              <a:buNone/>
            </a:pPr>
            <a:r>
              <a:rPr lang="en-US" dirty="0" smtClean="0"/>
              <a:t>              Boundary has zero thickness.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u="sng" dirty="0" smtClean="0"/>
              <a:t>A closed system</a:t>
            </a:r>
            <a:r>
              <a:rPr lang="en-US" sz="2800" dirty="0" smtClean="0"/>
              <a:t>: consists about fixed amount of mass and no other mass can neither enter nor leave the system. But energy can do the crossing over</a:t>
            </a:r>
          </a:p>
          <a:p>
            <a:r>
              <a:rPr lang="en-US" sz="2800" b="1" i="1" u="sng" dirty="0" smtClean="0"/>
              <a:t>An Isolated system </a:t>
            </a:r>
            <a:r>
              <a:rPr lang="en-US" sz="2800" dirty="0" smtClean="0"/>
              <a:t>is the one in which both mass and energy crossing over is banned.</a:t>
            </a:r>
          </a:p>
          <a:p>
            <a:r>
              <a:rPr lang="en-US" sz="2800" b="1" i="1" u="sng" dirty="0" smtClean="0"/>
              <a:t>An Open system </a:t>
            </a:r>
            <a:r>
              <a:rPr lang="en-US" sz="2800" dirty="0" smtClean="0"/>
              <a:t>or a control volume: Involves mass flow in and out and both mass and energy can cross over  the system boundary.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: compressor, turbines and fans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approach</a:t>
            </a:r>
            <a:endParaRPr lang="en-US" dirty="0"/>
          </a:p>
        </p:txBody>
      </p:sp>
      <p:pic>
        <p:nvPicPr>
          <p:cNvPr id="4" name="Content Placeholder 3" descr="h1012v1_82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8362" y="2358231"/>
            <a:ext cx="4867275" cy="3543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Closed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4495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Cylinder with movable piston: Gas can receive or reject heat, expand or contract based on piston movement (inward or outward) but gas never crosses the system</a:t>
            </a:r>
          </a:p>
          <a:p>
            <a:r>
              <a:rPr lang="en-US" dirty="0" smtClean="0"/>
              <a:t>Bomb Calorimeter: Electrical energy crosses the boundary to cause a spark between electrodes and initiate combustion. </a:t>
            </a:r>
          </a:p>
          <a:p>
            <a:r>
              <a:rPr lang="en-US" dirty="0" smtClean="0"/>
              <a:t>Motor car battery: No mass transfer</a:t>
            </a:r>
          </a:p>
          <a:p>
            <a:r>
              <a:rPr lang="en-US" dirty="0" smtClean="0"/>
              <a:t>Fluid power systems</a:t>
            </a:r>
            <a:endParaRPr lang="en-US" dirty="0"/>
          </a:p>
        </p:txBody>
      </p:sp>
      <p:pic>
        <p:nvPicPr>
          <p:cNvPr id="6146" name="Picture 2" descr="http://upload.wikimedia.org/wikipedia/commons/thumb/3/34/Bombenkalorimeter_mit_bombe.jpg/220px-Bombenkalorimeter_mit_bomb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209800"/>
            <a:ext cx="2095500" cy="2162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73" y="381000"/>
            <a:ext cx="696809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4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Open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898392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Water wheel or a hydraulic turbine: Converts the Potential energy of water to mechanical work. Mass crosses the system. The work output due to rotation of the wheel also crosses the system boundary</a:t>
            </a:r>
          </a:p>
          <a:p>
            <a:r>
              <a:rPr lang="en-US" dirty="0" smtClean="0"/>
              <a:t>Steam generation in Boiler</a:t>
            </a:r>
            <a:endParaRPr lang="en-US" dirty="0"/>
          </a:p>
        </p:txBody>
      </p:sp>
      <p:pic>
        <p:nvPicPr>
          <p:cNvPr id="5122" name="Picture 2" descr="https://upload.wikimedia.org/wikipedia/commons/thumb/0/09/Water_turbine_(en_2).svg/260px-Water_turbine_(en_2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057400"/>
            <a:ext cx="2993179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Closed system with moving boundary</a:t>
            </a:r>
            <a:endParaRPr lang="en-US" dirty="0"/>
          </a:p>
        </p:txBody>
      </p:sp>
      <p:pic>
        <p:nvPicPr>
          <p:cNvPr id="4" name="Content Placeholder 3" descr="EnergyAnalysisofClosedSystemsI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7924799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Adiabatic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793992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walls do not permit heat transfer to take place</a:t>
            </a:r>
          </a:p>
          <a:p>
            <a:r>
              <a:rPr lang="en-US" dirty="0" smtClean="0"/>
              <a:t>It is thermally insulated from the environment</a:t>
            </a:r>
          </a:p>
          <a:p>
            <a:r>
              <a:rPr lang="en-US" dirty="0" smtClean="0"/>
              <a:t>Can exchange energy in the form of work only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3898392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Fixed mass and energy</a:t>
            </a:r>
          </a:p>
          <a:p>
            <a:r>
              <a:rPr lang="en-US" dirty="0" smtClean="0"/>
              <a:t>Exchanges neither mass nor energy with surroundings</a:t>
            </a:r>
          </a:p>
          <a:p>
            <a:r>
              <a:rPr lang="en-US" dirty="0" smtClean="0"/>
              <a:t>Has no interaction with the surroundings</a:t>
            </a:r>
          </a:p>
          <a:p>
            <a:r>
              <a:rPr lang="en-US" dirty="0" smtClean="0"/>
              <a:t>Neither influences it nor is influenced by the surroundings</a:t>
            </a:r>
            <a:endParaRPr lang="en-US" dirty="0"/>
          </a:p>
        </p:txBody>
      </p:sp>
      <p:pic>
        <p:nvPicPr>
          <p:cNvPr id="2050" name="Picture 2" descr="http://www.physchemgeo.com/thermodynamics/thermodynimcs/thermodynamics/systems_files/figure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362200"/>
            <a:ext cx="3962400" cy="2847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Homogeneous and Heterogeneous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4584192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Phase: represents a quantity of matter that is uniform throughout in physical structure and in chemical composition.</a:t>
            </a:r>
          </a:p>
          <a:p>
            <a:r>
              <a:rPr lang="en-US" dirty="0" smtClean="0"/>
              <a:t>Physical uniformity: matter is all gas, liquid, solid etc</a:t>
            </a:r>
          </a:p>
          <a:p>
            <a:r>
              <a:rPr lang="en-US" dirty="0" smtClean="0"/>
              <a:t>Chemical uniformity: chemical composition does not vary from one part of the system to the another.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Homogeneous- ice, water, dry steam etc</a:t>
            </a:r>
          </a:p>
          <a:p>
            <a:pPr>
              <a:buNone/>
            </a:pPr>
            <a:r>
              <a:rPr lang="en-US" dirty="0" smtClean="0"/>
              <a:t>                     - Mix of ammonia in water</a:t>
            </a:r>
          </a:p>
          <a:p>
            <a:pPr>
              <a:buNone/>
            </a:pPr>
            <a:r>
              <a:rPr lang="en-US" dirty="0" smtClean="0"/>
              <a:t>                     - </a:t>
            </a:r>
            <a:r>
              <a:rPr lang="en-US" dirty="0" err="1" smtClean="0"/>
              <a:t>Air+water</a:t>
            </a:r>
            <a:r>
              <a:rPr lang="en-US" dirty="0" smtClean="0"/>
              <a:t> vapor.</a:t>
            </a:r>
          </a:p>
          <a:p>
            <a:pPr>
              <a:buNone/>
            </a:pPr>
            <a:r>
              <a:rPr lang="en-US" dirty="0" smtClean="0"/>
              <a:t>   Heterogeneous- Mixture of ice and water</a:t>
            </a:r>
          </a:p>
          <a:p>
            <a:pPr>
              <a:buNone/>
            </a:pPr>
            <a:r>
              <a:rPr lang="en-US" dirty="0" smtClean="0"/>
              <a:t>                         -  Water and petrol</a:t>
            </a:r>
            <a:endParaRPr lang="en-US" dirty="0"/>
          </a:p>
        </p:txBody>
      </p:sp>
      <p:pic>
        <p:nvPicPr>
          <p:cNvPr id="1026" name="Picture 2" descr="https://encrypted-tbn0.gstatic.com/images?q=tbn:ANd9GcQ0KqlpsSvDZJpsk1jrOxNLEwNZ-s0SNBblo-0YEs2Rqmj9FPzaOnW9ui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733800"/>
            <a:ext cx="2285999" cy="2286000"/>
          </a:xfrm>
          <a:prstGeom prst="rect">
            <a:avLst/>
          </a:prstGeom>
          <a:noFill/>
        </p:spPr>
      </p:pic>
      <p:pic>
        <p:nvPicPr>
          <p:cNvPr id="1028" name="Picture 4" descr="http://img.docstoccdn.com/thumb/orig/12287139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295400"/>
            <a:ext cx="29464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VITCC\Desktop\thermo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85800"/>
            <a:ext cx="7655942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VITCC\Desktop\thermo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692" y="381001"/>
            <a:ext cx="8859308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Significance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3716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err="1" smtClean="0"/>
              <a:t>Zeroth</a:t>
            </a:r>
            <a:r>
              <a:rPr lang="en-US" sz="3200" b="1" i="1" u="sng" dirty="0" smtClean="0"/>
              <a:t> Law </a:t>
            </a:r>
            <a:r>
              <a:rPr lang="en-US" sz="3200" dirty="0" smtClean="0"/>
              <a:t>: Equilibrium Existentialism</a:t>
            </a:r>
          </a:p>
          <a:p>
            <a:r>
              <a:rPr lang="en-US" sz="3200" b="1" i="1" u="sng" dirty="0" smtClean="0"/>
              <a:t>First Law: </a:t>
            </a:r>
            <a:r>
              <a:rPr lang="en-US" sz="3200" dirty="0" smtClean="0"/>
              <a:t>Conservational </a:t>
            </a:r>
            <a:r>
              <a:rPr lang="en-US" sz="3200" dirty="0" err="1" smtClean="0"/>
              <a:t>transformationalism</a:t>
            </a:r>
            <a:endParaRPr lang="en-US" sz="3200" dirty="0" smtClean="0"/>
          </a:p>
          <a:p>
            <a:r>
              <a:rPr lang="en-US" sz="3200" b="1" i="1" u="sng" dirty="0" smtClean="0"/>
              <a:t>Second Law: </a:t>
            </a:r>
            <a:r>
              <a:rPr lang="en-US" sz="3200" dirty="0" smtClean="0"/>
              <a:t>Forced Directional, irreversible </a:t>
            </a:r>
            <a:r>
              <a:rPr lang="en-US" sz="3200" dirty="0" err="1" smtClean="0"/>
              <a:t>transformationalism</a:t>
            </a:r>
            <a:endParaRPr lang="en-US" sz="3200" dirty="0" smtClean="0"/>
          </a:p>
          <a:p>
            <a:r>
              <a:rPr lang="en-US" sz="3200" b="1" i="1" u="sng" dirty="0" smtClean="0"/>
              <a:t>Third Law: </a:t>
            </a:r>
            <a:r>
              <a:rPr lang="en-US" sz="3200" dirty="0" err="1" smtClean="0"/>
              <a:t>Unattainability</a:t>
            </a:r>
            <a:r>
              <a:rPr lang="en-US" sz="3200" dirty="0" smtClean="0"/>
              <a:t> of </a:t>
            </a:r>
            <a:r>
              <a:rPr lang="en-US" sz="3200" dirty="0" err="1" smtClean="0"/>
              <a:t>Emptyness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and Second Law illustrations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312206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14600"/>
            <a:ext cx="352096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word Thermo-Dynamics was used by Thomson, it has </a:t>
            </a:r>
            <a:r>
              <a:rPr lang="en-US" dirty="0" err="1" smtClean="0"/>
              <a:t>greek</a:t>
            </a:r>
            <a:r>
              <a:rPr lang="en-US" dirty="0" smtClean="0"/>
              <a:t> origin</a:t>
            </a:r>
          </a:p>
          <a:p>
            <a:r>
              <a:rPr lang="en-US" dirty="0" smtClean="0"/>
              <a:t>Combination of Heat and Power</a:t>
            </a:r>
          </a:p>
          <a:p>
            <a:r>
              <a:rPr lang="en-US" dirty="0" smtClean="0"/>
              <a:t>Three off shoots namely Classical and statistical thermodynamics  and chemical thermodynamics</a:t>
            </a:r>
          </a:p>
          <a:p>
            <a:r>
              <a:rPr lang="en-US" dirty="0" smtClean="0"/>
              <a:t>Classical thermodynamics  does not take into consideration the molecular  nature  of  matter  and  quantum mechanical  effects  </a:t>
            </a:r>
          </a:p>
          <a:p>
            <a:r>
              <a:rPr lang="en-US" dirty="0" smtClean="0"/>
              <a:t>Is not completely ignored but lumped into simple models</a:t>
            </a:r>
          </a:p>
          <a:p>
            <a:r>
              <a:rPr lang="en-US" dirty="0" smtClean="0"/>
              <a:t>In general a definition to thermodynamics can be given like this “ it’s the science that deals with heat and work and those properties of matter that relates to heat and work.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Thermodynamics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Engines</a:t>
            </a:r>
          </a:p>
          <a:p>
            <a:r>
              <a:rPr lang="en-US" dirty="0" smtClean="0"/>
              <a:t>Phase transitions</a:t>
            </a:r>
          </a:p>
          <a:p>
            <a:r>
              <a:rPr lang="en-US" dirty="0" smtClean="0"/>
              <a:t>Chemical Reactions</a:t>
            </a:r>
          </a:p>
          <a:p>
            <a:r>
              <a:rPr lang="en-US" dirty="0" smtClean="0"/>
              <a:t>Transport phenomena</a:t>
            </a:r>
          </a:p>
          <a:p>
            <a:r>
              <a:rPr lang="en-US" dirty="0" smtClean="0"/>
              <a:t>Black holes</a:t>
            </a:r>
          </a:p>
          <a:p>
            <a:r>
              <a:rPr lang="en-US" dirty="0" smtClean="0"/>
              <a:t>Physics and Chemistry</a:t>
            </a:r>
          </a:p>
          <a:p>
            <a:r>
              <a:rPr lang="en-US" dirty="0" smtClean="0"/>
              <a:t>Aerospace Engineering</a:t>
            </a:r>
          </a:p>
          <a:p>
            <a:r>
              <a:rPr lang="en-US" dirty="0" smtClean="0"/>
              <a:t>Cell Biology</a:t>
            </a:r>
          </a:p>
          <a:p>
            <a:r>
              <a:rPr lang="en-US" dirty="0" smtClean="0"/>
              <a:t>Biomedical Engineering</a:t>
            </a:r>
          </a:p>
          <a:p>
            <a:r>
              <a:rPr lang="en-US" dirty="0" smtClean="0"/>
              <a:t>Material science.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13584</TotalTime>
  <Words>987</Words>
  <Application>Microsoft Office PowerPoint</Application>
  <PresentationFormat>On-screen Show (4:3)</PresentationFormat>
  <Paragraphs>120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Solstice</vt:lpstr>
      <vt:lpstr>Introduction to Thermodynamics</vt:lpstr>
      <vt:lpstr>PowerPoint Presentation</vt:lpstr>
      <vt:lpstr>PowerPoint Presentation</vt:lpstr>
      <vt:lpstr>PowerPoint Presentation</vt:lpstr>
      <vt:lpstr>PowerPoint Presentation</vt:lpstr>
      <vt:lpstr>Philosophical Significance</vt:lpstr>
      <vt:lpstr>First and Second Law illustrations</vt:lpstr>
      <vt:lpstr>Preliminaries</vt:lpstr>
      <vt:lpstr>Areas of Thermodynamics</vt:lpstr>
      <vt:lpstr>The Classification-Classical TD</vt:lpstr>
      <vt:lpstr>The Classification-Statistical and Chemical  TD</vt:lpstr>
      <vt:lpstr>Famous Thermodynamicists</vt:lpstr>
      <vt:lpstr>Historical Milestones</vt:lpstr>
      <vt:lpstr>More Milestones</vt:lpstr>
      <vt:lpstr>Early TD Machines</vt:lpstr>
      <vt:lpstr>PowerPoint Presentation</vt:lpstr>
      <vt:lpstr>MODERN DAY ENERGY CONVERSION MACHINES</vt:lpstr>
      <vt:lpstr>Some Practical Applications</vt:lpstr>
      <vt:lpstr>PowerPoint Presentation</vt:lpstr>
      <vt:lpstr>PowerPoint Presentation</vt:lpstr>
      <vt:lpstr>Spark Ignition 4S Engine</vt:lpstr>
      <vt:lpstr>Turbofan Engines used in Airbus and Boeing Flights</vt:lpstr>
      <vt:lpstr>System and its types</vt:lpstr>
      <vt:lpstr>Illustration of boundary, system and surroundings</vt:lpstr>
      <vt:lpstr>Real time examples of systems</vt:lpstr>
      <vt:lpstr>Systems and its classification</vt:lpstr>
      <vt:lpstr>PowerPoint Presentation</vt:lpstr>
      <vt:lpstr>Diagrammatic approach</vt:lpstr>
      <vt:lpstr>Examples of Closed system</vt:lpstr>
      <vt:lpstr>Examples of Open system</vt:lpstr>
      <vt:lpstr>Closed system with moving boundary</vt:lpstr>
      <vt:lpstr>Adiabatic system</vt:lpstr>
      <vt:lpstr>Isolated system</vt:lpstr>
      <vt:lpstr>Homogeneous and Heterogeneous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Thermodynamics</dc:title>
  <dc:creator>VITCC</dc:creator>
  <cp:lastModifiedBy>Windows User</cp:lastModifiedBy>
  <cp:revision>70</cp:revision>
  <dcterms:created xsi:type="dcterms:W3CDTF">2012-07-02T08:30:25Z</dcterms:created>
  <dcterms:modified xsi:type="dcterms:W3CDTF">2020-01-07T11:33:57Z</dcterms:modified>
</cp:coreProperties>
</file>