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93" r:id="rId4"/>
    <p:sldId id="279" r:id="rId5"/>
    <p:sldId id="280" r:id="rId6"/>
    <p:sldId id="257" r:id="rId7"/>
    <p:sldId id="258" r:id="rId8"/>
    <p:sldId id="259" r:id="rId9"/>
    <p:sldId id="260" r:id="rId10"/>
    <p:sldId id="281" r:id="rId11"/>
    <p:sldId id="261" r:id="rId12"/>
    <p:sldId id="282" r:id="rId13"/>
    <p:sldId id="294" r:id="rId14"/>
    <p:sldId id="262" r:id="rId15"/>
    <p:sldId id="263" r:id="rId16"/>
    <p:sldId id="283" r:id="rId17"/>
    <p:sldId id="264" r:id="rId18"/>
    <p:sldId id="266" r:id="rId19"/>
    <p:sldId id="284" r:id="rId20"/>
    <p:sldId id="276" r:id="rId21"/>
    <p:sldId id="267" r:id="rId22"/>
    <p:sldId id="268" r:id="rId23"/>
    <p:sldId id="277" r:id="rId24"/>
    <p:sldId id="269" r:id="rId25"/>
    <p:sldId id="270" r:id="rId26"/>
    <p:sldId id="271" r:id="rId27"/>
    <p:sldId id="272" r:id="rId28"/>
    <p:sldId id="285" r:id="rId29"/>
    <p:sldId id="286" r:id="rId30"/>
    <p:sldId id="287" r:id="rId31"/>
    <p:sldId id="288" r:id="rId32"/>
    <p:sldId id="289" r:id="rId33"/>
    <p:sldId id="290" r:id="rId34"/>
    <p:sldId id="291" r:id="rId35"/>
    <p:sldId id="292" r:id="rId36"/>
    <p:sldId id="273" r:id="rId37"/>
    <p:sldId id="274" r:id="rId38"/>
    <p:sldId id="27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E4951EB8-472D-49F5-9620-AC73D512BF1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51EB8-472D-49F5-9620-AC73D512BF1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51EB8-472D-49F5-9620-AC73D512BF1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E4951EB8-472D-49F5-9620-AC73D512BF1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E4951EB8-472D-49F5-9620-AC73D512BF13}"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4951EB8-472D-49F5-9620-AC73D512BF1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E4951EB8-472D-49F5-9620-AC73D512BF13}"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951EB8-472D-49F5-9620-AC73D512BF1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951EB8-472D-49F5-9620-AC73D512BF1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951EB8-472D-49F5-9620-AC73D512BF1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71818072-61F5-4E49-ACAD-CB5C387ACBF3}" type="datetimeFigureOut">
              <a:rPr lang="en-US" smtClean="0"/>
              <a:pPr/>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E4951EB8-472D-49F5-9620-AC73D512BF13}"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71818072-61F5-4E49-ACAD-CB5C387ACBF3}" type="datetimeFigureOut">
              <a:rPr lang="en-US" smtClean="0"/>
              <a:pPr/>
              <a:t>12/7/2017</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4951EB8-472D-49F5-9620-AC73D512BF13}"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886201"/>
            <a:ext cx="8458200" cy="2189586"/>
          </a:xfrm>
        </p:spPr>
        <p:txBody>
          <a:bodyPr>
            <a:normAutofit/>
          </a:bodyPr>
          <a:lstStyle/>
          <a:p>
            <a:pPr algn="r"/>
            <a:r>
              <a:rPr lang="en-US" dirty="0" smtClean="0"/>
              <a:t>Joseph </a:t>
            </a:r>
            <a:r>
              <a:rPr lang="en-US" dirty="0" err="1" smtClean="0"/>
              <a:t>daniel</a:t>
            </a:r>
            <a:r>
              <a:rPr lang="en-US" dirty="0" smtClean="0"/>
              <a:t/>
            </a:r>
            <a:br>
              <a:rPr lang="en-US" dirty="0" smtClean="0"/>
            </a:br>
            <a:r>
              <a:rPr lang="en-US" dirty="0" smtClean="0"/>
              <a:t>SMBS</a:t>
            </a:r>
            <a:br>
              <a:rPr lang="en-US" dirty="0" smtClean="0"/>
            </a:br>
            <a:r>
              <a:rPr lang="en-US" dirty="0" smtClean="0"/>
              <a:t>VIT CC</a:t>
            </a:r>
            <a:endParaRPr lang="en-US" dirty="0"/>
          </a:p>
        </p:txBody>
      </p:sp>
      <p:sp>
        <p:nvSpPr>
          <p:cNvPr id="3" name="Subtitle 2"/>
          <p:cNvSpPr>
            <a:spLocks noGrp="1"/>
          </p:cNvSpPr>
          <p:nvPr>
            <p:ph type="subTitle" idx="1"/>
          </p:nvPr>
        </p:nvSpPr>
        <p:spPr>
          <a:xfrm>
            <a:off x="381000" y="685800"/>
            <a:ext cx="8458200" cy="1295400"/>
          </a:xfrm>
        </p:spPr>
        <p:txBody>
          <a:bodyPr>
            <a:normAutofit/>
          </a:bodyPr>
          <a:lstStyle/>
          <a:p>
            <a:pPr algn="ctr"/>
            <a:r>
              <a:rPr lang="en-US" sz="4400" dirty="0" smtClean="0"/>
              <a:t>WORK AND HEAT TRANSFER</a:t>
            </a:r>
            <a:endParaRPr 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cstate="print"/>
          <a:srcRect/>
          <a:stretch>
            <a:fillRect/>
          </a:stretch>
        </p:blipFill>
        <p:spPr bwMode="auto">
          <a:xfrm>
            <a:off x="609600" y="1828800"/>
            <a:ext cx="4084320" cy="3962400"/>
          </a:xfrm>
          <a:prstGeom prst="rect">
            <a:avLst/>
          </a:prstGeom>
          <a:noFill/>
          <a:ln w="9525">
            <a:noFill/>
            <a:miter lim="800000"/>
            <a:headEnd/>
            <a:tailEnd/>
          </a:ln>
        </p:spPr>
      </p:pic>
      <p:pic>
        <p:nvPicPr>
          <p:cNvPr id="37890" name="Picture 2"/>
          <p:cNvPicPr>
            <a:picLocks noChangeAspect="1" noChangeArrowheads="1"/>
          </p:cNvPicPr>
          <p:nvPr/>
        </p:nvPicPr>
        <p:blipFill>
          <a:blip r:embed="rId3" cstate="print"/>
          <a:srcRect/>
          <a:stretch>
            <a:fillRect/>
          </a:stretch>
        </p:blipFill>
        <p:spPr bwMode="auto">
          <a:xfrm>
            <a:off x="5257800" y="2057400"/>
            <a:ext cx="2714625" cy="752475"/>
          </a:xfrm>
          <a:prstGeom prst="rect">
            <a:avLst/>
          </a:prstGeom>
          <a:noFill/>
          <a:ln w="9525">
            <a:noFill/>
            <a:miter lim="800000"/>
            <a:headEnd/>
            <a:tailEnd/>
          </a:ln>
        </p:spPr>
      </p:pic>
      <p:sp>
        <p:nvSpPr>
          <p:cNvPr id="7" name="TextBox 6"/>
          <p:cNvSpPr txBox="1"/>
          <p:nvPr/>
        </p:nvSpPr>
        <p:spPr>
          <a:xfrm>
            <a:off x="5410200" y="3048000"/>
            <a:ext cx="3048000" cy="1477328"/>
          </a:xfrm>
          <a:prstGeom prst="rect">
            <a:avLst/>
          </a:prstGeom>
          <a:noFill/>
        </p:spPr>
        <p:txBody>
          <a:bodyPr wrap="square" rtlCol="0">
            <a:spAutoFit/>
          </a:bodyPr>
          <a:lstStyle/>
          <a:p>
            <a:r>
              <a:rPr lang="en-US" dirty="0" smtClean="0"/>
              <a:t>This is the case for volume change only, exact integrals are applicable for point function (volume)</a:t>
            </a:r>
          </a:p>
          <a:p>
            <a:endParaRPr lang="en-US" dirty="0"/>
          </a:p>
        </p:txBody>
      </p:sp>
      <p:pic>
        <p:nvPicPr>
          <p:cNvPr id="37891" name="Picture 3"/>
          <p:cNvPicPr>
            <a:picLocks noChangeAspect="1" noChangeArrowheads="1"/>
          </p:cNvPicPr>
          <p:nvPr/>
        </p:nvPicPr>
        <p:blipFill>
          <a:blip r:embed="rId4" cstate="print"/>
          <a:srcRect/>
          <a:stretch>
            <a:fillRect/>
          </a:stretch>
        </p:blipFill>
        <p:spPr bwMode="auto">
          <a:xfrm>
            <a:off x="5257800" y="4419600"/>
            <a:ext cx="2905125" cy="847725"/>
          </a:xfrm>
          <a:prstGeom prst="rect">
            <a:avLst/>
          </a:prstGeom>
          <a:noFill/>
          <a:ln w="9525">
            <a:noFill/>
            <a:miter lim="800000"/>
            <a:headEnd/>
            <a:tailEnd/>
          </a:ln>
        </p:spPr>
      </p:pic>
      <p:sp>
        <p:nvSpPr>
          <p:cNvPr id="9" name="TextBox 8"/>
          <p:cNvSpPr txBox="1"/>
          <p:nvPr/>
        </p:nvSpPr>
        <p:spPr>
          <a:xfrm>
            <a:off x="5105400" y="5380672"/>
            <a:ext cx="3429000" cy="1200329"/>
          </a:xfrm>
          <a:prstGeom prst="rect">
            <a:avLst/>
          </a:prstGeom>
          <a:noFill/>
        </p:spPr>
        <p:txBody>
          <a:bodyPr wrap="square" rtlCol="0">
            <a:spAutoFit/>
          </a:bodyPr>
          <a:lstStyle/>
          <a:p>
            <a:r>
              <a:rPr lang="en-US" dirty="0" smtClean="0"/>
              <a:t>However for work the attainment to the final state can be through process A or B which  tantamount to an inexact differential</a:t>
            </a:r>
            <a:endParaRPr lang="en-US" dirty="0"/>
          </a:p>
        </p:txBody>
      </p:sp>
      <p:sp>
        <p:nvSpPr>
          <p:cNvPr id="10" name="TextBox 9"/>
          <p:cNvSpPr txBox="1"/>
          <p:nvPr/>
        </p:nvSpPr>
        <p:spPr>
          <a:xfrm>
            <a:off x="457200" y="5943600"/>
            <a:ext cx="4419600" cy="646331"/>
          </a:xfrm>
          <a:prstGeom prst="rect">
            <a:avLst/>
          </a:prstGeom>
          <a:noFill/>
        </p:spPr>
        <p:txBody>
          <a:bodyPr wrap="square" rtlCol="0">
            <a:spAutoFit/>
          </a:bodyPr>
          <a:lstStyle/>
          <a:p>
            <a:r>
              <a:rPr lang="en-US" dirty="0" smtClean="0"/>
              <a:t>Work is not a property possessed by the  system at any state.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work</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0" y="1676400"/>
            <a:ext cx="4343401" cy="4191000"/>
          </a:xfrm>
          <a:prstGeom prst="rect">
            <a:avLst/>
          </a:prstGeom>
          <a:noFill/>
          <a:ln w="9525">
            <a:noFill/>
            <a:miter lim="800000"/>
            <a:headEnd/>
            <a:tailEnd/>
          </a:ln>
        </p:spPr>
      </p:pic>
      <p:sp>
        <p:nvSpPr>
          <p:cNvPr id="5" name="TextBox 4"/>
          <p:cNvSpPr txBox="1"/>
          <p:nvPr/>
        </p:nvSpPr>
        <p:spPr>
          <a:xfrm>
            <a:off x="4648200" y="1600200"/>
            <a:ext cx="4267200" cy="3323987"/>
          </a:xfrm>
          <a:prstGeom prst="rect">
            <a:avLst/>
          </a:prstGeom>
          <a:noFill/>
        </p:spPr>
        <p:txBody>
          <a:bodyPr wrap="square" rtlCol="0">
            <a:spAutoFit/>
          </a:bodyPr>
          <a:lstStyle/>
          <a:p>
            <a:r>
              <a:rPr lang="en-US" sz="2400" dirty="0" smtClean="0"/>
              <a:t>In an electric field, the electrons in the wire moves under the influence of the </a:t>
            </a:r>
            <a:r>
              <a:rPr lang="en-US" sz="2400" dirty="0" err="1" smtClean="0"/>
              <a:t>emf</a:t>
            </a:r>
            <a:r>
              <a:rPr lang="en-US" sz="2400" dirty="0" smtClean="0"/>
              <a:t> doing work.</a:t>
            </a:r>
          </a:p>
          <a:p>
            <a:r>
              <a:rPr lang="en-US" sz="2400" dirty="0" smtClean="0"/>
              <a:t>‘I’ electrons move through a potential difference ‘V’</a:t>
            </a:r>
          </a:p>
          <a:p>
            <a:r>
              <a:rPr lang="en-US" sz="2400" dirty="0" smtClean="0"/>
              <a:t>W</a:t>
            </a:r>
            <a:r>
              <a:rPr lang="en-US" sz="2400" baseline="-25000" dirty="0" smtClean="0"/>
              <a:t>e</a:t>
            </a:r>
            <a:r>
              <a:rPr lang="en-US" sz="2400" dirty="0" smtClean="0"/>
              <a:t> = V.I</a:t>
            </a:r>
          </a:p>
          <a:p>
            <a:endParaRPr lang="en-US" sz="2400" dirty="0"/>
          </a:p>
          <a:p>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4724400" y="4419600"/>
            <a:ext cx="26670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Electric oven case</a:t>
            </a:r>
            <a:endParaRPr lang="en-US" dirty="0"/>
          </a:p>
        </p:txBody>
      </p:sp>
      <p:pic>
        <p:nvPicPr>
          <p:cNvPr id="38914" name="Picture 2"/>
          <p:cNvPicPr>
            <a:picLocks noGrp="1" noChangeAspect="1" noChangeArrowheads="1"/>
          </p:cNvPicPr>
          <p:nvPr>
            <p:ph idx="1"/>
          </p:nvPr>
        </p:nvPicPr>
        <p:blipFill>
          <a:blip r:embed="rId2" cstate="print"/>
          <a:srcRect/>
          <a:stretch>
            <a:fillRect/>
          </a:stretch>
        </p:blipFill>
        <p:spPr bwMode="auto">
          <a:xfrm>
            <a:off x="990600" y="1905000"/>
            <a:ext cx="3245796" cy="3352800"/>
          </a:xfrm>
          <a:prstGeom prst="rect">
            <a:avLst/>
          </a:prstGeom>
          <a:noFill/>
          <a:ln w="9525">
            <a:no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4876800" y="1981200"/>
            <a:ext cx="3429000" cy="32279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Displacement work</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Image result for Displacement work"/>
          <p:cNvPicPr>
            <a:picLocks noChangeAspect="1" noChangeArrowheads="1"/>
          </p:cNvPicPr>
          <p:nvPr/>
        </p:nvPicPr>
        <p:blipFill>
          <a:blip r:embed="rId2" cstate="print"/>
          <a:srcRect/>
          <a:stretch>
            <a:fillRect/>
          </a:stretch>
        </p:blipFill>
        <p:spPr bwMode="auto">
          <a:xfrm>
            <a:off x="228600" y="1447801"/>
            <a:ext cx="6858000" cy="4648199"/>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forms of work</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0" y="1828800"/>
            <a:ext cx="4326194" cy="2133600"/>
          </a:xfrm>
          <a:prstGeom prst="rect">
            <a:avLst/>
          </a:prstGeom>
          <a:noFill/>
          <a:ln w="9525">
            <a:noFill/>
            <a:miter lim="800000"/>
            <a:headEnd/>
            <a:tailEnd/>
          </a:ln>
        </p:spPr>
      </p:pic>
      <p:sp>
        <p:nvSpPr>
          <p:cNvPr id="5" name="TextBox 4"/>
          <p:cNvSpPr txBox="1"/>
          <p:nvPr/>
        </p:nvSpPr>
        <p:spPr>
          <a:xfrm>
            <a:off x="4800600" y="1905000"/>
            <a:ext cx="3962400" cy="3046988"/>
          </a:xfrm>
          <a:prstGeom prst="rect">
            <a:avLst/>
          </a:prstGeom>
          <a:noFill/>
        </p:spPr>
        <p:txBody>
          <a:bodyPr wrap="square" rtlCol="0">
            <a:spAutoFit/>
          </a:bodyPr>
          <a:lstStyle/>
          <a:p>
            <a:r>
              <a:rPr lang="en-US" sz="2400" dirty="0" smtClean="0"/>
              <a:t>Work done by the constant force F on the body is displaced by a distance ‘s’ in the direction of the force, and is given by</a:t>
            </a:r>
          </a:p>
          <a:p>
            <a:endParaRPr lang="en-US" sz="2400" dirty="0"/>
          </a:p>
          <a:p>
            <a:r>
              <a:rPr lang="en-US" sz="2400" dirty="0" smtClean="0"/>
              <a:t>W = F.s     (kJ)</a:t>
            </a:r>
          </a:p>
          <a:p>
            <a:endParaRPr lang="en-US" sz="2400" dirty="0"/>
          </a:p>
        </p:txBody>
      </p:sp>
      <p:pic>
        <p:nvPicPr>
          <p:cNvPr id="3075" name="Picture 3"/>
          <p:cNvPicPr>
            <a:picLocks noChangeAspect="1" noChangeArrowheads="1"/>
          </p:cNvPicPr>
          <p:nvPr/>
        </p:nvPicPr>
        <p:blipFill>
          <a:blip r:embed="rId3" cstate="print"/>
          <a:srcRect/>
          <a:stretch>
            <a:fillRect/>
          </a:stretch>
        </p:blipFill>
        <p:spPr bwMode="auto">
          <a:xfrm>
            <a:off x="4648200" y="4724400"/>
            <a:ext cx="2190750" cy="781050"/>
          </a:xfrm>
          <a:prstGeom prst="rect">
            <a:avLst/>
          </a:prstGeom>
          <a:noFill/>
          <a:ln w="9525">
            <a:noFill/>
            <a:miter lim="800000"/>
            <a:headEnd/>
            <a:tailEnd/>
          </a:ln>
        </p:spPr>
      </p:pic>
      <p:cxnSp>
        <p:nvCxnSpPr>
          <p:cNvPr id="10" name="Straight Arrow Connector 9"/>
          <p:cNvCxnSpPr>
            <a:stCxn id="3075" idx="1"/>
          </p:cNvCxnSpPr>
          <p:nvPr/>
        </p:nvCxnSpPr>
        <p:spPr>
          <a:xfrm flipH="1" flipV="1">
            <a:off x="3657600" y="5105400"/>
            <a:ext cx="9906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19200" y="4876800"/>
            <a:ext cx="2438400" cy="646331"/>
          </a:xfrm>
          <a:prstGeom prst="rect">
            <a:avLst/>
          </a:prstGeom>
          <a:noFill/>
        </p:spPr>
        <p:txBody>
          <a:bodyPr wrap="square" rtlCol="0">
            <a:spAutoFit/>
          </a:bodyPr>
          <a:lstStyle/>
          <a:p>
            <a:r>
              <a:rPr lang="en-US" dirty="0" smtClean="0"/>
              <a:t>When Force applied is not constant.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Shaft work</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304800" y="1524000"/>
            <a:ext cx="4036868" cy="23622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724400" y="2057400"/>
            <a:ext cx="2457450" cy="561975"/>
          </a:xfrm>
          <a:prstGeom prst="rect">
            <a:avLst/>
          </a:prstGeom>
          <a:noFill/>
          <a:ln w="9525">
            <a:noFill/>
            <a:miter lim="800000"/>
            <a:headEnd/>
            <a:tailEnd/>
          </a:ln>
        </p:spPr>
      </p:pic>
      <p:sp>
        <p:nvSpPr>
          <p:cNvPr id="6" name="TextBox 5"/>
          <p:cNvSpPr txBox="1"/>
          <p:nvPr/>
        </p:nvSpPr>
        <p:spPr>
          <a:xfrm>
            <a:off x="5410200" y="2743200"/>
            <a:ext cx="990600" cy="369332"/>
          </a:xfrm>
          <a:prstGeom prst="rect">
            <a:avLst/>
          </a:prstGeom>
          <a:noFill/>
        </p:spPr>
        <p:txBody>
          <a:bodyPr wrap="square" rtlCol="0">
            <a:spAutoFit/>
          </a:bodyPr>
          <a:lstStyle/>
          <a:p>
            <a:r>
              <a:rPr lang="en-US" dirty="0" smtClean="0"/>
              <a:t>and</a:t>
            </a:r>
            <a:endParaRPr lang="en-US" dirty="0"/>
          </a:p>
        </p:txBody>
      </p:sp>
      <p:pic>
        <p:nvPicPr>
          <p:cNvPr id="4100" name="Picture 4"/>
          <p:cNvPicPr>
            <a:picLocks noChangeAspect="1" noChangeArrowheads="1"/>
          </p:cNvPicPr>
          <p:nvPr/>
        </p:nvPicPr>
        <p:blipFill>
          <a:blip r:embed="rId4" cstate="print"/>
          <a:srcRect/>
          <a:stretch>
            <a:fillRect/>
          </a:stretch>
        </p:blipFill>
        <p:spPr bwMode="auto">
          <a:xfrm>
            <a:off x="5029200" y="3276600"/>
            <a:ext cx="1752600" cy="579600"/>
          </a:xfrm>
          <a:prstGeom prst="rect">
            <a:avLst/>
          </a:prstGeom>
          <a:noFill/>
          <a:ln w="9525">
            <a:noFill/>
            <a:miter lim="800000"/>
            <a:headEnd/>
            <a:tailEnd/>
          </a:ln>
        </p:spPr>
      </p:pic>
      <p:sp>
        <p:nvSpPr>
          <p:cNvPr id="8" name="TextBox 7"/>
          <p:cNvSpPr txBox="1"/>
          <p:nvPr/>
        </p:nvSpPr>
        <p:spPr>
          <a:xfrm>
            <a:off x="5410200" y="4114800"/>
            <a:ext cx="1143000" cy="369332"/>
          </a:xfrm>
          <a:prstGeom prst="rect">
            <a:avLst/>
          </a:prstGeom>
          <a:noFill/>
        </p:spPr>
        <p:txBody>
          <a:bodyPr wrap="square" rtlCol="0">
            <a:spAutoFit/>
          </a:bodyPr>
          <a:lstStyle/>
          <a:p>
            <a:r>
              <a:rPr lang="en-US" dirty="0" smtClean="0"/>
              <a:t>then</a:t>
            </a:r>
            <a:endParaRPr lang="en-US" dirty="0"/>
          </a:p>
        </p:txBody>
      </p:sp>
      <p:pic>
        <p:nvPicPr>
          <p:cNvPr id="4101" name="Picture 5"/>
          <p:cNvPicPr>
            <a:picLocks noChangeAspect="1" noChangeArrowheads="1"/>
          </p:cNvPicPr>
          <p:nvPr/>
        </p:nvPicPr>
        <p:blipFill>
          <a:blip r:embed="rId5" cstate="print"/>
          <a:srcRect/>
          <a:stretch>
            <a:fillRect/>
          </a:stretch>
        </p:blipFill>
        <p:spPr bwMode="auto">
          <a:xfrm>
            <a:off x="4343400" y="4648200"/>
            <a:ext cx="3352800" cy="581025"/>
          </a:xfrm>
          <a:prstGeom prst="rect">
            <a:avLst/>
          </a:prstGeom>
          <a:noFill/>
          <a:ln w="9525">
            <a:noFill/>
            <a:miter lim="800000"/>
            <a:headEnd/>
            <a:tailEnd/>
          </a:ln>
        </p:spPr>
      </p:pic>
      <p:cxnSp>
        <p:nvCxnSpPr>
          <p:cNvPr id="11" name="Straight Arrow Connector 10"/>
          <p:cNvCxnSpPr>
            <a:stCxn id="4098" idx="2"/>
          </p:cNvCxnSpPr>
          <p:nvPr/>
        </p:nvCxnSpPr>
        <p:spPr>
          <a:xfrm>
            <a:off x="2323234" y="3886200"/>
            <a:ext cx="38966" cy="12192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1066800" y="5181600"/>
            <a:ext cx="2667000" cy="1477328"/>
          </a:xfrm>
          <a:prstGeom prst="rect">
            <a:avLst/>
          </a:prstGeom>
          <a:noFill/>
        </p:spPr>
        <p:txBody>
          <a:bodyPr wrap="square" rtlCol="0">
            <a:spAutoFit/>
          </a:bodyPr>
          <a:lstStyle/>
          <a:p>
            <a:r>
              <a:rPr lang="en-US" dirty="0" smtClean="0"/>
              <a:t>Constant Force that produces the required torque</a:t>
            </a:r>
          </a:p>
          <a:p>
            <a:r>
              <a:rPr lang="en-US" dirty="0" smtClean="0"/>
              <a:t>Applications: Machineries and moving vehicles.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554162"/>
            <a:ext cx="4953000" cy="4525963"/>
          </a:xfrm>
        </p:spPr>
        <p:txBody>
          <a:bodyPr>
            <a:normAutofit fontScale="92500" lnSpcReduction="20000"/>
          </a:bodyPr>
          <a:lstStyle/>
          <a:p>
            <a:r>
              <a:rPr lang="en-US" dirty="0" smtClean="0"/>
              <a:t>Determine the power transmitted through the shaft of a car when the torque applied is 200 </a:t>
            </a:r>
            <a:r>
              <a:rPr lang="en-US" dirty="0" err="1" smtClean="0"/>
              <a:t>N.m</a:t>
            </a:r>
            <a:r>
              <a:rPr lang="en-US" dirty="0" smtClean="0"/>
              <a:t> and the shaft rotates at a speed of 4000 rpm. </a:t>
            </a:r>
          </a:p>
          <a:p>
            <a:r>
              <a:rPr lang="en-US" dirty="0" smtClean="0"/>
              <a:t>Determine the power required to accelerate a 900 kg car from rest to a velocity of 80 </a:t>
            </a:r>
            <a:r>
              <a:rPr lang="en-US" dirty="0" err="1" smtClean="0"/>
              <a:t>kmph</a:t>
            </a:r>
            <a:r>
              <a:rPr lang="en-US" dirty="0" smtClean="0"/>
              <a:t> in 20 seconds.</a:t>
            </a:r>
            <a:endParaRPr lang="en-US" dirty="0"/>
          </a:p>
        </p:txBody>
      </p:sp>
      <p:pic>
        <p:nvPicPr>
          <p:cNvPr id="39939" name="Picture 3"/>
          <p:cNvPicPr>
            <a:picLocks noChangeAspect="1" noChangeArrowheads="1"/>
          </p:cNvPicPr>
          <p:nvPr/>
        </p:nvPicPr>
        <p:blipFill>
          <a:blip r:embed="rId2" cstate="print"/>
          <a:srcRect/>
          <a:stretch>
            <a:fillRect/>
          </a:stretch>
        </p:blipFill>
        <p:spPr bwMode="auto">
          <a:xfrm>
            <a:off x="5257800" y="1447800"/>
            <a:ext cx="3577114"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work</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533399" y="1752600"/>
            <a:ext cx="3143765" cy="3276600"/>
          </a:xfrm>
          <a:prstGeom prst="rect">
            <a:avLst/>
          </a:prstGeom>
          <a:noFill/>
          <a:ln w="9525">
            <a:noFill/>
            <a:miter lim="800000"/>
            <a:headEnd/>
            <a:tailEnd/>
          </a:ln>
        </p:spPr>
      </p:pic>
      <p:sp>
        <p:nvSpPr>
          <p:cNvPr id="5" name="TextBox 4"/>
          <p:cNvSpPr txBox="1"/>
          <p:nvPr/>
        </p:nvSpPr>
        <p:spPr>
          <a:xfrm>
            <a:off x="4343400" y="1676400"/>
            <a:ext cx="4419600" cy="1200329"/>
          </a:xfrm>
          <a:prstGeom prst="rect">
            <a:avLst/>
          </a:prstGeom>
          <a:noFill/>
        </p:spPr>
        <p:txBody>
          <a:bodyPr wrap="square" rtlCol="0">
            <a:spAutoFit/>
          </a:bodyPr>
          <a:lstStyle/>
          <a:p>
            <a:r>
              <a:rPr lang="en-US" sz="2400" dirty="0" smtClean="0"/>
              <a:t>Length of a spring changes with application of force.</a:t>
            </a:r>
          </a:p>
          <a:p>
            <a:endParaRPr lang="en-US" sz="2400" dirty="0"/>
          </a:p>
        </p:txBody>
      </p:sp>
      <p:pic>
        <p:nvPicPr>
          <p:cNvPr id="5123" name="Picture 3"/>
          <p:cNvPicPr>
            <a:picLocks noChangeAspect="1" noChangeArrowheads="1"/>
          </p:cNvPicPr>
          <p:nvPr/>
        </p:nvPicPr>
        <p:blipFill>
          <a:blip r:embed="rId3" cstate="print"/>
          <a:srcRect/>
          <a:stretch>
            <a:fillRect/>
          </a:stretch>
        </p:blipFill>
        <p:spPr bwMode="auto">
          <a:xfrm>
            <a:off x="4419600" y="2590800"/>
            <a:ext cx="2209800" cy="649129"/>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4343400" y="3505200"/>
            <a:ext cx="2636520" cy="533400"/>
          </a:xfrm>
          <a:prstGeom prst="rect">
            <a:avLst/>
          </a:prstGeom>
          <a:noFill/>
          <a:ln w="9525">
            <a:noFill/>
            <a:miter lim="800000"/>
            <a:headEnd/>
            <a:tailEnd/>
          </a:ln>
        </p:spPr>
      </p:pic>
      <p:cxnSp>
        <p:nvCxnSpPr>
          <p:cNvPr id="9" name="Straight Arrow Connector 8"/>
          <p:cNvCxnSpPr>
            <a:stCxn id="5124" idx="2"/>
          </p:cNvCxnSpPr>
          <p:nvPr/>
        </p:nvCxnSpPr>
        <p:spPr>
          <a:xfrm flipH="1">
            <a:off x="5638800" y="4038600"/>
            <a:ext cx="2286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572000" y="4724400"/>
            <a:ext cx="2590800" cy="369332"/>
          </a:xfrm>
          <a:prstGeom prst="rect">
            <a:avLst/>
          </a:prstGeom>
          <a:noFill/>
        </p:spPr>
        <p:txBody>
          <a:bodyPr wrap="square" rtlCol="0">
            <a:spAutoFit/>
          </a:bodyPr>
          <a:lstStyle/>
          <a:p>
            <a:r>
              <a:rPr lang="en-US" dirty="0" smtClean="0"/>
              <a:t>‘K’  is spring constant</a:t>
            </a:r>
            <a:endParaRPr lang="en-US" dirty="0"/>
          </a:p>
        </p:txBody>
      </p:sp>
      <p:pic>
        <p:nvPicPr>
          <p:cNvPr id="5125" name="Picture 5"/>
          <p:cNvPicPr>
            <a:picLocks noChangeAspect="1" noChangeArrowheads="1"/>
          </p:cNvPicPr>
          <p:nvPr/>
        </p:nvPicPr>
        <p:blipFill>
          <a:blip r:embed="rId5" cstate="print"/>
          <a:srcRect/>
          <a:stretch>
            <a:fillRect/>
          </a:stretch>
        </p:blipFill>
        <p:spPr bwMode="auto">
          <a:xfrm>
            <a:off x="685800" y="5486400"/>
            <a:ext cx="4522381" cy="609600"/>
          </a:xfrm>
          <a:prstGeom prst="rect">
            <a:avLst/>
          </a:prstGeom>
          <a:noFill/>
          <a:ln w="9525">
            <a:noFill/>
            <a:miter lim="800000"/>
            <a:headEnd/>
            <a:tailEnd/>
          </a:ln>
        </p:spPr>
      </p:pic>
      <p:cxnSp>
        <p:nvCxnSpPr>
          <p:cNvPr id="13" name="Straight Arrow Connector 12"/>
          <p:cNvCxnSpPr>
            <a:stCxn id="5125" idx="3"/>
          </p:cNvCxnSpPr>
          <p:nvPr/>
        </p:nvCxnSpPr>
        <p:spPr>
          <a:xfrm>
            <a:off x="5208181" y="5791200"/>
            <a:ext cx="96401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5562600"/>
            <a:ext cx="2667000" cy="923330"/>
          </a:xfrm>
          <a:prstGeom prst="rect">
            <a:avLst/>
          </a:prstGeom>
          <a:noFill/>
        </p:spPr>
        <p:txBody>
          <a:bodyPr wrap="square" rtlCol="0">
            <a:spAutoFit/>
          </a:bodyPr>
          <a:lstStyle/>
          <a:p>
            <a:r>
              <a:rPr lang="en-US" dirty="0" smtClean="0"/>
              <a:t>‘x</a:t>
            </a:r>
            <a:r>
              <a:rPr lang="en-US" baseline="-25000" dirty="0" smtClean="0"/>
              <a:t>1</a:t>
            </a:r>
            <a:r>
              <a:rPr lang="en-US" dirty="0" smtClean="0"/>
              <a:t>’ and ‘x</a:t>
            </a:r>
            <a:r>
              <a:rPr lang="en-US" baseline="-25000" dirty="0" smtClean="0"/>
              <a:t>2</a:t>
            </a:r>
            <a:r>
              <a:rPr lang="en-US" dirty="0" smtClean="0"/>
              <a:t>’ are initial and final displacement positions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a:t>
            </a:r>
            <a:endParaRPr lang="en-US" dirty="0"/>
          </a:p>
        </p:txBody>
      </p:sp>
      <p:sp>
        <p:nvSpPr>
          <p:cNvPr id="3" name="Content Placeholder 2"/>
          <p:cNvSpPr>
            <a:spLocks noGrp="1"/>
          </p:cNvSpPr>
          <p:nvPr>
            <p:ph idx="1"/>
          </p:nvPr>
        </p:nvSpPr>
        <p:spPr>
          <a:xfrm>
            <a:off x="304800" y="1554162"/>
            <a:ext cx="5181600" cy="4525963"/>
          </a:xfrm>
        </p:spPr>
        <p:txBody>
          <a:bodyPr>
            <a:normAutofit fontScale="77500" lnSpcReduction="20000"/>
          </a:bodyPr>
          <a:lstStyle/>
          <a:p>
            <a:r>
              <a:rPr lang="en-US" dirty="0" smtClean="0"/>
              <a:t>Is a form of energy that is transferred across the boundaries of a system. </a:t>
            </a:r>
          </a:p>
          <a:p>
            <a:r>
              <a:rPr lang="en-US" dirty="0" smtClean="0"/>
              <a:t>Due to temperature difference between system and the surroundings.</a:t>
            </a:r>
          </a:p>
          <a:p>
            <a:r>
              <a:rPr lang="en-US" dirty="0" smtClean="0"/>
              <a:t>No heat interaction if both the system and surroundings are in equilibrium.</a:t>
            </a:r>
          </a:p>
          <a:p>
            <a:r>
              <a:rPr lang="en-US" dirty="0" smtClean="0"/>
              <a:t>Sign convention: Heat transfer to the system is positive and heat transfer from the system is negative.</a:t>
            </a:r>
            <a:endParaRPr lang="en-US" dirty="0"/>
          </a:p>
        </p:txBody>
      </p:sp>
      <p:pic>
        <p:nvPicPr>
          <p:cNvPr id="12290" name="Picture 2" descr="http://sharing.abc2news.com/sharewfts/photo/2010/06/16/Weather-Heat-Web-Graphic_20100616145157_320_240.JPG"/>
          <p:cNvPicPr>
            <a:picLocks noChangeAspect="1" noChangeArrowheads="1"/>
          </p:cNvPicPr>
          <p:nvPr/>
        </p:nvPicPr>
        <p:blipFill>
          <a:blip r:embed="rId2" cstate="print"/>
          <a:srcRect/>
          <a:stretch>
            <a:fillRect/>
          </a:stretch>
        </p:blipFill>
        <p:spPr bwMode="auto">
          <a:xfrm>
            <a:off x="5384802" y="2057400"/>
            <a:ext cx="3759198" cy="25908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and internal energy ??</a:t>
            </a:r>
            <a:endParaRPr lang="en-US" dirty="0"/>
          </a:p>
        </p:txBody>
      </p:sp>
      <p:sp>
        <p:nvSpPr>
          <p:cNvPr id="3" name="Content Placeholder 2"/>
          <p:cNvSpPr>
            <a:spLocks noGrp="1"/>
          </p:cNvSpPr>
          <p:nvPr>
            <p:ph idx="1"/>
          </p:nvPr>
        </p:nvSpPr>
        <p:spPr/>
        <p:txBody>
          <a:bodyPr/>
          <a:lstStyle/>
          <a:p>
            <a:r>
              <a:rPr lang="en-US" dirty="0" smtClean="0"/>
              <a:t>Are they the same?</a:t>
            </a:r>
          </a:p>
          <a:p>
            <a:r>
              <a:rPr lang="en-US" dirty="0" smtClean="0"/>
              <a:t>Internal energy is a property, heat is not.</a:t>
            </a:r>
          </a:p>
          <a:p>
            <a:r>
              <a:rPr lang="en-US" dirty="0" smtClean="0"/>
              <a:t>Internal energy is associated with a state whereas heat is associated with a process.</a:t>
            </a:r>
          </a:p>
          <a:p>
            <a:r>
              <a:rPr lang="en-US" dirty="0" smtClean="0"/>
              <a:t>Heat is energy in transition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ttp://cmapsnasacmex.ihmc.us/rid=1161902586258_1792474893_15270/13%20%20Energy,%20Work%20%26%20Power.cmap?rid=1161902586258_1792474893_15270&amp;partName=htmljpeg"/>
          <p:cNvPicPr>
            <a:picLocks noChangeAspect="1" noChangeArrowheads="1"/>
          </p:cNvPicPr>
          <p:nvPr/>
        </p:nvPicPr>
        <p:blipFill>
          <a:blip r:embed="rId2" cstate="print"/>
          <a:srcRect/>
          <a:stretch>
            <a:fillRect/>
          </a:stretch>
        </p:blipFill>
        <p:spPr bwMode="auto">
          <a:xfrm>
            <a:off x="1066800" y="1371600"/>
            <a:ext cx="7381875" cy="4800601"/>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common terms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Heat Flow</a:t>
            </a:r>
          </a:p>
          <a:p>
            <a:r>
              <a:rPr lang="en-US" dirty="0" smtClean="0"/>
              <a:t>Heat addition</a:t>
            </a:r>
          </a:p>
          <a:p>
            <a:r>
              <a:rPr lang="en-US" dirty="0" smtClean="0"/>
              <a:t>Heat removal</a:t>
            </a:r>
          </a:p>
          <a:p>
            <a:r>
              <a:rPr lang="en-US" dirty="0" smtClean="0"/>
              <a:t>Heat storage</a:t>
            </a:r>
          </a:p>
          <a:p>
            <a:r>
              <a:rPr lang="en-US" dirty="0" smtClean="0"/>
              <a:t>Waste Heat</a:t>
            </a:r>
          </a:p>
          <a:p>
            <a:r>
              <a:rPr lang="en-US" dirty="0" smtClean="0"/>
              <a:t>Process Heat</a:t>
            </a:r>
          </a:p>
          <a:p>
            <a:r>
              <a:rPr lang="en-US" dirty="0" smtClean="0"/>
              <a:t>Heat of reaction</a:t>
            </a:r>
          </a:p>
          <a:p>
            <a:r>
              <a:rPr lang="en-US" dirty="0" smtClean="0"/>
              <a:t>Specific Heat</a:t>
            </a:r>
          </a:p>
          <a:p>
            <a:r>
              <a:rPr lang="en-US" dirty="0" smtClean="0"/>
              <a:t>Sensible and Latent heats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heat and work</a:t>
            </a:r>
            <a:endParaRPr lang="en-US" dirty="0"/>
          </a:p>
        </p:txBody>
      </p:sp>
      <p:sp>
        <p:nvSpPr>
          <p:cNvPr id="3" name="Content Placeholder 2"/>
          <p:cNvSpPr>
            <a:spLocks noGrp="1"/>
          </p:cNvSpPr>
          <p:nvPr>
            <p:ph idx="1"/>
          </p:nvPr>
        </p:nvSpPr>
        <p:spPr/>
        <p:txBody>
          <a:bodyPr>
            <a:normAutofit lnSpcReduction="10000"/>
          </a:bodyPr>
          <a:lstStyle/>
          <a:p>
            <a:r>
              <a:rPr lang="en-US" dirty="0" smtClean="0"/>
              <a:t>Both heat and work are path functions, they are not properties of the system.</a:t>
            </a:r>
          </a:p>
          <a:p>
            <a:r>
              <a:rPr lang="en-US" dirty="0" smtClean="0"/>
              <a:t>Boundary phenomenon: as they represent energy crossing the boundary.</a:t>
            </a:r>
          </a:p>
          <a:p>
            <a:r>
              <a:rPr lang="en-US" dirty="0" smtClean="0"/>
              <a:t>Energy interactions occur only when a system undergoes a change of state.</a:t>
            </a:r>
          </a:p>
          <a:p>
            <a:r>
              <a:rPr lang="en-US" dirty="0" smtClean="0"/>
              <a:t>Both are something that happens to the system and not the characteristic of the system.</a:t>
            </a:r>
          </a:p>
          <a:p>
            <a:r>
              <a:rPr lang="en-US" dirty="0" smtClean="0"/>
              <a:t>Associated as a process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Dissimilarities</a:t>
            </a:r>
            <a:endParaRPr lang="en-US" dirty="0"/>
          </a:p>
        </p:txBody>
      </p:sp>
      <p:sp>
        <p:nvSpPr>
          <p:cNvPr id="3" name="Content Placeholder 2"/>
          <p:cNvSpPr>
            <a:spLocks noGrp="1"/>
          </p:cNvSpPr>
          <p:nvPr>
            <p:ph idx="1"/>
          </p:nvPr>
        </p:nvSpPr>
        <p:spPr/>
        <p:txBody>
          <a:bodyPr/>
          <a:lstStyle/>
          <a:p>
            <a:r>
              <a:rPr lang="en-US" dirty="0" smtClean="0"/>
              <a:t>A stable system cannot have work transfer, no such restriction is there for heat transfer.</a:t>
            </a:r>
          </a:p>
          <a:p>
            <a:r>
              <a:rPr lang="en-US" dirty="0" smtClean="0"/>
              <a:t>Heat is energy interaction due to temperature difference only.</a:t>
            </a:r>
          </a:p>
          <a:p>
            <a:r>
              <a:rPr lang="en-US" dirty="0" smtClean="0"/>
              <a:t>Heat is a low grade energy whereas work is a high grade energy</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HEAT AND WORK INTERACTIONS</a:t>
            </a:r>
            <a:endParaRPr lang="en-US" dirty="0"/>
          </a:p>
        </p:txBody>
      </p:sp>
      <p:pic>
        <p:nvPicPr>
          <p:cNvPr id="4" name="Content Placeholder 3" descr="chp_energy_chart.jpg"/>
          <p:cNvPicPr>
            <a:picLocks noGrp="1" noChangeAspect="1"/>
          </p:cNvPicPr>
          <p:nvPr>
            <p:ph idx="1"/>
          </p:nvPr>
        </p:nvPicPr>
        <p:blipFill>
          <a:blip r:embed="rId2" cstate="print"/>
          <a:stretch>
            <a:fillRect/>
          </a:stretch>
        </p:blipFill>
        <p:spPr>
          <a:xfrm>
            <a:off x="1219200" y="1447800"/>
            <a:ext cx="6553200" cy="5086532"/>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heat transfer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371600"/>
            <a:ext cx="4272644" cy="4191000"/>
          </a:xfrm>
          <a:prstGeom prst="rect">
            <a:avLst/>
          </a:prstGeom>
          <a:noFill/>
          <a:ln w="9525">
            <a:noFill/>
            <a:miter lim="800000"/>
            <a:headEnd/>
            <a:tailEnd/>
          </a:ln>
        </p:spPr>
      </p:pic>
      <p:sp>
        <p:nvSpPr>
          <p:cNvPr id="6" name="TextBox 5"/>
          <p:cNvSpPr txBox="1"/>
          <p:nvPr/>
        </p:nvSpPr>
        <p:spPr>
          <a:xfrm>
            <a:off x="457200" y="5791200"/>
            <a:ext cx="3352800" cy="923330"/>
          </a:xfrm>
          <a:prstGeom prst="rect">
            <a:avLst/>
          </a:prstGeom>
          <a:noFill/>
        </p:spPr>
        <p:txBody>
          <a:bodyPr wrap="square" rtlCol="0">
            <a:spAutoFit/>
          </a:bodyPr>
          <a:lstStyle/>
          <a:p>
            <a:r>
              <a:rPr lang="en-US" dirty="0" smtClean="0"/>
              <a:t>Higher the temperature difference, higher is the rate of heat transfer</a:t>
            </a:r>
            <a:endParaRPr lang="en-US" dirty="0"/>
          </a:p>
        </p:txBody>
      </p:sp>
      <p:sp>
        <p:nvSpPr>
          <p:cNvPr id="7" name="TextBox 6"/>
          <p:cNvSpPr txBox="1"/>
          <p:nvPr/>
        </p:nvSpPr>
        <p:spPr>
          <a:xfrm>
            <a:off x="5029200" y="5943600"/>
            <a:ext cx="3886200" cy="646331"/>
          </a:xfrm>
          <a:prstGeom prst="rect">
            <a:avLst/>
          </a:prstGeom>
          <a:noFill/>
        </p:spPr>
        <p:txBody>
          <a:bodyPr wrap="square" rtlCol="0">
            <a:spAutoFit/>
          </a:bodyPr>
          <a:lstStyle/>
          <a:p>
            <a:r>
              <a:rPr lang="en-US" dirty="0" smtClean="0"/>
              <a:t>Transferred heat becomes a part of the surroundings as internal energy</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4380895" y="1371600"/>
            <a:ext cx="4763105"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Heat Transfer can happen by</a:t>
            </a:r>
          </a:p>
          <a:p>
            <a:pPr>
              <a:buNone/>
            </a:pPr>
            <a:r>
              <a:rPr lang="en-US" dirty="0" smtClean="0"/>
              <a:t>Conduction: which is the transfer of energy from the more energetic particles of a substance to the adjacent less energetic one as a result of interaction of the particles.</a:t>
            </a:r>
          </a:p>
          <a:p>
            <a:pPr>
              <a:buNone/>
            </a:pPr>
            <a:r>
              <a:rPr lang="en-US" dirty="0" smtClean="0"/>
              <a:t>Convection: Transfer of energy from a solid surface and the adjacent fluid that is in motion.</a:t>
            </a:r>
          </a:p>
          <a:p>
            <a:pPr>
              <a:buNone/>
            </a:pPr>
            <a:r>
              <a:rPr lang="en-US" dirty="0" smtClean="0"/>
              <a:t>Radiation: Transfer of energy due to emission of </a:t>
            </a:r>
            <a:r>
              <a:rPr lang="en-US" dirty="0" err="1" smtClean="0"/>
              <a:t>electromagetic</a:t>
            </a:r>
            <a:r>
              <a:rPr lang="en-US" dirty="0" smtClean="0"/>
              <a:t> waves.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Heat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quantity of heat received or rejected by a system during a process of heating or cooling is measured as a product of </a:t>
            </a:r>
            <a:r>
              <a:rPr lang="en-US" dirty="0" err="1" smtClean="0"/>
              <a:t>mass,specific</a:t>
            </a:r>
            <a:r>
              <a:rPr lang="en-US" dirty="0" smtClean="0"/>
              <a:t> heat and temperature differences.</a:t>
            </a:r>
          </a:p>
          <a:p>
            <a:r>
              <a:rPr lang="en-US" dirty="0" smtClean="0"/>
              <a:t>Q= m*C</a:t>
            </a:r>
            <a:r>
              <a:rPr lang="en-US" baseline="-25000" dirty="0" smtClean="0"/>
              <a:t>p</a:t>
            </a:r>
            <a:r>
              <a:rPr lang="en-US" dirty="0" smtClean="0"/>
              <a:t>* (T</a:t>
            </a:r>
            <a:r>
              <a:rPr lang="en-US" baseline="-25000" dirty="0" smtClean="0"/>
              <a:t>1</a:t>
            </a:r>
            <a:r>
              <a:rPr lang="en-US" dirty="0" smtClean="0"/>
              <a:t>-T</a:t>
            </a:r>
            <a:r>
              <a:rPr lang="en-US" baseline="-25000" dirty="0" smtClean="0"/>
              <a:t>2</a:t>
            </a:r>
            <a:r>
              <a:rPr lang="en-US" dirty="0" smtClean="0"/>
              <a:t>)</a:t>
            </a:r>
          </a:p>
          <a:p>
            <a:r>
              <a:rPr lang="en-US" dirty="0" smtClean="0"/>
              <a:t>Where C</a:t>
            </a:r>
            <a:r>
              <a:rPr lang="en-US" baseline="-25000" dirty="0" smtClean="0"/>
              <a:t>p</a:t>
            </a:r>
            <a:r>
              <a:rPr lang="en-US" dirty="0" smtClean="0"/>
              <a:t> is the specific heat capacity.</a:t>
            </a:r>
          </a:p>
          <a:p>
            <a:r>
              <a:rPr lang="en-US" dirty="0" smtClean="0"/>
              <a:t>Specific heat capacity is the quantity of heat that enters or leaves a unit mass of the substance when it experiences 1 degree change in temperature.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Specific heat at constant volume (</a:t>
            </a:r>
            <a:r>
              <a:rPr lang="en-US" dirty="0" err="1" smtClean="0"/>
              <a:t>C</a:t>
            </a:r>
            <a:r>
              <a:rPr lang="en-US" baseline="-25000" dirty="0" err="1" smtClean="0"/>
              <a:t>v</a:t>
            </a:r>
            <a:r>
              <a:rPr lang="en-US" dirty="0" smtClean="0"/>
              <a:t>): is the amount of heat added at constant volume to change the temperature of the unit mass of a gas by 1 degree.</a:t>
            </a:r>
          </a:p>
          <a:p>
            <a:r>
              <a:rPr lang="en-US" dirty="0" smtClean="0"/>
              <a:t>Specific heat at constant pressure (C</a:t>
            </a:r>
            <a:r>
              <a:rPr lang="en-US" baseline="-25000" dirty="0" smtClean="0"/>
              <a:t>p</a:t>
            </a:r>
            <a:r>
              <a:rPr lang="en-US" dirty="0" smtClean="0"/>
              <a:t>): Heat addition at constant pressure.</a:t>
            </a:r>
          </a:p>
          <a:p>
            <a:r>
              <a:rPr lang="en-US" dirty="0" smtClean="0"/>
              <a:t>For Water c = 4.186 kJ/</a:t>
            </a:r>
            <a:r>
              <a:rPr lang="en-US" dirty="0" err="1" smtClean="0"/>
              <a:t>kg.k</a:t>
            </a:r>
            <a:endParaRPr lang="en-US" dirty="0" smtClean="0"/>
          </a:p>
          <a:p>
            <a:r>
              <a:rPr lang="en-US" dirty="0" smtClean="0"/>
              <a:t>For Air c</a:t>
            </a:r>
            <a:r>
              <a:rPr lang="en-US" baseline="-25000" dirty="0" smtClean="0"/>
              <a:t>p</a:t>
            </a:r>
            <a:r>
              <a:rPr lang="en-US" dirty="0" smtClean="0"/>
              <a:t>= 1.005 kJ/</a:t>
            </a:r>
            <a:r>
              <a:rPr lang="en-US" dirty="0" err="1" smtClean="0"/>
              <a:t>kg.k</a:t>
            </a:r>
            <a:r>
              <a:rPr lang="en-US" dirty="0" smtClean="0"/>
              <a:t> and </a:t>
            </a:r>
            <a:r>
              <a:rPr lang="en-US" dirty="0" err="1" smtClean="0"/>
              <a:t>c</a:t>
            </a:r>
            <a:r>
              <a:rPr lang="en-US" baseline="-25000" dirty="0" err="1" smtClean="0"/>
              <a:t>v</a:t>
            </a:r>
            <a:r>
              <a:rPr lang="en-US" dirty="0" smtClean="0"/>
              <a:t>= 0.718 kJ/</a:t>
            </a:r>
            <a:r>
              <a:rPr lang="en-US" dirty="0" err="1" smtClean="0"/>
              <a:t>kg.k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energy</a:t>
            </a:r>
            <a:endParaRPr lang="en-US" dirty="0"/>
          </a:p>
        </p:txBody>
      </p:sp>
      <p:sp>
        <p:nvSpPr>
          <p:cNvPr id="3" name="Content Placeholder 2"/>
          <p:cNvSpPr>
            <a:spLocks noGrp="1"/>
          </p:cNvSpPr>
          <p:nvPr>
            <p:ph idx="1"/>
          </p:nvPr>
        </p:nvSpPr>
        <p:spPr/>
        <p:txBody>
          <a:bodyPr/>
          <a:lstStyle/>
          <a:p>
            <a:r>
              <a:rPr lang="en-US" dirty="0" smtClean="0"/>
              <a:t>Thermal</a:t>
            </a:r>
          </a:p>
          <a:p>
            <a:r>
              <a:rPr lang="en-US" dirty="0" smtClean="0"/>
              <a:t>Mechanical</a:t>
            </a:r>
          </a:p>
          <a:p>
            <a:r>
              <a:rPr lang="en-US" dirty="0" smtClean="0"/>
              <a:t>Kinetic</a:t>
            </a:r>
          </a:p>
          <a:p>
            <a:r>
              <a:rPr lang="en-US" dirty="0" smtClean="0"/>
              <a:t>Potential</a:t>
            </a:r>
          </a:p>
          <a:p>
            <a:r>
              <a:rPr lang="en-US" dirty="0" smtClean="0"/>
              <a:t>Magnetic</a:t>
            </a:r>
          </a:p>
          <a:p>
            <a:r>
              <a:rPr lang="en-US" dirty="0" smtClean="0"/>
              <a:t>Nuclear</a:t>
            </a:r>
            <a:endParaRPr lang="en-US" dirty="0"/>
          </a:p>
        </p:txBody>
      </p:sp>
      <p:pic>
        <p:nvPicPr>
          <p:cNvPr id="41986" name="Picture 2" descr="http://sites.cdnis.edu.hk/students/084373/files/2012/09/Forms-of-Energy2.png"/>
          <p:cNvPicPr>
            <a:picLocks noChangeAspect="1" noChangeArrowheads="1"/>
          </p:cNvPicPr>
          <p:nvPr/>
        </p:nvPicPr>
        <p:blipFill>
          <a:blip r:embed="rId2" cstate="print"/>
          <a:srcRect/>
          <a:stretch>
            <a:fillRect/>
          </a:stretch>
        </p:blipFill>
        <p:spPr bwMode="auto">
          <a:xfrm>
            <a:off x="0" y="1371600"/>
            <a:ext cx="9144000" cy="54864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Thermodynamics provides no information about absolute value of total energy.</a:t>
            </a:r>
          </a:p>
          <a:p>
            <a:r>
              <a:rPr lang="en-US" dirty="0" smtClean="0"/>
              <a:t>It gives an idea about change of total energy.</a:t>
            </a:r>
          </a:p>
          <a:p>
            <a:r>
              <a:rPr lang="en-US" dirty="0" smtClean="0"/>
              <a:t>Two groups i.e., macroscopic and microscopic.</a:t>
            </a:r>
          </a:p>
          <a:p>
            <a:r>
              <a:rPr lang="en-US" dirty="0" smtClean="0"/>
              <a:t>Macroscopic energy  is the energy which a system possesses as a whole with reference to an outside reference frame. </a:t>
            </a:r>
            <a:r>
              <a:rPr lang="en-US" dirty="0" err="1" smtClean="0"/>
              <a:t>Eg</a:t>
            </a:r>
            <a:r>
              <a:rPr lang="en-US" dirty="0" smtClean="0"/>
              <a:t>: PE, KE</a:t>
            </a:r>
          </a:p>
          <a:p>
            <a:r>
              <a:rPr lang="en-US" dirty="0" smtClean="0"/>
              <a:t>Microscopic energy is the energy with reference to the molecular nature of the system and molecular activity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Interaction between a closed system and its surroundings can take place in two ways</a:t>
            </a:r>
          </a:p>
          <a:p>
            <a:endParaRPr lang="en-US" dirty="0" smtClean="0"/>
          </a:p>
          <a:p>
            <a:pPr>
              <a:buNone/>
            </a:pPr>
            <a:r>
              <a:rPr lang="en-US" dirty="0" smtClean="0"/>
              <a:t>  1) Work Transfer</a:t>
            </a:r>
          </a:p>
          <a:p>
            <a:pPr>
              <a:buNone/>
            </a:pPr>
            <a:r>
              <a:rPr lang="en-US" dirty="0" smtClean="0"/>
              <a:t>  2) Heat Transfer.</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Kinetic and potential energies</a:t>
            </a:r>
            <a:endParaRPr lang="en-US" dirty="0"/>
          </a:p>
        </p:txBody>
      </p:sp>
      <p:sp>
        <p:nvSpPr>
          <p:cNvPr id="3" name="Content Placeholder 2"/>
          <p:cNvSpPr>
            <a:spLocks noGrp="1"/>
          </p:cNvSpPr>
          <p:nvPr>
            <p:ph idx="1"/>
          </p:nvPr>
        </p:nvSpPr>
        <p:spPr>
          <a:xfrm>
            <a:off x="304800" y="1554163"/>
            <a:ext cx="8686800" cy="1570038"/>
          </a:xfrm>
        </p:spPr>
        <p:txBody>
          <a:bodyPr/>
          <a:lstStyle/>
          <a:p>
            <a:r>
              <a:rPr lang="en-US" dirty="0" smtClean="0"/>
              <a:t>The energy a system possesses as a result of motion with reference to some reference frame is called Kinetic Energy.</a:t>
            </a:r>
            <a:endParaRPr lang="en-US" dirty="0"/>
          </a:p>
        </p:txBody>
      </p:sp>
      <p:pic>
        <p:nvPicPr>
          <p:cNvPr id="43010" name="Picture 2" descr="http://media.web.britannica.com/eb-media/22/166422-004-F5DE3C2F.jpg"/>
          <p:cNvPicPr>
            <a:picLocks noChangeAspect="1" noChangeArrowheads="1"/>
          </p:cNvPicPr>
          <p:nvPr/>
        </p:nvPicPr>
        <p:blipFill>
          <a:blip r:embed="rId2" cstate="print"/>
          <a:srcRect/>
          <a:stretch>
            <a:fillRect/>
          </a:stretch>
        </p:blipFill>
        <p:spPr bwMode="auto">
          <a:xfrm>
            <a:off x="5334000" y="2590800"/>
            <a:ext cx="3810000" cy="2540000"/>
          </a:xfrm>
          <a:prstGeom prst="rect">
            <a:avLst/>
          </a:prstGeom>
          <a:noFill/>
        </p:spPr>
      </p:pic>
      <p:pic>
        <p:nvPicPr>
          <p:cNvPr id="43012" name="Picture 4"/>
          <p:cNvPicPr>
            <a:picLocks noChangeAspect="1" noChangeArrowheads="1"/>
          </p:cNvPicPr>
          <p:nvPr/>
        </p:nvPicPr>
        <p:blipFill>
          <a:blip r:embed="rId3" cstate="print"/>
          <a:srcRect/>
          <a:stretch>
            <a:fillRect/>
          </a:stretch>
        </p:blipFill>
        <p:spPr bwMode="auto">
          <a:xfrm>
            <a:off x="1676400" y="3276600"/>
            <a:ext cx="2331076"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04800" y="1554163"/>
            <a:ext cx="8686800" cy="1722438"/>
          </a:xfrm>
        </p:spPr>
        <p:txBody>
          <a:bodyPr/>
          <a:lstStyle/>
          <a:p>
            <a:r>
              <a:rPr lang="en-US" dirty="0" smtClean="0"/>
              <a:t>The energy that a system possesses as a result of elevation in the gravitational field is called as potential energy.</a:t>
            </a:r>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3048000" y="3352800"/>
            <a:ext cx="3332480" cy="609600"/>
          </a:xfrm>
          <a:prstGeom prst="rect">
            <a:avLst/>
          </a:prstGeom>
          <a:noFill/>
          <a:ln w="9525">
            <a:noFill/>
            <a:miter lim="800000"/>
            <a:headEnd/>
            <a:tailEnd/>
          </a:ln>
        </p:spPr>
      </p:pic>
      <p:pic>
        <p:nvPicPr>
          <p:cNvPr id="46083" name="Picture 3"/>
          <p:cNvPicPr>
            <a:picLocks noChangeAspect="1" noChangeArrowheads="1"/>
          </p:cNvPicPr>
          <p:nvPr/>
        </p:nvPicPr>
        <p:blipFill>
          <a:blip r:embed="rId3" cstate="print"/>
          <a:srcRect/>
          <a:stretch>
            <a:fillRect/>
          </a:stretch>
        </p:blipFill>
        <p:spPr bwMode="auto">
          <a:xfrm>
            <a:off x="2057399" y="4267200"/>
            <a:ext cx="5722189" cy="762000"/>
          </a:xfrm>
          <a:prstGeom prst="rect">
            <a:avLst/>
          </a:prstGeom>
          <a:noFill/>
          <a:ln w="9525">
            <a:noFill/>
            <a:miter lim="800000"/>
            <a:headEnd/>
            <a:tailEnd/>
          </a:ln>
        </p:spPr>
      </p:pic>
      <p:pic>
        <p:nvPicPr>
          <p:cNvPr id="46084" name="Picture 4"/>
          <p:cNvPicPr>
            <a:picLocks noChangeAspect="1" noChangeArrowheads="1"/>
          </p:cNvPicPr>
          <p:nvPr/>
        </p:nvPicPr>
        <p:blipFill>
          <a:blip r:embed="rId4" cstate="print"/>
          <a:srcRect/>
          <a:stretch>
            <a:fillRect/>
          </a:stretch>
        </p:blipFill>
        <p:spPr bwMode="auto">
          <a:xfrm>
            <a:off x="2286000" y="5410200"/>
            <a:ext cx="559308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Closed systems remain stationary during a process and experience no change in PE and KE, such systems are also called as stationary systems.</a:t>
            </a:r>
          </a:p>
          <a:p>
            <a:r>
              <a:rPr lang="en-US" dirty="0" smtClean="0"/>
              <a:t>The change in total energy is identical to the change in internal energy alone.</a:t>
            </a:r>
          </a:p>
          <a:p>
            <a:r>
              <a:rPr lang="en-US" dirty="0" smtClean="0"/>
              <a:t>If fluid flow is to be considered, mass flow rates which is the amount of mass flowing through a cross sectional area per unit time is taken into account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energy</a:t>
            </a:r>
            <a:endParaRPr lang="en-US" dirty="0"/>
          </a:p>
        </p:txBody>
      </p:sp>
      <p:sp>
        <p:nvSpPr>
          <p:cNvPr id="5" name="Content Placeholder 4"/>
          <p:cNvSpPr>
            <a:spLocks noGrp="1"/>
          </p:cNvSpPr>
          <p:nvPr>
            <p:ph idx="1"/>
          </p:nvPr>
        </p:nvSpPr>
        <p:spPr>
          <a:xfrm>
            <a:off x="304800" y="1554162"/>
            <a:ext cx="4343400" cy="4525963"/>
          </a:xfrm>
        </p:spPr>
        <p:txBody>
          <a:bodyPr>
            <a:normAutofit fontScale="85000" lnSpcReduction="20000"/>
          </a:bodyPr>
          <a:lstStyle/>
          <a:p>
            <a:r>
              <a:rPr lang="en-US" dirty="0" smtClean="0"/>
              <a:t>The portion of the internal energy of the system associated with the kinetic energies of the molecules are called as sensible energy.</a:t>
            </a:r>
          </a:p>
          <a:p>
            <a:r>
              <a:rPr lang="en-US" dirty="0" smtClean="0"/>
              <a:t>The internal energy is also responsible for the binding forces between molecules of the substances, within an atom and nucleus and so on.</a:t>
            </a:r>
            <a:endParaRPr lang="en-US" dirty="0"/>
          </a:p>
        </p:txBody>
      </p:sp>
      <p:pic>
        <p:nvPicPr>
          <p:cNvPr id="47108" name="Picture 4"/>
          <p:cNvPicPr>
            <a:picLocks noChangeAspect="1" noChangeArrowheads="1"/>
          </p:cNvPicPr>
          <p:nvPr/>
        </p:nvPicPr>
        <p:blipFill>
          <a:blip r:embed="rId2" cstate="print"/>
          <a:srcRect/>
          <a:stretch>
            <a:fillRect/>
          </a:stretch>
        </p:blipFill>
        <p:spPr bwMode="auto">
          <a:xfrm>
            <a:off x="5791200" y="1600200"/>
            <a:ext cx="2743200"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internal energy associated with the phase change of a substance is called as latent energy.</a:t>
            </a:r>
          </a:p>
          <a:p>
            <a:r>
              <a:rPr lang="en-US" dirty="0" smtClean="0"/>
              <a:t>Phase change may occur with out the change in chemical composition of the system.</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Mechanical energy</a:t>
            </a:r>
            <a:endParaRPr lang="en-US" dirty="0"/>
          </a:p>
        </p:txBody>
      </p:sp>
      <p:sp>
        <p:nvSpPr>
          <p:cNvPr id="3" name="Content Placeholder 2"/>
          <p:cNvSpPr>
            <a:spLocks noGrp="1"/>
          </p:cNvSpPr>
          <p:nvPr>
            <p:ph idx="1"/>
          </p:nvPr>
        </p:nvSpPr>
        <p:spPr>
          <a:xfrm>
            <a:off x="304800" y="1554163"/>
            <a:ext cx="8686800" cy="3856038"/>
          </a:xfrm>
        </p:spPr>
        <p:txBody>
          <a:bodyPr>
            <a:normAutofit fontScale="92500" lnSpcReduction="10000"/>
          </a:bodyPr>
          <a:lstStyle/>
          <a:p>
            <a:r>
              <a:rPr lang="en-US" dirty="0" smtClean="0"/>
              <a:t>Used to transport fluids from one place to another at a particular flow rate, velocity etc.</a:t>
            </a:r>
          </a:p>
          <a:p>
            <a:r>
              <a:rPr lang="en-US" dirty="0" smtClean="0"/>
              <a:t>Mechanical energy can be defined as the form of energy that can be converted to mechanical work completely and directly by an ideal mechanical device such as an ideal turbine.</a:t>
            </a:r>
          </a:p>
          <a:p>
            <a:r>
              <a:rPr lang="en-US" dirty="0" smtClean="0"/>
              <a:t>No heat transfer or energy conversion is expected.</a:t>
            </a:r>
          </a:p>
          <a:p>
            <a:r>
              <a:rPr lang="en-US" dirty="0" smtClean="0"/>
              <a:t>KE and PE are forms of mechanical energy</a:t>
            </a:r>
          </a:p>
          <a:p>
            <a:endParaRPr lang="en-US" dirty="0"/>
          </a:p>
        </p:txBody>
      </p:sp>
      <p:pic>
        <p:nvPicPr>
          <p:cNvPr id="48130" name="Picture 2"/>
          <p:cNvPicPr>
            <a:picLocks noChangeAspect="1" noChangeArrowheads="1"/>
          </p:cNvPicPr>
          <p:nvPr/>
        </p:nvPicPr>
        <p:blipFill>
          <a:blip r:embed="rId2" cstate="print"/>
          <a:srcRect/>
          <a:stretch>
            <a:fillRect/>
          </a:stretch>
        </p:blipFill>
        <p:spPr bwMode="auto">
          <a:xfrm>
            <a:off x="2362200" y="5334000"/>
            <a:ext cx="3798939" cy="838200"/>
          </a:xfrm>
          <a:prstGeom prst="rect">
            <a:avLst/>
          </a:prstGeom>
          <a:noFill/>
          <a:ln w="9525">
            <a:noFill/>
            <a:miter lim="800000"/>
            <a:headEnd/>
            <a:tailEnd/>
          </a:ln>
        </p:spPr>
      </p:pic>
      <p:pic>
        <p:nvPicPr>
          <p:cNvPr id="48131" name="Picture 3"/>
          <p:cNvPicPr>
            <a:picLocks noChangeAspect="1" noChangeArrowheads="1"/>
          </p:cNvPicPr>
          <p:nvPr/>
        </p:nvPicPr>
        <p:blipFill>
          <a:blip r:embed="rId3" cstate="print"/>
          <a:srcRect/>
          <a:stretch>
            <a:fillRect/>
          </a:stretch>
        </p:blipFill>
        <p:spPr bwMode="auto">
          <a:xfrm>
            <a:off x="2286000" y="6296025"/>
            <a:ext cx="4086225"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A mild steel piece of 5 kg mass is heated to 115</a:t>
            </a:r>
            <a:r>
              <a:rPr lang="en-US" baseline="30000" dirty="0" smtClean="0"/>
              <a:t>o</a:t>
            </a:r>
            <a:r>
              <a:rPr lang="en-US" dirty="0" smtClean="0"/>
              <a:t>C and is dropped into an insulated vessel containing 30 kg of water at 20</a:t>
            </a:r>
            <a:r>
              <a:rPr lang="en-US" baseline="30000" dirty="0" smtClean="0"/>
              <a:t>o</a:t>
            </a:r>
            <a:r>
              <a:rPr lang="en-US" dirty="0" smtClean="0"/>
              <a:t>C. Due to the heat flow from the hot mild steel  piece, the rise in temperature of water is measured to be  3.5</a:t>
            </a:r>
            <a:r>
              <a:rPr lang="en-US" baseline="30000" dirty="0" smtClean="0"/>
              <a:t>o</a:t>
            </a:r>
            <a:r>
              <a:rPr lang="en-US" dirty="0" smtClean="0"/>
              <a:t>C. Calculate the specific heat capacity of the mild steel.</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It is proposed to heat 2 liters of water which is initially at 15</a:t>
            </a:r>
            <a:r>
              <a:rPr lang="en-US" baseline="30000" dirty="0" smtClean="0"/>
              <a:t>o</a:t>
            </a:r>
            <a:r>
              <a:rPr lang="en-US" dirty="0" smtClean="0"/>
              <a:t>C to a temperature of 80</a:t>
            </a:r>
            <a:r>
              <a:rPr lang="en-US" baseline="30000" dirty="0" smtClean="0"/>
              <a:t>o</a:t>
            </a:r>
            <a:r>
              <a:rPr lang="en-US" dirty="0" smtClean="0"/>
              <a:t>C. What time will be required to achieve this objective if a 0.5 kW electric heater is available for this purpose.</a:t>
            </a:r>
          </a:p>
          <a:p>
            <a:r>
              <a:rPr lang="en-US" dirty="0" smtClean="0"/>
              <a:t>Assumptions: No other heat transfer with the surroundings</a:t>
            </a:r>
          </a:p>
          <a:p>
            <a:pPr>
              <a:buNone/>
            </a:pPr>
            <a:r>
              <a:rPr lang="en-US" dirty="0" smtClean="0"/>
              <a:t>    Specific heat capacity of water : 4.187 kJ/</a:t>
            </a:r>
            <a:r>
              <a:rPr lang="en-US" dirty="0" err="1" smtClean="0"/>
              <a:t>kg.k</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car of 1.5 </a:t>
            </a:r>
            <a:r>
              <a:rPr lang="en-US" dirty="0" err="1" smtClean="0"/>
              <a:t>tonnes</a:t>
            </a:r>
            <a:r>
              <a:rPr lang="en-US" dirty="0" smtClean="0"/>
              <a:t> is running at a speed of 60kmph. The brakes are applied by the driver and the car is brought to rest. Calculate the rise in temperature of the brake material if its mass is 15 kg. </a:t>
            </a:r>
          </a:p>
          <a:p>
            <a:r>
              <a:rPr lang="en-US" dirty="0" smtClean="0"/>
              <a:t>Assume the specific heat of the material of the brakes is 0.46 kJ/</a:t>
            </a:r>
            <a:r>
              <a:rPr lang="en-US" dirty="0" err="1" smtClean="0"/>
              <a:t>kg.k</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defined..</a:t>
            </a:r>
            <a:endParaRPr lang="en-US" dirty="0"/>
          </a:p>
        </p:txBody>
      </p:sp>
      <p:sp>
        <p:nvSpPr>
          <p:cNvPr id="3" name="Content Placeholder 2"/>
          <p:cNvSpPr>
            <a:spLocks noGrp="1"/>
          </p:cNvSpPr>
          <p:nvPr>
            <p:ph idx="1"/>
          </p:nvPr>
        </p:nvSpPr>
        <p:spPr>
          <a:xfrm>
            <a:off x="304800" y="1554162"/>
            <a:ext cx="4800600" cy="4525963"/>
          </a:xfrm>
        </p:spPr>
        <p:txBody>
          <a:bodyPr>
            <a:normAutofit fontScale="77500" lnSpcReduction="20000"/>
          </a:bodyPr>
          <a:lstStyle/>
          <a:p>
            <a:r>
              <a:rPr lang="en-US" dirty="0" smtClean="0"/>
              <a:t>Work is the Energy transfer associated with a force acting through a distance.</a:t>
            </a:r>
          </a:p>
          <a:p>
            <a:r>
              <a:rPr lang="en-US" dirty="0" smtClean="0"/>
              <a:t>Rising piston, rotating shaft, electric wire crossing system boundaries are examples of work interactions.</a:t>
            </a:r>
          </a:p>
          <a:p>
            <a:r>
              <a:rPr lang="en-US" dirty="0" smtClean="0"/>
              <a:t>Work is a form of energy transferred like heat and hence can have something similar to energy units like kJ</a:t>
            </a:r>
          </a:p>
          <a:p>
            <a:r>
              <a:rPr lang="en-US" dirty="0" smtClean="0"/>
              <a:t>Work done per unit time is called power (W)</a:t>
            </a:r>
            <a:endParaRPr lang="en-US" dirty="0"/>
          </a:p>
        </p:txBody>
      </p:sp>
      <p:pic>
        <p:nvPicPr>
          <p:cNvPr id="22530" name="Picture 2" descr="http://cnx.org/resources/14def5a462372190c67c596691d451ff5768d801/Figure_08_01_03a.jpg"/>
          <p:cNvPicPr>
            <a:picLocks noChangeAspect="1" noChangeArrowheads="1"/>
          </p:cNvPicPr>
          <p:nvPr/>
        </p:nvPicPr>
        <p:blipFill>
          <a:blip r:embed="rId2" cstate="print"/>
          <a:srcRect/>
          <a:stretch>
            <a:fillRect/>
          </a:stretch>
        </p:blipFill>
        <p:spPr bwMode="auto">
          <a:xfrm>
            <a:off x="5181600" y="2438400"/>
            <a:ext cx="3704857" cy="233362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conventions</a:t>
            </a:r>
            <a:endParaRPr lang="en-US" dirty="0"/>
          </a:p>
        </p:txBody>
      </p:sp>
      <p:sp>
        <p:nvSpPr>
          <p:cNvPr id="3" name="Content Placeholder 2"/>
          <p:cNvSpPr>
            <a:spLocks noGrp="1"/>
          </p:cNvSpPr>
          <p:nvPr>
            <p:ph idx="1"/>
          </p:nvPr>
        </p:nvSpPr>
        <p:spPr>
          <a:xfrm>
            <a:off x="4343400" y="1554162"/>
            <a:ext cx="4648200" cy="4525963"/>
          </a:xfrm>
        </p:spPr>
        <p:txBody>
          <a:bodyPr>
            <a:normAutofit fontScale="85000" lnSpcReduction="20000"/>
          </a:bodyPr>
          <a:lstStyle/>
          <a:p>
            <a:r>
              <a:rPr lang="en-US" dirty="0" smtClean="0"/>
              <a:t>Heat transfer to a system and work done by a system are positive.</a:t>
            </a:r>
          </a:p>
          <a:p>
            <a:r>
              <a:rPr lang="en-US" dirty="0" smtClean="0"/>
              <a:t>Heat transfer from a system and work done on a system are negative.</a:t>
            </a:r>
          </a:p>
          <a:p>
            <a:r>
              <a:rPr lang="en-US" dirty="0" smtClean="0"/>
              <a:t>Heat rejected by a system of 10 kJ is represented as Q = -10 kJ or </a:t>
            </a:r>
            <a:r>
              <a:rPr lang="en-US" dirty="0" err="1" smtClean="0"/>
              <a:t>Q</a:t>
            </a:r>
            <a:r>
              <a:rPr lang="en-US" baseline="-25000" dirty="0" err="1" smtClean="0"/>
              <a:t>out</a:t>
            </a:r>
            <a:r>
              <a:rPr lang="en-US" dirty="0" smtClean="0"/>
              <a:t> = 10 kJ.</a:t>
            </a:r>
          </a:p>
          <a:p>
            <a:r>
              <a:rPr lang="en-US" dirty="0" smtClean="0"/>
              <a:t>Work input of 10 kJ can be represented as W = -10 kJ or </a:t>
            </a:r>
            <a:r>
              <a:rPr lang="en-US" dirty="0" err="1" smtClean="0"/>
              <a:t>W</a:t>
            </a:r>
            <a:r>
              <a:rPr lang="en-US" baseline="-25000" dirty="0" err="1" smtClean="0"/>
              <a:t>out</a:t>
            </a:r>
            <a:r>
              <a:rPr lang="en-US" dirty="0" smtClean="0"/>
              <a:t> = 10 kJ.</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1905000"/>
            <a:ext cx="3503691"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Thermodynamic definition of work</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Energy can cross over system boundary only by work or heat.</a:t>
            </a:r>
          </a:p>
          <a:p>
            <a:r>
              <a:rPr lang="en-US" sz="2800" dirty="0" smtClean="0"/>
              <a:t>It is defined as the energy transferred because of property difference other than temperature that exists between the system and surroundings.</a:t>
            </a:r>
          </a:p>
          <a:p>
            <a:r>
              <a:rPr lang="en-US" sz="2800" dirty="0" err="1" smtClean="0"/>
              <a:t>Eg</a:t>
            </a:r>
            <a:r>
              <a:rPr lang="en-US" sz="2800" dirty="0" smtClean="0"/>
              <a:t>: Displacement of piston in a cylinder arrangement.</a:t>
            </a:r>
          </a:p>
          <a:p>
            <a:r>
              <a:rPr lang="en-US" sz="2800" dirty="0" smtClean="0"/>
              <a:t>If the piston moves to a finite distance, the work done by the system is evaluated by the integrating between the operating limits.</a:t>
            </a:r>
          </a:p>
          <a:p>
            <a:r>
              <a:rPr lang="en-US" sz="2800" dirty="0" smtClean="0"/>
              <a:t>Unit of work (or work transfer) is joule, J.</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aspects of work</a:t>
            </a:r>
            <a:endParaRPr lang="en-US" dirty="0"/>
          </a:p>
        </p:txBody>
      </p:sp>
      <p:sp>
        <p:nvSpPr>
          <p:cNvPr id="3" name="Content Placeholder 2"/>
          <p:cNvSpPr>
            <a:spLocks noGrp="1"/>
          </p:cNvSpPr>
          <p:nvPr>
            <p:ph idx="1"/>
          </p:nvPr>
        </p:nvSpPr>
        <p:spPr/>
        <p:txBody>
          <a:bodyPr>
            <a:normAutofit/>
          </a:bodyPr>
          <a:lstStyle/>
          <a:p>
            <a:r>
              <a:rPr lang="en-US" dirty="0" smtClean="0"/>
              <a:t>Work is energy in transit and can be identified only when the process is being executed. It does not exist either before or after the interaction.</a:t>
            </a:r>
          </a:p>
          <a:p>
            <a:r>
              <a:rPr lang="en-US" dirty="0" smtClean="0"/>
              <a:t>It is a boundary phenomenon. Work cannot be possessed or stored by the system.</a:t>
            </a:r>
          </a:p>
          <a:p>
            <a:r>
              <a:rPr lang="en-US" dirty="0" smtClean="0"/>
              <a:t>It is something that happens to the system but it is not a characteristic of the system.</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err="1" smtClean="0"/>
              <a:t>Pdv</a:t>
            </a:r>
            <a:r>
              <a:rPr lang="en-US" dirty="0" smtClean="0"/>
              <a:t> work is valid only when the system is closed, process is quasi static, no viscous effect, effects due to gravity and magnetization are negligible.</a:t>
            </a:r>
          </a:p>
          <a:p>
            <a:r>
              <a:rPr lang="en-US" dirty="0" smtClean="0"/>
              <a:t>Sign convention for Work:</a:t>
            </a:r>
          </a:p>
          <a:p>
            <a:pPr>
              <a:buNone/>
            </a:pPr>
            <a:r>
              <a:rPr lang="en-US" dirty="0" smtClean="0"/>
              <a:t>    Done by the system: Positive (+W)</a:t>
            </a:r>
          </a:p>
          <a:p>
            <a:pPr>
              <a:buNone/>
            </a:pPr>
            <a:r>
              <a:rPr lang="en-US" dirty="0" smtClean="0"/>
              <a:t>       On the system: Negative (-W)</a:t>
            </a:r>
          </a:p>
          <a:p>
            <a:pPr>
              <a:buNone/>
            </a:pPr>
            <a:r>
              <a:rPr lang="en-US" dirty="0" smtClean="0"/>
              <a:t>When a system does a positive work the surroundings do an equal number of negative work. And the converse is also true.</a:t>
            </a:r>
          </a:p>
          <a:p>
            <a:pPr>
              <a:buNone/>
            </a:pPr>
            <a:r>
              <a:rPr lang="en-US" dirty="0" err="1" smtClean="0"/>
              <a:t>W</a:t>
            </a:r>
            <a:r>
              <a:rPr lang="en-US" baseline="-25000" dirty="0" err="1" smtClean="0"/>
              <a:t>system</a:t>
            </a:r>
            <a:r>
              <a:rPr lang="en-US" dirty="0" err="1" smtClean="0"/>
              <a:t>+W</a:t>
            </a:r>
            <a:r>
              <a:rPr lang="en-US" baseline="-25000" dirty="0" err="1" smtClean="0"/>
              <a:t>surroundings</a:t>
            </a:r>
            <a:r>
              <a:rPr lang="en-US" dirty="0" smtClean="0"/>
              <a:t> = 0</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Exact and Inexact differentials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905000"/>
            <a:ext cx="4162864" cy="4038600"/>
          </a:xfrm>
          <a:prstGeom prst="rect">
            <a:avLst/>
          </a:prstGeom>
          <a:noFill/>
          <a:ln w="9525">
            <a:noFill/>
            <a:miter lim="800000"/>
            <a:headEnd/>
            <a:tailEnd/>
          </a:ln>
        </p:spPr>
      </p:pic>
      <p:sp>
        <p:nvSpPr>
          <p:cNvPr id="5" name="TextBox 4"/>
          <p:cNvSpPr txBox="1"/>
          <p:nvPr/>
        </p:nvSpPr>
        <p:spPr>
          <a:xfrm>
            <a:off x="4724400" y="1371600"/>
            <a:ext cx="4191000" cy="6278642"/>
          </a:xfrm>
          <a:prstGeom prst="rect">
            <a:avLst/>
          </a:prstGeom>
          <a:noFill/>
        </p:spPr>
        <p:txBody>
          <a:bodyPr wrap="square" rtlCol="0">
            <a:spAutoFit/>
          </a:bodyPr>
          <a:lstStyle/>
          <a:p>
            <a:endParaRPr lang="en-US" sz="2400" dirty="0" smtClean="0"/>
          </a:p>
          <a:p>
            <a:r>
              <a:rPr lang="en-US" sz="2400" dirty="0" smtClean="0"/>
              <a:t>Properties are point functions meaning that they are dependent upon state only and not on how a system reaches the state.</a:t>
            </a:r>
          </a:p>
          <a:p>
            <a:r>
              <a:rPr lang="en-US" sz="2400" dirty="0" smtClean="0"/>
              <a:t>Hence they have exact differentials. (denoted by d)</a:t>
            </a:r>
          </a:p>
          <a:p>
            <a:r>
              <a:rPr lang="en-US" sz="2400" dirty="0" smtClean="0"/>
              <a:t>Attainment of state 2 can be through any path and hence the route determines the </a:t>
            </a:r>
            <a:r>
              <a:rPr lang="en-US" sz="2400" dirty="0" err="1" smtClean="0"/>
              <a:t>Pdv</a:t>
            </a:r>
            <a:r>
              <a:rPr lang="en-US" sz="2400" dirty="0" smtClean="0"/>
              <a:t> work.</a:t>
            </a:r>
          </a:p>
          <a:p>
            <a:r>
              <a:rPr lang="en-US" sz="2400" dirty="0" smtClean="0"/>
              <a:t>Hence it is inexact differential denoted by (del)</a:t>
            </a:r>
          </a:p>
          <a:p>
            <a:endParaRPr lang="en-US" sz="2400" dirty="0"/>
          </a:p>
          <a:p>
            <a:endParaRPr lang="en-US" sz="2400"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20041</TotalTime>
  <Words>1696</Words>
  <Application>Microsoft Office PowerPoint</Application>
  <PresentationFormat>On-screen Show (4:3)</PresentationFormat>
  <Paragraphs>150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Trek</vt:lpstr>
      <vt:lpstr>Joseph daniel SMBS VIT CC</vt:lpstr>
      <vt:lpstr>Basics</vt:lpstr>
      <vt:lpstr>PowerPoint Presentation</vt:lpstr>
      <vt:lpstr>Work defined..</vt:lpstr>
      <vt:lpstr>Sign conventions</vt:lpstr>
      <vt:lpstr>Thermodynamic definition of work</vt:lpstr>
      <vt:lpstr>Salient aspects of work</vt:lpstr>
      <vt:lpstr>PowerPoint Presentation</vt:lpstr>
      <vt:lpstr>Exact and Inexact differentials</vt:lpstr>
      <vt:lpstr>PowerPoint Presentation</vt:lpstr>
      <vt:lpstr>Electric work</vt:lpstr>
      <vt:lpstr>Electric oven case</vt:lpstr>
      <vt:lpstr>Displacement work</vt:lpstr>
      <vt:lpstr>Mechanical forms of work</vt:lpstr>
      <vt:lpstr>Shaft work</vt:lpstr>
      <vt:lpstr>PowerPoint Presentation</vt:lpstr>
      <vt:lpstr>Spring work</vt:lpstr>
      <vt:lpstr>HEAT</vt:lpstr>
      <vt:lpstr>Heat and internal energy ??</vt:lpstr>
      <vt:lpstr>In common terms</vt:lpstr>
      <vt:lpstr>Comparison of heat and work</vt:lpstr>
      <vt:lpstr>Dissimilarities</vt:lpstr>
      <vt:lpstr>HEAT AND WORK INTERACTIONS</vt:lpstr>
      <vt:lpstr>Examples of heat transfer</vt:lpstr>
      <vt:lpstr>PowerPoint Presentation</vt:lpstr>
      <vt:lpstr>Specific Heat</vt:lpstr>
      <vt:lpstr>PowerPoint Presentation</vt:lpstr>
      <vt:lpstr>Forms of energy</vt:lpstr>
      <vt:lpstr>Some facts</vt:lpstr>
      <vt:lpstr>Kinetic and potential energies</vt:lpstr>
      <vt:lpstr>PowerPoint Presentation</vt:lpstr>
      <vt:lpstr>PowerPoint Presentation</vt:lpstr>
      <vt:lpstr>Internal energy</vt:lpstr>
      <vt:lpstr>PowerPoint Presentation</vt:lpstr>
      <vt:lpstr>Mechanical energy</vt:lpstr>
      <vt:lpstr>Problems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Joseph daniel SMBS VIT CC</dc:title>
  <dc:creator>VITCC</dc:creator>
  <cp:lastModifiedBy>Windows User</cp:lastModifiedBy>
  <cp:revision>54</cp:revision>
  <dcterms:created xsi:type="dcterms:W3CDTF">2012-07-31T04:28:04Z</dcterms:created>
  <dcterms:modified xsi:type="dcterms:W3CDTF">2017-12-14T03:25:52Z</dcterms:modified>
</cp:coreProperties>
</file>