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57" r:id="rId8"/>
    <p:sldId id="265" r:id="rId9"/>
    <p:sldId id="268" r:id="rId10"/>
    <p:sldId id="264" r:id="rId11"/>
    <p:sldId id="267" r:id="rId12"/>
    <p:sldId id="269" r:id="rId13"/>
    <p:sldId id="266" r:id="rId14"/>
    <p:sldId id="272" r:id="rId15"/>
    <p:sldId id="273" r:id="rId16"/>
    <p:sldId id="274" r:id="rId17"/>
    <p:sldId id="275" r:id="rId18"/>
    <p:sldId id="270" r:id="rId19"/>
    <p:sldId id="276" r:id="rId20"/>
    <p:sldId id="27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7F6C-3F38-41D6-B668-2B1E5932A1C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D125-209D-4A38-8118-F1B056472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46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7F6C-3F38-41D6-B668-2B1E5932A1C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D125-209D-4A38-8118-F1B056472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3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7F6C-3F38-41D6-B668-2B1E5932A1C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D125-209D-4A38-8118-F1B056472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51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7F6C-3F38-41D6-B668-2B1E5932A1C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D125-209D-4A38-8118-F1B056472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26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7F6C-3F38-41D6-B668-2B1E5932A1C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D125-209D-4A38-8118-F1B056472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92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7F6C-3F38-41D6-B668-2B1E5932A1C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D125-209D-4A38-8118-F1B056472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8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7F6C-3F38-41D6-B668-2B1E5932A1C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D125-209D-4A38-8118-F1B056472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28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7F6C-3F38-41D6-B668-2B1E5932A1C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D125-209D-4A38-8118-F1B056472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70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7F6C-3F38-41D6-B668-2B1E5932A1C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D125-209D-4A38-8118-F1B056472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57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7F6C-3F38-41D6-B668-2B1E5932A1C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D125-209D-4A38-8118-F1B056472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6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7F6C-3F38-41D6-B668-2B1E5932A1C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D125-209D-4A38-8118-F1B056472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1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97F6C-3F38-41D6-B668-2B1E5932A1C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DD125-209D-4A38-8118-F1B056472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72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39975"/>
            <a:ext cx="7772400" cy="1470025"/>
          </a:xfrm>
        </p:spPr>
        <p:txBody>
          <a:bodyPr/>
          <a:lstStyle/>
          <a:p>
            <a:r>
              <a:rPr lang="en-US" dirty="0" smtClean="0"/>
              <a:t>Design for Rapid Manufacturing (DFRM)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717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do we need design for AM?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Innovative AM product design </a:t>
            </a:r>
          </a:p>
          <a:p>
            <a:r>
              <a:rPr lang="en-US" dirty="0" smtClean="0"/>
              <a:t>Lightweight AM parts are cheaper </a:t>
            </a:r>
          </a:p>
          <a:p>
            <a:r>
              <a:rPr lang="en-US" dirty="0" smtClean="0"/>
              <a:t>Ideal AM product positioning </a:t>
            </a:r>
          </a:p>
          <a:p>
            <a:r>
              <a:rPr lang="en-US" dirty="0" smtClean="0"/>
              <a:t>Build ability </a:t>
            </a:r>
            <a:r>
              <a:rPr lang="en-US" dirty="0" smtClean="0"/>
              <a:t>considerations </a:t>
            </a:r>
          </a:p>
          <a:p>
            <a:r>
              <a:rPr lang="en-US" dirty="0" smtClean="0"/>
              <a:t>Residual stress </a:t>
            </a:r>
          </a:p>
          <a:p>
            <a:r>
              <a:rPr lang="en-US" dirty="0" smtClean="0"/>
              <a:t>Orientation </a:t>
            </a:r>
          </a:p>
          <a:p>
            <a:r>
              <a:rPr lang="en-US" dirty="0" smtClean="0"/>
              <a:t>Supports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769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Innovative AM product design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Reduced weight </a:t>
            </a:r>
          </a:p>
          <a:p>
            <a:r>
              <a:rPr lang="en-US" dirty="0" smtClean="0"/>
              <a:t>Reduced space claim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0"/>
            <a:ext cx="4848225" cy="25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6835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Innovative AM product design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55618"/>
            <a:ext cx="8827943" cy="4382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3543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Lightweight AM parts are cheaper </a:t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26559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3730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Lightweight AM parts are cheaper </a:t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8077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155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838200"/>
            <a:ext cx="8737013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1636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1066800"/>
            <a:ext cx="8308489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9316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8348841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4460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Complex Geometry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46482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propeller </a:t>
            </a:r>
            <a:r>
              <a:rPr lang="en-US" dirty="0" smtClean="0"/>
              <a:t>pinion </a:t>
            </a:r>
            <a:r>
              <a:rPr lang="en-US" dirty="0"/>
              <a:t>used to connect the propeller shaft to the propeller blades. </a:t>
            </a:r>
            <a:r>
              <a:rPr lang="en-US" dirty="0" smtClean="0"/>
              <a:t>Faced </a:t>
            </a:r>
            <a:r>
              <a:rPr lang="en-US" dirty="0"/>
              <a:t>significant challenges around its manufacture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Originally produced via investment casting</a:t>
            </a:r>
            <a:r>
              <a:rPr lang="en-US" dirty="0" smtClean="0"/>
              <a:t>,</a:t>
            </a:r>
            <a:r>
              <a:rPr lang="en-US" dirty="0"/>
              <a:t> Casting lead times were also quite long, due to the many manufacturing steps involved, and parts still required challenging and expensive machining before a pinion could be delivered to the customer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AM was able </a:t>
            </a:r>
            <a:r>
              <a:rPr lang="en-US" dirty="0"/>
              <a:t>to greatly simplify the manufacturing </a:t>
            </a:r>
            <a:r>
              <a:rPr lang="en-US" dirty="0" smtClean="0"/>
              <a:t>process, by </a:t>
            </a:r>
            <a:r>
              <a:rPr lang="en-US" dirty="0"/>
              <a:t>bringing the fabrication process in-house, </a:t>
            </a:r>
            <a:r>
              <a:rPr lang="en-US" dirty="0" smtClean="0"/>
              <a:t>much </a:t>
            </a:r>
            <a:r>
              <a:rPr lang="en-US" dirty="0"/>
              <a:t>more responsive to customer demands because they no longer have to worry about minimum lot sizes.</a:t>
            </a:r>
          </a:p>
        </p:txBody>
      </p:sp>
    </p:spTree>
    <p:extLst>
      <p:ext uri="{BB962C8B-B14F-4D97-AF65-F5344CB8AC3E}">
        <p14:creationId xmlns:p14="http://schemas.microsoft.com/office/powerpoint/2010/main" val="375325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Complex Geometry</a:t>
            </a:r>
            <a:endParaRPr lang="en-US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3999"/>
            <a:ext cx="7010400" cy="3035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422513" y="4953000"/>
            <a:ext cx="1689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propeller pinion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279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0060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>
                <a:latin typeface="+mj-lt"/>
              </a:rPr>
              <a:t>Design for manufacturing involves the practice of designing products to reduce manufacturing difficulties and cost, by </a:t>
            </a:r>
            <a:r>
              <a:rPr lang="en-US" b="1" dirty="0" smtClean="0">
                <a:latin typeface="+mj-lt"/>
              </a:rPr>
              <a:t>optimizin</a:t>
            </a:r>
            <a:r>
              <a:rPr lang="en-US" dirty="0" smtClean="0">
                <a:latin typeface="+mj-lt"/>
              </a:rPr>
              <a:t>g the component for a particular manufacturing process. </a:t>
            </a:r>
          </a:p>
          <a:p>
            <a:pPr algn="just"/>
            <a:r>
              <a:rPr lang="en-US" dirty="0" smtClean="0">
                <a:latin typeface="+mj-lt"/>
              </a:rPr>
              <a:t>Additive manufacturing processes are expensive compared to conventional processes the cost advantage can be achieved only through savings in material and reduced cycle time for production</a:t>
            </a:r>
          </a:p>
          <a:p>
            <a:r>
              <a:rPr lang="en-US" dirty="0" smtClean="0">
                <a:latin typeface="+mj-lt"/>
              </a:rPr>
              <a:t>Designing products, could make the manufacturing  process easy</a:t>
            </a:r>
            <a:endParaRPr lang="en-US" dirty="0" smtClean="0">
              <a:latin typeface="+mj-lt"/>
            </a:endParaRPr>
          </a:p>
          <a:p>
            <a:r>
              <a:rPr lang="en-US" dirty="0">
                <a:latin typeface="+mj-lt"/>
              </a:rPr>
              <a:t>G</a:t>
            </a:r>
            <a:r>
              <a:rPr lang="en-US" dirty="0" smtClean="0">
                <a:latin typeface="+mj-lt"/>
              </a:rPr>
              <a:t>uideline </a:t>
            </a:r>
            <a:r>
              <a:rPr lang="en-US" dirty="0">
                <a:latin typeface="+mj-lt"/>
              </a:rPr>
              <a:t>mistakenly assumed that several simple-shaped parts are inherently </a:t>
            </a:r>
            <a:r>
              <a:rPr lang="en-US" dirty="0" smtClean="0">
                <a:latin typeface="+mj-lt"/>
              </a:rPr>
              <a:t>less expensive </a:t>
            </a:r>
            <a:r>
              <a:rPr lang="en-US" dirty="0">
                <a:latin typeface="+mj-lt"/>
              </a:rPr>
              <a:t>to manufacture than a single complex part and that any assembly </a:t>
            </a:r>
            <a:r>
              <a:rPr lang="en-US" dirty="0" smtClean="0">
                <a:latin typeface="+mj-lt"/>
              </a:rPr>
              <a:t>costs are </a:t>
            </a:r>
            <a:r>
              <a:rPr lang="en-US" dirty="0">
                <a:latin typeface="+mj-lt"/>
              </a:rPr>
              <a:t>more than offset by the savings in part costs. 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Assembled </a:t>
            </a:r>
            <a:r>
              <a:rPr lang="en-US" dirty="0">
                <a:latin typeface="+mj-lt"/>
              </a:rPr>
              <a:t>parts in the "right" design are significantly more expensive than the single part </a:t>
            </a:r>
            <a:r>
              <a:rPr lang="en-US" dirty="0" smtClean="0">
                <a:latin typeface="+mj-lt"/>
              </a:rPr>
              <a:t>in the </a:t>
            </a:r>
            <a:r>
              <a:rPr lang="en-US" dirty="0">
                <a:latin typeface="+mj-lt"/>
              </a:rPr>
              <a:t>"wrong" design—even the piece part costs </a:t>
            </a:r>
            <a:r>
              <a:rPr lang="en-US" dirty="0" smtClean="0">
                <a:latin typeface="+mj-lt"/>
              </a:rPr>
              <a:t> (</a:t>
            </a:r>
            <a:r>
              <a:rPr lang="en-US" dirty="0">
                <a:latin typeface="+mj-lt"/>
              </a:rPr>
              <a:t>neglecting tooling costs) are </a:t>
            </a:r>
            <a:r>
              <a:rPr lang="en-US" dirty="0" smtClean="0">
                <a:latin typeface="+mj-lt"/>
              </a:rPr>
              <a:t>more expensive</a:t>
            </a:r>
            <a:r>
              <a:rPr lang="en-US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4800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Lightweight AM parts are cheaper 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Ideal AM product positioning </a:t>
            </a:r>
          </a:p>
          <a:p>
            <a:r>
              <a:rPr lang="en-US" dirty="0" err="1" smtClean="0"/>
              <a:t>Buildability</a:t>
            </a:r>
            <a:r>
              <a:rPr lang="en-US" dirty="0" smtClean="0"/>
              <a:t> considerations </a:t>
            </a:r>
          </a:p>
          <a:p>
            <a:r>
              <a:rPr lang="en-US" dirty="0" smtClean="0"/>
              <a:t>Residual stress </a:t>
            </a:r>
          </a:p>
          <a:p>
            <a:r>
              <a:rPr lang="en-US" dirty="0" smtClean="0"/>
              <a:t>Orientation </a:t>
            </a:r>
          </a:p>
          <a:p>
            <a:r>
              <a:rPr lang="en-US" dirty="0" smtClean="0"/>
              <a:t>Supports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56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3855"/>
            <a:ext cx="8229600" cy="1143000"/>
          </a:xfrm>
        </p:spPr>
        <p:txBody>
          <a:bodyPr/>
          <a:lstStyle/>
          <a:p>
            <a:r>
              <a:rPr lang="en-US" dirty="0" smtClean="0"/>
              <a:t>DFAM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D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esigners should tailor their designs to eliminate manufacturing difficulties and minimize costs. </a:t>
            </a:r>
          </a:p>
          <a:p>
            <a:pPr algn="just"/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DFAM can be categorized for manufacturing, assembly and performance. </a:t>
            </a:r>
          </a:p>
          <a:p>
            <a:pPr algn="just"/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P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roposed 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three categories 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of AM related design methods comprising general design guidelines, modified conventional design theories 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&amp; methodologies 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and DFAM. </a:t>
            </a:r>
          </a:p>
          <a:p>
            <a:pPr algn="just"/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The focus of their analysis was in attaining the desired mechanical properties by optimization of the structure of the component </a:t>
            </a:r>
          </a:p>
          <a:p>
            <a:pPr algn="just"/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The unique capabilities of AM technologies enable new opportunities for customization, improvements in product performance, multi-functionality, and lower overall manufacturing costs. It includes: </a:t>
            </a:r>
          </a:p>
          <a:p>
            <a:pPr algn="just"/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Shape complexity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 it is possible to build virtually any shape, lot sizes of one are practical, customized geometries are achieved readily, and shape optimization is enabled. </a:t>
            </a:r>
          </a:p>
          <a:p>
            <a:pPr algn="just"/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Material complexity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 material can be processed one point, or one layer, at a time, enabling the manufacture of parts with complex material compositions and designed property gradients. </a:t>
            </a:r>
          </a:p>
          <a:p>
            <a:pPr algn="just"/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Hierarchical complexity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 hierarchical multi-scale structures can be designed and fabricated from the microstructure through geometric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mesostructure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(sizes in the millimeter range) to the part-scale macrostructure. 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087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Suitable </a:t>
            </a:r>
            <a:r>
              <a:rPr lang="en-US" dirty="0" smtClean="0"/>
              <a:t>CAD and DFM methods and tools can be developed, designers can design devices with </a:t>
            </a:r>
            <a:r>
              <a:rPr lang="en-US" b="1" dirty="0" smtClean="0"/>
              <a:t>significantly improved performance that fully utilize materia</a:t>
            </a:r>
            <a:r>
              <a:rPr lang="en-US" dirty="0" smtClean="0"/>
              <a:t>l, and with efficient manufacturing processes. With the shape, material, and hierarchical complexity capabilities, DFM can move from an emphasis on cost minimization to a focus on </a:t>
            </a:r>
            <a:r>
              <a:rPr lang="en-US" b="1" dirty="0" smtClean="0"/>
              <a:t>achieving </a:t>
            </a:r>
            <a:r>
              <a:rPr lang="en-US" b="1" dirty="0" smtClean="0"/>
              <a:t>unrealizable </a:t>
            </a:r>
            <a:r>
              <a:rPr lang="en-US" b="1" dirty="0" smtClean="0"/>
              <a:t>capabilities. </a:t>
            </a:r>
            <a:endParaRPr lang="en-US" b="1" dirty="0"/>
          </a:p>
          <a:p>
            <a:pPr algn="just"/>
            <a:r>
              <a:rPr lang="en-US" dirty="0" smtClean="0"/>
              <a:t>Synthesis of shapes, sizes, geometric </a:t>
            </a:r>
            <a:r>
              <a:rPr lang="en-US" dirty="0" err="1" smtClean="0"/>
              <a:t>mesostructures</a:t>
            </a:r>
            <a:r>
              <a:rPr lang="en-US" dirty="0" smtClean="0"/>
              <a:t>, and material compositions and microstructures to best utilize manufacturing process capabilities to achieve desired performance and other life-cycle objectives.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52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517" y="-228600"/>
            <a:ext cx="8229600" cy="1143000"/>
          </a:xfrm>
        </p:spPr>
        <p:txBody>
          <a:bodyPr/>
          <a:lstStyle/>
          <a:p>
            <a:r>
              <a:rPr lang="en-US" dirty="0" smtClean="0"/>
              <a:t>DFAM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896389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Topology Optimization with nonlinear </a:t>
            </a:r>
            <a:r>
              <a:rPr lang="en-US" sz="2000" dirty="0" smtClean="0"/>
              <a:t>load case </a:t>
            </a:r>
            <a:r>
              <a:rPr lang="en-US" sz="2000" dirty="0" smtClean="0"/>
              <a:t>/requirements</a:t>
            </a:r>
          </a:p>
          <a:p>
            <a:r>
              <a:rPr lang="en-US" sz="2000" dirty="0" smtClean="0"/>
              <a:t> Traditional design with linear/component loads and fine-tune the design later to meet sub-system/system-level nonlinear requirement strategy is not very effective for </a:t>
            </a:r>
            <a:r>
              <a:rPr lang="en-US" sz="2000" dirty="0" smtClean="0"/>
              <a:t>DFAM </a:t>
            </a:r>
            <a:endParaRPr lang="en-US" sz="2000" dirty="0" smtClean="0"/>
          </a:p>
          <a:p>
            <a:r>
              <a:rPr lang="en-US" sz="2000" dirty="0" smtClean="0"/>
              <a:t>Framing </a:t>
            </a:r>
            <a:r>
              <a:rPr lang="en-US" sz="2000" dirty="0" smtClean="0"/>
              <a:t>the design problem is very critical! </a:t>
            </a:r>
          </a:p>
          <a:p>
            <a:r>
              <a:rPr lang="en-US" sz="2000" dirty="0" smtClean="0"/>
              <a:t>Post-design </a:t>
            </a:r>
            <a:r>
              <a:rPr lang="en-US" sz="2000" dirty="0" smtClean="0"/>
              <a:t>fine tuning might not be effective in meeting all requirement without changing the basic organic </a:t>
            </a:r>
            <a:r>
              <a:rPr lang="en-US" sz="2000" dirty="0" smtClean="0"/>
              <a:t>load path 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636" y="3733800"/>
            <a:ext cx="9026236" cy="2815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271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DFAM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r>
              <a:rPr lang="en-US" dirty="0" smtClean="0"/>
              <a:t>Topology Optimization with AM specific constraints </a:t>
            </a:r>
          </a:p>
          <a:p>
            <a:r>
              <a:rPr lang="en-US" dirty="0" smtClean="0"/>
              <a:t>Print Direction </a:t>
            </a:r>
          </a:p>
          <a:p>
            <a:r>
              <a:rPr lang="en-US" dirty="0" smtClean="0"/>
              <a:t>Overhang Angle </a:t>
            </a:r>
          </a:p>
          <a:p>
            <a:r>
              <a:rPr lang="en-US" dirty="0" smtClean="0"/>
              <a:t>Support Structure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668" y="1524000"/>
            <a:ext cx="4781550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768" y="3703493"/>
            <a:ext cx="5505450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19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839200" cy="45259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3000" dirty="0"/>
              <a:t>DFM/DEA is a primary driver of quality and cost improvement.</a:t>
            </a:r>
          </a:p>
          <a:p>
            <a:pPr algn="just"/>
            <a:r>
              <a:rPr lang="en-US" sz="3000" dirty="0"/>
              <a:t>It impacts every system of the vehicle.</a:t>
            </a:r>
          </a:p>
          <a:p>
            <a:pPr algn="just"/>
            <a:r>
              <a:rPr lang="en-US" sz="3000" dirty="0"/>
              <a:t>It is an integral part of engineering and manufacturing employee training.</a:t>
            </a:r>
          </a:p>
          <a:p>
            <a:pPr algn="just"/>
            <a:r>
              <a:rPr lang="en-US" sz="3000" dirty="0"/>
              <a:t>It provides knowledge and capabilities for individuals and organizations.</a:t>
            </a:r>
          </a:p>
          <a:p>
            <a:pPr algn="just"/>
            <a:r>
              <a:rPr lang="en-US" sz="3000" dirty="0"/>
              <a:t>It provides technical improvements to both product and process.</a:t>
            </a:r>
          </a:p>
          <a:p>
            <a:pPr algn="just"/>
            <a:r>
              <a:rPr lang="en-US" sz="3000" dirty="0"/>
              <a:t>It's not an option—it's a requirement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935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44" y="1143000"/>
            <a:ext cx="8486319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795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5" y="609600"/>
            <a:ext cx="9051078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93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5686AF2F7A234F83E05E4175546FC8" ma:contentTypeVersion="4" ma:contentTypeDescription="Create a new document." ma:contentTypeScope="" ma:versionID="99a486f0c5e6750aa0555e04c5a44ef0">
  <xsd:schema xmlns:xsd="http://www.w3.org/2001/XMLSchema" xmlns:xs="http://www.w3.org/2001/XMLSchema" xmlns:p="http://schemas.microsoft.com/office/2006/metadata/properties" xmlns:ns2="dd6b9cde-da1d-4853-bc66-86ea298981a8" targetNamespace="http://schemas.microsoft.com/office/2006/metadata/properties" ma:root="true" ma:fieldsID="0c3d122020e3d5ac8c7f00c86e50fe66" ns2:_="">
    <xsd:import namespace="dd6b9cde-da1d-4853-bc66-86ea298981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6b9cde-da1d-4853-bc66-86ea298981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F9D21E8-2527-4E05-B636-7033446ADE9A}"/>
</file>

<file path=customXml/itemProps2.xml><?xml version="1.0" encoding="utf-8"?>
<ds:datastoreItem xmlns:ds="http://schemas.openxmlformats.org/officeDocument/2006/customXml" ds:itemID="{E9868C08-F33D-41A3-9E27-3F3B2CFA05C9}"/>
</file>

<file path=customXml/itemProps3.xml><?xml version="1.0" encoding="utf-8"?>
<ds:datastoreItem xmlns:ds="http://schemas.openxmlformats.org/officeDocument/2006/customXml" ds:itemID="{543F74F4-8CC9-4331-87D9-45606E42F6CE}"/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711</Words>
  <Application>Microsoft Office PowerPoint</Application>
  <PresentationFormat>On-screen Show (4:3)</PresentationFormat>
  <Paragraphs>62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Design for Rapid Manufacturing (DFRM)</vt:lpstr>
      <vt:lpstr>DFAM</vt:lpstr>
      <vt:lpstr>DFAM</vt:lpstr>
      <vt:lpstr>DFAM</vt:lpstr>
      <vt:lpstr>DFAM</vt:lpstr>
      <vt:lpstr>DFAM</vt:lpstr>
      <vt:lpstr>DFAM</vt:lpstr>
      <vt:lpstr>PowerPoint Presentation</vt:lpstr>
      <vt:lpstr>PowerPoint Presentation</vt:lpstr>
      <vt:lpstr>Why do we need design for AM?  </vt:lpstr>
      <vt:lpstr>Innovative AM product design </vt:lpstr>
      <vt:lpstr>Innovative AM product design </vt:lpstr>
      <vt:lpstr>Lightweight AM parts are cheaper  </vt:lpstr>
      <vt:lpstr>Lightweight AM parts are cheaper  </vt:lpstr>
      <vt:lpstr>PowerPoint Presentation</vt:lpstr>
      <vt:lpstr>PowerPoint Presentation</vt:lpstr>
      <vt:lpstr>PowerPoint Presentation</vt:lpstr>
      <vt:lpstr>Complex Geometry</vt:lpstr>
      <vt:lpstr>Complex Geometry</vt:lpstr>
      <vt:lpstr>Lightweight AM parts are cheaper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for Rapid Manufacturing (DFRM)</dc:title>
  <dc:creator>Windows User</dc:creator>
  <cp:lastModifiedBy>Windows User</cp:lastModifiedBy>
  <cp:revision>41</cp:revision>
  <dcterms:created xsi:type="dcterms:W3CDTF">2021-10-19T10:15:19Z</dcterms:created>
  <dcterms:modified xsi:type="dcterms:W3CDTF">2021-10-20T01:53:22Z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0x0101006E5686AF2F7A234F83E05E4175546FC8</vt:lpwstr>
  </property>
</Properties>
</file>