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2" r:id="rId7"/>
    <p:sldId id="264" r:id="rId8"/>
    <p:sldId id="265" r:id="rId9"/>
    <p:sldId id="266" r:id="rId10"/>
    <p:sldId id="267" r:id="rId11"/>
    <p:sldId id="268" r:id="rId12"/>
    <p:sldId id="263" r:id="rId13"/>
    <p:sldId id="269" r:id="rId14"/>
    <p:sldId id="261"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EE439C-0341-4ED3-9560-11716921BEA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C5BEA-A6A6-4D90-A859-D14FD4937264}" type="slidenum">
              <a:rPr lang="en-US" smtClean="0"/>
              <a:t>‹#›</a:t>
            </a:fld>
            <a:endParaRPr lang="en-US"/>
          </a:p>
        </p:txBody>
      </p:sp>
    </p:spTree>
    <p:extLst>
      <p:ext uri="{BB962C8B-B14F-4D97-AF65-F5344CB8AC3E}">
        <p14:creationId xmlns:p14="http://schemas.microsoft.com/office/powerpoint/2010/main" val="2054112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EE439C-0341-4ED3-9560-11716921BEA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C5BEA-A6A6-4D90-A859-D14FD4937264}" type="slidenum">
              <a:rPr lang="en-US" smtClean="0"/>
              <a:t>‹#›</a:t>
            </a:fld>
            <a:endParaRPr lang="en-US"/>
          </a:p>
        </p:txBody>
      </p:sp>
    </p:spTree>
    <p:extLst>
      <p:ext uri="{BB962C8B-B14F-4D97-AF65-F5344CB8AC3E}">
        <p14:creationId xmlns:p14="http://schemas.microsoft.com/office/powerpoint/2010/main" val="3665330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EE439C-0341-4ED3-9560-11716921BEA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C5BEA-A6A6-4D90-A859-D14FD4937264}" type="slidenum">
              <a:rPr lang="en-US" smtClean="0"/>
              <a:t>‹#›</a:t>
            </a:fld>
            <a:endParaRPr lang="en-US"/>
          </a:p>
        </p:txBody>
      </p:sp>
    </p:spTree>
    <p:extLst>
      <p:ext uri="{BB962C8B-B14F-4D97-AF65-F5344CB8AC3E}">
        <p14:creationId xmlns:p14="http://schemas.microsoft.com/office/powerpoint/2010/main" val="155406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EE439C-0341-4ED3-9560-11716921BEA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C5BEA-A6A6-4D90-A859-D14FD4937264}" type="slidenum">
              <a:rPr lang="en-US" smtClean="0"/>
              <a:t>‹#›</a:t>
            </a:fld>
            <a:endParaRPr lang="en-US"/>
          </a:p>
        </p:txBody>
      </p:sp>
    </p:spTree>
    <p:extLst>
      <p:ext uri="{BB962C8B-B14F-4D97-AF65-F5344CB8AC3E}">
        <p14:creationId xmlns:p14="http://schemas.microsoft.com/office/powerpoint/2010/main" val="3845327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EE439C-0341-4ED3-9560-11716921BEA6}"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AC5BEA-A6A6-4D90-A859-D14FD4937264}" type="slidenum">
              <a:rPr lang="en-US" smtClean="0"/>
              <a:t>‹#›</a:t>
            </a:fld>
            <a:endParaRPr lang="en-US"/>
          </a:p>
        </p:txBody>
      </p:sp>
    </p:spTree>
    <p:extLst>
      <p:ext uri="{BB962C8B-B14F-4D97-AF65-F5344CB8AC3E}">
        <p14:creationId xmlns:p14="http://schemas.microsoft.com/office/powerpoint/2010/main" val="4162418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EE439C-0341-4ED3-9560-11716921BEA6}"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C5BEA-A6A6-4D90-A859-D14FD4937264}" type="slidenum">
              <a:rPr lang="en-US" smtClean="0"/>
              <a:t>‹#›</a:t>
            </a:fld>
            <a:endParaRPr lang="en-US"/>
          </a:p>
        </p:txBody>
      </p:sp>
    </p:spTree>
    <p:extLst>
      <p:ext uri="{BB962C8B-B14F-4D97-AF65-F5344CB8AC3E}">
        <p14:creationId xmlns:p14="http://schemas.microsoft.com/office/powerpoint/2010/main" val="1656108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EE439C-0341-4ED3-9560-11716921BEA6}" type="datetimeFigureOut">
              <a:rPr lang="en-US" smtClean="0"/>
              <a:t>11/24/2021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AC5BEA-A6A6-4D90-A859-D14FD4937264}" type="slidenum">
              <a:rPr lang="en-US" smtClean="0"/>
              <a:t>‹#›</a:t>
            </a:fld>
            <a:endParaRPr lang="en-US"/>
          </a:p>
        </p:txBody>
      </p:sp>
    </p:spTree>
    <p:extLst>
      <p:ext uri="{BB962C8B-B14F-4D97-AF65-F5344CB8AC3E}">
        <p14:creationId xmlns:p14="http://schemas.microsoft.com/office/powerpoint/2010/main" val="30165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EE439C-0341-4ED3-9560-11716921BEA6}" type="datetimeFigureOut">
              <a:rPr lang="en-US" smtClean="0"/>
              <a:t>11/24/2021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AC5BEA-A6A6-4D90-A859-D14FD4937264}" type="slidenum">
              <a:rPr lang="en-US" smtClean="0"/>
              <a:t>‹#›</a:t>
            </a:fld>
            <a:endParaRPr lang="en-US"/>
          </a:p>
        </p:txBody>
      </p:sp>
    </p:spTree>
    <p:extLst>
      <p:ext uri="{BB962C8B-B14F-4D97-AF65-F5344CB8AC3E}">
        <p14:creationId xmlns:p14="http://schemas.microsoft.com/office/powerpoint/2010/main" val="1051897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EE439C-0341-4ED3-9560-11716921BEA6}" type="datetimeFigureOut">
              <a:rPr lang="en-US" smtClean="0"/>
              <a:t>11/24/2021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AC5BEA-A6A6-4D90-A859-D14FD4937264}" type="slidenum">
              <a:rPr lang="en-US" smtClean="0"/>
              <a:t>‹#›</a:t>
            </a:fld>
            <a:endParaRPr lang="en-US"/>
          </a:p>
        </p:txBody>
      </p:sp>
    </p:spTree>
    <p:extLst>
      <p:ext uri="{BB962C8B-B14F-4D97-AF65-F5344CB8AC3E}">
        <p14:creationId xmlns:p14="http://schemas.microsoft.com/office/powerpoint/2010/main" val="788309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EE439C-0341-4ED3-9560-11716921BEA6}"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C5BEA-A6A6-4D90-A859-D14FD4937264}" type="slidenum">
              <a:rPr lang="en-US" smtClean="0"/>
              <a:t>‹#›</a:t>
            </a:fld>
            <a:endParaRPr lang="en-US"/>
          </a:p>
        </p:txBody>
      </p:sp>
    </p:spTree>
    <p:extLst>
      <p:ext uri="{BB962C8B-B14F-4D97-AF65-F5344CB8AC3E}">
        <p14:creationId xmlns:p14="http://schemas.microsoft.com/office/powerpoint/2010/main" val="2852958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EE439C-0341-4ED3-9560-11716921BEA6}" type="datetimeFigureOut">
              <a:rPr lang="en-US" smtClean="0"/>
              <a:t>11/24/2021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AC5BEA-A6A6-4D90-A859-D14FD4937264}" type="slidenum">
              <a:rPr lang="en-US" smtClean="0"/>
              <a:t>‹#›</a:t>
            </a:fld>
            <a:endParaRPr lang="en-US"/>
          </a:p>
        </p:txBody>
      </p:sp>
    </p:spTree>
    <p:extLst>
      <p:ext uri="{BB962C8B-B14F-4D97-AF65-F5344CB8AC3E}">
        <p14:creationId xmlns:p14="http://schemas.microsoft.com/office/powerpoint/2010/main" val="238402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E439C-0341-4ED3-9560-11716921BEA6}" type="datetimeFigureOut">
              <a:rPr lang="en-US" smtClean="0"/>
              <a:t>11/24/2021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C5BEA-A6A6-4D90-A859-D14FD4937264}" type="slidenum">
              <a:rPr lang="en-US" smtClean="0"/>
              <a:t>‹#›</a:t>
            </a:fld>
            <a:endParaRPr lang="en-US"/>
          </a:p>
        </p:txBody>
      </p:sp>
    </p:spTree>
    <p:extLst>
      <p:ext uri="{BB962C8B-B14F-4D97-AF65-F5344CB8AC3E}">
        <p14:creationId xmlns:p14="http://schemas.microsoft.com/office/powerpoint/2010/main" val="1298084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nicerapid.com/the-benefits-of-vacuum-casting-to-the-prototyping-process-a-346.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Rapid Tooling</a:t>
            </a:r>
            <a:br>
              <a:rPr lang="en-US" dirty="0"/>
            </a:br>
            <a:r>
              <a:rPr lang="en-US" dirty="0"/>
              <a:t>-direct and </a:t>
            </a:r>
            <a:r>
              <a:rPr lang="en-US"/>
              <a:t>indirect tooling</a:t>
            </a:r>
            <a:endParaRPr lang="en-US" dirty="0"/>
          </a:p>
        </p:txBody>
      </p:sp>
    </p:spTree>
    <p:extLst>
      <p:ext uri="{BB962C8B-B14F-4D97-AF65-F5344CB8AC3E}">
        <p14:creationId xmlns:p14="http://schemas.microsoft.com/office/powerpoint/2010/main" val="2458763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Wax Injection Molding</a:t>
            </a:r>
          </a:p>
        </p:txBody>
      </p:sp>
      <p:sp>
        <p:nvSpPr>
          <p:cNvPr id="3" name="Content Placeholder 2"/>
          <p:cNvSpPr>
            <a:spLocks noGrp="1"/>
          </p:cNvSpPr>
          <p:nvPr>
            <p:ph idx="1"/>
          </p:nvPr>
        </p:nvSpPr>
        <p:spPr/>
        <p:txBody>
          <a:bodyPr>
            <a:normAutofit fontScale="70000" lnSpcReduction="20000"/>
          </a:bodyPr>
          <a:lstStyle/>
          <a:p>
            <a:r>
              <a:rPr lang="en-US" dirty="0"/>
              <a:t>In addition, since a very low viscosity must be achieved to ensure process stability in plunger injection, temperatures must be maintained at the upper limit. That means longer cooling times and slower cycles, not to mention, it typically takes a minimum of one day to change waxes. </a:t>
            </a:r>
          </a:p>
          <a:p>
            <a:r>
              <a:rPr lang="en-US" dirty="0"/>
              <a:t>Using screw plasticizing is difficult because waxes come in such a wide variety of grades, flow and hardening behaviors, and other performance properties.</a:t>
            </a:r>
          </a:p>
          <a:p>
            <a:r>
              <a:rPr lang="en-US" dirty="0"/>
              <a:t>In response to these challenges, system was designed with a heated screw and barrel. </a:t>
            </a:r>
          </a:p>
          <a:p>
            <a:r>
              <a:rPr lang="en-US" dirty="0"/>
              <a:t>Hot water (140F to 158F) is circulated inside the channel, which provides a maximum of 2 minutes residence time in the barrel.</a:t>
            </a:r>
          </a:p>
          <a:p>
            <a:r>
              <a:rPr lang="en-US" dirty="0"/>
              <a:t>Material changes take only 15 minutes. </a:t>
            </a:r>
          </a:p>
          <a:p>
            <a:r>
              <a:rPr lang="en-US" dirty="0"/>
              <a:t>Other potential benefits include more design freedom, higher dimensional accuracy and consistency, and less scrap.</a:t>
            </a:r>
          </a:p>
          <a:p>
            <a:endParaRPr lang="en-US" dirty="0"/>
          </a:p>
        </p:txBody>
      </p:sp>
    </p:spTree>
    <p:extLst>
      <p:ext uri="{BB962C8B-B14F-4D97-AF65-F5344CB8AC3E}">
        <p14:creationId xmlns:p14="http://schemas.microsoft.com/office/powerpoint/2010/main" val="2012418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Wax Injection Molding</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479" y="1600200"/>
            <a:ext cx="7654221" cy="5074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0300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Indirect rapid tooling methods</a:t>
            </a:r>
            <a:endParaRPr lang="en-US" dirty="0"/>
          </a:p>
        </p:txBody>
      </p:sp>
      <p:sp>
        <p:nvSpPr>
          <p:cNvPr id="3" name="Content Placeholder 2"/>
          <p:cNvSpPr>
            <a:spLocks noGrp="1"/>
          </p:cNvSpPr>
          <p:nvPr>
            <p:ph idx="1"/>
          </p:nvPr>
        </p:nvSpPr>
        <p:spPr/>
        <p:txBody>
          <a:bodyPr>
            <a:normAutofit fontScale="92500" lnSpcReduction="20000"/>
          </a:bodyPr>
          <a:lstStyle/>
          <a:p>
            <a:r>
              <a:rPr lang="en-US" b="1" u="sng" dirty="0">
                <a:hlinkClick r:id="rId2"/>
              </a:rPr>
              <a:t>Vacuum Casting</a:t>
            </a:r>
            <a:r>
              <a:rPr lang="en-US" b="1" dirty="0"/>
              <a:t>:</a:t>
            </a:r>
            <a:r>
              <a:rPr lang="en-US" dirty="0"/>
              <a:t> Some plastic parts can be vacuum cast by putting one silicone tool in any vacuum chamber by using polyurethane resin. It is mixed and then de-gassed before pouring into the silicone cavity. Later the vacuum gets released, and then the tool gets removed to any post-curing oven toll 2hours based on the size of the device. Then the cavity will be opened, and the polyurethane part will be removed. Then the pit is closed, and the entire procedure is repeated. </a:t>
            </a:r>
          </a:p>
          <a:p>
            <a:endParaRPr lang="en-US" dirty="0"/>
          </a:p>
        </p:txBody>
      </p:sp>
    </p:spTree>
    <p:extLst>
      <p:ext uri="{BB962C8B-B14F-4D97-AF65-F5344CB8AC3E}">
        <p14:creationId xmlns:p14="http://schemas.microsoft.com/office/powerpoint/2010/main" val="414047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Indirect rapid tooling methods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63399"/>
            <a:ext cx="7467600" cy="5007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830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Indirect rapid tooling methods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a:t>Wax injection molding:</a:t>
            </a:r>
            <a:r>
              <a:rPr lang="en-US" dirty="0"/>
              <a:t> The silicone cavity is also appropriate for investment casting where waxes are injection molded at low pressure. Please make use of low pressure and injection system, semi-molten wax will be forced within the cavity till it becomes full. Then it is chilled before the wax becomes completely solidified. Then it is entirely removed from the silicone cavity, and the total procedure is repeated. Too much care needs to be provided when you remove wax parts from it due to the weakness of casting wax materials. </a:t>
            </a:r>
          </a:p>
          <a:p>
            <a:r>
              <a:rPr lang="en-US" b="1" dirty="0"/>
              <a:t>Sprayed Steel:</a:t>
            </a:r>
            <a:r>
              <a:rPr lang="en-US" dirty="0"/>
              <a:t> Here, the atomized material gets deposited by making use of on spray gun. Many spray heads get involved. This procedure will produce tough tools, and this is a very functional procedure than conventional sprayed steel tooling. The main benefit of this procedure is that this will work great for large tools mostly as steel metal stamping goes away. It will offer a high deposition rate and will be less costly compared to traditionally machined metal tooling. The tool cost, fees of license, and limitations related to spraying into the slots and holes are big disadvantages.  </a:t>
            </a:r>
          </a:p>
          <a:p>
            <a:endParaRPr lang="en-US" dirty="0"/>
          </a:p>
        </p:txBody>
      </p:sp>
    </p:spTree>
    <p:extLst>
      <p:ext uri="{BB962C8B-B14F-4D97-AF65-F5344CB8AC3E}">
        <p14:creationId xmlns:p14="http://schemas.microsoft.com/office/powerpoint/2010/main" val="3488306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C3CDED-5126-49F5-A9FA-271402B918BA}"/>
              </a:ext>
            </a:extLst>
          </p:cNvPr>
          <p:cNvPicPr>
            <a:picLocks noChangeAspect="1"/>
          </p:cNvPicPr>
          <p:nvPr/>
        </p:nvPicPr>
        <p:blipFill>
          <a:blip r:embed="rId2"/>
          <a:stretch>
            <a:fillRect/>
          </a:stretch>
        </p:blipFill>
        <p:spPr>
          <a:xfrm>
            <a:off x="304800" y="274638"/>
            <a:ext cx="4438650" cy="2800350"/>
          </a:xfrm>
          <a:prstGeom prst="rect">
            <a:avLst/>
          </a:prstGeom>
        </p:spPr>
      </p:pic>
      <p:pic>
        <p:nvPicPr>
          <p:cNvPr id="5" name="Picture 4">
            <a:extLst>
              <a:ext uri="{FF2B5EF4-FFF2-40B4-BE49-F238E27FC236}">
                <a16:creationId xmlns:a16="http://schemas.microsoft.com/office/drawing/2014/main" id="{5D3D79AD-4651-47D0-BCB7-3B92FB05F5B7}"/>
              </a:ext>
            </a:extLst>
          </p:cNvPr>
          <p:cNvPicPr>
            <a:picLocks noChangeAspect="1"/>
          </p:cNvPicPr>
          <p:nvPr/>
        </p:nvPicPr>
        <p:blipFill>
          <a:blip r:embed="rId3"/>
          <a:stretch>
            <a:fillRect/>
          </a:stretch>
        </p:blipFill>
        <p:spPr>
          <a:xfrm>
            <a:off x="4267200" y="3200400"/>
            <a:ext cx="4876800" cy="3657600"/>
          </a:xfrm>
          <a:prstGeom prst="rect">
            <a:avLst/>
          </a:prstGeom>
        </p:spPr>
      </p:pic>
    </p:spTree>
    <p:extLst>
      <p:ext uri="{BB962C8B-B14F-4D97-AF65-F5344CB8AC3E}">
        <p14:creationId xmlns:p14="http://schemas.microsoft.com/office/powerpoint/2010/main" val="3021932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Direct tooling</a:t>
            </a:r>
          </a:p>
        </p:txBody>
      </p:sp>
      <p:sp>
        <p:nvSpPr>
          <p:cNvPr id="3" name="Content Placeholder 2"/>
          <p:cNvSpPr>
            <a:spLocks noGrp="1"/>
          </p:cNvSpPr>
          <p:nvPr>
            <p:ph idx="1"/>
          </p:nvPr>
        </p:nvSpPr>
        <p:spPr/>
        <p:txBody>
          <a:bodyPr>
            <a:normAutofit fontScale="77500" lnSpcReduction="20000"/>
          </a:bodyPr>
          <a:lstStyle/>
          <a:p>
            <a:pPr algn="just" fontAlgn="base"/>
            <a:r>
              <a:rPr lang="en-US" dirty="0"/>
              <a:t>Many attempts have been made to develop a new manufacturing technique that would reduce the lead times that has been a huge obstacle in the industry in the past. One approach is called direct tooling and the best example for this would be CNC machining.</a:t>
            </a:r>
          </a:p>
          <a:p>
            <a:pPr algn="just" fontAlgn="base"/>
            <a:r>
              <a:rPr lang="en-US" dirty="0"/>
              <a:t>With the use of CAD digital file, the direct tooling machine can chip off part from a block in a subtractive process. The newest addition to the direct tooling process is 3D printing, which is an additive process. It builds a 3D shape object by adding the materials layer by layer.</a:t>
            </a:r>
          </a:p>
          <a:p>
            <a:pPr algn="just" fontAlgn="base"/>
            <a:r>
              <a:rPr lang="en-US" dirty="0"/>
              <a:t>Both processes are frequently used in manufacturing and took less time to produce. These are the pros and cons of using direct rapid tooling:</a:t>
            </a:r>
          </a:p>
        </p:txBody>
      </p:sp>
    </p:spTree>
    <p:extLst>
      <p:ext uri="{BB962C8B-B14F-4D97-AF65-F5344CB8AC3E}">
        <p14:creationId xmlns:p14="http://schemas.microsoft.com/office/powerpoint/2010/main" val="1596750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Direct tooling</a:t>
            </a:r>
          </a:p>
        </p:txBody>
      </p:sp>
      <p:sp>
        <p:nvSpPr>
          <p:cNvPr id="3" name="Content Placeholder 2"/>
          <p:cNvSpPr>
            <a:spLocks noGrp="1"/>
          </p:cNvSpPr>
          <p:nvPr>
            <p:ph idx="1"/>
          </p:nvPr>
        </p:nvSpPr>
        <p:spPr/>
        <p:txBody>
          <a:bodyPr>
            <a:normAutofit fontScale="85000" lnSpcReduction="20000"/>
          </a:bodyPr>
          <a:lstStyle/>
          <a:p>
            <a:pPr marL="0" indent="0" fontAlgn="base">
              <a:buNone/>
            </a:pPr>
            <a:r>
              <a:rPr lang="en-US" b="1" dirty="0"/>
              <a:t>Pros</a:t>
            </a:r>
            <a:endParaRPr lang="en-US" dirty="0"/>
          </a:p>
          <a:p>
            <a:pPr fontAlgn="base"/>
            <a:r>
              <a:rPr lang="en-US" dirty="0"/>
              <a:t>Faster production</a:t>
            </a:r>
          </a:p>
          <a:p>
            <a:pPr fontAlgn="base"/>
            <a:r>
              <a:rPr lang="en-US" dirty="0"/>
              <a:t>It involves fewer steps and resources to make</a:t>
            </a:r>
          </a:p>
          <a:p>
            <a:pPr fontAlgn="base"/>
            <a:r>
              <a:rPr lang="en-US" dirty="0"/>
              <a:t>You can produce multiple prototypes</a:t>
            </a:r>
          </a:p>
          <a:p>
            <a:pPr fontAlgn="base"/>
            <a:r>
              <a:rPr lang="en-US" dirty="0"/>
              <a:t>Flexible</a:t>
            </a:r>
          </a:p>
          <a:p>
            <a:pPr marL="0" indent="0" fontAlgn="base">
              <a:buNone/>
            </a:pPr>
            <a:r>
              <a:rPr lang="en-US" b="1" dirty="0"/>
              <a:t>Cons</a:t>
            </a:r>
            <a:endParaRPr lang="en-US" dirty="0"/>
          </a:p>
          <a:p>
            <a:pPr fontAlgn="base"/>
            <a:r>
              <a:rPr lang="en-US" dirty="0"/>
              <a:t>Less durable</a:t>
            </a:r>
          </a:p>
          <a:p>
            <a:pPr fontAlgn="base"/>
            <a:r>
              <a:rPr lang="en-US" dirty="0"/>
              <a:t>Prone to minor errors</a:t>
            </a:r>
          </a:p>
          <a:p>
            <a:pPr fontAlgn="base"/>
            <a:r>
              <a:rPr lang="en-US" dirty="0"/>
              <a:t>Not suitable for complex designs</a:t>
            </a:r>
          </a:p>
          <a:p>
            <a:pPr fontAlgn="base"/>
            <a:r>
              <a:rPr lang="en-US" dirty="0"/>
              <a:t>Increase in cost</a:t>
            </a:r>
          </a:p>
        </p:txBody>
      </p:sp>
    </p:spTree>
    <p:extLst>
      <p:ext uri="{BB962C8B-B14F-4D97-AF65-F5344CB8AC3E}">
        <p14:creationId xmlns:p14="http://schemas.microsoft.com/office/powerpoint/2010/main" val="291470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Indirect Tooling methods</a:t>
            </a:r>
          </a:p>
        </p:txBody>
      </p:sp>
      <p:sp>
        <p:nvSpPr>
          <p:cNvPr id="3" name="Content Placeholder 2"/>
          <p:cNvSpPr>
            <a:spLocks noGrp="1"/>
          </p:cNvSpPr>
          <p:nvPr>
            <p:ph idx="1"/>
          </p:nvPr>
        </p:nvSpPr>
        <p:spPr/>
        <p:txBody>
          <a:bodyPr>
            <a:normAutofit/>
          </a:bodyPr>
          <a:lstStyle/>
          <a:p>
            <a:pPr algn="just" fontAlgn="base"/>
            <a:r>
              <a:rPr lang="en-US" dirty="0"/>
              <a:t>The second approach to rapid tooling is indirect tooling where the tool is formed using an intermediate step known as the “master” model. The master is a 3D shape which can be copied multiple times. The process may be retrogressive but it was proven effective. It ensures that the tools are strong and robust for high-volume production.</a:t>
            </a:r>
          </a:p>
        </p:txBody>
      </p:sp>
    </p:spTree>
    <p:extLst>
      <p:ext uri="{BB962C8B-B14F-4D97-AF65-F5344CB8AC3E}">
        <p14:creationId xmlns:p14="http://schemas.microsoft.com/office/powerpoint/2010/main" val="280222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Indirect Tooling methods</a:t>
            </a:r>
          </a:p>
        </p:txBody>
      </p:sp>
      <p:sp>
        <p:nvSpPr>
          <p:cNvPr id="3" name="Content Placeholder 2"/>
          <p:cNvSpPr>
            <a:spLocks noGrp="1"/>
          </p:cNvSpPr>
          <p:nvPr>
            <p:ph idx="1"/>
          </p:nvPr>
        </p:nvSpPr>
        <p:spPr/>
        <p:txBody>
          <a:bodyPr>
            <a:normAutofit fontScale="70000" lnSpcReduction="20000"/>
          </a:bodyPr>
          <a:lstStyle/>
          <a:p>
            <a:pPr marL="0" indent="0" fontAlgn="base">
              <a:buNone/>
            </a:pPr>
            <a:r>
              <a:rPr lang="en-US" b="1" dirty="0"/>
              <a:t>Pros</a:t>
            </a:r>
            <a:endParaRPr lang="en-US" dirty="0"/>
          </a:p>
          <a:p>
            <a:pPr fontAlgn="base"/>
            <a:r>
              <a:rPr lang="en-US" dirty="0"/>
              <a:t>It makes durable tools</a:t>
            </a:r>
          </a:p>
          <a:p>
            <a:pPr fontAlgn="base"/>
            <a:r>
              <a:rPr lang="en-US" dirty="0"/>
              <a:t>More cost-effective</a:t>
            </a:r>
          </a:p>
          <a:p>
            <a:pPr fontAlgn="base"/>
            <a:r>
              <a:rPr lang="en-US" dirty="0"/>
              <a:t>You can create hard or soft tools depending on your requirement</a:t>
            </a:r>
          </a:p>
          <a:p>
            <a:pPr fontAlgn="base"/>
            <a:r>
              <a:rPr lang="en-US" dirty="0"/>
              <a:t>It produces tools with less discrepancies and variations</a:t>
            </a:r>
          </a:p>
          <a:p>
            <a:pPr fontAlgn="base"/>
            <a:r>
              <a:rPr lang="en-US" dirty="0"/>
              <a:t>You can use it to experiment with different materials</a:t>
            </a:r>
          </a:p>
          <a:p>
            <a:pPr marL="0" indent="0" fontAlgn="base">
              <a:buNone/>
            </a:pPr>
            <a:r>
              <a:rPr lang="en-US" b="1" dirty="0"/>
              <a:t>Cons</a:t>
            </a:r>
            <a:endParaRPr lang="en-US" dirty="0"/>
          </a:p>
          <a:p>
            <a:pPr fontAlgn="base"/>
            <a:r>
              <a:rPr lang="en-US" dirty="0"/>
              <a:t>It is more time-consuming</a:t>
            </a:r>
          </a:p>
          <a:p>
            <a:pPr fontAlgn="base"/>
            <a:r>
              <a:rPr lang="en-US" dirty="0"/>
              <a:t>Entails additional costs</a:t>
            </a:r>
          </a:p>
          <a:p>
            <a:pPr fontAlgn="base"/>
            <a:r>
              <a:rPr lang="en-US" dirty="0"/>
              <a:t>It needs high quality materials to improve its durability</a:t>
            </a:r>
          </a:p>
          <a:p>
            <a:pPr fontAlgn="base"/>
            <a:r>
              <a:rPr lang="en-US" dirty="0"/>
              <a:t>It does not fit simple designs and is more appropriate for complex designs</a:t>
            </a:r>
          </a:p>
          <a:p>
            <a:endParaRPr lang="en-US" dirty="0"/>
          </a:p>
        </p:txBody>
      </p:sp>
    </p:spTree>
    <p:extLst>
      <p:ext uri="{BB962C8B-B14F-4D97-AF65-F5344CB8AC3E}">
        <p14:creationId xmlns:p14="http://schemas.microsoft.com/office/powerpoint/2010/main" val="614931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Injection Molding Process</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79601"/>
            <a:ext cx="7162800" cy="5364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20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Understanding plastic injection molding process</a:t>
            </a:r>
            <a:endParaRPr lang="en-US" dirty="0"/>
          </a:p>
        </p:txBody>
      </p:sp>
      <p:sp>
        <p:nvSpPr>
          <p:cNvPr id="3" name="Content Placeholder 2"/>
          <p:cNvSpPr>
            <a:spLocks noGrp="1"/>
          </p:cNvSpPr>
          <p:nvPr>
            <p:ph idx="1"/>
          </p:nvPr>
        </p:nvSpPr>
        <p:spPr/>
        <p:txBody>
          <a:bodyPr>
            <a:normAutofit/>
          </a:bodyPr>
          <a:lstStyle/>
          <a:p>
            <a:r>
              <a:rPr lang="en-US" dirty="0"/>
              <a:t>Plastic injection molding processes consist of four main stages: filling, packing, cooling and stripping. The four stages determine the quality of the injection molded parts, and the four stages are a complete and continuous process.</a:t>
            </a:r>
          </a:p>
        </p:txBody>
      </p:sp>
    </p:spTree>
    <p:extLst>
      <p:ext uri="{BB962C8B-B14F-4D97-AF65-F5344CB8AC3E}">
        <p14:creationId xmlns:p14="http://schemas.microsoft.com/office/powerpoint/2010/main" val="76345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38" y="571500"/>
            <a:ext cx="5114925"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6678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Wax Injection Molding</a:t>
            </a:r>
          </a:p>
        </p:txBody>
      </p:sp>
      <p:sp>
        <p:nvSpPr>
          <p:cNvPr id="3" name="Content Placeholder 2"/>
          <p:cNvSpPr>
            <a:spLocks noGrp="1"/>
          </p:cNvSpPr>
          <p:nvPr>
            <p:ph idx="1"/>
          </p:nvPr>
        </p:nvSpPr>
        <p:spPr/>
        <p:txBody>
          <a:bodyPr>
            <a:normAutofit fontScale="85000" lnSpcReduction="20000"/>
          </a:bodyPr>
          <a:lstStyle/>
          <a:p>
            <a:r>
              <a:rPr lang="en-US" dirty="0"/>
              <a:t>wax melting pot with a capacity of 50 to 100 liters feeding a plunger injection unit and aluminum tooling. </a:t>
            </a:r>
          </a:p>
          <a:p>
            <a:r>
              <a:rPr lang="en-US" dirty="0"/>
              <a:t>Since the wax first has to be fully melted in the pot, startups can take 3 to 6 hours. </a:t>
            </a:r>
          </a:p>
          <a:p>
            <a:r>
              <a:rPr lang="en-US" dirty="0"/>
              <a:t>The wax has to be kept at a constant temperature, so energy consumption is high. </a:t>
            </a:r>
          </a:p>
          <a:p>
            <a:r>
              <a:rPr lang="en-US" dirty="0"/>
              <a:t>Plunger injection is used, so there is no chance of quickly changing melt temperatures</a:t>
            </a:r>
          </a:p>
          <a:p>
            <a:r>
              <a:rPr lang="en-US" dirty="0"/>
              <a:t>Better accuracy, versatility, integrity, and finish are potential benefits for the investment casting industry from a breakthrough development in injection molding technology. </a:t>
            </a:r>
          </a:p>
        </p:txBody>
      </p:sp>
    </p:spTree>
    <p:extLst>
      <p:ext uri="{BB962C8B-B14F-4D97-AF65-F5344CB8AC3E}">
        <p14:creationId xmlns:p14="http://schemas.microsoft.com/office/powerpoint/2010/main" val="415818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5686AF2F7A234F83E05E4175546FC8" ma:contentTypeVersion="4" ma:contentTypeDescription="Create a new document." ma:contentTypeScope="" ma:versionID="99a486f0c5e6750aa0555e04c5a44ef0">
  <xsd:schema xmlns:xsd="http://www.w3.org/2001/XMLSchema" xmlns:xs="http://www.w3.org/2001/XMLSchema" xmlns:p="http://schemas.microsoft.com/office/2006/metadata/properties" xmlns:ns2="dd6b9cde-da1d-4853-bc66-86ea298981a8" targetNamespace="http://schemas.microsoft.com/office/2006/metadata/properties" ma:root="true" ma:fieldsID="0c3d122020e3d5ac8c7f00c86e50fe66" ns2:_="">
    <xsd:import namespace="dd6b9cde-da1d-4853-bc66-86ea298981a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6b9cde-da1d-4853-bc66-86ea298981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5F40BA-46DA-494C-8A9C-7F09D1CF262C}"/>
</file>

<file path=customXml/itemProps2.xml><?xml version="1.0" encoding="utf-8"?>
<ds:datastoreItem xmlns:ds="http://schemas.openxmlformats.org/officeDocument/2006/customXml" ds:itemID="{A1A8B05C-756E-49AD-B295-A1CEC0463B6C}"/>
</file>

<file path=customXml/itemProps3.xml><?xml version="1.0" encoding="utf-8"?>
<ds:datastoreItem xmlns:ds="http://schemas.openxmlformats.org/officeDocument/2006/customXml" ds:itemID="{90044E5A-EC03-4031-9957-191C45BC1C91}"/>
</file>

<file path=docProps/app.xml><?xml version="1.0" encoding="utf-8"?>
<Properties xmlns="http://schemas.openxmlformats.org/officeDocument/2006/extended-properties" xmlns:vt="http://schemas.openxmlformats.org/officeDocument/2006/docPropsVTypes">
  <TotalTime>116</TotalTime>
  <Words>917</Words>
  <Application>Microsoft Office PowerPoint</Application>
  <PresentationFormat>On-screen Show (4:3)</PresentationFormat>
  <Paragraphs>53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Rapid Tooling -direct and indirect tooling</vt:lpstr>
      <vt:lpstr>Direct tooling</vt:lpstr>
      <vt:lpstr>Direct tooling</vt:lpstr>
      <vt:lpstr>Indirect Tooling methods</vt:lpstr>
      <vt:lpstr>Indirect Tooling methods</vt:lpstr>
      <vt:lpstr>Injection Molding Process</vt:lpstr>
      <vt:lpstr>Understanding plastic injection molding process</vt:lpstr>
      <vt:lpstr>PowerPoint Presentation</vt:lpstr>
      <vt:lpstr>Wax Injection Molding</vt:lpstr>
      <vt:lpstr>Wax Injection Molding</vt:lpstr>
      <vt:lpstr>Wax Injection Molding</vt:lpstr>
      <vt:lpstr>Indirect rapid tooling methods</vt:lpstr>
      <vt:lpstr>Indirect rapid tooling methods</vt:lpstr>
      <vt:lpstr>Indirect rapid tooling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Rapid Tooling</dc:title>
  <dc:creator>Windows User</dc:creator>
  <cp:lastModifiedBy>mskarahar@outlook.com</cp:lastModifiedBy>
  <cp:revision>22</cp:revision>
  <dcterms:created xsi:type="dcterms:W3CDTF">2021-11-16T09:39:10Z</dcterms:created>
  <dcterms:modified xsi:type="dcterms:W3CDTF">2021-11-24T02:39:55Z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0x0101006E5686AF2F7A234F83E05E4175546FC8</vt:lpwstr>
  </property>
</Properties>
</file>