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 id="2147483649" r:id="rId4"/>
  </p:sldMasterIdLst>
  <p:notesMasterIdLst>
    <p:notesMasterId r:id="rId56"/>
  </p:notesMasterIdLst>
  <p:handoutMasterIdLst>
    <p:handoutMasterId r:id="rId57"/>
  </p:handoutMasterIdLst>
  <p:sldIdLst>
    <p:sldId id="293" r:id="rId5"/>
    <p:sldId id="315" r:id="rId6"/>
    <p:sldId id="294" r:id="rId7"/>
    <p:sldId id="295" r:id="rId8"/>
    <p:sldId id="329" r:id="rId9"/>
    <p:sldId id="297" r:id="rId10"/>
    <p:sldId id="298" r:id="rId11"/>
    <p:sldId id="299" r:id="rId12"/>
    <p:sldId id="300" r:id="rId13"/>
    <p:sldId id="301" r:id="rId14"/>
    <p:sldId id="302" r:id="rId15"/>
    <p:sldId id="316" r:id="rId16"/>
    <p:sldId id="303" r:id="rId17"/>
    <p:sldId id="304" r:id="rId18"/>
    <p:sldId id="305" r:id="rId19"/>
    <p:sldId id="317" r:id="rId20"/>
    <p:sldId id="318" r:id="rId21"/>
    <p:sldId id="306" r:id="rId22"/>
    <p:sldId id="307" r:id="rId23"/>
    <p:sldId id="309" r:id="rId24"/>
    <p:sldId id="310" r:id="rId25"/>
    <p:sldId id="311" r:id="rId26"/>
    <p:sldId id="312" r:id="rId27"/>
    <p:sldId id="319" r:id="rId28"/>
    <p:sldId id="320" r:id="rId29"/>
    <p:sldId id="321" r:id="rId30"/>
    <p:sldId id="282" r:id="rId31"/>
    <p:sldId id="259" r:id="rId32"/>
    <p:sldId id="260" r:id="rId33"/>
    <p:sldId id="262" r:id="rId34"/>
    <p:sldId id="263" r:id="rId35"/>
    <p:sldId id="286" r:id="rId36"/>
    <p:sldId id="288" r:id="rId37"/>
    <p:sldId id="284" r:id="rId38"/>
    <p:sldId id="268" r:id="rId39"/>
    <p:sldId id="271" r:id="rId40"/>
    <p:sldId id="272" r:id="rId41"/>
    <p:sldId id="273" r:id="rId42"/>
    <p:sldId id="274" r:id="rId43"/>
    <p:sldId id="275" r:id="rId44"/>
    <p:sldId id="276" r:id="rId45"/>
    <p:sldId id="279" r:id="rId46"/>
    <p:sldId id="280" r:id="rId47"/>
    <p:sldId id="281" r:id="rId48"/>
    <p:sldId id="322" r:id="rId49"/>
    <p:sldId id="325" r:id="rId50"/>
    <p:sldId id="326" r:id="rId51"/>
    <p:sldId id="327" r:id="rId52"/>
    <p:sldId id="328" r:id="rId53"/>
    <p:sldId id="330" r:id="rId54"/>
    <p:sldId id="331" r:id="rId55"/>
  </p:sldIdLst>
  <p:sldSz cx="9144000" cy="6858000" type="screen4x3"/>
  <p:notesSz cx="6858000" cy="9199563"/>
  <p:defaultTextStyle>
    <a:defPPr>
      <a:defRPr lang="en-US"/>
    </a:defPPr>
    <a:lvl1pPr algn="ctr" rtl="0" fontAlgn="base">
      <a:spcBef>
        <a:spcPct val="0"/>
      </a:spcBef>
      <a:spcAft>
        <a:spcPct val="0"/>
      </a:spcAft>
      <a:defRPr sz="20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0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0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92" autoAdjust="0"/>
    <p:restoredTop sz="85488" autoAdjust="0"/>
  </p:normalViewPr>
  <p:slideViewPr>
    <p:cSldViewPr>
      <p:cViewPr varScale="1">
        <p:scale>
          <a:sx n="86" d="100"/>
          <a:sy n="86" d="100"/>
        </p:scale>
        <p:origin x="1718" y="67"/>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13" Type="http://schemas.openxmlformats.org/officeDocument/2006/relationships/slide" Target="slides/slide40.xml"/><Relationship Id="rId3" Type="http://schemas.openxmlformats.org/officeDocument/2006/relationships/slide" Target="slides/slide27.xml"/><Relationship Id="rId7" Type="http://schemas.openxmlformats.org/officeDocument/2006/relationships/slide" Target="slides/slide31.xml"/><Relationship Id="rId12" Type="http://schemas.openxmlformats.org/officeDocument/2006/relationships/slide" Target="slides/slide39.xml"/><Relationship Id="rId17" Type="http://schemas.openxmlformats.org/officeDocument/2006/relationships/slide" Target="slides/slide44.xml"/><Relationship Id="rId2" Type="http://schemas.openxmlformats.org/officeDocument/2006/relationships/slide" Target="slides/slide26.xml"/><Relationship Id="rId16" Type="http://schemas.openxmlformats.org/officeDocument/2006/relationships/slide" Target="slides/slide43.xml"/><Relationship Id="rId1" Type="http://schemas.openxmlformats.org/officeDocument/2006/relationships/slide" Target="slides/slide25.xml"/><Relationship Id="rId6" Type="http://schemas.openxmlformats.org/officeDocument/2006/relationships/slide" Target="slides/slide30.xml"/><Relationship Id="rId11" Type="http://schemas.openxmlformats.org/officeDocument/2006/relationships/slide" Target="slides/slide38.xml"/><Relationship Id="rId5" Type="http://schemas.openxmlformats.org/officeDocument/2006/relationships/slide" Target="slides/slide29.xml"/><Relationship Id="rId15" Type="http://schemas.openxmlformats.org/officeDocument/2006/relationships/slide" Target="slides/slide42.xml"/><Relationship Id="rId10" Type="http://schemas.openxmlformats.org/officeDocument/2006/relationships/slide" Target="slides/slide36.xml"/><Relationship Id="rId4" Type="http://schemas.openxmlformats.org/officeDocument/2006/relationships/slide" Target="slides/slide28.xml"/><Relationship Id="rId9" Type="http://schemas.openxmlformats.org/officeDocument/2006/relationships/slide" Target="slides/slide35.xml"/><Relationship Id="rId14"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9"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0.wmf"/><Relationship Id="rId2" Type="http://schemas.openxmlformats.org/officeDocument/2006/relationships/image" Target="../media/image38.wmf"/><Relationship Id="rId1" Type="http://schemas.openxmlformats.org/officeDocument/2006/relationships/image" Target="../media/image46.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8.wmf"/><Relationship Id="rId7" Type="http://schemas.openxmlformats.org/officeDocument/2006/relationships/image" Target="../media/image31.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5.wmf"/><Relationship Id="rId9"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D5E9B67-DD0D-4C6F-BE71-144A006D720E}"/>
              </a:ext>
            </a:extLst>
          </p:cNvPr>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76803" name="Rectangle 3">
            <a:extLst>
              <a:ext uri="{FF2B5EF4-FFF2-40B4-BE49-F238E27FC236}">
                <a16:creationId xmlns:a16="http://schemas.microsoft.com/office/drawing/2014/main" id="{D8F77156-5656-4F0A-8830-D675AE5E7918}"/>
              </a:ext>
            </a:extLst>
          </p:cNvPr>
          <p:cNvSpPr>
            <a:spLocks noGrp="1" noChangeArrowheads="1"/>
          </p:cNvSpPr>
          <p:nvPr>
            <p:ph type="dt" sz="quarter" idx="1"/>
          </p:nvPr>
        </p:nvSpPr>
        <p:spPr bwMode="auto">
          <a:xfrm>
            <a:off x="388620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6804" name="Rectangle 4">
            <a:extLst>
              <a:ext uri="{FF2B5EF4-FFF2-40B4-BE49-F238E27FC236}">
                <a16:creationId xmlns:a16="http://schemas.microsoft.com/office/drawing/2014/main" id="{DE688AEC-21FF-4A02-BC18-299F40F61E43}"/>
              </a:ext>
            </a:extLst>
          </p:cNvPr>
          <p:cNvSpPr>
            <a:spLocks noGrp="1" noChangeArrowheads="1"/>
          </p:cNvSpPr>
          <p:nvPr>
            <p:ph type="ftr" sz="quarter" idx="2"/>
          </p:nvPr>
        </p:nvSpPr>
        <p:spPr bwMode="auto">
          <a:xfrm>
            <a:off x="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76805" name="Rectangle 5">
            <a:extLst>
              <a:ext uri="{FF2B5EF4-FFF2-40B4-BE49-F238E27FC236}">
                <a16:creationId xmlns:a16="http://schemas.microsoft.com/office/drawing/2014/main" id="{90E3AC39-0938-4E8F-98B6-E53F7B4FF599}"/>
              </a:ext>
            </a:extLst>
          </p:cNvPr>
          <p:cNvSpPr>
            <a:spLocks noGrp="1" noChangeArrowheads="1"/>
          </p:cNvSpPr>
          <p:nvPr>
            <p:ph type="sldNum" sz="quarter" idx="3"/>
          </p:nvPr>
        </p:nvSpPr>
        <p:spPr bwMode="auto">
          <a:xfrm>
            <a:off x="388620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B9CAD74-8128-419B-B55D-946CEF6E952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20F4613-A1E6-4DBE-A663-63E4DF95C01E}"/>
              </a:ext>
            </a:extLst>
          </p:cNvPr>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CA"/>
          </a:p>
        </p:txBody>
      </p:sp>
      <p:sp>
        <p:nvSpPr>
          <p:cNvPr id="4099" name="Rectangle 3">
            <a:extLst>
              <a:ext uri="{FF2B5EF4-FFF2-40B4-BE49-F238E27FC236}">
                <a16:creationId xmlns:a16="http://schemas.microsoft.com/office/drawing/2014/main" id="{D96D14CC-D184-410A-9AEF-5C5D92425F64}"/>
              </a:ext>
            </a:extLst>
          </p:cNvPr>
          <p:cNvSpPr>
            <a:spLocks noGrp="1" noChangeArrowheads="1"/>
          </p:cNvSpPr>
          <p:nvPr>
            <p:ph type="dt"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CA"/>
          </a:p>
        </p:txBody>
      </p:sp>
      <p:sp>
        <p:nvSpPr>
          <p:cNvPr id="56324" name="Rectangle 4">
            <a:extLst>
              <a:ext uri="{FF2B5EF4-FFF2-40B4-BE49-F238E27FC236}">
                <a16:creationId xmlns:a16="http://schemas.microsoft.com/office/drawing/2014/main" id="{FBB1AEB3-4000-407C-AB2B-8D45CE2A56B9}"/>
              </a:ext>
            </a:extLst>
          </p:cNvPr>
          <p:cNvSpPr>
            <a:spLocks noGrp="1" noRot="1" noChangeAspect="1" noChangeArrowheads="1" noTextEdit="1"/>
          </p:cNvSpPr>
          <p:nvPr>
            <p:ph type="sldImg" idx="2"/>
          </p:nvPr>
        </p:nvSpPr>
        <p:spPr bwMode="auto">
          <a:xfrm>
            <a:off x="1130300" y="690563"/>
            <a:ext cx="4598988" cy="34496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141A0205-F463-495A-9719-F7D6CD440CE8}"/>
              </a:ext>
            </a:extLst>
          </p:cNvPr>
          <p:cNvSpPr>
            <a:spLocks noGrp="1" noChangeArrowheads="1"/>
          </p:cNvSpPr>
          <p:nvPr>
            <p:ph type="body" sz="quarter" idx="3"/>
          </p:nvPr>
        </p:nvSpPr>
        <p:spPr bwMode="auto">
          <a:xfrm>
            <a:off x="685800" y="4370388"/>
            <a:ext cx="5486400" cy="4138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4102" name="Rectangle 6">
            <a:extLst>
              <a:ext uri="{FF2B5EF4-FFF2-40B4-BE49-F238E27FC236}">
                <a16:creationId xmlns:a16="http://schemas.microsoft.com/office/drawing/2014/main" id="{0EF8B755-3EF4-459B-9B53-56A02F5F5CB8}"/>
              </a:ext>
            </a:extLst>
          </p:cNvPr>
          <p:cNvSpPr>
            <a:spLocks noGrp="1" noChangeArrowheads="1"/>
          </p:cNvSpPr>
          <p:nvPr>
            <p:ph type="ftr" sz="quarter" idx="4"/>
          </p:nvPr>
        </p:nvSpPr>
        <p:spPr bwMode="auto">
          <a:xfrm>
            <a:off x="0" y="8737600"/>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CA"/>
          </a:p>
        </p:txBody>
      </p:sp>
      <p:sp>
        <p:nvSpPr>
          <p:cNvPr id="4103" name="Rectangle 7">
            <a:extLst>
              <a:ext uri="{FF2B5EF4-FFF2-40B4-BE49-F238E27FC236}">
                <a16:creationId xmlns:a16="http://schemas.microsoft.com/office/drawing/2014/main" id="{C5CD54D8-6C54-49F5-999A-71AC4F7E9281}"/>
              </a:ext>
            </a:extLst>
          </p:cNvPr>
          <p:cNvSpPr>
            <a:spLocks noGrp="1" noChangeArrowheads="1"/>
          </p:cNvSpPr>
          <p:nvPr>
            <p:ph type="sldNum" sz="quarter" idx="5"/>
          </p:nvPr>
        </p:nvSpPr>
        <p:spPr bwMode="auto">
          <a:xfrm>
            <a:off x="3884613" y="8737600"/>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7EE75EA-2EF5-4D64-AE6A-DC0C4B981DD0}"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659B421-D9B5-4059-A41A-87D83E943E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anose="02020603050405020304" pitchFamily="18" charset="0"/>
              </a:defRPr>
            </a:lvl1pPr>
            <a:lvl2pPr marL="742950" indent="-285750" algn="l" eaLnBrk="0" hangingPunct="0">
              <a:spcBef>
                <a:spcPct val="30000"/>
              </a:spcBef>
              <a:defRPr sz="1200">
                <a:solidFill>
                  <a:schemeClr val="tx1"/>
                </a:solidFill>
                <a:latin typeface="Times New Roman" panose="02020603050405020304" pitchFamily="18" charset="0"/>
              </a:defRPr>
            </a:lvl2pPr>
            <a:lvl3pPr marL="1143000" indent="-228600" algn="l" eaLnBrk="0" hangingPunct="0">
              <a:spcBef>
                <a:spcPct val="30000"/>
              </a:spcBef>
              <a:defRPr sz="1200">
                <a:solidFill>
                  <a:schemeClr val="tx1"/>
                </a:solidFill>
                <a:latin typeface="Times New Roman" panose="02020603050405020304" pitchFamily="18" charset="0"/>
              </a:defRPr>
            </a:lvl3pPr>
            <a:lvl4pPr marL="1600200" indent="-228600" algn="l" eaLnBrk="0" hangingPunct="0">
              <a:spcBef>
                <a:spcPct val="30000"/>
              </a:spcBef>
              <a:defRPr sz="1200">
                <a:solidFill>
                  <a:schemeClr val="tx1"/>
                </a:solidFill>
                <a:latin typeface="Times New Roman" panose="02020603050405020304" pitchFamily="18" charset="0"/>
              </a:defRPr>
            </a:lvl4pPr>
            <a:lvl5pPr marL="2057400" indent="-228600" algn="l"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52C76F20-3025-4678-A9AB-2F06F3074C53}" type="slidenum">
              <a:rPr lang="en-CA" altLang="en-US"/>
              <a:pPr algn="r" eaLnBrk="1" hangingPunct="1">
                <a:spcBef>
                  <a:spcPct val="0"/>
                </a:spcBef>
              </a:pPr>
              <a:t>1</a:t>
            </a:fld>
            <a:endParaRPr lang="en-CA" altLang="en-US"/>
          </a:p>
        </p:txBody>
      </p:sp>
      <p:sp>
        <p:nvSpPr>
          <p:cNvPr id="57347" name="Rectangle 2">
            <a:extLst>
              <a:ext uri="{FF2B5EF4-FFF2-40B4-BE49-F238E27FC236}">
                <a16:creationId xmlns:a16="http://schemas.microsoft.com/office/drawing/2014/main" id="{6EA7CB6B-0DBD-4C9F-BFBC-0C59545B13DA}"/>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72F31174-7CF4-4E87-83A4-E35F8EF4CC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354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70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734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914400"/>
            <a:ext cx="3810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14400"/>
            <a:ext cx="38100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581400"/>
            <a:ext cx="38100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8063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914400"/>
            <a:ext cx="3810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10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0096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BC76FCEB-4C3E-4B5D-9D0C-A7E6E12792FE}"/>
              </a:ext>
            </a:extLst>
          </p:cNvPr>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8">
            <a:extLst>
              <a:ext uri="{FF2B5EF4-FFF2-40B4-BE49-F238E27FC236}">
                <a16:creationId xmlns:a16="http://schemas.microsoft.com/office/drawing/2014/main" id="{D1AD91D0-79FE-43E8-8808-762CED94FCFC}"/>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1800A611-207D-4A62-B110-730E6EDA8889}"/>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7" name="Oval 10">
              <a:extLst>
                <a:ext uri="{FF2B5EF4-FFF2-40B4-BE49-F238E27FC236}">
                  <a16:creationId xmlns:a16="http://schemas.microsoft.com/office/drawing/2014/main" id="{24787BFE-1A3F-4E47-97E7-CC3A2E1C97B7}"/>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8" name="Oval 11">
              <a:extLst>
                <a:ext uri="{FF2B5EF4-FFF2-40B4-BE49-F238E27FC236}">
                  <a16:creationId xmlns:a16="http://schemas.microsoft.com/office/drawing/2014/main" id="{618BBD5B-E00F-42B6-82D9-D1A359CF4105}"/>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9" name="Oval 12">
              <a:extLst>
                <a:ext uri="{FF2B5EF4-FFF2-40B4-BE49-F238E27FC236}">
                  <a16:creationId xmlns:a16="http://schemas.microsoft.com/office/drawing/2014/main" id="{1D3D8C76-DC10-4D36-8ED8-C9643019E07E}"/>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10" name="Oval 13">
              <a:extLst>
                <a:ext uri="{FF2B5EF4-FFF2-40B4-BE49-F238E27FC236}">
                  <a16:creationId xmlns:a16="http://schemas.microsoft.com/office/drawing/2014/main" id="{3E473DDF-40F9-44B0-BC08-C44FC17DBD8C}"/>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11" name="Oval 14">
              <a:extLst>
                <a:ext uri="{FF2B5EF4-FFF2-40B4-BE49-F238E27FC236}">
                  <a16:creationId xmlns:a16="http://schemas.microsoft.com/office/drawing/2014/main" id="{6C83FD6A-DAC6-49EC-9869-6117C513C75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12" name="Oval 15">
              <a:extLst>
                <a:ext uri="{FF2B5EF4-FFF2-40B4-BE49-F238E27FC236}">
                  <a16:creationId xmlns:a16="http://schemas.microsoft.com/office/drawing/2014/main" id="{65C03964-59CB-422A-9A3F-EEB0EC3721AB}"/>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13" name="Oval 16">
              <a:extLst>
                <a:ext uri="{FF2B5EF4-FFF2-40B4-BE49-F238E27FC236}">
                  <a16:creationId xmlns:a16="http://schemas.microsoft.com/office/drawing/2014/main" id="{47B6FAA0-62B5-4C32-94BA-EB8ED0646774}"/>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14" name="Oval 17">
              <a:extLst>
                <a:ext uri="{FF2B5EF4-FFF2-40B4-BE49-F238E27FC236}">
                  <a16:creationId xmlns:a16="http://schemas.microsoft.com/office/drawing/2014/main" id="{9555B74D-34EC-458F-A6D1-1509897B6193}"/>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15" name="Oval 18">
              <a:extLst>
                <a:ext uri="{FF2B5EF4-FFF2-40B4-BE49-F238E27FC236}">
                  <a16:creationId xmlns:a16="http://schemas.microsoft.com/office/drawing/2014/main" id="{B1F6C26B-4F43-4526-826E-FBE24E74300C}"/>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16" name="Oval 19">
              <a:extLst>
                <a:ext uri="{FF2B5EF4-FFF2-40B4-BE49-F238E27FC236}">
                  <a16:creationId xmlns:a16="http://schemas.microsoft.com/office/drawing/2014/main" id="{7D33CD39-3CCD-42F5-AEC0-13A4D2675144}"/>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17" name="Oval 20">
              <a:extLst>
                <a:ext uri="{FF2B5EF4-FFF2-40B4-BE49-F238E27FC236}">
                  <a16:creationId xmlns:a16="http://schemas.microsoft.com/office/drawing/2014/main" id="{6C682003-2C2F-46F2-826A-2599AA5DCD79}"/>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18" name="Oval 21">
              <a:extLst>
                <a:ext uri="{FF2B5EF4-FFF2-40B4-BE49-F238E27FC236}">
                  <a16:creationId xmlns:a16="http://schemas.microsoft.com/office/drawing/2014/main" id="{7E6F559E-C5BD-449F-B881-EFD7695F26F5}"/>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19" name="Oval 22">
              <a:extLst>
                <a:ext uri="{FF2B5EF4-FFF2-40B4-BE49-F238E27FC236}">
                  <a16:creationId xmlns:a16="http://schemas.microsoft.com/office/drawing/2014/main" id="{6215C316-2770-4A7D-BBF3-2A6E27EDD5AF}"/>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 name="Oval 23">
              <a:extLst>
                <a:ext uri="{FF2B5EF4-FFF2-40B4-BE49-F238E27FC236}">
                  <a16:creationId xmlns:a16="http://schemas.microsoft.com/office/drawing/2014/main" id="{21BC75BC-C919-4103-9E4C-457D7BA4939A}"/>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1" name="Oval 24">
              <a:extLst>
                <a:ext uri="{FF2B5EF4-FFF2-40B4-BE49-F238E27FC236}">
                  <a16:creationId xmlns:a16="http://schemas.microsoft.com/office/drawing/2014/main" id="{53D46E65-76AD-465C-B89C-97FC9AEBC603}"/>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2" name="Oval 25">
              <a:extLst>
                <a:ext uri="{FF2B5EF4-FFF2-40B4-BE49-F238E27FC236}">
                  <a16:creationId xmlns:a16="http://schemas.microsoft.com/office/drawing/2014/main" id="{16AC8B5D-ED8F-43C8-B7C9-71B3F9E12669}"/>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3" name="Oval 26">
              <a:extLst>
                <a:ext uri="{FF2B5EF4-FFF2-40B4-BE49-F238E27FC236}">
                  <a16:creationId xmlns:a16="http://schemas.microsoft.com/office/drawing/2014/main" id="{5FDCC926-594F-4C9F-AC2C-2D863181398D}"/>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4" name="Oval 27">
              <a:extLst>
                <a:ext uri="{FF2B5EF4-FFF2-40B4-BE49-F238E27FC236}">
                  <a16:creationId xmlns:a16="http://schemas.microsoft.com/office/drawing/2014/main" id="{CAA75BC1-327E-442E-8EDB-8DECB818E12F}"/>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5" name="Oval 28">
              <a:extLst>
                <a:ext uri="{FF2B5EF4-FFF2-40B4-BE49-F238E27FC236}">
                  <a16:creationId xmlns:a16="http://schemas.microsoft.com/office/drawing/2014/main" id="{9A9F6C91-7B82-41A4-9CA6-F20113B40247}"/>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6" name="Oval 29">
              <a:extLst>
                <a:ext uri="{FF2B5EF4-FFF2-40B4-BE49-F238E27FC236}">
                  <a16:creationId xmlns:a16="http://schemas.microsoft.com/office/drawing/2014/main" id="{C10A76A0-96E5-4096-B5A8-818CF865F2E9}"/>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7" name="Oval 30">
              <a:extLst>
                <a:ext uri="{FF2B5EF4-FFF2-40B4-BE49-F238E27FC236}">
                  <a16:creationId xmlns:a16="http://schemas.microsoft.com/office/drawing/2014/main" id="{677F5625-7AE9-4FA7-A1BD-B3E23BE15A95}"/>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8" name="Oval 31">
              <a:extLst>
                <a:ext uri="{FF2B5EF4-FFF2-40B4-BE49-F238E27FC236}">
                  <a16:creationId xmlns:a16="http://schemas.microsoft.com/office/drawing/2014/main" id="{CDAEC607-8AC7-463B-B05A-B8D4EE713592}"/>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9" name="Oval 32">
              <a:extLst>
                <a:ext uri="{FF2B5EF4-FFF2-40B4-BE49-F238E27FC236}">
                  <a16:creationId xmlns:a16="http://schemas.microsoft.com/office/drawing/2014/main" id="{D7A0552A-B239-4D5E-8921-479819DF49D7}"/>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30" name="Oval 33">
              <a:extLst>
                <a:ext uri="{FF2B5EF4-FFF2-40B4-BE49-F238E27FC236}">
                  <a16:creationId xmlns:a16="http://schemas.microsoft.com/office/drawing/2014/main" id="{83AC5A9F-E1FB-4D8B-A7DF-D9E5423A366D}"/>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31" name="Oval 34">
              <a:extLst>
                <a:ext uri="{FF2B5EF4-FFF2-40B4-BE49-F238E27FC236}">
                  <a16:creationId xmlns:a16="http://schemas.microsoft.com/office/drawing/2014/main" id="{FF722AEC-AC97-4939-9E86-DA341EB3AC27}"/>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32" name="Oval 35">
              <a:extLst>
                <a:ext uri="{FF2B5EF4-FFF2-40B4-BE49-F238E27FC236}">
                  <a16:creationId xmlns:a16="http://schemas.microsoft.com/office/drawing/2014/main" id="{D9F6F6D9-DFEB-40C0-AF09-8685825DBCAF}"/>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33" name="Oval 36">
              <a:extLst>
                <a:ext uri="{FF2B5EF4-FFF2-40B4-BE49-F238E27FC236}">
                  <a16:creationId xmlns:a16="http://schemas.microsoft.com/office/drawing/2014/main" id="{5E1ECEC3-8D15-4E64-9886-884801C4C6FF}"/>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34" name="Oval 37">
              <a:extLst>
                <a:ext uri="{FF2B5EF4-FFF2-40B4-BE49-F238E27FC236}">
                  <a16:creationId xmlns:a16="http://schemas.microsoft.com/office/drawing/2014/main" id="{8F868F34-03C7-49FF-B0D7-F6A2323AFCD2}"/>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35" name="Oval 38">
              <a:extLst>
                <a:ext uri="{FF2B5EF4-FFF2-40B4-BE49-F238E27FC236}">
                  <a16:creationId xmlns:a16="http://schemas.microsoft.com/office/drawing/2014/main" id="{E69402C0-960D-4CB6-BB07-CC307CD44A76}"/>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36" name="Oval 39">
              <a:extLst>
                <a:ext uri="{FF2B5EF4-FFF2-40B4-BE49-F238E27FC236}">
                  <a16:creationId xmlns:a16="http://schemas.microsoft.com/office/drawing/2014/main" id="{D00F2163-6168-4B31-9ACC-482933C8C2CE}"/>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grpSp>
      <p:sp>
        <p:nvSpPr>
          <p:cNvPr id="37" name="Line 40">
            <a:extLst>
              <a:ext uri="{FF2B5EF4-FFF2-40B4-BE49-F238E27FC236}">
                <a16:creationId xmlns:a16="http://schemas.microsoft.com/office/drawing/2014/main" id="{1F078BD5-050E-4206-AC5C-446AF37618C8}"/>
              </a:ext>
            </a:extLst>
          </p:cNvPr>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595"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23859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a:extLst>
              <a:ext uri="{FF2B5EF4-FFF2-40B4-BE49-F238E27FC236}">
                <a16:creationId xmlns:a16="http://schemas.microsoft.com/office/drawing/2014/main" id="{73CEFF9A-6DBD-42C4-9297-247498E71DC3}"/>
              </a:ext>
            </a:extLst>
          </p:cNvPr>
          <p:cNvSpPr>
            <a:spLocks noGrp="1" noChangeArrowheads="1"/>
          </p:cNvSpPr>
          <p:nvPr>
            <p:ph type="dt" sz="half" idx="10"/>
          </p:nvPr>
        </p:nvSpPr>
        <p:spPr/>
        <p:txBody>
          <a:bodyPr/>
          <a:lstStyle>
            <a:lvl1pPr>
              <a:defRPr/>
            </a:lvl1pPr>
          </a:lstStyle>
          <a:p>
            <a:pPr>
              <a:defRPr/>
            </a:pPr>
            <a:fld id="{605E49F4-DB95-4592-97BE-C01C10066477}" type="datetime4">
              <a:rPr lang="en-US"/>
              <a:pPr>
                <a:defRPr/>
              </a:pPr>
              <a:t>February 10, 2022</a:t>
            </a:fld>
            <a:endParaRPr lang="en-US" altLang="en-US"/>
          </a:p>
        </p:txBody>
      </p:sp>
      <p:sp>
        <p:nvSpPr>
          <p:cNvPr id="39" name="Rectangle 6">
            <a:extLst>
              <a:ext uri="{FF2B5EF4-FFF2-40B4-BE49-F238E27FC236}">
                <a16:creationId xmlns:a16="http://schemas.microsoft.com/office/drawing/2014/main" id="{EACFEF31-9E97-4117-AD06-66C161AE439C}"/>
              </a:ext>
            </a:extLst>
          </p:cNvPr>
          <p:cNvSpPr>
            <a:spLocks noGrp="1" noChangeArrowheads="1"/>
          </p:cNvSpPr>
          <p:nvPr>
            <p:ph type="ftr" sz="quarter" idx="11"/>
          </p:nvPr>
        </p:nvSpPr>
        <p:spPr/>
        <p:txBody>
          <a:bodyPr/>
          <a:lstStyle>
            <a:lvl1pPr>
              <a:defRPr/>
            </a:lvl1pPr>
          </a:lstStyle>
          <a:p>
            <a:pPr>
              <a:defRPr/>
            </a:pPr>
            <a:r>
              <a:rPr lang="en-US" altLang="en-US"/>
              <a:t>RAJALAKSHMI ENGINEERING COLLEGE</a:t>
            </a:r>
          </a:p>
        </p:txBody>
      </p:sp>
      <p:sp>
        <p:nvSpPr>
          <p:cNvPr id="40" name="Rectangle 7">
            <a:extLst>
              <a:ext uri="{FF2B5EF4-FFF2-40B4-BE49-F238E27FC236}">
                <a16:creationId xmlns:a16="http://schemas.microsoft.com/office/drawing/2014/main" id="{87AAB8A9-3E06-4043-8B5B-D7103EF2229E}"/>
              </a:ext>
            </a:extLst>
          </p:cNvPr>
          <p:cNvSpPr>
            <a:spLocks noGrp="1" noChangeArrowheads="1"/>
          </p:cNvSpPr>
          <p:nvPr>
            <p:ph type="sldNum" sz="quarter" idx="12"/>
          </p:nvPr>
        </p:nvSpPr>
        <p:spPr/>
        <p:txBody>
          <a:bodyPr/>
          <a:lstStyle>
            <a:lvl1pPr>
              <a:defRPr/>
            </a:lvl1pPr>
          </a:lstStyle>
          <a:p>
            <a:fld id="{BB0DC57F-8F29-4644-A5B2-18E41A15D478}" type="slidenum">
              <a:rPr lang="en-US" altLang="en-US"/>
              <a:pPr/>
              <a:t>‹#›</a:t>
            </a:fld>
            <a:endParaRPr lang="en-US" altLang="en-US"/>
          </a:p>
        </p:txBody>
      </p:sp>
    </p:spTree>
    <p:extLst>
      <p:ext uri="{BB962C8B-B14F-4D97-AF65-F5344CB8AC3E}">
        <p14:creationId xmlns:p14="http://schemas.microsoft.com/office/powerpoint/2010/main" val="2535101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BC08D7A-AA89-4E8A-A21E-88AC7F045ED3}"/>
              </a:ext>
            </a:extLst>
          </p:cNvPr>
          <p:cNvSpPr>
            <a:spLocks noGrp="1" noChangeArrowheads="1"/>
          </p:cNvSpPr>
          <p:nvPr>
            <p:ph type="dt" sz="half" idx="10"/>
          </p:nvPr>
        </p:nvSpPr>
        <p:spPr>
          <a:ln/>
        </p:spPr>
        <p:txBody>
          <a:bodyPr/>
          <a:lstStyle>
            <a:lvl1pPr>
              <a:defRPr/>
            </a:lvl1pPr>
          </a:lstStyle>
          <a:p>
            <a:pPr>
              <a:defRPr/>
            </a:pPr>
            <a:fld id="{2DD0DDF6-25B5-4F97-B1C8-E8883ADC3764}" type="datetime4">
              <a:rPr lang="en-US"/>
              <a:pPr>
                <a:defRPr/>
              </a:pPr>
              <a:t>February 10, 2022</a:t>
            </a:fld>
            <a:endParaRPr lang="en-US" altLang="en-US"/>
          </a:p>
        </p:txBody>
      </p:sp>
      <p:sp>
        <p:nvSpPr>
          <p:cNvPr id="5" name="Rectangle 6">
            <a:extLst>
              <a:ext uri="{FF2B5EF4-FFF2-40B4-BE49-F238E27FC236}">
                <a16:creationId xmlns:a16="http://schemas.microsoft.com/office/drawing/2014/main" id="{D40A27C3-8323-4B70-868F-9B111CD748F5}"/>
              </a:ext>
            </a:extLst>
          </p:cNvPr>
          <p:cNvSpPr>
            <a:spLocks noGrp="1" noChangeArrowheads="1"/>
          </p:cNvSpPr>
          <p:nvPr>
            <p:ph type="ftr" sz="quarter" idx="11"/>
          </p:nvPr>
        </p:nvSpPr>
        <p:spPr>
          <a:ln/>
        </p:spPr>
        <p:txBody>
          <a:bodyPr/>
          <a:lstStyle>
            <a:lvl1pPr>
              <a:defRPr/>
            </a:lvl1pPr>
          </a:lstStyle>
          <a:p>
            <a:pPr>
              <a:defRPr/>
            </a:pPr>
            <a:r>
              <a:rPr lang="en-US" altLang="en-US"/>
              <a:t>RAJALAKSHMI ENGINEERING COLLEGE</a:t>
            </a:r>
          </a:p>
        </p:txBody>
      </p:sp>
      <p:sp>
        <p:nvSpPr>
          <p:cNvPr id="6" name="Rectangle 7">
            <a:extLst>
              <a:ext uri="{FF2B5EF4-FFF2-40B4-BE49-F238E27FC236}">
                <a16:creationId xmlns:a16="http://schemas.microsoft.com/office/drawing/2014/main" id="{00D36892-2A72-4849-BB5A-63BA3DF05DEE}"/>
              </a:ext>
            </a:extLst>
          </p:cNvPr>
          <p:cNvSpPr>
            <a:spLocks noGrp="1" noChangeArrowheads="1"/>
          </p:cNvSpPr>
          <p:nvPr>
            <p:ph type="sldNum" sz="quarter" idx="12"/>
          </p:nvPr>
        </p:nvSpPr>
        <p:spPr>
          <a:ln/>
        </p:spPr>
        <p:txBody>
          <a:bodyPr/>
          <a:lstStyle>
            <a:lvl1pPr>
              <a:defRPr/>
            </a:lvl1pPr>
          </a:lstStyle>
          <a:p>
            <a:fld id="{DE87EF84-EA54-44BA-9A59-56BAF9FEC709}" type="slidenum">
              <a:rPr lang="en-US" altLang="en-US"/>
              <a:pPr/>
              <a:t>‹#›</a:t>
            </a:fld>
            <a:endParaRPr lang="en-US" altLang="en-US"/>
          </a:p>
        </p:txBody>
      </p:sp>
    </p:spTree>
    <p:extLst>
      <p:ext uri="{BB962C8B-B14F-4D97-AF65-F5344CB8AC3E}">
        <p14:creationId xmlns:p14="http://schemas.microsoft.com/office/powerpoint/2010/main" val="3940418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5D296FBC-5515-4518-B8C1-1C82B298794A}"/>
              </a:ext>
            </a:extLst>
          </p:cNvPr>
          <p:cNvSpPr>
            <a:spLocks noGrp="1" noChangeArrowheads="1"/>
          </p:cNvSpPr>
          <p:nvPr>
            <p:ph type="dt" sz="half" idx="10"/>
          </p:nvPr>
        </p:nvSpPr>
        <p:spPr>
          <a:ln/>
        </p:spPr>
        <p:txBody>
          <a:bodyPr/>
          <a:lstStyle>
            <a:lvl1pPr>
              <a:defRPr/>
            </a:lvl1pPr>
          </a:lstStyle>
          <a:p>
            <a:pPr>
              <a:defRPr/>
            </a:pPr>
            <a:fld id="{A33BB157-940E-4E37-A016-95EF878EC6B5}" type="datetime4">
              <a:rPr lang="en-US"/>
              <a:pPr>
                <a:defRPr/>
              </a:pPr>
              <a:t>February 10, 2022</a:t>
            </a:fld>
            <a:endParaRPr lang="en-US" altLang="en-US"/>
          </a:p>
        </p:txBody>
      </p:sp>
      <p:sp>
        <p:nvSpPr>
          <p:cNvPr id="5" name="Rectangle 6">
            <a:extLst>
              <a:ext uri="{FF2B5EF4-FFF2-40B4-BE49-F238E27FC236}">
                <a16:creationId xmlns:a16="http://schemas.microsoft.com/office/drawing/2014/main" id="{9DCABA22-160E-4457-BE00-A228CDA66327}"/>
              </a:ext>
            </a:extLst>
          </p:cNvPr>
          <p:cNvSpPr>
            <a:spLocks noGrp="1" noChangeArrowheads="1"/>
          </p:cNvSpPr>
          <p:nvPr>
            <p:ph type="ftr" sz="quarter" idx="11"/>
          </p:nvPr>
        </p:nvSpPr>
        <p:spPr>
          <a:ln/>
        </p:spPr>
        <p:txBody>
          <a:bodyPr/>
          <a:lstStyle>
            <a:lvl1pPr>
              <a:defRPr/>
            </a:lvl1pPr>
          </a:lstStyle>
          <a:p>
            <a:pPr>
              <a:defRPr/>
            </a:pPr>
            <a:r>
              <a:rPr lang="en-US" altLang="en-US"/>
              <a:t>RAJALAKSHMI ENGINEERING COLLEGE</a:t>
            </a:r>
          </a:p>
        </p:txBody>
      </p:sp>
      <p:sp>
        <p:nvSpPr>
          <p:cNvPr id="6" name="Rectangle 7">
            <a:extLst>
              <a:ext uri="{FF2B5EF4-FFF2-40B4-BE49-F238E27FC236}">
                <a16:creationId xmlns:a16="http://schemas.microsoft.com/office/drawing/2014/main" id="{C19FF6E0-24CF-4995-8A66-DBF0A4DDF528}"/>
              </a:ext>
            </a:extLst>
          </p:cNvPr>
          <p:cNvSpPr>
            <a:spLocks noGrp="1" noChangeArrowheads="1"/>
          </p:cNvSpPr>
          <p:nvPr>
            <p:ph type="sldNum" sz="quarter" idx="12"/>
          </p:nvPr>
        </p:nvSpPr>
        <p:spPr>
          <a:ln/>
        </p:spPr>
        <p:txBody>
          <a:bodyPr/>
          <a:lstStyle>
            <a:lvl1pPr>
              <a:defRPr/>
            </a:lvl1pPr>
          </a:lstStyle>
          <a:p>
            <a:fld id="{35D6DDBD-29CD-4747-89E9-9DCF48972EE7}" type="slidenum">
              <a:rPr lang="en-US" altLang="en-US"/>
              <a:pPr/>
              <a:t>‹#›</a:t>
            </a:fld>
            <a:endParaRPr lang="en-US" altLang="en-US"/>
          </a:p>
        </p:txBody>
      </p:sp>
    </p:spTree>
    <p:extLst>
      <p:ext uri="{BB962C8B-B14F-4D97-AF65-F5344CB8AC3E}">
        <p14:creationId xmlns:p14="http://schemas.microsoft.com/office/powerpoint/2010/main" val="215398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75D91226-6EA6-494B-916D-345045D48112}"/>
              </a:ext>
            </a:extLst>
          </p:cNvPr>
          <p:cNvSpPr>
            <a:spLocks noGrp="1" noChangeArrowheads="1"/>
          </p:cNvSpPr>
          <p:nvPr>
            <p:ph type="dt" sz="half" idx="10"/>
          </p:nvPr>
        </p:nvSpPr>
        <p:spPr>
          <a:ln/>
        </p:spPr>
        <p:txBody>
          <a:bodyPr/>
          <a:lstStyle>
            <a:lvl1pPr>
              <a:defRPr/>
            </a:lvl1pPr>
          </a:lstStyle>
          <a:p>
            <a:pPr>
              <a:defRPr/>
            </a:pPr>
            <a:fld id="{2A95BEBB-8B8F-4277-9AB0-B972A32E6532}" type="datetime4">
              <a:rPr lang="en-US"/>
              <a:pPr>
                <a:defRPr/>
              </a:pPr>
              <a:t>February 10, 2022</a:t>
            </a:fld>
            <a:endParaRPr lang="en-US" altLang="en-US"/>
          </a:p>
        </p:txBody>
      </p:sp>
      <p:sp>
        <p:nvSpPr>
          <p:cNvPr id="6" name="Rectangle 6">
            <a:extLst>
              <a:ext uri="{FF2B5EF4-FFF2-40B4-BE49-F238E27FC236}">
                <a16:creationId xmlns:a16="http://schemas.microsoft.com/office/drawing/2014/main" id="{30BB46D2-18B3-43AD-850F-5C6A05FE699F}"/>
              </a:ext>
            </a:extLst>
          </p:cNvPr>
          <p:cNvSpPr>
            <a:spLocks noGrp="1" noChangeArrowheads="1"/>
          </p:cNvSpPr>
          <p:nvPr>
            <p:ph type="ftr" sz="quarter" idx="11"/>
          </p:nvPr>
        </p:nvSpPr>
        <p:spPr>
          <a:ln/>
        </p:spPr>
        <p:txBody>
          <a:bodyPr/>
          <a:lstStyle>
            <a:lvl1pPr>
              <a:defRPr/>
            </a:lvl1pPr>
          </a:lstStyle>
          <a:p>
            <a:pPr>
              <a:defRPr/>
            </a:pPr>
            <a:r>
              <a:rPr lang="en-US" altLang="en-US"/>
              <a:t>RAJALAKSHMI ENGINEERING COLLEGE</a:t>
            </a:r>
          </a:p>
        </p:txBody>
      </p:sp>
      <p:sp>
        <p:nvSpPr>
          <p:cNvPr id="7" name="Rectangle 7">
            <a:extLst>
              <a:ext uri="{FF2B5EF4-FFF2-40B4-BE49-F238E27FC236}">
                <a16:creationId xmlns:a16="http://schemas.microsoft.com/office/drawing/2014/main" id="{6395E516-CC9A-4E8F-B631-7FE5C49B7F71}"/>
              </a:ext>
            </a:extLst>
          </p:cNvPr>
          <p:cNvSpPr>
            <a:spLocks noGrp="1" noChangeArrowheads="1"/>
          </p:cNvSpPr>
          <p:nvPr>
            <p:ph type="sldNum" sz="quarter" idx="12"/>
          </p:nvPr>
        </p:nvSpPr>
        <p:spPr>
          <a:ln/>
        </p:spPr>
        <p:txBody>
          <a:bodyPr/>
          <a:lstStyle>
            <a:lvl1pPr>
              <a:defRPr/>
            </a:lvl1pPr>
          </a:lstStyle>
          <a:p>
            <a:fld id="{3F4FAA39-8D58-4C79-A4B1-34643BA52BC1}" type="slidenum">
              <a:rPr lang="en-US" altLang="en-US"/>
              <a:pPr/>
              <a:t>‹#›</a:t>
            </a:fld>
            <a:endParaRPr lang="en-US" altLang="en-US"/>
          </a:p>
        </p:txBody>
      </p:sp>
    </p:spTree>
    <p:extLst>
      <p:ext uri="{BB962C8B-B14F-4D97-AF65-F5344CB8AC3E}">
        <p14:creationId xmlns:p14="http://schemas.microsoft.com/office/powerpoint/2010/main" val="1697180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29862E79-1515-4636-8F9A-31B752B26EA1}"/>
              </a:ext>
            </a:extLst>
          </p:cNvPr>
          <p:cNvSpPr>
            <a:spLocks noGrp="1" noChangeArrowheads="1"/>
          </p:cNvSpPr>
          <p:nvPr>
            <p:ph type="dt" sz="half" idx="10"/>
          </p:nvPr>
        </p:nvSpPr>
        <p:spPr>
          <a:ln/>
        </p:spPr>
        <p:txBody>
          <a:bodyPr/>
          <a:lstStyle>
            <a:lvl1pPr>
              <a:defRPr/>
            </a:lvl1pPr>
          </a:lstStyle>
          <a:p>
            <a:pPr>
              <a:defRPr/>
            </a:pPr>
            <a:fld id="{C0CE6648-17CA-4DBE-83BA-2C170B01480C}" type="datetime4">
              <a:rPr lang="en-US"/>
              <a:pPr>
                <a:defRPr/>
              </a:pPr>
              <a:t>February 10, 2022</a:t>
            </a:fld>
            <a:endParaRPr lang="en-US" altLang="en-US"/>
          </a:p>
        </p:txBody>
      </p:sp>
      <p:sp>
        <p:nvSpPr>
          <p:cNvPr id="8" name="Rectangle 6">
            <a:extLst>
              <a:ext uri="{FF2B5EF4-FFF2-40B4-BE49-F238E27FC236}">
                <a16:creationId xmlns:a16="http://schemas.microsoft.com/office/drawing/2014/main" id="{8A13CC96-3D32-4C76-9974-DD4DB62360BA}"/>
              </a:ext>
            </a:extLst>
          </p:cNvPr>
          <p:cNvSpPr>
            <a:spLocks noGrp="1" noChangeArrowheads="1"/>
          </p:cNvSpPr>
          <p:nvPr>
            <p:ph type="ftr" sz="quarter" idx="11"/>
          </p:nvPr>
        </p:nvSpPr>
        <p:spPr>
          <a:ln/>
        </p:spPr>
        <p:txBody>
          <a:bodyPr/>
          <a:lstStyle>
            <a:lvl1pPr>
              <a:defRPr/>
            </a:lvl1pPr>
          </a:lstStyle>
          <a:p>
            <a:pPr>
              <a:defRPr/>
            </a:pPr>
            <a:r>
              <a:rPr lang="en-US" altLang="en-US"/>
              <a:t>RAJALAKSHMI ENGINEERING COLLEGE</a:t>
            </a:r>
          </a:p>
        </p:txBody>
      </p:sp>
      <p:sp>
        <p:nvSpPr>
          <p:cNvPr id="9" name="Rectangle 7">
            <a:extLst>
              <a:ext uri="{FF2B5EF4-FFF2-40B4-BE49-F238E27FC236}">
                <a16:creationId xmlns:a16="http://schemas.microsoft.com/office/drawing/2014/main" id="{A34A9137-C84A-4B1F-AF46-95E50F93C23C}"/>
              </a:ext>
            </a:extLst>
          </p:cNvPr>
          <p:cNvSpPr>
            <a:spLocks noGrp="1" noChangeArrowheads="1"/>
          </p:cNvSpPr>
          <p:nvPr>
            <p:ph type="sldNum" sz="quarter" idx="12"/>
          </p:nvPr>
        </p:nvSpPr>
        <p:spPr>
          <a:ln/>
        </p:spPr>
        <p:txBody>
          <a:bodyPr/>
          <a:lstStyle>
            <a:lvl1pPr>
              <a:defRPr/>
            </a:lvl1pPr>
          </a:lstStyle>
          <a:p>
            <a:fld id="{492B6A59-5311-46EC-BA86-2B4DBDA429F1}" type="slidenum">
              <a:rPr lang="en-US" altLang="en-US"/>
              <a:pPr/>
              <a:t>‹#›</a:t>
            </a:fld>
            <a:endParaRPr lang="en-US" altLang="en-US"/>
          </a:p>
        </p:txBody>
      </p:sp>
    </p:spTree>
    <p:extLst>
      <p:ext uri="{BB962C8B-B14F-4D97-AF65-F5344CB8AC3E}">
        <p14:creationId xmlns:p14="http://schemas.microsoft.com/office/powerpoint/2010/main" val="27781351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550F4840-B116-4817-BE8B-7E52E89C1DF9}"/>
              </a:ext>
            </a:extLst>
          </p:cNvPr>
          <p:cNvSpPr>
            <a:spLocks noGrp="1" noChangeArrowheads="1"/>
          </p:cNvSpPr>
          <p:nvPr>
            <p:ph type="dt" sz="half" idx="10"/>
          </p:nvPr>
        </p:nvSpPr>
        <p:spPr>
          <a:ln/>
        </p:spPr>
        <p:txBody>
          <a:bodyPr/>
          <a:lstStyle>
            <a:lvl1pPr>
              <a:defRPr/>
            </a:lvl1pPr>
          </a:lstStyle>
          <a:p>
            <a:pPr>
              <a:defRPr/>
            </a:pPr>
            <a:fld id="{1B2E7745-F4E1-4F11-9BD7-CCEC9B56ACE2}" type="datetime4">
              <a:rPr lang="en-US"/>
              <a:pPr>
                <a:defRPr/>
              </a:pPr>
              <a:t>February 10, 2022</a:t>
            </a:fld>
            <a:endParaRPr lang="en-US" altLang="en-US"/>
          </a:p>
        </p:txBody>
      </p:sp>
      <p:sp>
        <p:nvSpPr>
          <p:cNvPr id="4" name="Rectangle 6">
            <a:extLst>
              <a:ext uri="{FF2B5EF4-FFF2-40B4-BE49-F238E27FC236}">
                <a16:creationId xmlns:a16="http://schemas.microsoft.com/office/drawing/2014/main" id="{B9E98861-A23B-41A9-972C-E2DEEF759266}"/>
              </a:ext>
            </a:extLst>
          </p:cNvPr>
          <p:cNvSpPr>
            <a:spLocks noGrp="1" noChangeArrowheads="1"/>
          </p:cNvSpPr>
          <p:nvPr>
            <p:ph type="ftr" sz="quarter" idx="11"/>
          </p:nvPr>
        </p:nvSpPr>
        <p:spPr>
          <a:ln/>
        </p:spPr>
        <p:txBody>
          <a:bodyPr/>
          <a:lstStyle>
            <a:lvl1pPr>
              <a:defRPr/>
            </a:lvl1pPr>
          </a:lstStyle>
          <a:p>
            <a:pPr>
              <a:defRPr/>
            </a:pPr>
            <a:r>
              <a:rPr lang="en-US" altLang="en-US"/>
              <a:t>RAJALAKSHMI ENGINEERING COLLEGE</a:t>
            </a:r>
          </a:p>
        </p:txBody>
      </p:sp>
      <p:sp>
        <p:nvSpPr>
          <p:cNvPr id="5" name="Rectangle 7">
            <a:extLst>
              <a:ext uri="{FF2B5EF4-FFF2-40B4-BE49-F238E27FC236}">
                <a16:creationId xmlns:a16="http://schemas.microsoft.com/office/drawing/2014/main" id="{018468FC-4BB8-4DD3-8ED6-EBEF49E6DCB7}"/>
              </a:ext>
            </a:extLst>
          </p:cNvPr>
          <p:cNvSpPr>
            <a:spLocks noGrp="1" noChangeArrowheads="1"/>
          </p:cNvSpPr>
          <p:nvPr>
            <p:ph type="sldNum" sz="quarter" idx="12"/>
          </p:nvPr>
        </p:nvSpPr>
        <p:spPr>
          <a:ln/>
        </p:spPr>
        <p:txBody>
          <a:bodyPr/>
          <a:lstStyle>
            <a:lvl1pPr>
              <a:defRPr/>
            </a:lvl1pPr>
          </a:lstStyle>
          <a:p>
            <a:fld id="{CFA43CD5-36CA-4F7E-B527-2247FF411B9E}" type="slidenum">
              <a:rPr lang="en-US" altLang="en-US"/>
              <a:pPr/>
              <a:t>‹#›</a:t>
            </a:fld>
            <a:endParaRPr lang="en-US" altLang="en-US"/>
          </a:p>
        </p:txBody>
      </p:sp>
    </p:spTree>
    <p:extLst>
      <p:ext uri="{BB962C8B-B14F-4D97-AF65-F5344CB8AC3E}">
        <p14:creationId xmlns:p14="http://schemas.microsoft.com/office/powerpoint/2010/main" val="217920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949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879296E-C354-4A66-965F-E7E4A0E7B498}"/>
              </a:ext>
            </a:extLst>
          </p:cNvPr>
          <p:cNvSpPr>
            <a:spLocks noGrp="1" noChangeArrowheads="1"/>
          </p:cNvSpPr>
          <p:nvPr>
            <p:ph type="dt" sz="half" idx="10"/>
          </p:nvPr>
        </p:nvSpPr>
        <p:spPr>
          <a:ln/>
        </p:spPr>
        <p:txBody>
          <a:bodyPr/>
          <a:lstStyle>
            <a:lvl1pPr>
              <a:defRPr/>
            </a:lvl1pPr>
          </a:lstStyle>
          <a:p>
            <a:pPr>
              <a:defRPr/>
            </a:pPr>
            <a:fld id="{A4009E99-B7A1-4B1C-87C5-39DCCC2B6D34}" type="datetime4">
              <a:rPr lang="en-US"/>
              <a:pPr>
                <a:defRPr/>
              </a:pPr>
              <a:t>February 10, 2022</a:t>
            </a:fld>
            <a:endParaRPr lang="en-US" altLang="en-US"/>
          </a:p>
        </p:txBody>
      </p:sp>
      <p:sp>
        <p:nvSpPr>
          <p:cNvPr id="3" name="Rectangle 6">
            <a:extLst>
              <a:ext uri="{FF2B5EF4-FFF2-40B4-BE49-F238E27FC236}">
                <a16:creationId xmlns:a16="http://schemas.microsoft.com/office/drawing/2014/main" id="{C73DCF4B-6D52-4F39-8D13-4EBC0F3D9ECF}"/>
              </a:ext>
            </a:extLst>
          </p:cNvPr>
          <p:cNvSpPr>
            <a:spLocks noGrp="1" noChangeArrowheads="1"/>
          </p:cNvSpPr>
          <p:nvPr>
            <p:ph type="ftr" sz="quarter" idx="11"/>
          </p:nvPr>
        </p:nvSpPr>
        <p:spPr>
          <a:ln/>
        </p:spPr>
        <p:txBody>
          <a:bodyPr/>
          <a:lstStyle>
            <a:lvl1pPr>
              <a:defRPr/>
            </a:lvl1pPr>
          </a:lstStyle>
          <a:p>
            <a:pPr>
              <a:defRPr/>
            </a:pPr>
            <a:r>
              <a:rPr lang="en-US" altLang="en-US"/>
              <a:t>RAJALAKSHMI ENGINEERING COLLEGE</a:t>
            </a:r>
          </a:p>
        </p:txBody>
      </p:sp>
      <p:sp>
        <p:nvSpPr>
          <p:cNvPr id="4" name="Rectangle 7">
            <a:extLst>
              <a:ext uri="{FF2B5EF4-FFF2-40B4-BE49-F238E27FC236}">
                <a16:creationId xmlns:a16="http://schemas.microsoft.com/office/drawing/2014/main" id="{608D81C9-264D-4DFC-AEAA-5A7A6E265E0F}"/>
              </a:ext>
            </a:extLst>
          </p:cNvPr>
          <p:cNvSpPr>
            <a:spLocks noGrp="1" noChangeArrowheads="1"/>
          </p:cNvSpPr>
          <p:nvPr>
            <p:ph type="sldNum" sz="quarter" idx="12"/>
          </p:nvPr>
        </p:nvSpPr>
        <p:spPr>
          <a:ln/>
        </p:spPr>
        <p:txBody>
          <a:bodyPr/>
          <a:lstStyle>
            <a:lvl1pPr>
              <a:defRPr/>
            </a:lvl1pPr>
          </a:lstStyle>
          <a:p>
            <a:fld id="{083ADE95-7A5A-418C-B918-2951726921A3}" type="slidenum">
              <a:rPr lang="en-US" altLang="en-US"/>
              <a:pPr/>
              <a:t>‹#›</a:t>
            </a:fld>
            <a:endParaRPr lang="en-US" altLang="en-US"/>
          </a:p>
        </p:txBody>
      </p:sp>
    </p:spTree>
    <p:extLst>
      <p:ext uri="{BB962C8B-B14F-4D97-AF65-F5344CB8AC3E}">
        <p14:creationId xmlns:p14="http://schemas.microsoft.com/office/powerpoint/2010/main" val="3799390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DC318C95-F9CF-45DE-B9AD-8BFFF5443488}"/>
              </a:ext>
            </a:extLst>
          </p:cNvPr>
          <p:cNvSpPr>
            <a:spLocks noGrp="1" noChangeArrowheads="1"/>
          </p:cNvSpPr>
          <p:nvPr>
            <p:ph type="dt" sz="half" idx="10"/>
          </p:nvPr>
        </p:nvSpPr>
        <p:spPr>
          <a:ln/>
        </p:spPr>
        <p:txBody>
          <a:bodyPr/>
          <a:lstStyle>
            <a:lvl1pPr>
              <a:defRPr/>
            </a:lvl1pPr>
          </a:lstStyle>
          <a:p>
            <a:pPr>
              <a:defRPr/>
            </a:pPr>
            <a:fld id="{D0602DE2-EE5B-4461-A324-AEC025F5C5DC}" type="datetime4">
              <a:rPr lang="en-US"/>
              <a:pPr>
                <a:defRPr/>
              </a:pPr>
              <a:t>February 10, 2022</a:t>
            </a:fld>
            <a:endParaRPr lang="en-US" altLang="en-US"/>
          </a:p>
        </p:txBody>
      </p:sp>
      <p:sp>
        <p:nvSpPr>
          <p:cNvPr id="6" name="Rectangle 6">
            <a:extLst>
              <a:ext uri="{FF2B5EF4-FFF2-40B4-BE49-F238E27FC236}">
                <a16:creationId xmlns:a16="http://schemas.microsoft.com/office/drawing/2014/main" id="{55B57075-F54B-405A-9E3B-9B85D67FB85D}"/>
              </a:ext>
            </a:extLst>
          </p:cNvPr>
          <p:cNvSpPr>
            <a:spLocks noGrp="1" noChangeArrowheads="1"/>
          </p:cNvSpPr>
          <p:nvPr>
            <p:ph type="ftr" sz="quarter" idx="11"/>
          </p:nvPr>
        </p:nvSpPr>
        <p:spPr>
          <a:ln/>
        </p:spPr>
        <p:txBody>
          <a:bodyPr/>
          <a:lstStyle>
            <a:lvl1pPr>
              <a:defRPr/>
            </a:lvl1pPr>
          </a:lstStyle>
          <a:p>
            <a:pPr>
              <a:defRPr/>
            </a:pPr>
            <a:r>
              <a:rPr lang="en-US" altLang="en-US"/>
              <a:t>RAJALAKSHMI ENGINEERING COLLEGE</a:t>
            </a:r>
          </a:p>
        </p:txBody>
      </p:sp>
      <p:sp>
        <p:nvSpPr>
          <p:cNvPr id="7" name="Rectangle 7">
            <a:extLst>
              <a:ext uri="{FF2B5EF4-FFF2-40B4-BE49-F238E27FC236}">
                <a16:creationId xmlns:a16="http://schemas.microsoft.com/office/drawing/2014/main" id="{91F37E29-EAC8-44D9-BCDF-D3C10DC0EFD9}"/>
              </a:ext>
            </a:extLst>
          </p:cNvPr>
          <p:cNvSpPr>
            <a:spLocks noGrp="1" noChangeArrowheads="1"/>
          </p:cNvSpPr>
          <p:nvPr>
            <p:ph type="sldNum" sz="quarter" idx="12"/>
          </p:nvPr>
        </p:nvSpPr>
        <p:spPr>
          <a:ln/>
        </p:spPr>
        <p:txBody>
          <a:bodyPr/>
          <a:lstStyle>
            <a:lvl1pPr>
              <a:defRPr/>
            </a:lvl1pPr>
          </a:lstStyle>
          <a:p>
            <a:fld id="{B385D3F6-99AA-4060-ADE7-989FE72E6B9B}" type="slidenum">
              <a:rPr lang="en-US" altLang="en-US"/>
              <a:pPr/>
              <a:t>‹#›</a:t>
            </a:fld>
            <a:endParaRPr lang="en-US" altLang="en-US"/>
          </a:p>
        </p:txBody>
      </p:sp>
    </p:spTree>
    <p:extLst>
      <p:ext uri="{BB962C8B-B14F-4D97-AF65-F5344CB8AC3E}">
        <p14:creationId xmlns:p14="http://schemas.microsoft.com/office/powerpoint/2010/main" val="3031170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60BB39F-0489-4A8E-84BD-19FC0FD78BAB}"/>
              </a:ext>
            </a:extLst>
          </p:cNvPr>
          <p:cNvSpPr>
            <a:spLocks noGrp="1" noChangeArrowheads="1"/>
          </p:cNvSpPr>
          <p:nvPr>
            <p:ph type="dt" sz="half" idx="10"/>
          </p:nvPr>
        </p:nvSpPr>
        <p:spPr>
          <a:ln/>
        </p:spPr>
        <p:txBody>
          <a:bodyPr/>
          <a:lstStyle>
            <a:lvl1pPr>
              <a:defRPr/>
            </a:lvl1pPr>
          </a:lstStyle>
          <a:p>
            <a:pPr>
              <a:defRPr/>
            </a:pPr>
            <a:fld id="{9AFB1D9A-607A-4A08-8207-9F9551CA8039}" type="datetime4">
              <a:rPr lang="en-US"/>
              <a:pPr>
                <a:defRPr/>
              </a:pPr>
              <a:t>February 10, 2022</a:t>
            </a:fld>
            <a:endParaRPr lang="en-US" altLang="en-US"/>
          </a:p>
        </p:txBody>
      </p:sp>
      <p:sp>
        <p:nvSpPr>
          <p:cNvPr id="6" name="Rectangle 6">
            <a:extLst>
              <a:ext uri="{FF2B5EF4-FFF2-40B4-BE49-F238E27FC236}">
                <a16:creationId xmlns:a16="http://schemas.microsoft.com/office/drawing/2014/main" id="{9B67D804-8933-4F1E-8C0A-D6F68134A49B}"/>
              </a:ext>
            </a:extLst>
          </p:cNvPr>
          <p:cNvSpPr>
            <a:spLocks noGrp="1" noChangeArrowheads="1"/>
          </p:cNvSpPr>
          <p:nvPr>
            <p:ph type="ftr" sz="quarter" idx="11"/>
          </p:nvPr>
        </p:nvSpPr>
        <p:spPr>
          <a:ln/>
        </p:spPr>
        <p:txBody>
          <a:bodyPr/>
          <a:lstStyle>
            <a:lvl1pPr>
              <a:defRPr/>
            </a:lvl1pPr>
          </a:lstStyle>
          <a:p>
            <a:pPr>
              <a:defRPr/>
            </a:pPr>
            <a:r>
              <a:rPr lang="en-US" altLang="en-US"/>
              <a:t>RAJALAKSHMI ENGINEERING COLLEGE</a:t>
            </a:r>
          </a:p>
        </p:txBody>
      </p:sp>
      <p:sp>
        <p:nvSpPr>
          <p:cNvPr id="7" name="Rectangle 7">
            <a:extLst>
              <a:ext uri="{FF2B5EF4-FFF2-40B4-BE49-F238E27FC236}">
                <a16:creationId xmlns:a16="http://schemas.microsoft.com/office/drawing/2014/main" id="{5B82DF69-453F-42C4-8B42-561581B80F5C}"/>
              </a:ext>
            </a:extLst>
          </p:cNvPr>
          <p:cNvSpPr>
            <a:spLocks noGrp="1" noChangeArrowheads="1"/>
          </p:cNvSpPr>
          <p:nvPr>
            <p:ph type="sldNum" sz="quarter" idx="12"/>
          </p:nvPr>
        </p:nvSpPr>
        <p:spPr>
          <a:ln/>
        </p:spPr>
        <p:txBody>
          <a:bodyPr/>
          <a:lstStyle>
            <a:lvl1pPr>
              <a:defRPr/>
            </a:lvl1pPr>
          </a:lstStyle>
          <a:p>
            <a:fld id="{2A9DEC1E-C245-4B27-B325-170F049099DF}" type="slidenum">
              <a:rPr lang="en-US" altLang="en-US"/>
              <a:pPr/>
              <a:t>‹#›</a:t>
            </a:fld>
            <a:endParaRPr lang="en-US" altLang="en-US"/>
          </a:p>
        </p:txBody>
      </p:sp>
    </p:spTree>
    <p:extLst>
      <p:ext uri="{BB962C8B-B14F-4D97-AF65-F5344CB8AC3E}">
        <p14:creationId xmlns:p14="http://schemas.microsoft.com/office/powerpoint/2010/main" val="1451476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EDCE6E3-5B39-4AA2-B209-730D810A54ED}"/>
              </a:ext>
            </a:extLst>
          </p:cNvPr>
          <p:cNvSpPr>
            <a:spLocks noGrp="1" noChangeArrowheads="1"/>
          </p:cNvSpPr>
          <p:nvPr>
            <p:ph type="dt" sz="half" idx="10"/>
          </p:nvPr>
        </p:nvSpPr>
        <p:spPr>
          <a:ln/>
        </p:spPr>
        <p:txBody>
          <a:bodyPr/>
          <a:lstStyle>
            <a:lvl1pPr>
              <a:defRPr/>
            </a:lvl1pPr>
          </a:lstStyle>
          <a:p>
            <a:pPr>
              <a:defRPr/>
            </a:pPr>
            <a:fld id="{636E042C-37B9-4D4F-A983-0ED6AA034EEA}" type="datetime4">
              <a:rPr lang="en-US"/>
              <a:pPr>
                <a:defRPr/>
              </a:pPr>
              <a:t>February 10, 2022</a:t>
            </a:fld>
            <a:endParaRPr lang="en-US" altLang="en-US"/>
          </a:p>
        </p:txBody>
      </p:sp>
      <p:sp>
        <p:nvSpPr>
          <p:cNvPr id="5" name="Rectangle 6">
            <a:extLst>
              <a:ext uri="{FF2B5EF4-FFF2-40B4-BE49-F238E27FC236}">
                <a16:creationId xmlns:a16="http://schemas.microsoft.com/office/drawing/2014/main" id="{F429B5AB-9045-4135-B38E-718A6C9DF415}"/>
              </a:ext>
            </a:extLst>
          </p:cNvPr>
          <p:cNvSpPr>
            <a:spLocks noGrp="1" noChangeArrowheads="1"/>
          </p:cNvSpPr>
          <p:nvPr>
            <p:ph type="ftr" sz="quarter" idx="11"/>
          </p:nvPr>
        </p:nvSpPr>
        <p:spPr>
          <a:ln/>
        </p:spPr>
        <p:txBody>
          <a:bodyPr/>
          <a:lstStyle>
            <a:lvl1pPr>
              <a:defRPr/>
            </a:lvl1pPr>
          </a:lstStyle>
          <a:p>
            <a:pPr>
              <a:defRPr/>
            </a:pPr>
            <a:r>
              <a:rPr lang="en-US" altLang="en-US"/>
              <a:t>RAJALAKSHMI ENGINEERING COLLEGE</a:t>
            </a:r>
          </a:p>
        </p:txBody>
      </p:sp>
      <p:sp>
        <p:nvSpPr>
          <p:cNvPr id="6" name="Rectangle 7">
            <a:extLst>
              <a:ext uri="{FF2B5EF4-FFF2-40B4-BE49-F238E27FC236}">
                <a16:creationId xmlns:a16="http://schemas.microsoft.com/office/drawing/2014/main" id="{30407D02-27FF-4BB6-9B5B-AA81ED4B0ECC}"/>
              </a:ext>
            </a:extLst>
          </p:cNvPr>
          <p:cNvSpPr>
            <a:spLocks noGrp="1" noChangeArrowheads="1"/>
          </p:cNvSpPr>
          <p:nvPr>
            <p:ph type="sldNum" sz="quarter" idx="12"/>
          </p:nvPr>
        </p:nvSpPr>
        <p:spPr>
          <a:ln/>
        </p:spPr>
        <p:txBody>
          <a:bodyPr/>
          <a:lstStyle>
            <a:lvl1pPr>
              <a:defRPr/>
            </a:lvl1pPr>
          </a:lstStyle>
          <a:p>
            <a:fld id="{B6271ECC-5DB0-4B4D-8CA3-CB36F2B45DF3}" type="slidenum">
              <a:rPr lang="en-US" altLang="en-US"/>
              <a:pPr/>
              <a:t>‹#›</a:t>
            </a:fld>
            <a:endParaRPr lang="en-US" altLang="en-US"/>
          </a:p>
        </p:txBody>
      </p:sp>
    </p:spTree>
    <p:extLst>
      <p:ext uri="{BB962C8B-B14F-4D97-AF65-F5344CB8AC3E}">
        <p14:creationId xmlns:p14="http://schemas.microsoft.com/office/powerpoint/2010/main" val="1400333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903A846-9FD6-40EE-82E8-1070F9B58105}"/>
              </a:ext>
            </a:extLst>
          </p:cNvPr>
          <p:cNvSpPr>
            <a:spLocks noGrp="1" noChangeArrowheads="1"/>
          </p:cNvSpPr>
          <p:nvPr>
            <p:ph type="dt" sz="half" idx="10"/>
          </p:nvPr>
        </p:nvSpPr>
        <p:spPr>
          <a:ln/>
        </p:spPr>
        <p:txBody>
          <a:bodyPr/>
          <a:lstStyle>
            <a:lvl1pPr>
              <a:defRPr/>
            </a:lvl1pPr>
          </a:lstStyle>
          <a:p>
            <a:pPr>
              <a:defRPr/>
            </a:pPr>
            <a:fld id="{01AE855C-3485-496C-BD32-C5C6B9B7BAFC}" type="datetime4">
              <a:rPr lang="en-US"/>
              <a:pPr>
                <a:defRPr/>
              </a:pPr>
              <a:t>February 10, 2022</a:t>
            </a:fld>
            <a:endParaRPr lang="en-US" altLang="en-US"/>
          </a:p>
        </p:txBody>
      </p:sp>
      <p:sp>
        <p:nvSpPr>
          <p:cNvPr id="5" name="Rectangle 6">
            <a:extLst>
              <a:ext uri="{FF2B5EF4-FFF2-40B4-BE49-F238E27FC236}">
                <a16:creationId xmlns:a16="http://schemas.microsoft.com/office/drawing/2014/main" id="{A88DDAA4-2A03-4488-8F98-F214CCFE290A}"/>
              </a:ext>
            </a:extLst>
          </p:cNvPr>
          <p:cNvSpPr>
            <a:spLocks noGrp="1" noChangeArrowheads="1"/>
          </p:cNvSpPr>
          <p:nvPr>
            <p:ph type="ftr" sz="quarter" idx="11"/>
          </p:nvPr>
        </p:nvSpPr>
        <p:spPr>
          <a:ln/>
        </p:spPr>
        <p:txBody>
          <a:bodyPr/>
          <a:lstStyle>
            <a:lvl1pPr>
              <a:defRPr/>
            </a:lvl1pPr>
          </a:lstStyle>
          <a:p>
            <a:pPr>
              <a:defRPr/>
            </a:pPr>
            <a:r>
              <a:rPr lang="en-US" altLang="en-US"/>
              <a:t>RAJALAKSHMI ENGINEERING COLLEGE</a:t>
            </a:r>
          </a:p>
        </p:txBody>
      </p:sp>
      <p:sp>
        <p:nvSpPr>
          <p:cNvPr id="6" name="Rectangle 7">
            <a:extLst>
              <a:ext uri="{FF2B5EF4-FFF2-40B4-BE49-F238E27FC236}">
                <a16:creationId xmlns:a16="http://schemas.microsoft.com/office/drawing/2014/main" id="{6D22DA3A-C9D7-4BA3-BD8A-CC1FC3D4E68C}"/>
              </a:ext>
            </a:extLst>
          </p:cNvPr>
          <p:cNvSpPr>
            <a:spLocks noGrp="1" noChangeArrowheads="1"/>
          </p:cNvSpPr>
          <p:nvPr>
            <p:ph type="sldNum" sz="quarter" idx="12"/>
          </p:nvPr>
        </p:nvSpPr>
        <p:spPr>
          <a:ln/>
        </p:spPr>
        <p:txBody>
          <a:bodyPr/>
          <a:lstStyle>
            <a:lvl1pPr>
              <a:defRPr/>
            </a:lvl1pPr>
          </a:lstStyle>
          <a:p>
            <a:fld id="{B2E880F9-DF1C-4C46-9333-A7B411895478}" type="slidenum">
              <a:rPr lang="en-US" altLang="en-US"/>
              <a:pPr/>
              <a:t>‹#›</a:t>
            </a:fld>
            <a:endParaRPr lang="en-US" altLang="en-US"/>
          </a:p>
        </p:txBody>
      </p:sp>
    </p:spTree>
    <p:extLst>
      <p:ext uri="{BB962C8B-B14F-4D97-AF65-F5344CB8AC3E}">
        <p14:creationId xmlns:p14="http://schemas.microsoft.com/office/powerpoint/2010/main" val="258410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957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144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561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003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744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95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209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797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40A43BD-42A0-41CA-9165-40B2C32D3208}"/>
              </a:ext>
            </a:extLst>
          </p:cNvPr>
          <p:cNvSpPr>
            <a:spLocks noGrp="1" noChangeArrowheads="1"/>
          </p:cNvSpPr>
          <p:nvPr>
            <p:ph type="title"/>
          </p:nvPr>
        </p:nvSpPr>
        <p:spPr bwMode="auto">
          <a:xfrm>
            <a:off x="685800" y="1524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E7C302F-C132-422A-A3E2-8EDD5D37C514}"/>
              </a:ext>
            </a:extLst>
          </p:cNvPr>
          <p:cNvSpPr>
            <a:spLocks noGrp="1" noChangeArrowheads="1"/>
          </p:cNvSpPr>
          <p:nvPr>
            <p:ph type="body" idx="1"/>
          </p:nvPr>
        </p:nvSpPr>
        <p:spPr bwMode="auto">
          <a:xfrm>
            <a:off x="685800" y="914400"/>
            <a:ext cx="7772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13">
            <a:extLst>
              <a:ext uri="{FF2B5EF4-FFF2-40B4-BE49-F238E27FC236}">
                <a16:creationId xmlns:a16="http://schemas.microsoft.com/office/drawing/2014/main" id="{83A2C695-ECE8-4C4B-8D73-C2F7AEE15A51}"/>
              </a:ext>
            </a:extLst>
          </p:cNvPr>
          <p:cNvSpPr>
            <a:spLocks noChangeArrowheads="1"/>
          </p:cNvSpPr>
          <p:nvPr userDrawn="1"/>
        </p:nvSpPr>
        <p:spPr bwMode="auto">
          <a:xfrm>
            <a:off x="2768600" y="6553200"/>
            <a:ext cx="359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CA" altLang="en-US" sz="1200"/>
          </a:p>
        </p:txBody>
      </p:sp>
      <p:sp>
        <p:nvSpPr>
          <p:cNvPr id="1029" name="Rectangle 16">
            <a:extLst>
              <a:ext uri="{FF2B5EF4-FFF2-40B4-BE49-F238E27FC236}">
                <a16:creationId xmlns:a16="http://schemas.microsoft.com/office/drawing/2014/main" id="{D41C504E-2E47-4C75-886E-83979A3807A3}"/>
              </a:ext>
            </a:extLst>
          </p:cNvPr>
          <p:cNvSpPr>
            <a:spLocks noChangeArrowheads="1"/>
          </p:cNvSpPr>
          <p:nvPr/>
        </p:nvSpPr>
        <p:spPr bwMode="auto">
          <a:xfrm>
            <a:off x="6705600" y="65532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defRPr/>
            </a:pPr>
            <a:endParaRPr lang="en-CA" altLang="en-US" sz="1200"/>
          </a:p>
        </p:txBody>
      </p:sp>
    </p:spTree>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Lst>
  <p:txStyles>
    <p:titleStyle>
      <a:lvl1pPr algn="ctr" rtl="0" eaLnBrk="0" fontAlgn="base" hangingPunct="0">
        <a:spcBef>
          <a:spcPct val="0"/>
        </a:spcBef>
        <a:spcAft>
          <a:spcPct val="0"/>
        </a:spcAft>
        <a:defRPr sz="3200">
          <a:solidFill>
            <a:schemeClr val="accent2"/>
          </a:solidFill>
          <a:latin typeface="+mj-lt"/>
          <a:ea typeface="+mj-ea"/>
          <a:cs typeface="+mj-cs"/>
        </a:defRPr>
      </a:lvl1pPr>
      <a:lvl2pPr algn="ctr" rtl="0" eaLnBrk="0" fontAlgn="base" hangingPunct="0">
        <a:spcBef>
          <a:spcPct val="0"/>
        </a:spcBef>
        <a:spcAft>
          <a:spcPct val="0"/>
        </a:spcAft>
        <a:defRPr sz="3200">
          <a:solidFill>
            <a:schemeClr val="accent2"/>
          </a:solidFill>
          <a:latin typeface="Arial" charset="0"/>
        </a:defRPr>
      </a:lvl2pPr>
      <a:lvl3pPr algn="ctr" rtl="0" eaLnBrk="0" fontAlgn="base" hangingPunct="0">
        <a:spcBef>
          <a:spcPct val="0"/>
        </a:spcBef>
        <a:spcAft>
          <a:spcPct val="0"/>
        </a:spcAft>
        <a:defRPr sz="3200">
          <a:solidFill>
            <a:schemeClr val="accent2"/>
          </a:solidFill>
          <a:latin typeface="Arial" charset="0"/>
        </a:defRPr>
      </a:lvl3pPr>
      <a:lvl4pPr algn="ctr" rtl="0" eaLnBrk="0" fontAlgn="base" hangingPunct="0">
        <a:spcBef>
          <a:spcPct val="0"/>
        </a:spcBef>
        <a:spcAft>
          <a:spcPct val="0"/>
        </a:spcAft>
        <a:defRPr sz="3200">
          <a:solidFill>
            <a:schemeClr val="accent2"/>
          </a:solidFill>
          <a:latin typeface="Arial" charset="0"/>
        </a:defRPr>
      </a:lvl4pPr>
      <a:lvl5pPr algn="ctr" rtl="0" eaLnBrk="0" fontAlgn="base" hangingPunct="0">
        <a:spcBef>
          <a:spcPct val="0"/>
        </a:spcBef>
        <a:spcAft>
          <a:spcPct val="0"/>
        </a:spcAft>
        <a:defRPr sz="3200">
          <a:solidFill>
            <a:schemeClr val="accent2"/>
          </a:solidFill>
          <a:latin typeface="Arial" charset="0"/>
        </a:defRPr>
      </a:lvl5pPr>
      <a:lvl6pPr marL="457200" algn="ctr" rtl="0" fontAlgn="base">
        <a:spcBef>
          <a:spcPct val="0"/>
        </a:spcBef>
        <a:spcAft>
          <a:spcPct val="0"/>
        </a:spcAft>
        <a:defRPr sz="3200">
          <a:solidFill>
            <a:schemeClr val="accent2"/>
          </a:solidFill>
          <a:latin typeface="Arial" charset="0"/>
        </a:defRPr>
      </a:lvl6pPr>
      <a:lvl7pPr marL="914400" algn="ctr" rtl="0" fontAlgn="base">
        <a:spcBef>
          <a:spcPct val="0"/>
        </a:spcBef>
        <a:spcAft>
          <a:spcPct val="0"/>
        </a:spcAft>
        <a:defRPr sz="3200">
          <a:solidFill>
            <a:schemeClr val="accent2"/>
          </a:solidFill>
          <a:latin typeface="Arial" charset="0"/>
        </a:defRPr>
      </a:lvl7pPr>
      <a:lvl8pPr marL="1371600" algn="ctr" rtl="0" fontAlgn="base">
        <a:spcBef>
          <a:spcPct val="0"/>
        </a:spcBef>
        <a:spcAft>
          <a:spcPct val="0"/>
        </a:spcAft>
        <a:defRPr sz="3200">
          <a:solidFill>
            <a:schemeClr val="accent2"/>
          </a:solidFill>
          <a:latin typeface="Arial" charset="0"/>
        </a:defRPr>
      </a:lvl8pPr>
      <a:lvl9pPr marL="1828800" algn="ctr" rtl="0" fontAlgn="base">
        <a:spcBef>
          <a:spcPct val="0"/>
        </a:spcBef>
        <a:spcAft>
          <a:spcPct val="0"/>
        </a:spcAft>
        <a:defRPr sz="32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9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2">
            <a:extLst>
              <a:ext uri="{FF2B5EF4-FFF2-40B4-BE49-F238E27FC236}">
                <a16:creationId xmlns:a16="http://schemas.microsoft.com/office/drawing/2014/main" id="{1A6B4B99-B271-4143-877C-B1EB0739777C}"/>
              </a:ext>
            </a:extLst>
          </p:cNvPr>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 name="Rectangle 3">
            <a:extLst>
              <a:ext uri="{FF2B5EF4-FFF2-40B4-BE49-F238E27FC236}">
                <a16:creationId xmlns:a16="http://schemas.microsoft.com/office/drawing/2014/main" id="{DF5B1EEF-4E73-4345-BE66-2011C234C9B0}"/>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2" name="Rectangle 4">
            <a:extLst>
              <a:ext uri="{FF2B5EF4-FFF2-40B4-BE49-F238E27FC236}">
                <a16:creationId xmlns:a16="http://schemas.microsoft.com/office/drawing/2014/main" id="{7B7DC609-F61B-4410-AEAC-72EFA062005C}"/>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7573" name="Rectangle 5">
            <a:extLst>
              <a:ext uri="{FF2B5EF4-FFF2-40B4-BE49-F238E27FC236}">
                <a16:creationId xmlns:a16="http://schemas.microsoft.com/office/drawing/2014/main" id="{E6D64272-870A-402A-A2B7-AA6441600B9D}"/>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latin typeface="Arial" charset="0"/>
              </a:defRPr>
            </a:lvl1pPr>
          </a:lstStyle>
          <a:p>
            <a:pPr>
              <a:defRPr/>
            </a:pPr>
            <a:fld id="{EE456872-E87A-415E-AFDF-66D293A627F0}" type="datetime4">
              <a:rPr lang="en-US"/>
              <a:pPr>
                <a:defRPr/>
              </a:pPr>
              <a:t>February 10, 2022</a:t>
            </a:fld>
            <a:endParaRPr lang="en-US" altLang="en-US"/>
          </a:p>
        </p:txBody>
      </p:sp>
      <p:sp>
        <p:nvSpPr>
          <p:cNvPr id="237574" name="Rectangle 6">
            <a:extLst>
              <a:ext uri="{FF2B5EF4-FFF2-40B4-BE49-F238E27FC236}">
                <a16:creationId xmlns:a16="http://schemas.microsoft.com/office/drawing/2014/main" id="{7725561B-BB79-4FA4-9B64-958A425F243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r>
              <a:rPr lang="en-US" altLang="en-US"/>
              <a:t>RAJALAKSHMI ENGINEERING COLLEGE</a:t>
            </a:r>
          </a:p>
        </p:txBody>
      </p:sp>
      <p:sp>
        <p:nvSpPr>
          <p:cNvPr id="237575" name="Rectangle 7">
            <a:extLst>
              <a:ext uri="{FF2B5EF4-FFF2-40B4-BE49-F238E27FC236}">
                <a16:creationId xmlns:a16="http://schemas.microsoft.com/office/drawing/2014/main" id="{CD9D7ECE-E699-451C-B309-17B9342946FF}"/>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5EA673DB-E019-482A-8028-13ABB1952266}" type="slidenum">
              <a:rPr lang="en-US" altLang="en-US"/>
              <a:pPr/>
              <a:t>‹#›</a:t>
            </a:fld>
            <a:endParaRPr lang="en-US" altLang="en-US"/>
          </a:p>
        </p:txBody>
      </p:sp>
      <p:grpSp>
        <p:nvGrpSpPr>
          <p:cNvPr id="2056" name="Group 8">
            <a:extLst>
              <a:ext uri="{FF2B5EF4-FFF2-40B4-BE49-F238E27FC236}">
                <a16:creationId xmlns:a16="http://schemas.microsoft.com/office/drawing/2014/main" id="{5EDEBE26-E97F-4659-AC20-88AA0E54E076}"/>
              </a:ext>
            </a:extLst>
          </p:cNvPr>
          <p:cNvGrpSpPr>
            <a:grpSpLocks/>
          </p:cNvGrpSpPr>
          <p:nvPr/>
        </p:nvGrpSpPr>
        <p:grpSpPr bwMode="auto">
          <a:xfrm>
            <a:off x="8153400" y="152400"/>
            <a:ext cx="792163" cy="1295400"/>
            <a:chOff x="5136" y="960"/>
            <a:chExt cx="528" cy="864"/>
          </a:xfrm>
        </p:grpSpPr>
        <p:sp>
          <p:nvSpPr>
            <p:cNvPr id="2057" name="Oval 9">
              <a:extLst>
                <a:ext uri="{FF2B5EF4-FFF2-40B4-BE49-F238E27FC236}">
                  <a16:creationId xmlns:a16="http://schemas.microsoft.com/office/drawing/2014/main" id="{C9D254A2-4E92-4FC3-9589-2D0FCE107FE2}"/>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58" name="Oval 10">
              <a:extLst>
                <a:ext uri="{FF2B5EF4-FFF2-40B4-BE49-F238E27FC236}">
                  <a16:creationId xmlns:a16="http://schemas.microsoft.com/office/drawing/2014/main" id="{1EA73506-E1A5-48C6-B6BE-47719298B525}"/>
                </a:ext>
              </a:extLst>
            </p:cNvPr>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59" name="Oval 11">
              <a:extLst>
                <a:ext uri="{FF2B5EF4-FFF2-40B4-BE49-F238E27FC236}">
                  <a16:creationId xmlns:a16="http://schemas.microsoft.com/office/drawing/2014/main" id="{41DDD73E-6A17-4609-A1F0-4523A34A143C}"/>
                </a:ext>
              </a:extLst>
            </p:cNvPr>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60" name="Oval 12">
              <a:extLst>
                <a:ext uri="{FF2B5EF4-FFF2-40B4-BE49-F238E27FC236}">
                  <a16:creationId xmlns:a16="http://schemas.microsoft.com/office/drawing/2014/main" id="{76743E20-F989-4285-9666-62AB08ED4C0E}"/>
                </a:ext>
              </a:extLst>
            </p:cNvPr>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61" name="Oval 13">
              <a:extLst>
                <a:ext uri="{FF2B5EF4-FFF2-40B4-BE49-F238E27FC236}">
                  <a16:creationId xmlns:a16="http://schemas.microsoft.com/office/drawing/2014/main" id="{3A2690F4-3CB2-4C8C-9151-EC0B7F248D24}"/>
                </a:ext>
              </a:extLst>
            </p:cNvPr>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62" name="Oval 14">
              <a:extLst>
                <a:ext uri="{FF2B5EF4-FFF2-40B4-BE49-F238E27FC236}">
                  <a16:creationId xmlns:a16="http://schemas.microsoft.com/office/drawing/2014/main" id="{0E9C5D74-C13E-4AAA-8BA0-1CCEB549F40F}"/>
                </a:ext>
              </a:extLst>
            </p:cNvPr>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63" name="Oval 15">
              <a:extLst>
                <a:ext uri="{FF2B5EF4-FFF2-40B4-BE49-F238E27FC236}">
                  <a16:creationId xmlns:a16="http://schemas.microsoft.com/office/drawing/2014/main" id="{FB93174C-DF01-4A19-B870-0FAC651AD7EB}"/>
                </a:ext>
              </a:extLst>
            </p:cNvPr>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64" name="Oval 16">
              <a:extLst>
                <a:ext uri="{FF2B5EF4-FFF2-40B4-BE49-F238E27FC236}">
                  <a16:creationId xmlns:a16="http://schemas.microsoft.com/office/drawing/2014/main" id="{010E6188-11A3-458A-A6AC-88C3728B2EFC}"/>
                </a:ext>
              </a:extLst>
            </p:cNvPr>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65" name="Oval 17">
              <a:extLst>
                <a:ext uri="{FF2B5EF4-FFF2-40B4-BE49-F238E27FC236}">
                  <a16:creationId xmlns:a16="http://schemas.microsoft.com/office/drawing/2014/main" id="{3CC3C604-7C3A-4BBF-B655-8733655F4D4A}"/>
                </a:ext>
              </a:extLst>
            </p:cNvPr>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66" name="Oval 18">
              <a:extLst>
                <a:ext uri="{FF2B5EF4-FFF2-40B4-BE49-F238E27FC236}">
                  <a16:creationId xmlns:a16="http://schemas.microsoft.com/office/drawing/2014/main" id="{519379DF-D722-4E1E-B6C6-13A5257618F1}"/>
                </a:ext>
              </a:extLst>
            </p:cNvPr>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67" name="Oval 19">
              <a:extLst>
                <a:ext uri="{FF2B5EF4-FFF2-40B4-BE49-F238E27FC236}">
                  <a16:creationId xmlns:a16="http://schemas.microsoft.com/office/drawing/2014/main" id="{635734B9-A99C-419E-9522-DC1D05D9AAEC}"/>
                </a:ext>
              </a:extLst>
            </p:cNvPr>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68" name="Oval 20">
              <a:extLst>
                <a:ext uri="{FF2B5EF4-FFF2-40B4-BE49-F238E27FC236}">
                  <a16:creationId xmlns:a16="http://schemas.microsoft.com/office/drawing/2014/main" id="{A266FF52-5E1E-4648-BEC5-912D3580A874}"/>
                </a:ext>
              </a:extLst>
            </p:cNvPr>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69" name="Oval 21">
              <a:extLst>
                <a:ext uri="{FF2B5EF4-FFF2-40B4-BE49-F238E27FC236}">
                  <a16:creationId xmlns:a16="http://schemas.microsoft.com/office/drawing/2014/main" id="{0CCE672E-3EF7-4182-BC1A-B2C2BCFAA423}"/>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70" name="Oval 22">
              <a:extLst>
                <a:ext uri="{FF2B5EF4-FFF2-40B4-BE49-F238E27FC236}">
                  <a16:creationId xmlns:a16="http://schemas.microsoft.com/office/drawing/2014/main" id="{BF12B6C9-14EE-44BF-8AC7-FCA7F51E442A}"/>
                </a:ext>
              </a:extLst>
            </p:cNvPr>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71" name="Oval 23">
              <a:extLst>
                <a:ext uri="{FF2B5EF4-FFF2-40B4-BE49-F238E27FC236}">
                  <a16:creationId xmlns:a16="http://schemas.microsoft.com/office/drawing/2014/main" id="{D378E12C-F386-43E9-94E1-954896F1BC90}"/>
                </a:ext>
              </a:extLst>
            </p:cNvPr>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72" name="Oval 24">
              <a:extLst>
                <a:ext uri="{FF2B5EF4-FFF2-40B4-BE49-F238E27FC236}">
                  <a16:creationId xmlns:a16="http://schemas.microsoft.com/office/drawing/2014/main" id="{96E42259-5C29-452E-9AE6-EE3E489D1056}"/>
                </a:ext>
              </a:extLst>
            </p:cNvPr>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73" name="Oval 25">
              <a:extLst>
                <a:ext uri="{FF2B5EF4-FFF2-40B4-BE49-F238E27FC236}">
                  <a16:creationId xmlns:a16="http://schemas.microsoft.com/office/drawing/2014/main" id="{BDEFEE43-13D8-472B-89D3-8C3DBF4DB868}"/>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74" name="Oval 26">
              <a:extLst>
                <a:ext uri="{FF2B5EF4-FFF2-40B4-BE49-F238E27FC236}">
                  <a16:creationId xmlns:a16="http://schemas.microsoft.com/office/drawing/2014/main" id="{45AA2F69-ACA7-4B55-A357-DC40FE7B8877}"/>
                </a:ext>
              </a:extLst>
            </p:cNvPr>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75" name="Oval 27">
              <a:extLst>
                <a:ext uri="{FF2B5EF4-FFF2-40B4-BE49-F238E27FC236}">
                  <a16:creationId xmlns:a16="http://schemas.microsoft.com/office/drawing/2014/main" id="{CBEC658B-857E-4F1C-8780-EBAFD6E62189}"/>
                </a:ext>
              </a:extLst>
            </p:cNvPr>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76" name="Oval 28">
              <a:extLst>
                <a:ext uri="{FF2B5EF4-FFF2-40B4-BE49-F238E27FC236}">
                  <a16:creationId xmlns:a16="http://schemas.microsoft.com/office/drawing/2014/main" id="{3E1C365F-5809-4736-839E-45A5C75420F5}"/>
                </a:ext>
              </a:extLst>
            </p:cNvPr>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77" name="Oval 29">
              <a:extLst>
                <a:ext uri="{FF2B5EF4-FFF2-40B4-BE49-F238E27FC236}">
                  <a16:creationId xmlns:a16="http://schemas.microsoft.com/office/drawing/2014/main" id="{12230FB9-1FF9-48A3-92F4-65324002DB9E}"/>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78" name="Oval 30">
              <a:extLst>
                <a:ext uri="{FF2B5EF4-FFF2-40B4-BE49-F238E27FC236}">
                  <a16:creationId xmlns:a16="http://schemas.microsoft.com/office/drawing/2014/main" id="{EE1B3D7D-445C-4AAA-9806-6A95610AE237}"/>
                </a:ext>
              </a:extLst>
            </p:cNvPr>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79" name="Oval 31">
              <a:extLst>
                <a:ext uri="{FF2B5EF4-FFF2-40B4-BE49-F238E27FC236}">
                  <a16:creationId xmlns:a16="http://schemas.microsoft.com/office/drawing/2014/main" id="{CF0408B9-CFAE-459A-AF10-7C1F10E90C92}"/>
                </a:ext>
              </a:extLst>
            </p:cNvPr>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80" name="Oval 32">
              <a:extLst>
                <a:ext uri="{FF2B5EF4-FFF2-40B4-BE49-F238E27FC236}">
                  <a16:creationId xmlns:a16="http://schemas.microsoft.com/office/drawing/2014/main" id="{8E659FA6-7D0B-4249-BD82-C5424C15DA72}"/>
                </a:ext>
              </a:extLst>
            </p:cNvPr>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81" name="Oval 33">
              <a:extLst>
                <a:ext uri="{FF2B5EF4-FFF2-40B4-BE49-F238E27FC236}">
                  <a16:creationId xmlns:a16="http://schemas.microsoft.com/office/drawing/2014/main" id="{B8AAEFEE-56AF-4615-BE92-9248C017D9F1}"/>
                </a:ext>
              </a:extLst>
            </p:cNvPr>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82" name="Oval 34">
              <a:extLst>
                <a:ext uri="{FF2B5EF4-FFF2-40B4-BE49-F238E27FC236}">
                  <a16:creationId xmlns:a16="http://schemas.microsoft.com/office/drawing/2014/main" id="{9F14D9E7-33FD-4842-8EBA-E4C913EC0397}"/>
                </a:ext>
              </a:extLst>
            </p:cNvPr>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83" name="Oval 35">
              <a:extLst>
                <a:ext uri="{FF2B5EF4-FFF2-40B4-BE49-F238E27FC236}">
                  <a16:creationId xmlns:a16="http://schemas.microsoft.com/office/drawing/2014/main" id="{59AD3873-8CA0-4D49-AE92-6E6F6862AB70}"/>
                </a:ext>
              </a:extLst>
            </p:cNvPr>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84" name="Oval 36">
              <a:extLst>
                <a:ext uri="{FF2B5EF4-FFF2-40B4-BE49-F238E27FC236}">
                  <a16:creationId xmlns:a16="http://schemas.microsoft.com/office/drawing/2014/main" id="{D9C15B21-FE98-4F81-A725-FC52ADBF9A76}"/>
                </a:ext>
              </a:extLst>
            </p:cNvPr>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85" name="Oval 37">
              <a:extLst>
                <a:ext uri="{FF2B5EF4-FFF2-40B4-BE49-F238E27FC236}">
                  <a16:creationId xmlns:a16="http://schemas.microsoft.com/office/drawing/2014/main" id="{83D416C4-BD98-4D69-A445-85432726BA54}"/>
                </a:ext>
              </a:extLst>
            </p:cNvPr>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86" name="Oval 38">
              <a:extLst>
                <a:ext uri="{FF2B5EF4-FFF2-40B4-BE49-F238E27FC236}">
                  <a16:creationId xmlns:a16="http://schemas.microsoft.com/office/drawing/2014/main" id="{9EC0C2B8-AF0B-4355-AA2A-07181552A860}"/>
                </a:ext>
              </a:extLst>
            </p:cNvPr>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sp>
          <p:nvSpPr>
            <p:cNvPr id="2087" name="Oval 39">
              <a:extLst>
                <a:ext uri="{FF2B5EF4-FFF2-40B4-BE49-F238E27FC236}">
                  <a16:creationId xmlns:a16="http://schemas.microsoft.com/office/drawing/2014/main" id="{BC2FC662-5A19-461E-ACE1-DB3A3661BE01}"/>
                </a:ext>
              </a:extLst>
            </p:cNvPr>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defRPr/>
              </a:pPr>
              <a:endParaRPr lang="en-US" altLang="en-US"/>
            </a:p>
          </p:txBody>
        </p:sp>
      </p:grpSp>
    </p:spTree>
  </p:cSld>
  <p:clrMap bg1="lt1" tx1="dk1" bg2="lt2" tx2="dk2" accent1="accent1" accent2="accent2" accent3="accent3" accent4="accent4" accent5="accent5" accent6="accent6" hlink="hlink" folHlink="folHlink"/>
  <p:sldLayoutIdLst>
    <p:sldLayoutId id="2147484343" r:id="rId1"/>
    <p:sldLayoutId id="2147484333" r:id="rId2"/>
    <p:sldLayoutId id="2147484334" r:id="rId3"/>
    <p:sldLayoutId id="2147484335" r:id="rId4"/>
    <p:sldLayoutId id="2147484336" r:id="rId5"/>
    <p:sldLayoutId id="2147484337" r:id="rId6"/>
    <p:sldLayoutId id="2147484338" r:id="rId7"/>
    <p:sldLayoutId id="2147484339" r:id="rId8"/>
    <p:sldLayoutId id="2147484340" r:id="rId9"/>
    <p:sldLayoutId id="2147484341" r:id="rId10"/>
    <p:sldLayoutId id="2147484342" r:id="rId11"/>
  </p:sldLayoutIdLst>
  <p:hf hd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4.wmf"/><Relationship Id="rId2" Type="http://schemas.openxmlformats.org/officeDocument/2006/relationships/slideLayout" Target="../slideLayouts/slideLayout15.xml"/><Relationship Id="rId16" Type="http://schemas.openxmlformats.org/officeDocument/2006/relationships/image" Target="../media/image16.wmf"/><Relationship Id="rId1" Type="http://schemas.openxmlformats.org/officeDocument/2006/relationships/vmlDrawing" Target="../drawings/vmlDrawing6.vml"/><Relationship Id="rId6" Type="http://schemas.openxmlformats.org/officeDocument/2006/relationships/image" Target="../media/image11.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0.bin"/><Relationship Id="rId14" Type="http://schemas.openxmlformats.org/officeDocument/2006/relationships/image" Target="../media/image15.wmf"/></Relationships>
</file>

<file path=ppt/slides/_rels/slide26.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2" Type="http://schemas.openxmlformats.org/officeDocument/2006/relationships/slideLayout" Target="../slideLayouts/slideLayout15.xml"/><Relationship Id="rId16" Type="http://schemas.openxmlformats.org/officeDocument/2006/relationships/image" Target="../media/image23.wmf"/><Relationship Id="rId1" Type="http://schemas.openxmlformats.org/officeDocument/2006/relationships/vmlDrawing" Target="../drawings/vmlDrawing7.v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21.bin"/><Relationship Id="rId7" Type="http://schemas.openxmlformats.org/officeDocument/2006/relationships/image" Target="../media/image25.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image" Target="../media/image23.wmf"/></Relationships>
</file>

<file path=ppt/slides/_rels/slide28.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0.bin"/><Relationship Id="rId18" Type="http://schemas.openxmlformats.org/officeDocument/2006/relationships/image" Target="../media/image32.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9.wmf"/><Relationship Id="rId17" Type="http://schemas.openxmlformats.org/officeDocument/2006/relationships/oleObject" Target="../embeddings/oleObject32.bin"/><Relationship Id="rId2" Type="http://schemas.openxmlformats.org/officeDocument/2006/relationships/slideLayout" Target="../slideLayouts/slideLayout12.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9.vml"/><Relationship Id="rId6" Type="http://schemas.openxmlformats.org/officeDocument/2006/relationships/image" Target="../media/image27.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25.wmf"/><Relationship Id="rId19" Type="http://schemas.openxmlformats.org/officeDocument/2006/relationships/oleObject" Target="../embeddings/oleObject33.bin"/><Relationship Id="rId4" Type="http://schemas.openxmlformats.org/officeDocument/2006/relationships/image" Target="../media/image26.wmf"/><Relationship Id="rId9" Type="http://schemas.openxmlformats.org/officeDocument/2006/relationships/oleObject" Target="../embeddings/oleObject28.bin"/><Relationship Id="rId14" Type="http://schemas.openxmlformats.org/officeDocument/2006/relationships/image" Target="../media/image30.wmf"/></Relationships>
</file>

<file path=ppt/slides/_rels/slide29.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9.bin"/><Relationship Id="rId18" Type="http://schemas.openxmlformats.org/officeDocument/2006/relationships/image" Target="../media/image41.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8.wmf"/><Relationship Id="rId17" Type="http://schemas.openxmlformats.org/officeDocument/2006/relationships/oleObject" Target="../embeddings/oleObject41.bin"/><Relationship Id="rId2" Type="http://schemas.openxmlformats.org/officeDocument/2006/relationships/slideLayout" Target="../slideLayouts/slideLayout12.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37.wmf"/><Relationship Id="rId19" Type="http://schemas.openxmlformats.org/officeDocument/2006/relationships/oleObject" Target="../embeddings/oleObject42.bin"/><Relationship Id="rId4" Type="http://schemas.openxmlformats.org/officeDocument/2006/relationships/image" Target="../media/image34.wmf"/><Relationship Id="rId9" Type="http://schemas.openxmlformats.org/officeDocument/2006/relationships/oleObject" Target="../embeddings/oleObject37.bin"/><Relationship Id="rId14" Type="http://schemas.openxmlformats.org/officeDocument/2006/relationships/image" Target="../media/image3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44.wmf"/><Relationship Id="rId5" Type="http://schemas.openxmlformats.org/officeDocument/2006/relationships/oleObject" Target="../embeddings/oleObject44.bin"/><Relationship Id="rId4" Type="http://schemas.openxmlformats.org/officeDocument/2006/relationships/image" Target="../media/image43.wmf"/></Relationships>
</file>

<file path=ppt/slides/_rels/slide31.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48.wmf"/><Relationship Id="rId2" Type="http://schemas.openxmlformats.org/officeDocument/2006/relationships/slideLayout" Target="../slideLayouts/slideLayout12.xml"/><Relationship Id="rId16" Type="http://schemas.openxmlformats.org/officeDocument/2006/relationships/image" Target="../media/image50.wmf"/><Relationship Id="rId1" Type="http://schemas.openxmlformats.org/officeDocument/2006/relationships/vmlDrawing" Target="../drawings/vmlDrawing12.vml"/><Relationship Id="rId6" Type="http://schemas.openxmlformats.org/officeDocument/2006/relationships/image" Target="../media/image38.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40.wmf"/><Relationship Id="rId4" Type="http://schemas.openxmlformats.org/officeDocument/2006/relationships/image" Target="../media/image46.wmf"/><Relationship Id="rId9" Type="http://schemas.openxmlformats.org/officeDocument/2006/relationships/oleObject" Target="../embeddings/oleObject49.bin"/><Relationship Id="rId14" Type="http://schemas.openxmlformats.org/officeDocument/2006/relationships/image" Target="../media/image49.wmf"/></Relationships>
</file>

<file path=ppt/slides/_rels/slide32.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5.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52.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6.bin"/><Relationship Id="rId14" Type="http://schemas.openxmlformats.org/officeDocument/2006/relationships/image" Target="../media/image56.wmf"/></Relationships>
</file>

<file path=ppt/slides/_rels/slide33.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59.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58.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55.wmf"/><Relationship Id="rId4" Type="http://schemas.openxmlformats.org/officeDocument/2006/relationships/image" Target="../media/image57.wmf"/><Relationship Id="rId9" Type="http://schemas.openxmlformats.org/officeDocument/2006/relationships/oleObject" Target="../embeddings/oleObject62.bin"/><Relationship Id="rId14" Type="http://schemas.openxmlformats.org/officeDocument/2006/relationships/image" Target="../media/image6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6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3.wmf"/><Relationship Id="rId5" Type="http://schemas.openxmlformats.org/officeDocument/2006/relationships/oleObject" Target="../embeddings/oleObject67.bin"/><Relationship Id="rId4" Type="http://schemas.openxmlformats.org/officeDocument/2006/relationships/image" Target="../media/image62.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67.png"/><Relationship Id="rId7" Type="http://schemas.openxmlformats.org/officeDocument/2006/relationships/image" Target="../media/image65.w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69.bin"/><Relationship Id="rId5" Type="http://schemas.openxmlformats.org/officeDocument/2006/relationships/image" Target="../media/image64.wmf"/><Relationship Id="rId4" Type="http://schemas.openxmlformats.org/officeDocument/2006/relationships/oleObject" Target="../embeddings/oleObject68.bin"/><Relationship Id="rId9" Type="http://schemas.openxmlformats.org/officeDocument/2006/relationships/image" Target="../media/image6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8.emf"/></Relationships>
</file>

<file path=ppt/slides/_rels/slide38.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0.wmf"/><Relationship Id="rId5" Type="http://schemas.openxmlformats.org/officeDocument/2006/relationships/oleObject" Target="../embeddings/oleObject73.bin"/><Relationship Id="rId4" Type="http://schemas.openxmlformats.org/officeDocument/2006/relationships/image" Target="../media/image6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7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77.w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74.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9.bin"/></Relationships>
</file>

<file path=ppt/slides/_rels/slide41.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2.wmf"/><Relationship Id="rId2" Type="http://schemas.openxmlformats.org/officeDocument/2006/relationships/slideLayout" Target="../slideLayouts/slideLayout12.xml"/><Relationship Id="rId16" Type="http://schemas.openxmlformats.org/officeDocument/2006/relationships/image" Target="../media/image84.wmf"/><Relationship Id="rId1" Type="http://schemas.openxmlformats.org/officeDocument/2006/relationships/vmlDrawing" Target="../drawings/vmlDrawing22.vml"/><Relationship Id="rId6" Type="http://schemas.openxmlformats.org/officeDocument/2006/relationships/image" Target="../media/image79.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4.bin"/><Relationship Id="rId14" Type="http://schemas.openxmlformats.org/officeDocument/2006/relationships/image" Target="../media/image8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6.wmf"/><Relationship Id="rId5" Type="http://schemas.openxmlformats.org/officeDocument/2006/relationships/oleObject" Target="../embeddings/oleObject89.bin"/><Relationship Id="rId4" Type="http://schemas.openxmlformats.org/officeDocument/2006/relationships/image" Target="../media/image85.wmf"/></Relationships>
</file>

<file path=ppt/slides/_rels/slide43.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91.wmf"/><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88.w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93.bin"/><Relationship Id="rId14" Type="http://schemas.openxmlformats.org/officeDocument/2006/relationships/image" Target="../media/image92.wmf"/></Relationships>
</file>

<file path=ppt/slides/_rels/slide44.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8F1F65FA-E652-44B8-8859-70A339C63A3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000"/>
          </a:p>
        </p:txBody>
      </p:sp>
      <p:sp>
        <p:nvSpPr>
          <p:cNvPr id="4099" name="Rectangle 2">
            <a:extLst>
              <a:ext uri="{FF2B5EF4-FFF2-40B4-BE49-F238E27FC236}">
                <a16:creationId xmlns:a16="http://schemas.microsoft.com/office/drawing/2014/main" id="{51F1BC33-1F91-4A7D-B4E7-69E005643A4B}"/>
              </a:ext>
            </a:extLst>
          </p:cNvPr>
          <p:cNvSpPr>
            <a:spLocks noGrp="1" noChangeArrowheads="1"/>
          </p:cNvSpPr>
          <p:nvPr>
            <p:ph type="ctrTitle"/>
          </p:nvPr>
        </p:nvSpPr>
        <p:spPr>
          <a:xfrm>
            <a:off x="304800" y="1524000"/>
            <a:ext cx="6934200" cy="1152525"/>
          </a:xfrm>
        </p:spPr>
        <p:txBody>
          <a:bodyPr/>
          <a:lstStyle/>
          <a:p>
            <a:pPr algn="l" eaLnBrk="1" hangingPunct="1"/>
            <a:r>
              <a:rPr lang="en-US" altLang="en-US" sz="4400"/>
              <a:t>HEAT AND MASS TRANSFER</a:t>
            </a:r>
          </a:p>
        </p:txBody>
      </p:sp>
      <p:sp>
        <p:nvSpPr>
          <p:cNvPr id="4100" name="Rectangle 3">
            <a:extLst>
              <a:ext uri="{FF2B5EF4-FFF2-40B4-BE49-F238E27FC236}">
                <a16:creationId xmlns:a16="http://schemas.microsoft.com/office/drawing/2014/main" id="{DD19C23B-0EA9-4AC1-B5E3-E2BD72A23E1E}"/>
              </a:ext>
            </a:extLst>
          </p:cNvPr>
          <p:cNvSpPr>
            <a:spLocks noGrp="1" noChangeArrowheads="1"/>
          </p:cNvSpPr>
          <p:nvPr>
            <p:ph type="subTitle" idx="1"/>
          </p:nvPr>
        </p:nvSpPr>
        <p:spPr>
          <a:xfrm>
            <a:off x="849313" y="3049588"/>
            <a:ext cx="6389687" cy="3351212"/>
          </a:xfrm>
        </p:spPr>
        <p:txBody>
          <a:bodyPr/>
          <a:lstStyle/>
          <a:p>
            <a:pPr eaLnBrk="1" hangingPunct="1"/>
            <a:r>
              <a:rPr lang="en-US" altLang="en-US">
                <a:solidFill>
                  <a:srgbClr val="FF0000"/>
                </a:solidFill>
              </a:rPr>
              <a:t>COMPOSITE SYSTEMS</a:t>
            </a:r>
          </a:p>
          <a:p>
            <a:pPr eaLnBrk="1" hangingPunct="1"/>
            <a:endParaRPr lang="en-US" altLang="en-US">
              <a:solidFill>
                <a:srgbClr val="FF0000"/>
              </a:solidFill>
            </a:endParaRPr>
          </a:p>
          <a:p>
            <a:pPr eaLnBrk="1" hangingPunct="1"/>
            <a:endParaRPr lang="en-US" altLang="en-US">
              <a:solidFill>
                <a:srgbClr val="FF0000"/>
              </a:solidFill>
            </a:endParaRPr>
          </a:p>
          <a:p>
            <a:pPr eaLnBrk="1" hangingPunct="1"/>
            <a:r>
              <a:rPr lang="en-US" altLang="en-US" sz="2400">
                <a:solidFill>
                  <a:srgbClr val="FF33CC"/>
                </a:solidFill>
              </a:rPr>
              <a:t>P.TAMILSELVAN</a:t>
            </a:r>
          </a:p>
          <a:p>
            <a:pPr eaLnBrk="1" hangingPunct="1"/>
            <a:r>
              <a:rPr lang="en-US" altLang="en-US" sz="2400">
                <a:solidFill>
                  <a:srgbClr val="FF33CC"/>
                </a:solidFill>
              </a:rPr>
              <a:t>ASSOCIATE PROFESSOR </a:t>
            </a:r>
          </a:p>
          <a:p>
            <a:pPr eaLnBrk="1" hangingPunct="1"/>
            <a:r>
              <a:rPr lang="en-US" altLang="en-US" sz="2400">
                <a:solidFill>
                  <a:srgbClr val="FF33CC"/>
                </a:solidFill>
              </a:rPr>
              <a:t>SMBS</a:t>
            </a:r>
          </a:p>
          <a:p>
            <a:pPr eaLnBrk="1" hangingPunct="1"/>
            <a:endParaRPr lang="en-US" altLang="en-US"/>
          </a:p>
          <a:p>
            <a:pPr eaLnBrk="1" hangingPunct="1"/>
            <a:endParaRPr lang="en-US" altLang="en-US"/>
          </a:p>
        </p:txBody>
      </p:sp>
      <p:sp>
        <p:nvSpPr>
          <p:cNvPr id="4101" name="Rectangle 4">
            <a:extLst>
              <a:ext uri="{FF2B5EF4-FFF2-40B4-BE49-F238E27FC236}">
                <a16:creationId xmlns:a16="http://schemas.microsoft.com/office/drawing/2014/main" id="{16613CE9-1A26-4BE0-B6D3-74188FF1163A}"/>
              </a:ext>
            </a:extLst>
          </p:cNvPr>
          <p:cNvSpPr>
            <a:spLocks noChangeArrowheads="1"/>
          </p:cNvSpPr>
          <p:nvPr/>
        </p:nvSpPr>
        <p:spPr bwMode="auto">
          <a:xfrm>
            <a:off x="381000" y="228600"/>
            <a:ext cx="8305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br>
              <a:rPr lang="en-US" altLang="en-US" sz="2000" b="1">
                <a:solidFill>
                  <a:schemeClr val="tx2"/>
                </a:solidFill>
              </a:rPr>
            </a:br>
            <a:br>
              <a:rPr lang="en-US" altLang="en-US" sz="2000" b="1">
                <a:solidFill>
                  <a:schemeClr val="tx2"/>
                </a:solidFill>
              </a:rPr>
            </a:br>
            <a:br>
              <a:rPr lang="en-US" altLang="en-US" sz="2000" b="1">
                <a:solidFill>
                  <a:schemeClr val="tx2"/>
                </a:solidFill>
              </a:rPr>
            </a:br>
            <a:br>
              <a:rPr lang="en-US" altLang="en-US" sz="2000" b="1">
                <a:solidFill>
                  <a:schemeClr val="tx2"/>
                </a:solidFill>
              </a:rPr>
            </a:br>
            <a:endParaRPr lang="en-US" altLang="en-US" sz="4400" b="1">
              <a:solidFill>
                <a:schemeClr val="tx2"/>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2">
            <a:extLst>
              <a:ext uri="{FF2B5EF4-FFF2-40B4-BE49-F238E27FC236}">
                <a16:creationId xmlns:a16="http://schemas.microsoft.com/office/drawing/2014/main" id="{BA252E3D-1D0E-4F2C-8B55-5059405C329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DD293B04-2B5D-4799-8A1E-FCED9692E055}" type="datetime4">
              <a:rPr lang="en-US" altLang="en-US" sz="1000" smtClean="0"/>
              <a:pPr eaLnBrk="1" hangingPunct="1">
                <a:spcBef>
                  <a:spcPct val="0"/>
                </a:spcBef>
                <a:buClrTx/>
                <a:buSzTx/>
                <a:buFontTx/>
                <a:buNone/>
              </a:pPr>
              <a:t>February 10, 2022</a:t>
            </a:fld>
            <a:endParaRPr lang="en-US" altLang="en-US" sz="1000"/>
          </a:p>
        </p:txBody>
      </p:sp>
      <p:sp>
        <p:nvSpPr>
          <p:cNvPr id="13315" name="Footer Placeholder 3">
            <a:extLst>
              <a:ext uri="{FF2B5EF4-FFF2-40B4-BE49-F238E27FC236}">
                <a16:creationId xmlns:a16="http://schemas.microsoft.com/office/drawing/2014/main" id="{C72748A0-4C0C-40EC-9E47-C8F38A12C3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13316" name="Slide Number Placeholder 4">
            <a:extLst>
              <a:ext uri="{FF2B5EF4-FFF2-40B4-BE49-F238E27FC236}">
                <a16:creationId xmlns:a16="http://schemas.microsoft.com/office/drawing/2014/main" id="{7E5F8A2B-6018-488B-9FDF-0FA473447C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B3046D5F-0844-4C46-8926-F58EF95C4649}" type="slidenum">
              <a:rPr lang="en-US" altLang="en-US" sz="1000"/>
              <a:pPr algn="r" eaLnBrk="1" hangingPunct="1">
                <a:spcBef>
                  <a:spcPct val="0"/>
                </a:spcBef>
                <a:buClrTx/>
                <a:buSzTx/>
                <a:buFontTx/>
                <a:buNone/>
              </a:pPr>
              <a:t>10</a:t>
            </a:fld>
            <a:endParaRPr lang="en-US" altLang="en-US" sz="1000"/>
          </a:p>
        </p:txBody>
      </p:sp>
      <p:sp>
        <p:nvSpPr>
          <p:cNvPr id="248834" name="Rectangle 2">
            <a:extLst>
              <a:ext uri="{FF2B5EF4-FFF2-40B4-BE49-F238E27FC236}">
                <a16:creationId xmlns:a16="http://schemas.microsoft.com/office/drawing/2014/main" id="{87FF4F64-68BE-4D8A-9B64-D8F282FF3A3F}"/>
              </a:ext>
            </a:extLst>
          </p:cNvPr>
          <p:cNvSpPr>
            <a:spLocks noChangeArrowheads="1"/>
          </p:cNvSpPr>
          <p:nvPr/>
        </p:nvSpPr>
        <p:spPr bwMode="auto">
          <a:xfrm>
            <a:off x="800100" y="1371600"/>
            <a:ext cx="7543800" cy="3644900"/>
          </a:xfrm>
          <a:prstGeom prst="rect">
            <a:avLst/>
          </a:prstGeom>
          <a:noFill/>
          <a:ln w="12700">
            <a:noFill/>
            <a:miter lim="800000"/>
            <a:headEnd/>
            <a:tailEnd/>
          </a:ln>
          <a:effectLst/>
        </p:spPr>
        <p:txBody>
          <a:bodyPr lIns="90488" tIns="44450" rIns="90488" bIns="44450">
            <a:spAutoFit/>
          </a:bodyPr>
          <a:lstStyle/>
          <a:p>
            <a:pPr algn="l" eaLnBrk="0" hangingPunct="0">
              <a:lnSpc>
                <a:spcPct val="90000"/>
              </a:lnSpc>
              <a:defRPr/>
            </a:pPr>
            <a:r>
              <a:rPr lang="en-US" sz="3200" b="1">
                <a:effectLst>
                  <a:outerShdw blurRad="38100" dist="38100" dir="2700000" algn="tl">
                    <a:srgbClr val="C0C0C0"/>
                  </a:outerShdw>
                </a:effectLst>
                <a:latin typeface="Times New Roman" pitchFamily="18" charset="0"/>
              </a:rPr>
              <a:t>The relation between the heat flux, q, and the gradient of temperature is called the </a:t>
            </a:r>
            <a:r>
              <a:rPr lang="en-US" sz="3200" b="1" u="sng">
                <a:effectLst>
                  <a:outerShdw blurRad="38100" dist="38100" dir="2700000" algn="tl">
                    <a:srgbClr val="C0C0C0"/>
                  </a:outerShdw>
                </a:effectLst>
                <a:latin typeface="Times New Roman" pitchFamily="18" charset="0"/>
              </a:rPr>
              <a:t>constitutive</a:t>
            </a:r>
            <a:r>
              <a:rPr lang="en-US" sz="3200" b="1">
                <a:effectLst>
                  <a:outerShdw blurRad="38100" dist="38100" dir="2700000" algn="tl">
                    <a:srgbClr val="C0C0C0"/>
                  </a:outerShdw>
                </a:effectLst>
                <a:latin typeface="Times New Roman" pitchFamily="18" charset="0"/>
              </a:rPr>
              <a:t> </a:t>
            </a:r>
            <a:r>
              <a:rPr lang="en-US" sz="3200" b="1" u="sng">
                <a:effectLst>
                  <a:outerShdw blurRad="38100" dist="38100" dir="2700000" algn="tl">
                    <a:srgbClr val="C0C0C0"/>
                  </a:outerShdw>
                </a:effectLst>
                <a:latin typeface="Times New Roman" pitchFamily="18" charset="0"/>
              </a:rPr>
              <a:t>relation</a:t>
            </a:r>
            <a:r>
              <a:rPr lang="en-US" sz="3200" b="1">
                <a:effectLst>
                  <a:outerShdw blurRad="38100" dist="38100" dir="2700000" algn="tl">
                    <a:srgbClr val="C0C0C0"/>
                  </a:outerShdw>
                </a:effectLst>
                <a:latin typeface="Times New Roman" pitchFamily="18" charset="0"/>
              </a:rPr>
              <a:t>. </a:t>
            </a:r>
          </a:p>
          <a:p>
            <a:pPr algn="l" eaLnBrk="0" hangingPunct="0">
              <a:lnSpc>
                <a:spcPct val="90000"/>
              </a:lnSpc>
              <a:spcBef>
                <a:spcPct val="50000"/>
              </a:spcBef>
              <a:defRPr/>
            </a:pPr>
            <a:r>
              <a:rPr lang="en-US" sz="3200" b="1">
                <a:effectLst>
                  <a:outerShdw blurRad="38100" dist="38100" dir="2700000" algn="tl">
                    <a:srgbClr val="C0C0C0"/>
                  </a:outerShdw>
                </a:effectLst>
                <a:latin typeface="Times New Roman" pitchFamily="18" charset="0"/>
              </a:rPr>
              <a:t>The proportionality constant, k,  is defined as the thermal conductivity, </a:t>
            </a:r>
            <a:br>
              <a:rPr lang="en-US" sz="3200" b="1">
                <a:effectLst>
                  <a:outerShdw blurRad="38100" dist="38100" dir="2700000" algn="tl">
                    <a:srgbClr val="C0C0C0"/>
                  </a:outerShdw>
                </a:effectLst>
                <a:latin typeface="Times New Roman" pitchFamily="18" charset="0"/>
              </a:rPr>
            </a:br>
            <a:r>
              <a:rPr lang="en-US" sz="3200" b="1">
                <a:effectLst>
                  <a:outerShdw blurRad="38100" dist="38100" dir="2700000" algn="tl">
                    <a:srgbClr val="C0C0C0"/>
                  </a:outerShdw>
                </a:effectLst>
                <a:latin typeface="Times New Roman" pitchFamily="18" charset="0"/>
              </a:rPr>
              <a:t>a </a:t>
            </a:r>
            <a:r>
              <a:rPr lang="en-US" sz="3200" b="1" u="sng">
                <a:effectLst>
                  <a:outerShdw blurRad="38100" dist="38100" dir="2700000" algn="tl">
                    <a:srgbClr val="C0C0C0"/>
                  </a:outerShdw>
                </a:effectLst>
                <a:latin typeface="Times New Roman" pitchFamily="18" charset="0"/>
              </a:rPr>
              <a:t>thermophysical </a:t>
            </a:r>
            <a:r>
              <a:rPr lang="en-US" sz="3200" b="1">
                <a:effectLst>
                  <a:outerShdw blurRad="38100" dist="38100" dir="2700000" algn="tl">
                    <a:srgbClr val="C0C0C0"/>
                  </a:outerShdw>
                </a:effectLst>
                <a:latin typeface="Times New Roman" pitchFamily="18" charset="0"/>
              </a:rPr>
              <a:t>property.</a:t>
            </a:r>
          </a:p>
          <a:p>
            <a:pPr algn="l" eaLnBrk="0" hangingPunct="0">
              <a:lnSpc>
                <a:spcPct val="90000"/>
              </a:lnSpc>
              <a:spcBef>
                <a:spcPct val="50000"/>
              </a:spcBef>
              <a:defRPr/>
            </a:pPr>
            <a:endParaRPr lang="en-US" sz="3200" b="1">
              <a:effectLst>
                <a:outerShdw blurRad="38100" dist="38100" dir="2700000" algn="tl">
                  <a:srgbClr val="C0C0C0"/>
                </a:outerShdw>
              </a:effectLst>
              <a:latin typeface="Times New Roman" pitchFamily="18" charset="0"/>
            </a:endParaRPr>
          </a:p>
        </p:txBody>
      </p:sp>
      <p:sp>
        <p:nvSpPr>
          <p:cNvPr id="13318" name="AutoShape 3">
            <a:extLst>
              <a:ext uri="{FF2B5EF4-FFF2-40B4-BE49-F238E27FC236}">
                <a16:creationId xmlns:a16="http://schemas.microsoft.com/office/drawing/2014/main" id="{C91C91D3-3F6D-4244-B638-DE072FBF4C38}"/>
              </a:ext>
            </a:extLst>
          </p:cNvPr>
          <p:cNvSpPr>
            <a:spLocks noChangeArrowheads="1"/>
          </p:cNvSpPr>
          <p:nvPr/>
        </p:nvSpPr>
        <p:spPr bwMode="auto">
          <a:xfrm>
            <a:off x="3505200" y="5410200"/>
            <a:ext cx="901700" cy="769938"/>
          </a:xfrm>
          <a:prstGeom prst="rightArrow">
            <a:avLst>
              <a:gd name="adj1" fmla="val 44287"/>
              <a:gd name="adj2" fmla="val 63019"/>
            </a:avLst>
          </a:prstGeom>
          <a:solidFill>
            <a:schemeClr val="bg2"/>
          </a:solidFill>
          <a:ln w="25400">
            <a:solidFill>
              <a:schemeClr val="tx1"/>
            </a:solidFill>
            <a:miter lim="800000"/>
            <a:headEnd/>
            <a:tailEnd/>
          </a:ln>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13319" name="Rectangle 4">
            <a:extLst>
              <a:ext uri="{FF2B5EF4-FFF2-40B4-BE49-F238E27FC236}">
                <a16:creationId xmlns:a16="http://schemas.microsoft.com/office/drawing/2014/main" id="{EB560291-BD65-4BAE-8356-56972929953D}"/>
              </a:ext>
            </a:extLst>
          </p:cNvPr>
          <p:cNvSpPr>
            <a:spLocks noGrp="1" noChangeArrowheads="1"/>
          </p:cNvSpPr>
          <p:nvPr>
            <p:ph type="title"/>
          </p:nvPr>
        </p:nvSpPr>
        <p:spPr>
          <a:xfrm>
            <a:off x="533400" y="228600"/>
            <a:ext cx="7543800" cy="914400"/>
          </a:xfrm>
        </p:spPr>
        <p:txBody>
          <a:bodyPr/>
          <a:lstStyle/>
          <a:p>
            <a:pPr eaLnBrk="1" hangingPunct="1"/>
            <a:r>
              <a:rPr lang="en-US" altLang="en-US"/>
              <a:t>The Fourier Law</a:t>
            </a:r>
          </a:p>
        </p:txBody>
      </p:sp>
      <p:graphicFrame>
        <p:nvGraphicFramePr>
          <p:cNvPr id="13320" name="Object 5">
            <a:extLst>
              <a:ext uri="{FF2B5EF4-FFF2-40B4-BE49-F238E27FC236}">
                <a16:creationId xmlns:a16="http://schemas.microsoft.com/office/drawing/2014/main" id="{CE1F4881-AF6B-4872-8945-C309AF98B7F9}"/>
              </a:ext>
            </a:extLst>
          </p:cNvPr>
          <p:cNvGraphicFramePr>
            <a:graphicFrameLocks noChangeAspect="1"/>
          </p:cNvGraphicFramePr>
          <p:nvPr/>
        </p:nvGraphicFramePr>
        <p:xfrm>
          <a:off x="838200" y="4648200"/>
          <a:ext cx="2324100" cy="1841500"/>
        </p:xfrm>
        <a:graphic>
          <a:graphicData uri="http://schemas.openxmlformats.org/presentationml/2006/ole">
            <mc:AlternateContent xmlns:mc="http://schemas.openxmlformats.org/markup-compatibility/2006">
              <mc:Choice xmlns:v="urn:schemas-microsoft-com:vml" Requires="v">
                <p:oleObj spid="_x0000_s13324" name="Equation" r:id="rId3" imgW="2324100" imgH="1841500" progId="Equation.DSMT4">
                  <p:embed/>
                </p:oleObj>
              </mc:Choice>
              <mc:Fallback>
                <p:oleObj name="Equation" r:id="rId3" imgW="2324100" imgH="1841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48200"/>
                        <a:ext cx="2324100"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1" name="Object 6">
            <a:extLst>
              <a:ext uri="{FF2B5EF4-FFF2-40B4-BE49-F238E27FC236}">
                <a16:creationId xmlns:a16="http://schemas.microsoft.com/office/drawing/2014/main" id="{6E2F35EE-12EC-4EA4-AE78-B55838020F16}"/>
              </a:ext>
            </a:extLst>
          </p:cNvPr>
          <p:cNvGraphicFramePr>
            <a:graphicFrameLocks noChangeAspect="1"/>
          </p:cNvGraphicFramePr>
          <p:nvPr/>
        </p:nvGraphicFramePr>
        <p:xfrm>
          <a:off x="6019800" y="3962400"/>
          <a:ext cx="2692400" cy="2616200"/>
        </p:xfrm>
        <a:graphic>
          <a:graphicData uri="http://schemas.openxmlformats.org/presentationml/2006/ole">
            <mc:AlternateContent xmlns:mc="http://schemas.openxmlformats.org/markup-compatibility/2006">
              <mc:Choice xmlns:v="urn:schemas-microsoft-com:vml" Requires="v">
                <p:oleObj spid="_x0000_s13325" name="Equation" r:id="rId5" imgW="2692400" imgH="2616200" progId="Equation.DSMT4">
                  <p:embed/>
                </p:oleObj>
              </mc:Choice>
              <mc:Fallback>
                <p:oleObj name="Equation" r:id="rId5" imgW="2692400" imgH="2616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3962400"/>
                        <a:ext cx="2692400"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499F7436-014A-4D5E-827D-05E7ECE1BC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B5B52681-5F30-4A5E-A25D-473FF2FF8FE6}" type="datetime4">
              <a:rPr lang="en-US" altLang="en-US" sz="1000" smtClean="0"/>
              <a:pPr eaLnBrk="1" hangingPunct="1">
                <a:spcBef>
                  <a:spcPct val="0"/>
                </a:spcBef>
                <a:buClrTx/>
                <a:buSzTx/>
                <a:buFontTx/>
                <a:buNone/>
              </a:pPr>
              <a:t>February 10, 2022</a:t>
            </a:fld>
            <a:endParaRPr lang="en-US" altLang="en-US" sz="1000"/>
          </a:p>
        </p:txBody>
      </p:sp>
      <p:sp>
        <p:nvSpPr>
          <p:cNvPr id="14339" name="Footer Placeholder 4">
            <a:extLst>
              <a:ext uri="{FF2B5EF4-FFF2-40B4-BE49-F238E27FC236}">
                <a16:creationId xmlns:a16="http://schemas.microsoft.com/office/drawing/2014/main" id="{15C3E61A-DDEA-4374-858A-92099DC8E1E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14340" name="Slide Number Placeholder 5">
            <a:extLst>
              <a:ext uri="{FF2B5EF4-FFF2-40B4-BE49-F238E27FC236}">
                <a16:creationId xmlns:a16="http://schemas.microsoft.com/office/drawing/2014/main" id="{4620AEAD-BB50-49DB-A583-AD011C5F83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948D324E-9EF4-4566-BFA8-D1355E37B9C8}" type="slidenum">
              <a:rPr lang="en-US" altLang="en-US" sz="1000"/>
              <a:pPr algn="r" eaLnBrk="1" hangingPunct="1">
                <a:spcBef>
                  <a:spcPct val="0"/>
                </a:spcBef>
                <a:buClrTx/>
                <a:buSzTx/>
                <a:buFontTx/>
                <a:buNone/>
              </a:pPr>
              <a:t>11</a:t>
            </a:fld>
            <a:endParaRPr lang="en-US" altLang="en-US" sz="1000"/>
          </a:p>
        </p:txBody>
      </p:sp>
      <p:sp>
        <p:nvSpPr>
          <p:cNvPr id="14341" name="Rectangle 2">
            <a:extLst>
              <a:ext uri="{FF2B5EF4-FFF2-40B4-BE49-F238E27FC236}">
                <a16:creationId xmlns:a16="http://schemas.microsoft.com/office/drawing/2014/main" id="{B727F14A-27EB-4BEE-B737-5209E358F511}"/>
              </a:ext>
            </a:extLst>
          </p:cNvPr>
          <p:cNvSpPr>
            <a:spLocks noGrp="1" noChangeArrowheads="1"/>
          </p:cNvSpPr>
          <p:nvPr>
            <p:ph type="title"/>
          </p:nvPr>
        </p:nvSpPr>
        <p:spPr/>
        <p:txBody>
          <a:bodyPr/>
          <a:lstStyle/>
          <a:p>
            <a:pPr eaLnBrk="1" hangingPunct="1"/>
            <a:r>
              <a:rPr lang="en-US" altLang="en-US"/>
              <a:t>Thermal conductivity</a:t>
            </a:r>
          </a:p>
        </p:txBody>
      </p:sp>
      <p:sp>
        <p:nvSpPr>
          <p:cNvPr id="14342" name="Rectangle 3">
            <a:extLst>
              <a:ext uri="{FF2B5EF4-FFF2-40B4-BE49-F238E27FC236}">
                <a16:creationId xmlns:a16="http://schemas.microsoft.com/office/drawing/2014/main" id="{6F2FCDFB-EF21-47EB-846A-8D7DB1BA7454}"/>
              </a:ext>
            </a:extLst>
          </p:cNvPr>
          <p:cNvSpPr>
            <a:spLocks noGrp="1" noChangeArrowheads="1"/>
          </p:cNvSpPr>
          <p:nvPr>
            <p:ph type="body" idx="1"/>
          </p:nvPr>
        </p:nvSpPr>
        <p:spPr>
          <a:xfrm>
            <a:off x="228600" y="3886200"/>
            <a:ext cx="8382000" cy="4191000"/>
          </a:xfrm>
        </p:spPr>
        <p:txBody>
          <a:bodyPr/>
          <a:lstStyle/>
          <a:p>
            <a:pPr eaLnBrk="1" hangingPunct="1">
              <a:spcBef>
                <a:spcPct val="50000"/>
              </a:spcBef>
            </a:pPr>
            <a:r>
              <a:rPr lang="en-US" altLang="en-US" sz="2600"/>
              <a:t>The </a:t>
            </a:r>
            <a:r>
              <a:rPr lang="en-US" altLang="en-US" sz="2600" u="sng"/>
              <a:t>thermal conductivity</a:t>
            </a:r>
            <a:r>
              <a:rPr lang="en-US" altLang="en-US" sz="2600"/>
              <a:t>, k, is a material property and is called a </a:t>
            </a:r>
            <a:r>
              <a:rPr lang="en-US" altLang="en-US" sz="2600" u="sng"/>
              <a:t>thermophysical property</a:t>
            </a:r>
            <a:r>
              <a:rPr lang="en-US" altLang="en-US" sz="2600"/>
              <a:t>. </a:t>
            </a:r>
          </a:p>
        </p:txBody>
      </p:sp>
      <p:grpSp>
        <p:nvGrpSpPr>
          <p:cNvPr id="14343" name="Group 4">
            <a:extLst>
              <a:ext uri="{FF2B5EF4-FFF2-40B4-BE49-F238E27FC236}">
                <a16:creationId xmlns:a16="http://schemas.microsoft.com/office/drawing/2014/main" id="{E22373B4-DDF2-498E-BB5B-C175A013B1BD}"/>
              </a:ext>
            </a:extLst>
          </p:cNvPr>
          <p:cNvGrpSpPr>
            <a:grpSpLocks/>
          </p:cNvGrpSpPr>
          <p:nvPr/>
        </p:nvGrpSpPr>
        <p:grpSpPr bwMode="auto">
          <a:xfrm>
            <a:off x="2667000" y="2133600"/>
            <a:ext cx="5257800" cy="1955800"/>
            <a:chOff x="1920" y="240"/>
            <a:chExt cx="3312" cy="1232"/>
          </a:xfrm>
        </p:grpSpPr>
        <p:sp>
          <p:nvSpPr>
            <p:cNvPr id="14344" name="AutoShape 5">
              <a:extLst>
                <a:ext uri="{FF2B5EF4-FFF2-40B4-BE49-F238E27FC236}">
                  <a16:creationId xmlns:a16="http://schemas.microsoft.com/office/drawing/2014/main" id="{997E7275-A5F3-49E5-927D-908CCDF06DF5}"/>
                </a:ext>
              </a:extLst>
            </p:cNvPr>
            <p:cNvSpPr>
              <a:spLocks noChangeArrowheads="1"/>
            </p:cNvSpPr>
            <p:nvPr/>
          </p:nvSpPr>
          <p:spPr bwMode="auto">
            <a:xfrm>
              <a:off x="3120" y="240"/>
              <a:ext cx="2112" cy="960"/>
            </a:xfrm>
            <a:prstGeom prst="roundRect">
              <a:avLst>
                <a:gd name="adj" fmla="val 26917"/>
              </a:avLst>
            </a:prstGeom>
            <a:solidFill>
              <a:schemeClr val="bg1"/>
            </a:solidFill>
            <a:ln w="25400">
              <a:solidFill>
                <a:schemeClr val="bg2"/>
              </a:solidFill>
              <a:round/>
              <a:headEnd/>
              <a:tailEnd/>
            </a:ln>
            <a:effectLst>
              <a:outerShdw dist="107763" dir="2700000" algn="ctr" rotWithShape="0">
                <a:srgbClr val="676767"/>
              </a:outerShdw>
            </a:effectLst>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grpSp>
          <p:nvGrpSpPr>
            <p:cNvPr id="14345" name="Group 6">
              <a:extLst>
                <a:ext uri="{FF2B5EF4-FFF2-40B4-BE49-F238E27FC236}">
                  <a16:creationId xmlns:a16="http://schemas.microsoft.com/office/drawing/2014/main" id="{12C507A2-E80E-4B00-B712-5935CCDDB1AF}"/>
                </a:ext>
              </a:extLst>
            </p:cNvPr>
            <p:cNvGrpSpPr>
              <a:grpSpLocks/>
            </p:cNvGrpSpPr>
            <p:nvPr/>
          </p:nvGrpSpPr>
          <p:grpSpPr bwMode="auto">
            <a:xfrm>
              <a:off x="3264" y="336"/>
              <a:ext cx="1848" cy="768"/>
              <a:chOff x="1008" y="480"/>
              <a:chExt cx="1848" cy="768"/>
            </a:xfrm>
          </p:grpSpPr>
          <p:sp>
            <p:nvSpPr>
              <p:cNvPr id="14347" name="Oval 7">
                <a:extLst>
                  <a:ext uri="{FF2B5EF4-FFF2-40B4-BE49-F238E27FC236}">
                    <a16:creationId xmlns:a16="http://schemas.microsoft.com/office/drawing/2014/main" id="{1F213EC5-28D0-42BB-A8DE-FA674313B999}"/>
                  </a:ext>
                </a:extLst>
              </p:cNvPr>
              <p:cNvSpPr>
                <a:spLocks noChangeArrowheads="1"/>
              </p:cNvSpPr>
              <p:nvPr/>
            </p:nvSpPr>
            <p:spPr bwMode="auto">
              <a:xfrm>
                <a:off x="1832" y="576"/>
                <a:ext cx="432" cy="592"/>
              </a:xfrm>
              <a:prstGeom prst="ellipse">
                <a:avLst/>
              </a:prstGeom>
              <a:noFill/>
              <a:ln w="508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graphicFrame>
            <p:nvGraphicFramePr>
              <p:cNvPr id="14348" name="Object 8">
                <a:extLst>
                  <a:ext uri="{FF2B5EF4-FFF2-40B4-BE49-F238E27FC236}">
                    <a16:creationId xmlns:a16="http://schemas.microsoft.com/office/drawing/2014/main" id="{5CE24BB3-4516-49F7-8CCC-FE2F2314EC8C}"/>
                  </a:ext>
                </a:extLst>
              </p:cNvPr>
              <p:cNvGraphicFramePr>
                <a:graphicFrameLocks noChangeAspect="1"/>
              </p:cNvGraphicFramePr>
              <p:nvPr/>
            </p:nvGraphicFramePr>
            <p:xfrm>
              <a:off x="1008" y="480"/>
              <a:ext cx="1848" cy="768"/>
            </p:xfrm>
            <a:graphic>
              <a:graphicData uri="http://schemas.openxmlformats.org/presentationml/2006/ole">
                <mc:AlternateContent xmlns:mc="http://schemas.openxmlformats.org/markup-compatibility/2006">
                  <mc:Choice xmlns:v="urn:schemas-microsoft-com:vml" Requires="v">
                    <p:oleObj spid="_x0000_s14350" name="Equation" r:id="rId3" imgW="2933700" imgH="1219200" progId="Equation.DSMT4">
                      <p:embed/>
                    </p:oleObj>
                  </mc:Choice>
                  <mc:Fallback>
                    <p:oleObj name="Equation" r:id="rId3" imgW="2933700" imgH="1219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480"/>
                            <a:ext cx="1848"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346" name="Arc 9">
              <a:extLst>
                <a:ext uri="{FF2B5EF4-FFF2-40B4-BE49-F238E27FC236}">
                  <a16:creationId xmlns:a16="http://schemas.microsoft.com/office/drawing/2014/main" id="{B2E9EFCB-DD47-45DB-A770-C4F397EB7B61}"/>
                </a:ext>
              </a:extLst>
            </p:cNvPr>
            <p:cNvSpPr>
              <a:spLocks/>
            </p:cNvSpPr>
            <p:nvPr/>
          </p:nvSpPr>
          <p:spPr bwMode="auto">
            <a:xfrm>
              <a:off x="1920" y="960"/>
              <a:ext cx="2144" cy="5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4"/>
                    <a:pt x="9664" y="5"/>
                    <a:pt x="21590" y="0"/>
                  </a:cubicBezTo>
                </a:path>
                <a:path w="21600" h="21600" stroke="0" extrusionOk="0">
                  <a:moveTo>
                    <a:pt x="0" y="21600"/>
                  </a:moveTo>
                  <a:cubicBezTo>
                    <a:pt x="0" y="9674"/>
                    <a:pt x="9664" y="5"/>
                    <a:pt x="21590" y="0"/>
                  </a:cubicBezTo>
                  <a:lnTo>
                    <a:pt x="21600" y="21600"/>
                  </a:lnTo>
                  <a:lnTo>
                    <a:pt x="0" y="21600"/>
                  </a:lnTo>
                  <a:close/>
                </a:path>
              </a:pathLst>
            </a:custGeom>
            <a:noFill/>
            <a:ln w="381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09FC5F4B-12BE-4317-9B2C-4FC3686B6A8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76BE26EC-3BE2-4903-86A1-E3EA170A28D0}" type="datetime4">
              <a:rPr lang="en-US" altLang="en-US" sz="1000" smtClean="0"/>
              <a:pPr eaLnBrk="1" hangingPunct="1">
                <a:spcBef>
                  <a:spcPct val="0"/>
                </a:spcBef>
                <a:buClrTx/>
                <a:buSzTx/>
                <a:buFontTx/>
                <a:buNone/>
              </a:pPr>
              <a:t>February 10, 2022</a:t>
            </a:fld>
            <a:endParaRPr lang="en-US" altLang="en-US" sz="1000"/>
          </a:p>
        </p:txBody>
      </p:sp>
      <p:sp>
        <p:nvSpPr>
          <p:cNvPr id="15363" name="Footer Placeholder 4">
            <a:extLst>
              <a:ext uri="{FF2B5EF4-FFF2-40B4-BE49-F238E27FC236}">
                <a16:creationId xmlns:a16="http://schemas.microsoft.com/office/drawing/2014/main" id="{D3C59612-D282-448C-960A-D0EAA7BDB48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15364" name="Slide Number Placeholder 5">
            <a:extLst>
              <a:ext uri="{FF2B5EF4-FFF2-40B4-BE49-F238E27FC236}">
                <a16:creationId xmlns:a16="http://schemas.microsoft.com/office/drawing/2014/main" id="{D7049B29-CC75-4071-BE79-61FF158327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D00DC831-7EF9-45DF-9C40-B39290C40D39}" type="slidenum">
              <a:rPr lang="en-US" altLang="en-US" sz="1000"/>
              <a:pPr algn="r" eaLnBrk="1" hangingPunct="1">
                <a:spcBef>
                  <a:spcPct val="0"/>
                </a:spcBef>
                <a:buClrTx/>
                <a:buSzTx/>
                <a:buFontTx/>
                <a:buNone/>
              </a:pPr>
              <a:t>12</a:t>
            </a:fld>
            <a:endParaRPr lang="en-US" altLang="en-US" sz="1000"/>
          </a:p>
        </p:txBody>
      </p:sp>
      <p:sp>
        <p:nvSpPr>
          <p:cNvPr id="15365" name="Rectangle 6">
            <a:extLst>
              <a:ext uri="{FF2B5EF4-FFF2-40B4-BE49-F238E27FC236}">
                <a16:creationId xmlns:a16="http://schemas.microsoft.com/office/drawing/2014/main" id="{1FB95DC2-1616-4CE8-88AB-91C1F184A2EB}"/>
              </a:ext>
            </a:extLst>
          </p:cNvPr>
          <p:cNvSpPr>
            <a:spLocks noChangeArrowheads="1"/>
          </p:cNvSpPr>
          <p:nvPr/>
        </p:nvSpPr>
        <p:spPr bwMode="auto">
          <a:xfrm>
            <a:off x="457200" y="150813"/>
            <a:ext cx="8001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spcBef>
                <a:spcPct val="0"/>
              </a:spcBef>
              <a:buClrTx/>
              <a:buSzTx/>
              <a:buFontTx/>
              <a:buNone/>
            </a:pPr>
            <a:r>
              <a:rPr lang="en-US" altLang="en-US" sz="3200">
                <a:solidFill>
                  <a:srgbClr val="0070C0"/>
                </a:solidFill>
              </a:rPr>
              <a:t>Thermal Conductivity</a:t>
            </a:r>
          </a:p>
          <a:p>
            <a:pPr algn="just" eaLnBrk="1" hangingPunct="1">
              <a:spcBef>
                <a:spcPct val="0"/>
              </a:spcBef>
              <a:buClrTx/>
              <a:buSzTx/>
              <a:buFontTx/>
              <a:buNone/>
            </a:pPr>
            <a:endParaRPr lang="en-US" altLang="en-US" sz="3200">
              <a:solidFill>
                <a:srgbClr val="0070C0"/>
              </a:solidFill>
            </a:endParaRPr>
          </a:p>
          <a:p>
            <a:pPr algn="just" eaLnBrk="1" hangingPunct="1">
              <a:spcBef>
                <a:spcPct val="0"/>
              </a:spcBef>
              <a:buClrTx/>
              <a:buSzTx/>
              <a:buFontTx/>
              <a:buNone/>
            </a:pPr>
            <a:endParaRPr lang="en-US" altLang="en-US" sz="3200">
              <a:solidFill>
                <a:srgbClr val="0070C0"/>
              </a:solidFill>
            </a:endParaRPr>
          </a:p>
          <a:p>
            <a:pPr algn="just" eaLnBrk="1" hangingPunct="1">
              <a:spcBef>
                <a:spcPct val="0"/>
              </a:spcBef>
              <a:buClrTx/>
              <a:buSzTx/>
              <a:buFontTx/>
              <a:buNone/>
            </a:pPr>
            <a:r>
              <a:rPr lang="en-US" altLang="en-US" sz="2000"/>
              <a:t>• Specific heat Cp is a measure of a material’s ability to store thermal</a:t>
            </a:r>
          </a:p>
          <a:p>
            <a:pPr algn="just" eaLnBrk="1" hangingPunct="1">
              <a:spcBef>
                <a:spcPct val="0"/>
              </a:spcBef>
              <a:buClrTx/>
              <a:buSzTx/>
              <a:buFontTx/>
              <a:buNone/>
            </a:pPr>
            <a:r>
              <a:rPr lang="en-US" altLang="en-US" sz="2000"/>
              <a:t>energy. For example, Cp = 4.18 kJ/kg·°C for water and Cp = 0.45</a:t>
            </a:r>
          </a:p>
          <a:p>
            <a:pPr algn="just" eaLnBrk="1" hangingPunct="1">
              <a:spcBef>
                <a:spcPct val="0"/>
              </a:spcBef>
              <a:buClrTx/>
              <a:buSzTx/>
              <a:buFontTx/>
              <a:buNone/>
            </a:pPr>
            <a:r>
              <a:rPr lang="en-US" altLang="en-US" sz="2000"/>
              <a:t>kJ/kg·°C for iron at room temperature, which indicates that water</a:t>
            </a:r>
          </a:p>
          <a:p>
            <a:pPr algn="just" eaLnBrk="1" hangingPunct="1">
              <a:spcBef>
                <a:spcPct val="0"/>
              </a:spcBef>
              <a:buClrTx/>
              <a:buSzTx/>
              <a:buFontTx/>
              <a:buNone/>
            </a:pPr>
            <a:r>
              <a:rPr lang="en-US" altLang="en-US" sz="2000"/>
              <a:t>can store almost 10 times the energy that iron can per unit mass.</a:t>
            </a:r>
          </a:p>
          <a:p>
            <a:pPr algn="just" eaLnBrk="1" hangingPunct="1">
              <a:spcBef>
                <a:spcPct val="0"/>
              </a:spcBef>
              <a:buClrTx/>
              <a:buSzTx/>
              <a:buFontTx/>
              <a:buNone/>
            </a:pPr>
            <a:endParaRPr lang="en-US" altLang="en-US" sz="2000"/>
          </a:p>
          <a:p>
            <a:pPr algn="just" eaLnBrk="1" hangingPunct="1">
              <a:spcBef>
                <a:spcPct val="0"/>
              </a:spcBef>
              <a:buClrTx/>
              <a:buSzTx/>
              <a:buFontTx/>
              <a:buNone/>
            </a:pPr>
            <a:r>
              <a:rPr lang="en-US" altLang="en-US" sz="2000"/>
              <a:t>• Likewise, the thermal conductivity k is a measure of a material’s</a:t>
            </a:r>
          </a:p>
          <a:p>
            <a:pPr algn="just" eaLnBrk="1" hangingPunct="1">
              <a:spcBef>
                <a:spcPct val="0"/>
              </a:spcBef>
              <a:buClrTx/>
              <a:buSzTx/>
              <a:buFontTx/>
              <a:buNone/>
            </a:pPr>
            <a:r>
              <a:rPr lang="en-US" altLang="en-US" sz="2000"/>
              <a:t>ability to conduct heat. For example, k = 0.608 W/m·°C for water</a:t>
            </a:r>
          </a:p>
          <a:p>
            <a:pPr algn="just" eaLnBrk="1" hangingPunct="1">
              <a:spcBef>
                <a:spcPct val="0"/>
              </a:spcBef>
              <a:buClrTx/>
              <a:buSzTx/>
              <a:buFontTx/>
              <a:buNone/>
            </a:pPr>
            <a:r>
              <a:rPr lang="en-US" altLang="en-US" sz="2000"/>
              <a:t>and k = 80.2 W/m·°C for iron at room temperature, which indicates</a:t>
            </a:r>
          </a:p>
          <a:p>
            <a:pPr algn="just" eaLnBrk="1" hangingPunct="1">
              <a:spcBef>
                <a:spcPct val="0"/>
              </a:spcBef>
              <a:buClrTx/>
              <a:buSzTx/>
              <a:buFontTx/>
              <a:buNone/>
            </a:pPr>
            <a:r>
              <a:rPr lang="en-US" altLang="en-US" sz="2000"/>
              <a:t>that iron conducts heat more than 100 times faster than water can.</a:t>
            </a:r>
          </a:p>
          <a:p>
            <a:pPr algn="just" eaLnBrk="1" hangingPunct="1">
              <a:spcBef>
                <a:spcPct val="0"/>
              </a:spcBef>
              <a:buClrTx/>
              <a:buSzTx/>
              <a:buFontTx/>
              <a:buNone/>
            </a:pPr>
            <a:endParaRPr lang="en-US" altLang="en-US" sz="2000"/>
          </a:p>
          <a:p>
            <a:pPr algn="just" eaLnBrk="1" hangingPunct="1">
              <a:spcBef>
                <a:spcPct val="0"/>
              </a:spcBef>
              <a:buClrTx/>
              <a:buSzTx/>
              <a:buFontTx/>
              <a:buNone/>
            </a:pPr>
            <a:r>
              <a:rPr lang="en-US" altLang="en-US" sz="2000"/>
              <a:t>• </a:t>
            </a:r>
            <a:r>
              <a:rPr lang="en-US" altLang="en-US" sz="2000" b="1"/>
              <a:t>Thus water is a poor heat conductor relative to iron, although</a:t>
            </a:r>
          </a:p>
          <a:p>
            <a:pPr algn="just" eaLnBrk="1" hangingPunct="1">
              <a:spcBef>
                <a:spcPct val="0"/>
              </a:spcBef>
              <a:buClrTx/>
              <a:buSzTx/>
              <a:buFontTx/>
              <a:buNone/>
            </a:pPr>
            <a:r>
              <a:rPr lang="en-US" altLang="en-US" sz="2000" b="1"/>
              <a:t>water is an excellent medium to store thermal energy</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7411A84C-E276-4FFA-BFA7-DD5DE33FFBB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31176395-ECDC-40AC-AB6E-B339103AF407}" type="datetime4">
              <a:rPr lang="en-US" altLang="en-US" sz="1000" smtClean="0"/>
              <a:pPr eaLnBrk="1" hangingPunct="1">
                <a:spcBef>
                  <a:spcPct val="0"/>
                </a:spcBef>
                <a:buClrTx/>
                <a:buSzTx/>
                <a:buFontTx/>
                <a:buNone/>
              </a:pPr>
              <a:t>February 10, 2022</a:t>
            </a:fld>
            <a:endParaRPr lang="en-US" altLang="en-US" sz="1000"/>
          </a:p>
        </p:txBody>
      </p:sp>
      <p:sp>
        <p:nvSpPr>
          <p:cNvPr id="16387" name="Footer Placeholder 4">
            <a:extLst>
              <a:ext uri="{FF2B5EF4-FFF2-40B4-BE49-F238E27FC236}">
                <a16:creationId xmlns:a16="http://schemas.microsoft.com/office/drawing/2014/main" id="{063B82B5-67C3-4ADD-92EA-6A87F1FE1DE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16388" name="Slide Number Placeholder 5">
            <a:extLst>
              <a:ext uri="{FF2B5EF4-FFF2-40B4-BE49-F238E27FC236}">
                <a16:creationId xmlns:a16="http://schemas.microsoft.com/office/drawing/2014/main" id="{6C7CFB3B-8C07-4E44-BBBD-457333924F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8C74678F-C117-44BF-B917-5B056FAC4D38}" type="slidenum">
              <a:rPr lang="en-US" altLang="en-US" sz="1000"/>
              <a:pPr algn="r" eaLnBrk="1" hangingPunct="1">
                <a:spcBef>
                  <a:spcPct val="0"/>
                </a:spcBef>
                <a:buClrTx/>
                <a:buSzTx/>
                <a:buFontTx/>
                <a:buNone/>
              </a:pPr>
              <a:t>13</a:t>
            </a:fld>
            <a:endParaRPr lang="en-US" altLang="en-US" sz="1000"/>
          </a:p>
        </p:txBody>
      </p:sp>
      <p:sp>
        <p:nvSpPr>
          <p:cNvPr id="16389" name="Rectangle 2">
            <a:extLst>
              <a:ext uri="{FF2B5EF4-FFF2-40B4-BE49-F238E27FC236}">
                <a16:creationId xmlns:a16="http://schemas.microsoft.com/office/drawing/2014/main" id="{637F2DFB-C7FA-46C9-A330-6282F59AB288}"/>
              </a:ext>
            </a:extLst>
          </p:cNvPr>
          <p:cNvSpPr>
            <a:spLocks noGrp="1" noChangeArrowheads="1"/>
          </p:cNvSpPr>
          <p:nvPr>
            <p:ph type="title"/>
          </p:nvPr>
        </p:nvSpPr>
        <p:spPr>
          <a:xfrm>
            <a:off x="457200" y="-152400"/>
            <a:ext cx="7543800" cy="1295400"/>
          </a:xfrm>
        </p:spPr>
        <p:txBody>
          <a:bodyPr/>
          <a:lstStyle/>
          <a:p>
            <a:pPr eaLnBrk="1" hangingPunct="1"/>
            <a:r>
              <a:rPr lang="en-US" altLang="en-US"/>
              <a:t>Relative values of k</a:t>
            </a:r>
          </a:p>
        </p:txBody>
      </p:sp>
      <p:sp>
        <p:nvSpPr>
          <p:cNvPr id="16390" name="Rectangle 3">
            <a:extLst>
              <a:ext uri="{FF2B5EF4-FFF2-40B4-BE49-F238E27FC236}">
                <a16:creationId xmlns:a16="http://schemas.microsoft.com/office/drawing/2014/main" id="{6EBD306A-4C97-4744-99BB-FF2ED0B0916C}"/>
              </a:ext>
            </a:extLst>
          </p:cNvPr>
          <p:cNvSpPr>
            <a:spLocks noGrp="1" noChangeArrowheads="1"/>
          </p:cNvSpPr>
          <p:nvPr>
            <p:ph type="body" idx="1"/>
          </p:nvPr>
        </p:nvSpPr>
        <p:spPr>
          <a:xfrm>
            <a:off x="590550" y="1828800"/>
            <a:ext cx="8020050" cy="5029200"/>
          </a:xfrm>
        </p:spPr>
        <p:txBody>
          <a:bodyPr/>
          <a:lstStyle/>
          <a:p>
            <a:pPr marL="0" indent="0" eaLnBrk="1" hangingPunct="1">
              <a:buFont typeface="Wingdings" panose="05000000000000000000" pitchFamily="2" charset="2"/>
              <a:buNone/>
              <a:tabLst>
                <a:tab pos="5943600" algn="l"/>
              </a:tabLst>
            </a:pPr>
            <a:r>
              <a:rPr lang="en-US" altLang="en-US"/>
              <a:t>Metals		k/k</a:t>
            </a:r>
            <a:r>
              <a:rPr lang="en-US" altLang="en-US" baseline="-25000"/>
              <a:t>silver</a:t>
            </a:r>
          </a:p>
          <a:p>
            <a:pPr marL="0" indent="0" eaLnBrk="1" hangingPunct="1">
              <a:buFont typeface="Wingdings" panose="05000000000000000000" pitchFamily="2" charset="2"/>
              <a:buNone/>
              <a:tabLst>
                <a:tab pos="5943600" algn="l"/>
              </a:tabLst>
            </a:pPr>
            <a:r>
              <a:rPr lang="en-US" altLang="en-US" sz="2600"/>
              <a:t>Silver		1</a:t>
            </a:r>
            <a:endParaRPr lang="en-US" altLang="en-US" baseline="-25000"/>
          </a:p>
          <a:p>
            <a:pPr marL="0" indent="0" eaLnBrk="1" hangingPunct="1">
              <a:spcBef>
                <a:spcPct val="0"/>
              </a:spcBef>
              <a:buFont typeface="Wingdings" panose="05000000000000000000" pitchFamily="2" charset="2"/>
              <a:buNone/>
              <a:tabLst>
                <a:tab pos="5943600" algn="l"/>
              </a:tabLst>
            </a:pPr>
            <a:r>
              <a:rPr lang="en-US" altLang="en-US" sz="2600"/>
              <a:t>Gold		0.7</a:t>
            </a:r>
            <a:endParaRPr lang="en-US" altLang="en-US" baseline="-25000"/>
          </a:p>
          <a:p>
            <a:pPr marL="0" indent="0" eaLnBrk="1" hangingPunct="1">
              <a:spcBef>
                <a:spcPct val="0"/>
              </a:spcBef>
              <a:buFont typeface="Wingdings" panose="05000000000000000000" pitchFamily="2" charset="2"/>
              <a:buNone/>
              <a:tabLst>
                <a:tab pos="5943600" algn="l"/>
              </a:tabLst>
            </a:pPr>
            <a:r>
              <a:rPr lang="en-US" altLang="en-US" sz="2600"/>
              <a:t>Copper		0.93</a:t>
            </a:r>
          </a:p>
          <a:p>
            <a:pPr marL="0" indent="0" eaLnBrk="1" hangingPunct="1">
              <a:spcBef>
                <a:spcPct val="0"/>
              </a:spcBef>
              <a:buFont typeface="Wingdings" panose="05000000000000000000" pitchFamily="2" charset="2"/>
              <a:buNone/>
              <a:tabLst>
                <a:tab pos="5943600" algn="l"/>
              </a:tabLst>
            </a:pPr>
            <a:r>
              <a:rPr lang="en-US" altLang="en-US" sz="2600"/>
              <a:t>Aluminum		0.86</a:t>
            </a:r>
          </a:p>
          <a:p>
            <a:pPr marL="0" indent="0" eaLnBrk="1" hangingPunct="1">
              <a:spcBef>
                <a:spcPct val="0"/>
              </a:spcBef>
              <a:buFont typeface="Wingdings" panose="05000000000000000000" pitchFamily="2" charset="2"/>
              <a:buNone/>
              <a:tabLst>
                <a:tab pos="5943600" algn="l"/>
              </a:tabLst>
            </a:pPr>
            <a:r>
              <a:rPr lang="en-US" altLang="en-US" sz="2600"/>
              <a:t>Brass (70% Cu:30% Ni)		0.33</a:t>
            </a:r>
          </a:p>
          <a:p>
            <a:pPr marL="0" indent="0" eaLnBrk="1" hangingPunct="1">
              <a:spcBef>
                <a:spcPct val="0"/>
              </a:spcBef>
              <a:buFont typeface="Wingdings" panose="05000000000000000000" pitchFamily="2" charset="2"/>
              <a:buNone/>
              <a:tabLst>
                <a:tab pos="5943600" algn="l"/>
              </a:tabLst>
            </a:pPr>
            <a:r>
              <a:rPr lang="en-US" altLang="en-US" sz="2600"/>
              <a:t>Platinum, Lead		0.25</a:t>
            </a:r>
          </a:p>
          <a:p>
            <a:pPr marL="0" indent="0" eaLnBrk="1" hangingPunct="1">
              <a:spcBef>
                <a:spcPct val="0"/>
              </a:spcBef>
              <a:buFont typeface="Wingdings" panose="05000000000000000000" pitchFamily="2" charset="2"/>
              <a:buNone/>
              <a:tabLst>
                <a:tab pos="5943600" algn="l"/>
              </a:tabLst>
            </a:pPr>
            <a:r>
              <a:rPr lang="en-US" altLang="en-US" sz="2600"/>
              <a:t>Mild steel (0.1% Cu), Cast iron		0.12</a:t>
            </a:r>
          </a:p>
          <a:p>
            <a:pPr marL="0" indent="0" eaLnBrk="1" hangingPunct="1">
              <a:spcBef>
                <a:spcPct val="0"/>
              </a:spcBef>
              <a:buFont typeface="Wingdings" panose="05000000000000000000" pitchFamily="2" charset="2"/>
              <a:buNone/>
              <a:tabLst>
                <a:tab pos="5943600" algn="l"/>
              </a:tabLst>
            </a:pPr>
            <a:r>
              <a:rPr lang="en-US" altLang="en-US" sz="2600"/>
              <a:t>Bismuth		0.07 </a:t>
            </a:r>
          </a:p>
          <a:p>
            <a:pPr marL="0" indent="0" eaLnBrk="1" hangingPunct="1">
              <a:spcBef>
                <a:spcPct val="0"/>
              </a:spcBef>
              <a:buFont typeface="Wingdings" panose="05000000000000000000" pitchFamily="2" charset="2"/>
              <a:buNone/>
              <a:tabLst>
                <a:tab pos="5943600" algn="l"/>
              </a:tabLst>
            </a:pPr>
            <a:r>
              <a:rPr lang="en-US" altLang="en-US" sz="2600"/>
              <a:t>Mercury		0.04</a:t>
            </a:r>
          </a:p>
        </p:txBody>
      </p:sp>
      <p:sp>
        <p:nvSpPr>
          <p:cNvPr id="16391" name="Line 4">
            <a:extLst>
              <a:ext uri="{FF2B5EF4-FFF2-40B4-BE49-F238E27FC236}">
                <a16:creationId xmlns:a16="http://schemas.microsoft.com/office/drawing/2014/main" id="{39CED8BA-DC19-43CB-82E5-33382A6274F0}"/>
              </a:ext>
            </a:extLst>
          </p:cNvPr>
          <p:cNvSpPr>
            <a:spLocks noChangeShapeType="1"/>
          </p:cNvSpPr>
          <p:nvPr/>
        </p:nvSpPr>
        <p:spPr bwMode="auto">
          <a:xfrm>
            <a:off x="838200" y="1600200"/>
            <a:ext cx="7391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5">
            <a:extLst>
              <a:ext uri="{FF2B5EF4-FFF2-40B4-BE49-F238E27FC236}">
                <a16:creationId xmlns:a16="http://schemas.microsoft.com/office/drawing/2014/main" id="{997C073E-038D-44B1-B0CA-4957247ACD39}"/>
              </a:ext>
            </a:extLst>
          </p:cNvPr>
          <p:cNvSpPr>
            <a:spLocks noChangeShapeType="1"/>
          </p:cNvSpPr>
          <p:nvPr/>
        </p:nvSpPr>
        <p:spPr bwMode="auto">
          <a:xfrm>
            <a:off x="876300" y="6096000"/>
            <a:ext cx="7391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2">
            <a:extLst>
              <a:ext uri="{FF2B5EF4-FFF2-40B4-BE49-F238E27FC236}">
                <a16:creationId xmlns:a16="http://schemas.microsoft.com/office/drawing/2014/main" id="{31027948-08D0-425D-8FF8-074B0BABCE2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64D9F639-B174-45C0-86A6-D644467698B9}" type="datetime4">
              <a:rPr lang="en-US" altLang="en-US" sz="1000" smtClean="0"/>
              <a:pPr eaLnBrk="1" hangingPunct="1">
                <a:spcBef>
                  <a:spcPct val="0"/>
                </a:spcBef>
                <a:buClrTx/>
                <a:buSzTx/>
                <a:buFontTx/>
                <a:buNone/>
              </a:pPr>
              <a:t>February 10, 2022</a:t>
            </a:fld>
            <a:endParaRPr lang="en-US" altLang="en-US" sz="1000"/>
          </a:p>
        </p:txBody>
      </p:sp>
      <p:sp>
        <p:nvSpPr>
          <p:cNvPr id="17411" name="Footer Placeholder 3">
            <a:extLst>
              <a:ext uri="{FF2B5EF4-FFF2-40B4-BE49-F238E27FC236}">
                <a16:creationId xmlns:a16="http://schemas.microsoft.com/office/drawing/2014/main" id="{39FD4186-FC84-4B2B-BDF0-AF8C2EECFA4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17412" name="Slide Number Placeholder 4">
            <a:extLst>
              <a:ext uri="{FF2B5EF4-FFF2-40B4-BE49-F238E27FC236}">
                <a16:creationId xmlns:a16="http://schemas.microsoft.com/office/drawing/2014/main" id="{910B0344-9163-4EDF-BBE3-9727D1D8C0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7E95772F-BDD5-4E45-A712-051A05D3AFF3}" type="slidenum">
              <a:rPr lang="en-US" altLang="en-US" sz="1000"/>
              <a:pPr algn="r" eaLnBrk="1" hangingPunct="1">
                <a:spcBef>
                  <a:spcPct val="0"/>
                </a:spcBef>
                <a:buClrTx/>
                <a:buSzTx/>
                <a:buFontTx/>
                <a:buNone/>
              </a:pPr>
              <a:t>14</a:t>
            </a:fld>
            <a:endParaRPr lang="en-US" altLang="en-US" sz="1000"/>
          </a:p>
        </p:txBody>
      </p:sp>
      <p:sp>
        <p:nvSpPr>
          <p:cNvPr id="17413" name="Rectangle 2">
            <a:extLst>
              <a:ext uri="{FF2B5EF4-FFF2-40B4-BE49-F238E27FC236}">
                <a16:creationId xmlns:a16="http://schemas.microsoft.com/office/drawing/2014/main" id="{8A1639F6-22DC-4A57-9DA4-BBB0D377B9C3}"/>
              </a:ext>
            </a:extLst>
          </p:cNvPr>
          <p:cNvSpPr>
            <a:spLocks noGrp="1" noChangeArrowheads="1"/>
          </p:cNvSpPr>
          <p:nvPr>
            <p:ph type="title"/>
          </p:nvPr>
        </p:nvSpPr>
        <p:spPr>
          <a:xfrm>
            <a:off x="685800" y="0"/>
            <a:ext cx="7772400" cy="762000"/>
          </a:xfrm>
          <a:noFill/>
        </p:spPr>
        <p:txBody>
          <a:bodyPr lIns="90488" tIns="44450" rIns="90488" bIns="44450" anchor="ctr"/>
          <a:lstStyle/>
          <a:p>
            <a:pPr eaLnBrk="1" hangingPunct="1"/>
            <a:r>
              <a:rPr lang="en-US" altLang="en-US"/>
              <a:t>Relative values of k. . .</a:t>
            </a:r>
          </a:p>
        </p:txBody>
      </p:sp>
      <p:sp>
        <p:nvSpPr>
          <p:cNvPr id="251907" name="Rectangle 3">
            <a:extLst>
              <a:ext uri="{FF2B5EF4-FFF2-40B4-BE49-F238E27FC236}">
                <a16:creationId xmlns:a16="http://schemas.microsoft.com/office/drawing/2014/main" id="{66B27F83-44CD-445C-801E-C4643AD74C15}"/>
              </a:ext>
            </a:extLst>
          </p:cNvPr>
          <p:cNvSpPr>
            <a:spLocks noChangeArrowheads="1"/>
          </p:cNvSpPr>
          <p:nvPr/>
        </p:nvSpPr>
        <p:spPr bwMode="auto">
          <a:xfrm>
            <a:off x="741363" y="1219200"/>
            <a:ext cx="7564437" cy="4875213"/>
          </a:xfrm>
          <a:prstGeom prst="rect">
            <a:avLst/>
          </a:prstGeom>
          <a:noFill/>
          <a:ln w="12700">
            <a:noFill/>
            <a:miter lim="800000"/>
            <a:headEnd/>
            <a:tailEnd/>
          </a:ln>
          <a:effectLst/>
        </p:spPr>
        <p:txBody>
          <a:bodyPr lIns="90488" tIns="44450" rIns="90488" bIns="44450">
            <a:spAutoFit/>
          </a:bodyPr>
          <a:lstStyle/>
          <a:p>
            <a:pPr algn="l" eaLnBrk="0" hangingPunct="0">
              <a:tabLst>
                <a:tab pos="6108700" algn="l"/>
              </a:tabLst>
              <a:defRPr/>
            </a:pPr>
            <a:r>
              <a:rPr lang="en-US" sz="3200" b="1">
                <a:effectLst>
                  <a:outerShdw blurRad="38100" dist="38100" dir="2700000" algn="tl">
                    <a:srgbClr val="C0C0C0"/>
                  </a:outerShdw>
                </a:effectLst>
                <a:latin typeface="Arial" charset="0"/>
              </a:rPr>
              <a:t>Non-Metals</a:t>
            </a:r>
            <a:r>
              <a:rPr lang="en-US" sz="2800" b="1">
                <a:effectLst>
                  <a:outerShdw blurRad="38100" dist="38100" dir="2700000" algn="tl">
                    <a:srgbClr val="C0C0C0"/>
                  </a:outerShdw>
                </a:effectLst>
                <a:latin typeface="Arial" charset="0"/>
              </a:rPr>
              <a:t>	</a:t>
            </a:r>
            <a:r>
              <a:rPr lang="en-US" sz="3200" b="1">
                <a:effectLst>
                  <a:outerShdw blurRad="38100" dist="38100" dir="2700000" algn="tl">
                    <a:srgbClr val="C0C0C0"/>
                  </a:outerShdw>
                </a:effectLst>
                <a:latin typeface="Arial" charset="0"/>
              </a:rPr>
              <a:t>k/k</a:t>
            </a:r>
            <a:r>
              <a:rPr lang="en-US" sz="3200" b="1" baseline="-25000">
                <a:effectLst>
                  <a:outerShdw blurRad="38100" dist="38100" dir="2700000" algn="tl">
                    <a:srgbClr val="C0C0C0"/>
                  </a:outerShdw>
                </a:effectLst>
                <a:latin typeface="Arial" charset="0"/>
              </a:rPr>
              <a:t>silver</a:t>
            </a:r>
            <a:endParaRPr lang="en-US" sz="2400" b="1">
              <a:latin typeface="Arial" charset="0"/>
            </a:endParaRPr>
          </a:p>
          <a:p>
            <a:pPr algn="l" eaLnBrk="0" hangingPunct="0">
              <a:spcBef>
                <a:spcPct val="50000"/>
              </a:spcBef>
              <a:tabLst>
                <a:tab pos="6108700" algn="l"/>
              </a:tabLst>
              <a:defRPr/>
            </a:pPr>
            <a:r>
              <a:rPr lang="en-US" sz="2800" b="1">
                <a:latin typeface="Arial" charset="0"/>
              </a:rPr>
              <a:t>Air	0.19</a:t>
            </a:r>
          </a:p>
          <a:p>
            <a:pPr algn="l" eaLnBrk="0" hangingPunct="0">
              <a:tabLst>
                <a:tab pos="6108700" algn="l"/>
              </a:tabLst>
              <a:defRPr/>
            </a:pPr>
            <a:r>
              <a:rPr lang="en-US" sz="2800" b="1">
                <a:latin typeface="Arial" charset="0"/>
              </a:rPr>
              <a:t>Water	0.0014</a:t>
            </a:r>
          </a:p>
          <a:p>
            <a:pPr algn="l" eaLnBrk="0" hangingPunct="0">
              <a:tabLst>
                <a:tab pos="6108700" algn="l"/>
              </a:tabLst>
              <a:defRPr/>
            </a:pPr>
            <a:r>
              <a:rPr lang="en-US" sz="2800" b="1">
                <a:latin typeface="Arial" charset="0"/>
              </a:rPr>
              <a:t>Granite, Sandstone	0.011</a:t>
            </a:r>
          </a:p>
          <a:p>
            <a:pPr algn="l" eaLnBrk="0" hangingPunct="0">
              <a:tabLst>
                <a:tab pos="6108700" algn="l"/>
              </a:tabLst>
              <a:defRPr/>
            </a:pPr>
            <a:r>
              <a:rPr lang="en-US" sz="2800" b="1">
                <a:latin typeface="Arial" charset="0"/>
              </a:rPr>
              <a:t>Average rock	0.012</a:t>
            </a:r>
          </a:p>
          <a:p>
            <a:pPr algn="l" eaLnBrk="0" hangingPunct="0">
              <a:tabLst>
                <a:tab pos="6108700" algn="l"/>
              </a:tabLst>
              <a:defRPr/>
            </a:pPr>
            <a:r>
              <a:rPr lang="en-US" sz="2800" b="1">
                <a:latin typeface="Arial" charset="0"/>
              </a:rPr>
              <a:t>Limestone	0.007</a:t>
            </a:r>
          </a:p>
          <a:p>
            <a:pPr algn="l" eaLnBrk="0" hangingPunct="0">
              <a:tabLst>
                <a:tab pos="6108700" algn="l"/>
              </a:tabLst>
              <a:defRPr/>
            </a:pPr>
            <a:r>
              <a:rPr lang="en-US" sz="2800" b="1">
                <a:latin typeface="Arial" charset="0"/>
              </a:rPr>
              <a:t>Ice	0.015</a:t>
            </a:r>
          </a:p>
          <a:p>
            <a:pPr algn="l" eaLnBrk="0" hangingPunct="0">
              <a:tabLst>
                <a:tab pos="6108700" algn="l"/>
              </a:tabLst>
              <a:defRPr/>
            </a:pPr>
            <a:r>
              <a:rPr lang="en-US" sz="2800" b="1">
                <a:latin typeface="Arial" charset="0"/>
              </a:rPr>
              <a:t>Glass (crown)	0.0058</a:t>
            </a:r>
            <a:endParaRPr lang="en-US" sz="2400" b="1">
              <a:latin typeface="Arial" charset="0"/>
            </a:endParaRPr>
          </a:p>
          <a:p>
            <a:pPr algn="l" eaLnBrk="0" hangingPunct="0">
              <a:tabLst>
                <a:tab pos="6108700" algn="l"/>
              </a:tabLst>
              <a:defRPr/>
            </a:pPr>
            <a:endParaRPr lang="en-US" sz="2400" b="1">
              <a:latin typeface="Arial" charset="0"/>
            </a:endParaRPr>
          </a:p>
          <a:p>
            <a:pPr algn="l" eaLnBrk="0" hangingPunct="0">
              <a:tabLst>
                <a:tab pos="6108700" algn="l"/>
              </a:tabLst>
              <a:defRPr/>
            </a:pPr>
            <a:r>
              <a:rPr lang="en-US" sz="2400">
                <a:latin typeface="Arial" charset="0"/>
              </a:rPr>
              <a:t>	</a:t>
            </a:r>
          </a:p>
          <a:p>
            <a:pPr algn="l" eaLnBrk="0" latinLnBrk="1" hangingPunct="0">
              <a:tabLst>
                <a:tab pos="6108700" algn="l"/>
              </a:tabLst>
              <a:defRPr/>
            </a:pPr>
            <a:endParaRPr lang="en-US" sz="2400">
              <a:latin typeface="Arial" charset="0"/>
            </a:endParaRPr>
          </a:p>
        </p:txBody>
      </p:sp>
      <p:sp>
        <p:nvSpPr>
          <p:cNvPr id="17415" name="Line 4">
            <a:extLst>
              <a:ext uri="{FF2B5EF4-FFF2-40B4-BE49-F238E27FC236}">
                <a16:creationId xmlns:a16="http://schemas.microsoft.com/office/drawing/2014/main" id="{B02E8599-7B98-4E39-B746-0916CCB28C77}"/>
              </a:ext>
            </a:extLst>
          </p:cNvPr>
          <p:cNvSpPr>
            <a:spLocks noChangeShapeType="1"/>
          </p:cNvSpPr>
          <p:nvPr/>
        </p:nvSpPr>
        <p:spPr bwMode="auto">
          <a:xfrm>
            <a:off x="838200" y="1863725"/>
            <a:ext cx="7467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6" name="Line 5">
            <a:extLst>
              <a:ext uri="{FF2B5EF4-FFF2-40B4-BE49-F238E27FC236}">
                <a16:creationId xmlns:a16="http://schemas.microsoft.com/office/drawing/2014/main" id="{315B15DC-D00B-45FA-8576-BEB6471E8ABC}"/>
              </a:ext>
            </a:extLst>
          </p:cNvPr>
          <p:cNvSpPr>
            <a:spLocks noChangeShapeType="1"/>
          </p:cNvSpPr>
          <p:nvPr/>
        </p:nvSpPr>
        <p:spPr bwMode="auto">
          <a:xfrm>
            <a:off x="838200" y="5257800"/>
            <a:ext cx="7467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Date Placeholder 2">
            <a:extLst>
              <a:ext uri="{FF2B5EF4-FFF2-40B4-BE49-F238E27FC236}">
                <a16:creationId xmlns:a16="http://schemas.microsoft.com/office/drawing/2014/main" id="{BFF0B293-D020-4BD3-864B-0B3F1F4C106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0180E388-E88C-4EE8-BBD4-DCEB52223339}" type="datetime4">
              <a:rPr lang="en-US" altLang="en-US" sz="1000" smtClean="0"/>
              <a:pPr eaLnBrk="1" hangingPunct="1">
                <a:spcBef>
                  <a:spcPct val="0"/>
                </a:spcBef>
                <a:buClrTx/>
                <a:buSzTx/>
                <a:buFontTx/>
                <a:buNone/>
              </a:pPr>
              <a:t>February 10, 2022</a:t>
            </a:fld>
            <a:endParaRPr lang="en-US" altLang="en-US" sz="1000"/>
          </a:p>
        </p:txBody>
      </p:sp>
      <p:sp>
        <p:nvSpPr>
          <p:cNvPr id="18435" name="Footer Placeholder 3">
            <a:extLst>
              <a:ext uri="{FF2B5EF4-FFF2-40B4-BE49-F238E27FC236}">
                <a16:creationId xmlns:a16="http://schemas.microsoft.com/office/drawing/2014/main" id="{20B26AB4-6EF0-4E28-833F-F3E17238E0A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18436" name="Slide Number Placeholder 4">
            <a:extLst>
              <a:ext uri="{FF2B5EF4-FFF2-40B4-BE49-F238E27FC236}">
                <a16:creationId xmlns:a16="http://schemas.microsoft.com/office/drawing/2014/main" id="{CB210326-03A9-40BD-ABEC-178CE98ABA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B472AC7F-7E44-4EE3-A867-63042F155FB1}" type="slidenum">
              <a:rPr lang="en-US" altLang="en-US" sz="1000"/>
              <a:pPr algn="r" eaLnBrk="1" hangingPunct="1">
                <a:spcBef>
                  <a:spcPct val="0"/>
                </a:spcBef>
                <a:buClrTx/>
                <a:buSzTx/>
                <a:buFontTx/>
                <a:buNone/>
              </a:pPr>
              <a:t>15</a:t>
            </a:fld>
            <a:endParaRPr lang="en-US" altLang="en-US" sz="1000"/>
          </a:p>
        </p:txBody>
      </p:sp>
      <p:sp>
        <p:nvSpPr>
          <p:cNvPr id="18437" name="Rectangle 2">
            <a:extLst>
              <a:ext uri="{FF2B5EF4-FFF2-40B4-BE49-F238E27FC236}">
                <a16:creationId xmlns:a16="http://schemas.microsoft.com/office/drawing/2014/main" id="{56B762E6-0BDC-4D48-AF9C-F8AE493EF4DD}"/>
              </a:ext>
            </a:extLst>
          </p:cNvPr>
          <p:cNvSpPr>
            <a:spLocks noGrp="1" noChangeArrowheads="1"/>
          </p:cNvSpPr>
          <p:nvPr>
            <p:ph type="title"/>
          </p:nvPr>
        </p:nvSpPr>
        <p:spPr>
          <a:xfrm>
            <a:off x="685800" y="0"/>
            <a:ext cx="7772400" cy="762000"/>
          </a:xfrm>
          <a:noFill/>
        </p:spPr>
        <p:txBody>
          <a:bodyPr lIns="90488" tIns="44450" rIns="90488" bIns="44450" anchor="ctr"/>
          <a:lstStyle/>
          <a:p>
            <a:pPr eaLnBrk="1" hangingPunct="1"/>
            <a:r>
              <a:rPr lang="en-US" altLang="en-US"/>
              <a:t>Relative values of k. . .</a:t>
            </a:r>
          </a:p>
        </p:txBody>
      </p:sp>
      <p:sp>
        <p:nvSpPr>
          <p:cNvPr id="252931" name="Rectangle 3">
            <a:extLst>
              <a:ext uri="{FF2B5EF4-FFF2-40B4-BE49-F238E27FC236}">
                <a16:creationId xmlns:a16="http://schemas.microsoft.com/office/drawing/2014/main" id="{B00132F9-DB55-4F69-B7D4-F0947FC034C9}"/>
              </a:ext>
            </a:extLst>
          </p:cNvPr>
          <p:cNvSpPr>
            <a:spLocks noChangeArrowheads="1"/>
          </p:cNvSpPr>
          <p:nvPr/>
        </p:nvSpPr>
        <p:spPr bwMode="auto">
          <a:xfrm>
            <a:off x="685800" y="1295400"/>
            <a:ext cx="7804150" cy="3503613"/>
          </a:xfrm>
          <a:prstGeom prst="rect">
            <a:avLst/>
          </a:prstGeom>
          <a:noFill/>
          <a:ln w="12700">
            <a:noFill/>
            <a:miter lim="800000"/>
            <a:headEnd/>
            <a:tailEnd/>
          </a:ln>
          <a:effectLst/>
        </p:spPr>
        <p:txBody>
          <a:bodyPr lIns="90488" tIns="44450" rIns="90488" bIns="44450">
            <a:spAutoFit/>
          </a:bodyPr>
          <a:lstStyle/>
          <a:p>
            <a:pPr algn="l" eaLnBrk="0" hangingPunct="0">
              <a:tabLst>
                <a:tab pos="5942013" algn="l"/>
              </a:tabLst>
              <a:defRPr/>
            </a:pPr>
            <a:r>
              <a:rPr lang="en-US" sz="3200" b="1">
                <a:effectLst>
                  <a:outerShdw blurRad="38100" dist="38100" dir="2700000" algn="tl">
                    <a:srgbClr val="C0C0C0"/>
                  </a:outerShdw>
                </a:effectLst>
                <a:latin typeface="Arial" charset="0"/>
              </a:rPr>
              <a:t>Non-Metals</a:t>
            </a:r>
            <a:r>
              <a:rPr lang="en-US" sz="2800" b="1">
                <a:effectLst>
                  <a:outerShdw blurRad="38100" dist="38100" dir="2700000" algn="tl">
                    <a:srgbClr val="C0C0C0"/>
                  </a:outerShdw>
                </a:effectLst>
                <a:latin typeface="Arial" charset="0"/>
              </a:rPr>
              <a:t>	</a:t>
            </a:r>
            <a:r>
              <a:rPr lang="en-US" sz="3200" b="1">
                <a:effectLst>
                  <a:outerShdw blurRad="38100" dist="38100" dir="2700000" algn="tl">
                    <a:srgbClr val="C0C0C0"/>
                  </a:outerShdw>
                </a:effectLst>
                <a:latin typeface="Arial" charset="0"/>
              </a:rPr>
              <a:t>k/k</a:t>
            </a:r>
            <a:r>
              <a:rPr lang="en-US" sz="3200" b="1" baseline="-25000">
                <a:effectLst>
                  <a:outerShdw blurRad="38100" dist="38100" dir="2700000" algn="tl">
                    <a:srgbClr val="C0C0C0"/>
                  </a:outerShdw>
                </a:effectLst>
                <a:latin typeface="Arial" charset="0"/>
              </a:rPr>
              <a:t>silver</a:t>
            </a:r>
            <a:endParaRPr lang="en-US" sz="2400" b="1">
              <a:latin typeface="Arial" charset="0"/>
            </a:endParaRPr>
          </a:p>
          <a:p>
            <a:pPr algn="l" eaLnBrk="0" hangingPunct="0">
              <a:tabLst>
                <a:tab pos="5942013" algn="l"/>
              </a:tabLst>
              <a:defRPr/>
            </a:pPr>
            <a:endParaRPr lang="en-US" sz="2400" b="1">
              <a:latin typeface="Arial" charset="0"/>
            </a:endParaRPr>
          </a:p>
          <a:p>
            <a:pPr algn="l" eaLnBrk="0" hangingPunct="0">
              <a:tabLst>
                <a:tab pos="5942013" algn="l"/>
              </a:tabLst>
              <a:defRPr/>
            </a:pPr>
            <a:r>
              <a:rPr lang="en-US" sz="2800" b="1">
                <a:latin typeface="Arial" charset="0"/>
              </a:rPr>
              <a:t>Concrete (1:2:4)	0.0042</a:t>
            </a:r>
          </a:p>
          <a:p>
            <a:pPr algn="l" eaLnBrk="0" hangingPunct="0">
              <a:tabLst>
                <a:tab pos="5942013" algn="l"/>
              </a:tabLst>
              <a:defRPr/>
            </a:pPr>
            <a:r>
              <a:rPr lang="en-US" sz="2800" b="1">
                <a:latin typeface="Arial" charset="0"/>
              </a:rPr>
              <a:t>Brick	0.0038</a:t>
            </a:r>
          </a:p>
          <a:p>
            <a:pPr algn="l" eaLnBrk="0" hangingPunct="0">
              <a:tabLst>
                <a:tab pos="5942013" algn="l"/>
              </a:tabLst>
              <a:defRPr/>
            </a:pPr>
            <a:r>
              <a:rPr lang="en-US" sz="2800" b="1">
                <a:latin typeface="Arial" charset="0"/>
              </a:rPr>
              <a:t>Snow (fresh or average)	0.005</a:t>
            </a:r>
          </a:p>
          <a:p>
            <a:pPr algn="l" eaLnBrk="0" hangingPunct="0">
              <a:tabLst>
                <a:tab pos="5942013" algn="l"/>
              </a:tabLst>
              <a:defRPr/>
            </a:pPr>
            <a:r>
              <a:rPr lang="en-US" sz="2800" b="1">
                <a:latin typeface="Arial" charset="0"/>
              </a:rPr>
              <a:t>Soil (sandy, dry)	0.002</a:t>
            </a:r>
          </a:p>
          <a:p>
            <a:pPr algn="l" eaLnBrk="0" hangingPunct="0">
              <a:tabLst>
                <a:tab pos="5942013" algn="l"/>
              </a:tabLst>
              <a:defRPr/>
            </a:pPr>
            <a:r>
              <a:rPr lang="en-US" sz="2800" b="1">
                <a:latin typeface="Arial" charset="0"/>
              </a:rPr>
              <a:t>Soil (8% moist)	0.0033</a:t>
            </a:r>
          </a:p>
          <a:p>
            <a:pPr algn="l" eaLnBrk="0" hangingPunct="0">
              <a:tabLst>
                <a:tab pos="5942013" algn="l"/>
              </a:tabLst>
              <a:defRPr/>
            </a:pPr>
            <a:r>
              <a:rPr lang="en-US" sz="2800" b="1">
                <a:latin typeface="Arial" charset="0"/>
              </a:rPr>
              <a:t>Wood	0.0045</a:t>
            </a:r>
          </a:p>
        </p:txBody>
      </p:sp>
      <p:sp>
        <p:nvSpPr>
          <p:cNvPr id="18439" name="Line 4">
            <a:extLst>
              <a:ext uri="{FF2B5EF4-FFF2-40B4-BE49-F238E27FC236}">
                <a16:creationId xmlns:a16="http://schemas.microsoft.com/office/drawing/2014/main" id="{7157A4AC-00E6-4153-9A94-188D110599B5}"/>
              </a:ext>
            </a:extLst>
          </p:cNvPr>
          <p:cNvSpPr>
            <a:spLocks noChangeShapeType="1"/>
          </p:cNvSpPr>
          <p:nvPr/>
        </p:nvSpPr>
        <p:spPr bwMode="auto">
          <a:xfrm>
            <a:off x="747713" y="4953000"/>
            <a:ext cx="7481887" cy="1588"/>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0" name="Line 5">
            <a:extLst>
              <a:ext uri="{FF2B5EF4-FFF2-40B4-BE49-F238E27FC236}">
                <a16:creationId xmlns:a16="http://schemas.microsoft.com/office/drawing/2014/main" id="{5828C1C6-AFB8-44E3-86E9-59EFDD91590E}"/>
              </a:ext>
            </a:extLst>
          </p:cNvPr>
          <p:cNvSpPr>
            <a:spLocks noChangeShapeType="1"/>
          </p:cNvSpPr>
          <p:nvPr/>
        </p:nvSpPr>
        <p:spPr bwMode="auto">
          <a:xfrm>
            <a:off x="747713" y="1981200"/>
            <a:ext cx="7481887" cy="1588"/>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2">
            <a:extLst>
              <a:ext uri="{FF2B5EF4-FFF2-40B4-BE49-F238E27FC236}">
                <a16:creationId xmlns:a16="http://schemas.microsoft.com/office/drawing/2014/main" id="{3C576688-3E7E-4B6E-B2AD-4CA59B87010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63DDB99E-F2C9-48B4-92D5-47540D3A18EF}" type="datetime4">
              <a:rPr lang="en-US" altLang="en-US" sz="1000" smtClean="0"/>
              <a:pPr eaLnBrk="1" hangingPunct="1">
                <a:spcBef>
                  <a:spcPct val="0"/>
                </a:spcBef>
                <a:buClrTx/>
                <a:buSzTx/>
                <a:buFontTx/>
                <a:buNone/>
              </a:pPr>
              <a:t>February 10, 2022</a:t>
            </a:fld>
            <a:endParaRPr lang="en-US" altLang="en-US" sz="1000"/>
          </a:p>
        </p:txBody>
      </p:sp>
      <p:sp>
        <p:nvSpPr>
          <p:cNvPr id="19459" name="Footer Placeholder 3">
            <a:extLst>
              <a:ext uri="{FF2B5EF4-FFF2-40B4-BE49-F238E27FC236}">
                <a16:creationId xmlns:a16="http://schemas.microsoft.com/office/drawing/2014/main" id="{450AA89B-BE86-462B-BE2F-4DF26D2BCC0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19460" name="Slide Number Placeholder 4">
            <a:extLst>
              <a:ext uri="{FF2B5EF4-FFF2-40B4-BE49-F238E27FC236}">
                <a16:creationId xmlns:a16="http://schemas.microsoft.com/office/drawing/2014/main" id="{8AAD9A9F-C282-4E46-A87A-4E7A1DB137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EEDBCC66-5EA3-45EB-9600-5E0EE9583209}" type="slidenum">
              <a:rPr lang="en-US" altLang="en-US" sz="1000"/>
              <a:pPr algn="r" eaLnBrk="1" hangingPunct="1">
                <a:spcBef>
                  <a:spcPct val="0"/>
                </a:spcBef>
                <a:buClrTx/>
                <a:buSzTx/>
                <a:buFontTx/>
                <a:buNone/>
              </a:pPr>
              <a:t>16</a:t>
            </a:fld>
            <a:endParaRPr lang="en-US" altLang="en-US" sz="1000"/>
          </a:p>
        </p:txBody>
      </p:sp>
      <p:sp>
        <p:nvSpPr>
          <p:cNvPr id="19461" name="Rectangle 5">
            <a:extLst>
              <a:ext uri="{FF2B5EF4-FFF2-40B4-BE49-F238E27FC236}">
                <a16:creationId xmlns:a16="http://schemas.microsoft.com/office/drawing/2014/main" id="{29C42C53-6D84-4E9E-9BCF-35230212B813}"/>
              </a:ext>
            </a:extLst>
          </p:cNvPr>
          <p:cNvSpPr>
            <a:spLocks noChangeArrowheads="1"/>
          </p:cNvSpPr>
          <p:nvPr/>
        </p:nvSpPr>
        <p:spPr bwMode="auto">
          <a:xfrm>
            <a:off x="762000" y="609600"/>
            <a:ext cx="69342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spcBef>
                <a:spcPct val="0"/>
              </a:spcBef>
              <a:buClrTx/>
              <a:buSzTx/>
              <a:buFontTx/>
              <a:buNone/>
            </a:pPr>
            <a:r>
              <a:rPr lang="en-US" altLang="en-US" sz="3500" u="sng">
                <a:solidFill>
                  <a:srgbClr val="0070C0"/>
                </a:solidFill>
              </a:rPr>
              <a:t>Range of Thermal Conductivity</a:t>
            </a:r>
          </a:p>
          <a:p>
            <a:pPr algn="just" eaLnBrk="1" hangingPunct="1">
              <a:spcBef>
                <a:spcPct val="0"/>
              </a:spcBef>
              <a:buClrTx/>
              <a:buSzTx/>
              <a:buFontTx/>
              <a:buNone/>
            </a:pPr>
            <a:endParaRPr lang="en-US" altLang="en-US" sz="3500" u="sng">
              <a:solidFill>
                <a:srgbClr val="0070C0"/>
              </a:solidFill>
            </a:endParaRPr>
          </a:p>
          <a:p>
            <a:pPr algn="just" eaLnBrk="1" hangingPunct="1">
              <a:spcBef>
                <a:spcPct val="0"/>
              </a:spcBef>
              <a:buClrTx/>
              <a:buSzTx/>
              <a:buFontTx/>
              <a:buNone/>
            </a:pPr>
            <a:r>
              <a:rPr lang="en-US" altLang="en-US" sz="2000"/>
              <a:t>• The thermal conductivities of gases such as air vary by a factor of 104 from those of pure metals such as copper.</a:t>
            </a:r>
          </a:p>
          <a:p>
            <a:pPr algn="just" eaLnBrk="1" hangingPunct="1">
              <a:spcBef>
                <a:spcPct val="0"/>
              </a:spcBef>
              <a:buClrTx/>
              <a:buSzTx/>
              <a:buFontTx/>
              <a:buNone/>
            </a:pPr>
            <a:endParaRPr lang="en-US" altLang="en-US" sz="2000"/>
          </a:p>
          <a:p>
            <a:pPr algn="just" eaLnBrk="1" hangingPunct="1">
              <a:spcBef>
                <a:spcPct val="0"/>
              </a:spcBef>
              <a:buClrTx/>
              <a:buSzTx/>
              <a:buFontTx/>
              <a:buNone/>
            </a:pPr>
            <a:r>
              <a:rPr lang="en-US" altLang="en-US" sz="2000"/>
              <a:t>• Note that pure crystals and metals have the highest thermal conductivities, and gases and insulating materials the lowest.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DF3B09B-7155-473F-8573-7116386BA41B}"/>
              </a:ext>
            </a:extLst>
          </p:cNvPr>
          <p:cNvSpPr>
            <a:spLocks noGrp="1"/>
          </p:cNvSpPr>
          <p:nvPr>
            <p:ph type="title"/>
          </p:nvPr>
        </p:nvSpPr>
        <p:spPr/>
        <p:txBody>
          <a:bodyPr/>
          <a:lstStyle/>
          <a:p>
            <a:endParaRPr lang="en-US" altLang="en-US"/>
          </a:p>
        </p:txBody>
      </p:sp>
      <p:sp>
        <p:nvSpPr>
          <p:cNvPr id="20483" name="Date Placeholder 2">
            <a:extLst>
              <a:ext uri="{FF2B5EF4-FFF2-40B4-BE49-F238E27FC236}">
                <a16:creationId xmlns:a16="http://schemas.microsoft.com/office/drawing/2014/main" id="{99330D37-8C5A-4F36-913A-5A804EDD2D5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BA2EC23E-2BD9-4C6F-97E1-748195850D2F}" type="datetime4">
              <a:rPr lang="en-US" altLang="en-US" sz="1000" smtClean="0"/>
              <a:pPr eaLnBrk="1" hangingPunct="1">
                <a:spcBef>
                  <a:spcPct val="0"/>
                </a:spcBef>
                <a:buClrTx/>
                <a:buSzTx/>
                <a:buFontTx/>
                <a:buNone/>
              </a:pPr>
              <a:t>February 10, 2022</a:t>
            </a:fld>
            <a:endParaRPr lang="en-US" altLang="en-US" sz="1000"/>
          </a:p>
        </p:txBody>
      </p:sp>
      <p:sp>
        <p:nvSpPr>
          <p:cNvPr id="20484" name="Footer Placeholder 3">
            <a:extLst>
              <a:ext uri="{FF2B5EF4-FFF2-40B4-BE49-F238E27FC236}">
                <a16:creationId xmlns:a16="http://schemas.microsoft.com/office/drawing/2014/main" id="{1FCA3D07-4083-4C34-9A39-C77F0305C53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20485" name="Slide Number Placeholder 4">
            <a:extLst>
              <a:ext uri="{FF2B5EF4-FFF2-40B4-BE49-F238E27FC236}">
                <a16:creationId xmlns:a16="http://schemas.microsoft.com/office/drawing/2014/main" id="{F6E6CB75-7541-4989-B44D-9DD03160BA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289C488B-71B5-4A09-9D27-A75F9C8F3536}" type="slidenum">
              <a:rPr lang="en-US" altLang="en-US" sz="1000"/>
              <a:pPr algn="r" eaLnBrk="1" hangingPunct="1">
                <a:spcBef>
                  <a:spcPct val="0"/>
                </a:spcBef>
                <a:buClrTx/>
                <a:buSzTx/>
                <a:buFontTx/>
                <a:buNone/>
              </a:pPr>
              <a:t>17</a:t>
            </a:fld>
            <a:endParaRPr lang="en-US" altLang="en-US" sz="1000"/>
          </a:p>
        </p:txBody>
      </p:sp>
      <p:sp>
        <p:nvSpPr>
          <p:cNvPr id="20486" name="Rectangle 9">
            <a:extLst>
              <a:ext uri="{FF2B5EF4-FFF2-40B4-BE49-F238E27FC236}">
                <a16:creationId xmlns:a16="http://schemas.microsoft.com/office/drawing/2014/main" id="{62CA1670-5D9B-43C1-8C61-43AD1C86522A}"/>
              </a:ext>
            </a:extLst>
          </p:cNvPr>
          <p:cNvSpPr>
            <a:spLocks noChangeArrowheads="1"/>
          </p:cNvSpPr>
          <p:nvPr/>
        </p:nvSpPr>
        <p:spPr bwMode="auto">
          <a:xfrm>
            <a:off x="609600" y="1600200"/>
            <a:ext cx="7543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The thermal conductivity of a substance is normally highest in the solid phase and lowest in the gas phase.</a:t>
            </a:r>
          </a:p>
          <a:p>
            <a:pPr eaLnBrk="1" hangingPunct="1">
              <a:spcBef>
                <a:spcPct val="0"/>
              </a:spcBef>
              <a:buClrTx/>
              <a:buSzTx/>
              <a:buFontTx/>
              <a:buNone/>
            </a:pPr>
            <a:endParaRPr lang="en-US" altLang="en-US" sz="1600"/>
          </a:p>
          <a:p>
            <a:pPr eaLnBrk="1" hangingPunct="1">
              <a:spcBef>
                <a:spcPct val="0"/>
              </a:spcBef>
              <a:buClrTx/>
              <a:buSzTx/>
              <a:buFontTx/>
              <a:buNone/>
            </a:pPr>
            <a:r>
              <a:rPr lang="en-US" altLang="en-US" sz="1600"/>
              <a:t>• Unlike gases, the thermal conductivities of most liquids decrease with increasing</a:t>
            </a:r>
          </a:p>
          <a:p>
            <a:pPr eaLnBrk="1" hangingPunct="1">
              <a:spcBef>
                <a:spcPct val="0"/>
              </a:spcBef>
              <a:buClrTx/>
              <a:buSzTx/>
              <a:buFontTx/>
              <a:buNone/>
            </a:pPr>
            <a:r>
              <a:rPr lang="en-US" altLang="en-US" sz="1600"/>
              <a:t>temperature, with water being a notable exception.</a:t>
            </a:r>
          </a:p>
          <a:p>
            <a:pPr eaLnBrk="1" hangingPunct="1">
              <a:spcBef>
                <a:spcPct val="0"/>
              </a:spcBef>
              <a:buClrTx/>
              <a:buSzTx/>
              <a:buFontTx/>
              <a:buNone/>
            </a:pPr>
            <a:endParaRPr lang="en-US" altLang="en-US" sz="1600"/>
          </a:p>
          <a:p>
            <a:pPr eaLnBrk="1" hangingPunct="1">
              <a:spcBef>
                <a:spcPct val="0"/>
              </a:spcBef>
              <a:buClrTx/>
              <a:buSzTx/>
              <a:buFontTx/>
              <a:buNone/>
            </a:pPr>
            <a:r>
              <a:rPr lang="en-US" altLang="en-US" sz="1600"/>
              <a:t>• In solids, heat conduction is due to two effects: the lattice vibrational waves induced by the vibrational motions of the molecules positioned at relatively fixed positions in a periodic manner called a lattice, and the energy transported via the free flow of electrons in the solid .</a:t>
            </a:r>
          </a:p>
          <a:p>
            <a:pPr eaLnBrk="1" hangingPunct="1">
              <a:spcBef>
                <a:spcPct val="0"/>
              </a:spcBef>
              <a:buClrTx/>
              <a:buSzTx/>
              <a:buFontTx/>
              <a:buNone/>
            </a:pPr>
            <a:endParaRPr lang="en-US" altLang="en-US" sz="1600"/>
          </a:p>
          <a:p>
            <a:pPr eaLnBrk="1" hangingPunct="1">
              <a:spcBef>
                <a:spcPct val="0"/>
              </a:spcBef>
              <a:buClrTx/>
              <a:buSzTx/>
              <a:buFontTx/>
              <a:buNone/>
            </a:pPr>
            <a:r>
              <a:rPr lang="en-US" altLang="en-US" sz="1600"/>
              <a:t>The thermal conductivity of a solid is obtained by adding the lattice electronic components relatively high thermal conductivities and components. The  higher value of k of pure metals are primarily due to the electronic component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0BB2F5DE-4276-4FC8-80C5-38149F548AD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412D5EB0-E167-4233-905D-594C983FDA7F}" type="datetime4">
              <a:rPr lang="en-US" altLang="en-US" sz="1000" smtClean="0"/>
              <a:pPr eaLnBrk="1" hangingPunct="1">
                <a:spcBef>
                  <a:spcPct val="0"/>
                </a:spcBef>
                <a:buClrTx/>
                <a:buSzTx/>
                <a:buFontTx/>
                <a:buNone/>
              </a:pPr>
              <a:t>February 10, 2022</a:t>
            </a:fld>
            <a:endParaRPr lang="en-US" altLang="en-US" sz="1000"/>
          </a:p>
        </p:txBody>
      </p:sp>
      <p:sp>
        <p:nvSpPr>
          <p:cNvPr id="21507" name="Rectangle 7">
            <a:extLst>
              <a:ext uri="{FF2B5EF4-FFF2-40B4-BE49-F238E27FC236}">
                <a16:creationId xmlns:a16="http://schemas.microsoft.com/office/drawing/2014/main" id="{99A09290-732D-4DF3-9A24-BE736861750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3091FBE1-E063-4D9E-88E7-2CBAE201E69A}" type="slidenum">
              <a:rPr lang="en-US" altLang="en-US" sz="1000"/>
              <a:pPr algn="r" eaLnBrk="1" hangingPunct="1">
                <a:spcBef>
                  <a:spcPct val="0"/>
                </a:spcBef>
                <a:buClrTx/>
                <a:buSzTx/>
                <a:buFontTx/>
                <a:buNone/>
              </a:pPr>
              <a:t>18</a:t>
            </a:fld>
            <a:endParaRPr lang="en-US" altLang="en-US" sz="1000"/>
          </a:p>
        </p:txBody>
      </p:sp>
      <p:sp>
        <p:nvSpPr>
          <p:cNvPr id="21508" name="Rectangle 2">
            <a:extLst>
              <a:ext uri="{FF2B5EF4-FFF2-40B4-BE49-F238E27FC236}">
                <a16:creationId xmlns:a16="http://schemas.microsoft.com/office/drawing/2014/main" id="{F4B4ECD9-73CF-4019-9D7A-B0590EB2E650}"/>
              </a:ext>
            </a:extLst>
          </p:cNvPr>
          <p:cNvSpPr>
            <a:spLocks noGrp="1" noChangeArrowheads="1"/>
          </p:cNvSpPr>
          <p:nvPr>
            <p:ph type="ctrTitle"/>
          </p:nvPr>
        </p:nvSpPr>
        <p:spPr>
          <a:xfrm>
            <a:off x="152400" y="1219200"/>
            <a:ext cx="7772400" cy="1143000"/>
          </a:xfrm>
          <a:noFill/>
        </p:spPr>
        <p:txBody>
          <a:bodyPr lIns="90488" tIns="44450" rIns="90488" bIns="44450" anchor="ctr"/>
          <a:lstStyle/>
          <a:p>
            <a:pPr eaLnBrk="1" hangingPunct="1"/>
            <a:r>
              <a:rPr lang="en-US" altLang="en-US" b="0" i="1">
                <a:solidFill>
                  <a:srgbClr val="003300"/>
                </a:solidFill>
                <a:latin typeface="Arial Black" panose="020B0A04020102020204" pitchFamily="34" charset="0"/>
              </a:rPr>
              <a:t>Convection Heat Transfer</a:t>
            </a:r>
          </a:p>
        </p:txBody>
      </p:sp>
      <p:pic>
        <p:nvPicPr>
          <p:cNvPr id="21509" name="Picture 3" descr="kopp">
            <a:extLst>
              <a:ext uri="{FF2B5EF4-FFF2-40B4-BE49-F238E27FC236}">
                <a16:creationId xmlns:a16="http://schemas.microsoft.com/office/drawing/2014/main" id="{CC054CEE-72F7-48A3-8EDA-6B3DE539B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24200"/>
            <a:ext cx="3810000" cy="28781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5B070CF7-0C12-412C-8A1E-67A92466EEB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48DC0706-C603-4B8F-9AED-43C0D6628344}" type="datetime4">
              <a:rPr lang="en-US" altLang="en-US" sz="1000" smtClean="0"/>
              <a:pPr eaLnBrk="1" hangingPunct="1">
                <a:spcBef>
                  <a:spcPct val="0"/>
                </a:spcBef>
                <a:buClrTx/>
                <a:buSzTx/>
                <a:buFontTx/>
                <a:buNone/>
              </a:pPr>
              <a:t>February 10, 2022</a:t>
            </a:fld>
            <a:endParaRPr lang="en-US" altLang="en-US" sz="1000"/>
          </a:p>
        </p:txBody>
      </p:sp>
      <p:sp>
        <p:nvSpPr>
          <p:cNvPr id="22531" name="Footer Placeholder 4">
            <a:extLst>
              <a:ext uri="{FF2B5EF4-FFF2-40B4-BE49-F238E27FC236}">
                <a16:creationId xmlns:a16="http://schemas.microsoft.com/office/drawing/2014/main" id="{08510767-B7CB-4697-9DBA-F34B0171EF4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22532" name="Slide Number Placeholder 5">
            <a:extLst>
              <a:ext uri="{FF2B5EF4-FFF2-40B4-BE49-F238E27FC236}">
                <a16:creationId xmlns:a16="http://schemas.microsoft.com/office/drawing/2014/main" id="{56743ADD-C9F4-4820-A929-CA4D11E399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AD608CF8-A930-4896-9FCA-DEF1D22A710D}" type="slidenum">
              <a:rPr lang="en-US" altLang="en-US" sz="1000"/>
              <a:pPr algn="r" eaLnBrk="1" hangingPunct="1">
                <a:spcBef>
                  <a:spcPct val="0"/>
                </a:spcBef>
                <a:buClrTx/>
                <a:buSzTx/>
                <a:buFontTx/>
                <a:buNone/>
              </a:pPr>
              <a:t>19</a:t>
            </a:fld>
            <a:endParaRPr lang="en-US" altLang="en-US" sz="1000"/>
          </a:p>
        </p:txBody>
      </p:sp>
      <p:sp>
        <p:nvSpPr>
          <p:cNvPr id="22533" name="Rectangle 2">
            <a:extLst>
              <a:ext uri="{FF2B5EF4-FFF2-40B4-BE49-F238E27FC236}">
                <a16:creationId xmlns:a16="http://schemas.microsoft.com/office/drawing/2014/main" id="{A84D0B5C-8058-495D-A70A-B0BD13E42E98}"/>
              </a:ext>
            </a:extLst>
          </p:cNvPr>
          <p:cNvSpPr>
            <a:spLocks noGrp="1" noChangeArrowheads="1"/>
          </p:cNvSpPr>
          <p:nvPr>
            <p:ph type="body" idx="1"/>
          </p:nvPr>
        </p:nvSpPr>
        <p:spPr>
          <a:xfrm>
            <a:off x="762000" y="1143000"/>
            <a:ext cx="7620000" cy="2438400"/>
          </a:xfrm>
          <a:noFill/>
        </p:spPr>
        <p:txBody>
          <a:bodyPr lIns="90488" tIns="44450" rIns="90488" bIns="44450"/>
          <a:lstStyle/>
          <a:p>
            <a:pPr eaLnBrk="1" hangingPunct="1"/>
            <a:r>
              <a:rPr lang="en-US" altLang="en-US" sz="2600"/>
              <a:t>Convection occurs in liquids and gases.</a:t>
            </a:r>
          </a:p>
          <a:p>
            <a:pPr eaLnBrk="1" hangingPunct="1"/>
            <a:r>
              <a:rPr lang="en-US" altLang="en-US" sz="2600"/>
              <a:t>When energy is carried with fluid motion convection occurs.</a:t>
            </a:r>
          </a:p>
        </p:txBody>
      </p:sp>
      <p:sp>
        <p:nvSpPr>
          <p:cNvPr id="22534" name="AutoShape 3">
            <a:extLst>
              <a:ext uri="{FF2B5EF4-FFF2-40B4-BE49-F238E27FC236}">
                <a16:creationId xmlns:a16="http://schemas.microsoft.com/office/drawing/2014/main" id="{50DD733A-62D9-4582-9D32-5A4F331D1E21}"/>
              </a:ext>
            </a:extLst>
          </p:cNvPr>
          <p:cNvSpPr>
            <a:spLocks noChangeArrowheads="1"/>
          </p:cNvSpPr>
          <p:nvPr/>
        </p:nvSpPr>
        <p:spPr bwMode="auto">
          <a:xfrm>
            <a:off x="866775" y="3124200"/>
            <a:ext cx="7439025" cy="2997200"/>
          </a:xfrm>
          <a:prstGeom prst="roundRect">
            <a:avLst>
              <a:gd name="adj" fmla="val 12495"/>
            </a:avLst>
          </a:prstGeom>
          <a:solidFill>
            <a:schemeClr val="bg1"/>
          </a:solidFill>
          <a:ln w="50800">
            <a:solidFill>
              <a:srgbClr val="000000"/>
            </a:solidFill>
            <a:round/>
            <a:headEnd/>
            <a:tailEnd/>
          </a:ln>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22535" name="AutoShape 4" descr="Dark upward diagonal">
            <a:extLst>
              <a:ext uri="{FF2B5EF4-FFF2-40B4-BE49-F238E27FC236}">
                <a16:creationId xmlns:a16="http://schemas.microsoft.com/office/drawing/2014/main" id="{5EDD86FE-33CB-4FDF-BFAC-D78C5C796465}"/>
              </a:ext>
            </a:extLst>
          </p:cNvPr>
          <p:cNvSpPr>
            <a:spLocks noChangeArrowheads="1"/>
          </p:cNvSpPr>
          <p:nvPr/>
        </p:nvSpPr>
        <p:spPr bwMode="auto">
          <a:xfrm>
            <a:off x="1206500" y="3797300"/>
            <a:ext cx="812800" cy="965200"/>
          </a:xfrm>
          <a:prstGeom prst="rightArrow">
            <a:avLst>
              <a:gd name="adj1" fmla="val 75000"/>
              <a:gd name="adj2" fmla="val 50005"/>
            </a:avLst>
          </a:prstGeom>
          <a:pattFill prst="dkUpDiag">
            <a:fgClr>
              <a:schemeClr val="tx2"/>
            </a:fgClr>
            <a:bgClr>
              <a:schemeClr val="bg1"/>
            </a:bgClr>
          </a:pattFill>
          <a:ln w="25400">
            <a:solidFill>
              <a:schemeClr val="tx1"/>
            </a:solidFill>
            <a:miter lim="800000"/>
            <a:headEnd/>
            <a:tailEnd/>
          </a:ln>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22536" name="Rectangle 5">
            <a:extLst>
              <a:ext uri="{FF2B5EF4-FFF2-40B4-BE49-F238E27FC236}">
                <a16:creationId xmlns:a16="http://schemas.microsoft.com/office/drawing/2014/main" id="{8EC105B6-51E5-4A69-A4F8-D03A63E333C4}"/>
              </a:ext>
            </a:extLst>
          </p:cNvPr>
          <p:cNvSpPr>
            <a:spLocks noChangeArrowheads="1"/>
          </p:cNvSpPr>
          <p:nvPr/>
        </p:nvSpPr>
        <p:spPr bwMode="auto">
          <a:xfrm>
            <a:off x="1020763" y="3306763"/>
            <a:ext cx="4497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t>Fluid flow, </a:t>
            </a:r>
            <a:r>
              <a:rPr lang="en-US" altLang="en-US" sz="2400" b="1" u="sng"/>
              <a:t>V</a:t>
            </a:r>
            <a:r>
              <a:rPr lang="en-US" altLang="en-US" sz="2400" b="1"/>
              <a:t> = (u,v,w), T(x,y,z)</a:t>
            </a:r>
          </a:p>
        </p:txBody>
      </p:sp>
      <p:grpSp>
        <p:nvGrpSpPr>
          <p:cNvPr id="22537" name="Group 6">
            <a:extLst>
              <a:ext uri="{FF2B5EF4-FFF2-40B4-BE49-F238E27FC236}">
                <a16:creationId xmlns:a16="http://schemas.microsoft.com/office/drawing/2014/main" id="{8E83F5BF-9D5F-4F5F-9E53-5C1F47530022}"/>
              </a:ext>
            </a:extLst>
          </p:cNvPr>
          <p:cNvGrpSpPr>
            <a:grpSpLocks/>
          </p:cNvGrpSpPr>
          <p:nvPr/>
        </p:nvGrpSpPr>
        <p:grpSpPr bwMode="auto">
          <a:xfrm>
            <a:off x="3581400" y="4927600"/>
            <a:ext cx="4408488" cy="992188"/>
            <a:chOff x="2024" y="3264"/>
            <a:chExt cx="2777" cy="625"/>
          </a:xfrm>
        </p:grpSpPr>
        <p:grpSp>
          <p:nvGrpSpPr>
            <p:cNvPr id="22549" name="Group 7">
              <a:extLst>
                <a:ext uri="{FF2B5EF4-FFF2-40B4-BE49-F238E27FC236}">
                  <a16:creationId xmlns:a16="http://schemas.microsoft.com/office/drawing/2014/main" id="{CD05FF3E-3C75-4420-BBFA-AB75269A11F6}"/>
                </a:ext>
              </a:extLst>
            </p:cNvPr>
            <p:cNvGrpSpPr>
              <a:grpSpLocks/>
            </p:cNvGrpSpPr>
            <p:nvPr/>
          </p:nvGrpSpPr>
          <p:grpSpPr bwMode="auto">
            <a:xfrm>
              <a:off x="2024" y="3264"/>
              <a:ext cx="2777" cy="625"/>
              <a:chOff x="2024" y="3264"/>
              <a:chExt cx="2777" cy="625"/>
            </a:xfrm>
          </p:grpSpPr>
          <p:sp>
            <p:nvSpPr>
              <p:cNvPr id="22551" name="Freeform 8">
                <a:extLst>
                  <a:ext uri="{FF2B5EF4-FFF2-40B4-BE49-F238E27FC236}">
                    <a16:creationId xmlns:a16="http://schemas.microsoft.com/office/drawing/2014/main" id="{7142DE87-5542-4666-BBA8-18BA8061CF8C}"/>
                  </a:ext>
                </a:extLst>
              </p:cNvPr>
              <p:cNvSpPr>
                <a:spLocks/>
              </p:cNvSpPr>
              <p:nvPr/>
            </p:nvSpPr>
            <p:spPr bwMode="auto">
              <a:xfrm>
                <a:off x="2040" y="3264"/>
                <a:ext cx="2761" cy="625"/>
              </a:xfrm>
              <a:custGeom>
                <a:avLst/>
                <a:gdLst>
                  <a:gd name="T0" fmla="*/ 12 w 2761"/>
                  <a:gd name="T1" fmla="*/ 24 h 625"/>
                  <a:gd name="T2" fmla="*/ 24 w 2761"/>
                  <a:gd name="T3" fmla="*/ 72 h 625"/>
                  <a:gd name="T4" fmla="*/ 48 w 2761"/>
                  <a:gd name="T5" fmla="*/ 132 h 625"/>
                  <a:gd name="T6" fmla="*/ 72 w 2761"/>
                  <a:gd name="T7" fmla="*/ 192 h 625"/>
                  <a:gd name="T8" fmla="*/ 84 w 2761"/>
                  <a:gd name="T9" fmla="*/ 240 h 625"/>
                  <a:gd name="T10" fmla="*/ 108 w 2761"/>
                  <a:gd name="T11" fmla="*/ 300 h 625"/>
                  <a:gd name="T12" fmla="*/ 132 w 2761"/>
                  <a:gd name="T13" fmla="*/ 348 h 625"/>
                  <a:gd name="T14" fmla="*/ 144 w 2761"/>
                  <a:gd name="T15" fmla="*/ 396 h 625"/>
                  <a:gd name="T16" fmla="*/ 204 w 2761"/>
                  <a:gd name="T17" fmla="*/ 420 h 625"/>
                  <a:gd name="T18" fmla="*/ 252 w 2761"/>
                  <a:gd name="T19" fmla="*/ 444 h 625"/>
                  <a:gd name="T20" fmla="*/ 312 w 2761"/>
                  <a:gd name="T21" fmla="*/ 468 h 625"/>
                  <a:gd name="T22" fmla="*/ 360 w 2761"/>
                  <a:gd name="T23" fmla="*/ 480 h 625"/>
                  <a:gd name="T24" fmla="*/ 420 w 2761"/>
                  <a:gd name="T25" fmla="*/ 504 h 625"/>
                  <a:gd name="T26" fmla="*/ 468 w 2761"/>
                  <a:gd name="T27" fmla="*/ 516 h 625"/>
                  <a:gd name="T28" fmla="*/ 504 w 2761"/>
                  <a:gd name="T29" fmla="*/ 540 h 625"/>
                  <a:gd name="T30" fmla="*/ 552 w 2761"/>
                  <a:gd name="T31" fmla="*/ 564 h 625"/>
                  <a:gd name="T32" fmla="*/ 600 w 2761"/>
                  <a:gd name="T33" fmla="*/ 588 h 625"/>
                  <a:gd name="T34" fmla="*/ 672 w 2761"/>
                  <a:gd name="T35" fmla="*/ 612 h 625"/>
                  <a:gd name="T36" fmla="*/ 756 w 2761"/>
                  <a:gd name="T37" fmla="*/ 624 h 625"/>
                  <a:gd name="T38" fmla="*/ 816 w 2761"/>
                  <a:gd name="T39" fmla="*/ 624 h 625"/>
                  <a:gd name="T40" fmla="*/ 912 w 2761"/>
                  <a:gd name="T41" fmla="*/ 624 h 625"/>
                  <a:gd name="T42" fmla="*/ 1008 w 2761"/>
                  <a:gd name="T43" fmla="*/ 624 h 625"/>
                  <a:gd name="T44" fmla="*/ 1128 w 2761"/>
                  <a:gd name="T45" fmla="*/ 624 h 625"/>
                  <a:gd name="T46" fmla="*/ 1224 w 2761"/>
                  <a:gd name="T47" fmla="*/ 624 h 625"/>
                  <a:gd name="T48" fmla="*/ 1272 w 2761"/>
                  <a:gd name="T49" fmla="*/ 624 h 625"/>
                  <a:gd name="T50" fmla="*/ 1344 w 2761"/>
                  <a:gd name="T51" fmla="*/ 612 h 625"/>
                  <a:gd name="T52" fmla="*/ 1440 w 2761"/>
                  <a:gd name="T53" fmla="*/ 588 h 625"/>
                  <a:gd name="T54" fmla="*/ 1548 w 2761"/>
                  <a:gd name="T55" fmla="*/ 564 h 625"/>
                  <a:gd name="T56" fmla="*/ 1680 w 2761"/>
                  <a:gd name="T57" fmla="*/ 540 h 625"/>
                  <a:gd name="T58" fmla="*/ 1728 w 2761"/>
                  <a:gd name="T59" fmla="*/ 540 h 625"/>
                  <a:gd name="T60" fmla="*/ 1812 w 2761"/>
                  <a:gd name="T61" fmla="*/ 540 h 625"/>
                  <a:gd name="T62" fmla="*/ 1872 w 2761"/>
                  <a:gd name="T63" fmla="*/ 540 h 625"/>
                  <a:gd name="T64" fmla="*/ 1908 w 2761"/>
                  <a:gd name="T65" fmla="*/ 564 h 625"/>
                  <a:gd name="T66" fmla="*/ 1992 w 2761"/>
                  <a:gd name="T67" fmla="*/ 564 h 625"/>
                  <a:gd name="T68" fmla="*/ 2088 w 2761"/>
                  <a:gd name="T69" fmla="*/ 564 h 625"/>
                  <a:gd name="T70" fmla="*/ 2208 w 2761"/>
                  <a:gd name="T71" fmla="*/ 564 h 625"/>
                  <a:gd name="T72" fmla="*/ 2256 w 2761"/>
                  <a:gd name="T73" fmla="*/ 552 h 625"/>
                  <a:gd name="T74" fmla="*/ 2316 w 2761"/>
                  <a:gd name="T75" fmla="*/ 540 h 625"/>
                  <a:gd name="T76" fmla="*/ 2364 w 2761"/>
                  <a:gd name="T77" fmla="*/ 516 h 625"/>
                  <a:gd name="T78" fmla="*/ 2448 w 2761"/>
                  <a:gd name="T79" fmla="*/ 504 h 625"/>
                  <a:gd name="T80" fmla="*/ 2580 w 2761"/>
                  <a:gd name="T81" fmla="*/ 468 h 625"/>
                  <a:gd name="T82" fmla="*/ 2700 w 2761"/>
                  <a:gd name="T83" fmla="*/ 444 h 625"/>
                  <a:gd name="T84" fmla="*/ 2760 w 2761"/>
                  <a:gd name="T85" fmla="*/ 420 h 625"/>
                  <a:gd name="T86" fmla="*/ 2748 w 2761"/>
                  <a:gd name="T87" fmla="*/ 372 h 625"/>
                  <a:gd name="T88" fmla="*/ 2736 w 2761"/>
                  <a:gd name="T89" fmla="*/ 324 h 625"/>
                  <a:gd name="T90" fmla="*/ 2712 w 2761"/>
                  <a:gd name="T91" fmla="*/ 276 h 625"/>
                  <a:gd name="T92" fmla="*/ 2700 w 2761"/>
                  <a:gd name="T93" fmla="*/ 228 h 625"/>
                  <a:gd name="T94" fmla="*/ 2700 w 2761"/>
                  <a:gd name="T95" fmla="*/ 156 h 625"/>
                  <a:gd name="T96" fmla="*/ 2712 w 2761"/>
                  <a:gd name="T97" fmla="*/ 108 h 625"/>
                  <a:gd name="T98" fmla="*/ 2712 w 2761"/>
                  <a:gd name="T99" fmla="*/ 60 h 625"/>
                  <a:gd name="T100" fmla="*/ 2724 w 2761"/>
                  <a:gd name="T101" fmla="*/ 12 h 62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61"/>
                  <a:gd name="T154" fmla="*/ 0 h 625"/>
                  <a:gd name="T155" fmla="*/ 2761 w 2761"/>
                  <a:gd name="T156" fmla="*/ 625 h 62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61" h="625">
                    <a:moveTo>
                      <a:pt x="0" y="0"/>
                    </a:moveTo>
                    <a:lnTo>
                      <a:pt x="12" y="24"/>
                    </a:lnTo>
                    <a:lnTo>
                      <a:pt x="12" y="48"/>
                    </a:lnTo>
                    <a:lnTo>
                      <a:pt x="24" y="72"/>
                    </a:lnTo>
                    <a:lnTo>
                      <a:pt x="36" y="108"/>
                    </a:lnTo>
                    <a:lnTo>
                      <a:pt x="48" y="132"/>
                    </a:lnTo>
                    <a:lnTo>
                      <a:pt x="60" y="156"/>
                    </a:lnTo>
                    <a:lnTo>
                      <a:pt x="72" y="192"/>
                    </a:lnTo>
                    <a:lnTo>
                      <a:pt x="84" y="216"/>
                    </a:lnTo>
                    <a:lnTo>
                      <a:pt x="84" y="240"/>
                    </a:lnTo>
                    <a:lnTo>
                      <a:pt x="96" y="264"/>
                    </a:lnTo>
                    <a:lnTo>
                      <a:pt x="108" y="300"/>
                    </a:lnTo>
                    <a:lnTo>
                      <a:pt x="120" y="324"/>
                    </a:lnTo>
                    <a:lnTo>
                      <a:pt x="132" y="348"/>
                    </a:lnTo>
                    <a:lnTo>
                      <a:pt x="144" y="372"/>
                    </a:lnTo>
                    <a:lnTo>
                      <a:pt x="144" y="396"/>
                    </a:lnTo>
                    <a:lnTo>
                      <a:pt x="180" y="408"/>
                    </a:lnTo>
                    <a:lnTo>
                      <a:pt x="204" y="420"/>
                    </a:lnTo>
                    <a:lnTo>
                      <a:pt x="228" y="432"/>
                    </a:lnTo>
                    <a:lnTo>
                      <a:pt x="252" y="444"/>
                    </a:lnTo>
                    <a:lnTo>
                      <a:pt x="288" y="456"/>
                    </a:lnTo>
                    <a:lnTo>
                      <a:pt x="312" y="468"/>
                    </a:lnTo>
                    <a:lnTo>
                      <a:pt x="336" y="480"/>
                    </a:lnTo>
                    <a:lnTo>
                      <a:pt x="360" y="480"/>
                    </a:lnTo>
                    <a:lnTo>
                      <a:pt x="384" y="492"/>
                    </a:lnTo>
                    <a:lnTo>
                      <a:pt x="420" y="504"/>
                    </a:lnTo>
                    <a:lnTo>
                      <a:pt x="444" y="516"/>
                    </a:lnTo>
                    <a:lnTo>
                      <a:pt x="468" y="516"/>
                    </a:lnTo>
                    <a:lnTo>
                      <a:pt x="480" y="540"/>
                    </a:lnTo>
                    <a:lnTo>
                      <a:pt x="504" y="540"/>
                    </a:lnTo>
                    <a:lnTo>
                      <a:pt x="528" y="552"/>
                    </a:lnTo>
                    <a:lnTo>
                      <a:pt x="552" y="564"/>
                    </a:lnTo>
                    <a:lnTo>
                      <a:pt x="576" y="576"/>
                    </a:lnTo>
                    <a:lnTo>
                      <a:pt x="600" y="588"/>
                    </a:lnTo>
                    <a:lnTo>
                      <a:pt x="636" y="600"/>
                    </a:lnTo>
                    <a:lnTo>
                      <a:pt x="672" y="612"/>
                    </a:lnTo>
                    <a:lnTo>
                      <a:pt x="696" y="612"/>
                    </a:lnTo>
                    <a:lnTo>
                      <a:pt x="756" y="624"/>
                    </a:lnTo>
                    <a:lnTo>
                      <a:pt x="780" y="624"/>
                    </a:lnTo>
                    <a:lnTo>
                      <a:pt x="816" y="624"/>
                    </a:lnTo>
                    <a:lnTo>
                      <a:pt x="852" y="624"/>
                    </a:lnTo>
                    <a:lnTo>
                      <a:pt x="912" y="624"/>
                    </a:lnTo>
                    <a:lnTo>
                      <a:pt x="960" y="624"/>
                    </a:lnTo>
                    <a:lnTo>
                      <a:pt x="1008" y="624"/>
                    </a:lnTo>
                    <a:lnTo>
                      <a:pt x="1080" y="624"/>
                    </a:lnTo>
                    <a:lnTo>
                      <a:pt x="1128" y="624"/>
                    </a:lnTo>
                    <a:lnTo>
                      <a:pt x="1188" y="624"/>
                    </a:lnTo>
                    <a:lnTo>
                      <a:pt x="1224" y="624"/>
                    </a:lnTo>
                    <a:lnTo>
                      <a:pt x="1248" y="624"/>
                    </a:lnTo>
                    <a:lnTo>
                      <a:pt x="1272" y="624"/>
                    </a:lnTo>
                    <a:lnTo>
                      <a:pt x="1296" y="624"/>
                    </a:lnTo>
                    <a:lnTo>
                      <a:pt x="1344" y="612"/>
                    </a:lnTo>
                    <a:lnTo>
                      <a:pt x="1392" y="588"/>
                    </a:lnTo>
                    <a:lnTo>
                      <a:pt x="1440" y="588"/>
                    </a:lnTo>
                    <a:lnTo>
                      <a:pt x="1500" y="576"/>
                    </a:lnTo>
                    <a:lnTo>
                      <a:pt x="1548" y="564"/>
                    </a:lnTo>
                    <a:lnTo>
                      <a:pt x="1596" y="564"/>
                    </a:lnTo>
                    <a:lnTo>
                      <a:pt x="1680" y="540"/>
                    </a:lnTo>
                    <a:lnTo>
                      <a:pt x="1704" y="540"/>
                    </a:lnTo>
                    <a:lnTo>
                      <a:pt x="1728" y="540"/>
                    </a:lnTo>
                    <a:lnTo>
                      <a:pt x="1776" y="540"/>
                    </a:lnTo>
                    <a:lnTo>
                      <a:pt x="1812" y="540"/>
                    </a:lnTo>
                    <a:lnTo>
                      <a:pt x="1836" y="540"/>
                    </a:lnTo>
                    <a:lnTo>
                      <a:pt x="1872" y="540"/>
                    </a:lnTo>
                    <a:lnTo>
                      <a:pt x="1884" y="564"/>
                    </a:lnTo>
                    <a:lnTo>
                      <a:pt x="1908" y="564"/>
                    </a:lnTo>
                    <a:lnTo>
                      <a:pt x="1932" y="564"/>
                    </a:lnTo>
                    <a:lnTo>
                      <a:pt x="1992" y="564"/>
                    </a:lnTo>
                    <a:lnTo>
                      <a:pt x="2040" y="564"/>
                    </a:lnTo>
                    <a:lnTo>
                      <a:pt x="2088" y="564"/>
                    </a:lnTo>
                    <a:lnTo>
                      <a:pt x="2184" y="576"/>
                    </a:lnTo>
                    <a:lnTo>
                      <a:pt x="2208" y="564"/>
                    </a:lnTo>
                    <a:lnTo>
                      <a:pt x="2232" y="564"/>
                    </a:lnTo>
                    <a:lnTo>
                      <a:pt x="2256" y="552"/>
                    </a:lnTo>
                    <a:lnTo>
                      <a:pt x="2292" y="540"/>
                    </a:lnTo>
                    <a:lnTo>
                      <a:pt x="2316" y="540"/>
                    </a:lnTo>
                    <a:lnTo>
                      <a:pt x="2340" y="528"/>
                    </a:lnTo>
                    <a:lnTo>
                      <a:pt x="2364" y="516"/>
                    </a:lnTo>
                    <a:lnTo>
                      <a:pt x="2388" y="516"/>
                    </a:lnTo>
                    <a:lnTo>
                      <a:pt x="2448" y="504"/>
                    </a:lnTo>
                    <a:lnTo>
                      <a:pt x="2496" y="492"/>
                    </a:lnTo>
                    <a:lnTo>
                      <a:pt x="2580" y="468"/>
                    </a:lnTo>
                    <a:lnTo>
                      <a:pt x="2652" y="456"/>
                    </a:lnTo>
                    <a:lnTo>
                      <a:pt x="2700" y="444"/>
                    </a:lnTo>
                    <a:lnTo>
                      <a:pt x="2724" y="420"/>
                    </a:lnTo>
                    <a:lnTo>
                      <a:pt x="2760" y="420"/>
                    </a:lnTo>
                    <a:lnTo>
                      <a:pt x="2748" y="396"/>
                    </a:lnTo>
                    <a:lnTo>
                      <a:pt x="2748" y="372"/>
                    </a:lnTo>
                    <a:lnTo>
                      <a:pt x="2748" y="348"/>
                    </a:lnTo>
                    <a:lnTo>
                      <a:pt x="2736" y="324"/>
                    </a:lnTo>
                    <a:lnTo>
                      <a:pt x="2724" y="300"/>
                    </a:lnTo>
                    <a:lnTo>
                      <a:pt x="2712" y="276"/>
                    </a:lnTo>
                    <a:lnTo>
                      <a:pt x="2700" y="252"/>
                    </a:lnTo>
                    <a:lnTo>
                      <a:pt x="2700" y="228"/>
                    </a:lnTo>
                    <a:lnTo>
                      <a:pt x="2700" y="192"/>
                    </a:lnTo>
                    <a:lnTo>
                      <a:pt x="2700" y="156"/>
                    </a:lnTo>
                    <a:lnTo>
                      <a:pt x="2700" y="132"/>
                    </a:lnTo>
                    <a:lnTo>
                      <a:pt x="2712" y="108"/>
                    </a:lnTo>
                    <a:lnTo>
                      <a:pt x="2712" y="84"/>
                    </a:lnTo>
                    <a:lnTo>
                      <a:pt x="2712" y="60"/>
                    </a:lnTo>
                    <a:lnTo>
                      <a:pt x="2724" y="36"/>
                    </a:lnTo>
                    <a:lnTo>
                      <a:pt x="2724" y="12"/>
                    </a:lnTo>
                    <a:lnTo>
                      <a:pt x="2736" y="0"/>
                    </a:lnTo>
                  </a:path>
                </a:pathLst>
              </a:custGeom>
              <a:solidFill>
                <a:schemeClr val="bg2"/>
              </a:solidFill>
              <a:ln w="12700" cap="rnd" cmpd="sng">
                <a:solidFill>
                  <a:schemeClr val="tx1"/>
                </a:solidFill>
                <a:prstDash val="solid"/>
                <a:round/>
                <a:headEnd type="none" w="med" len="med"/>
                <a:tailEnd type="none" w="med" len="med"/>
              </a:ln>
            </p:spPr>
            <p:txBody>
              <a:bodyPr/>
              <a:lstStyle/>
              <a:p>
                <a:endParaRPr lang="en-US"/>
              </a:p>
            </p:txBody>
          </p:sp>
          <p:sp>
            <p:nvSpPr>
              <p:cNvPr id="22552" name="Line 9">
                <a:extLst>
                  <a:ext uri="{FF2B5EF4-FFF2-40B4-BE49-F238E27FC236}">
                    <a16:creationId xmlns:a16="http://schemas.microsoft.com/office/drawing/2014/main" id="{27FAD2FB-C2C7-48E9-BA5B-8B851BD7C0CC}"/>
                  </a:ext>
                </a:extLst>
              </p:cNvPr>
              <p:cNvSpPr>
                <a:spLocks noChangeShapeType="1"/>
              </p:cNvSpPr>
              <p:nvPr/>
            </p:nvSpPr>
            <p:spPr bwMode="auto">
              <a:xfrm flipH="1">
                <a:off x="2024" y="3264"/>
                <a:ext cx="276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50" name="Rectangle 10">
              <a:extLst>
                <a:ext uri="{FF2B5EF4-FFF2-40B4-BE49-F238E27FC236}">
                  <a16:creationId xmlns:a16="http://schemas.microsoft.com/office/drawing/2014/main" id="{9D602D4C-F4D8-4BF8-AA67-B3D2994A61AC}"/>
                </a:ext>
              </a:extLst>
            </p:cNvPr>
            <p:cNvSpPr>
              <a:spLocks noChangeArrowheads="1"/>
            </p:cNvSpPr>
            <p:nvPr/>
          </p:nvSpPr>
          <p:spPr bwMode="auto">
            <a:xfrm>
              <a:off x="2339" y="3318"/>
              <a:ext cx="64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b="1"/>
                <a:t>Wall:</a:t>
              </a:r>
              <a:endParaRPr lang="en-US" altLang="en-US" sz="2800" b="1" baseline="-25000"/>
            </a:p>
          </p:txBody>
        </p:sp>
      </p:grpSp>
      <p:grpSp>
        <p:nvGrpSpPr>
          <p:cNvPr id="22538" name="Group 11">
            <a:extLst>
              <a:ext uri="{FF2B5EF4-FFF2-40B4-BE49-F238E27FC236}">
                <a16:creationId xmlns:a16="http://schemas.microsoft.com/office/drawing/2014/main" id="{34E76587-64A1-4347-A6EF-0AABBB704C48}"/>
              </a:ext>
            </a:extLst>
          </p:cNvPr>
          <p:cNvGrpSpPr>
            <a:grpSpLocks/>
          </p:cNvGrpSpPr>
          <p:nvPr/>
        </p:nvGrpSpPr>
        <p:grpSpPr bwMode="auto">
          <a:xfrm>
            <a:off x="2057400" y="3810000"/>
            <a:ext cx="1479550" cy="1597025"/>
            <a:chOff x="1343" y="2419"/>
            <a:chExt cx="932" cy="1006"/>
          </a:xfrm>
        </p:grpSpPr>
        <p:grpSp>
          <p:nvGrpSpPr>
            <p:cNvPr id="22541" name="Group 12">
              <a:extLst>
                <a:ext uri="{FF2B5EF4-FFF2-40B4-BE49-F238E27FC236}">
                  <a16:creationId xmlns:a16="http://schemas.microsoft.com/office/drawing/2014/main" id="{6AFC5335-B511-495E-8E97-E544DDAFD8BB}"/>
                </a:ext>
              </a:extLst>
            </p:cNvPr>
            <p:cNvGrpSpPr>
              <a:grpSpLocks/>
            </p:cNvGrpSpPr>
            <p:nvPr/>
          </p:nvGrpSpPr>
          <p:grpSpPr bwMode="auto">
            <a:xfrm>
              <a:off x="1343" y="2419"/>
              <a:ext cx="932" cy="814"/>
              <a:chOff x="1343" y="2419"/>
              <a:chExt cx="932" cy="814"/>
            </a:xfrm>
          </p:grpSpPr>
          <p:grpSp>
            <p:nvGrpSpPr>
              <p:cNvPr id="22543" name="Group 13">
                <a:extLst>
                  <a:ext uri="{FF2B5EF4-FFF2-40B4-BE49-F238E27FC236}">
                    <a16:creationId xmlns:a16="http://schemas.microsoft.com/office/drawing/2014/main" id="{237C7E9E-BADC-440C-BB65-202968681B5D}"/>
                  </a:ext>
                </a:extLst>
              </p:cNvPr>
              <p:cNvGrpSpPr>
                <a:grpSpLocks/>
              </p:cNvGrpSpPr>
              <p:nvPr/>
            </p:nvGrpSpPr>
            <p:grpSpPr bwMode="auto">
              <a:xfrm>
                <a:off x="1343" y="2580"/>
                <a:ext cx="672" cy="651"/>
                <a:chOff x="1343" y="2580"/>
                <a:chExt cx="672" cy="651"/>
              </a:xfrm>
            </p:grpSpPr>
            <p:sp>
              <p:nvSpPr>
                <p:cNvPr id="22546" name="Line 14">
                  <a:extLst>
                    <a:ext uri="{FF2B5EF4-FFF2-40B4-BE49-F238E27FC236}">
                      <a16:creationId xmlns:a16="http://schemas.microsoft.com/office/drawing/2014/main" id="{4B21A79C-077F-4F2A-B414-D7D21BE2B744}"/>
                    </a:ext>
                  </a:extLst>
                </p:cNvPr>
                <p:cNvSpPr>
                  <a:spLocks noChangeShapeType="1"/>
                </p:cNvSpPr>
                <p:nvPr/>
              </p:nvSpPr>
              <p:spPr bwMode="auto">
                <a:xfrm>
                  <a:off x="1587" y="2580"/>
                  <a:ext cx="0" cy="47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7" name="Line 15">
                  <a:extLst>
                    <a:ext uri="{FF2B5EF4-FFF2-40B4-BE49-F238E27FC236}">
                      <a16:creationId xmlns:a16="http://schemas.microsoft.com/office/drawing/2014/main" id="{D655814E-1B2A-4FB0-9611-B6685E4B2FDF}"/>
                    </a:ext>
                  </a:extLst>
                </p:cNvPr>
                <p:cNvSpPr>
                  <a:spLocks noChangeShapeType="1"/>
                </p:cNvSpPr>
                <p:nvPr/>
              </p:nvSpPr>
              <p:spPr bwMode="auto">
                <a:xfrm>
                  <a:off x="1591" y="3056"/>
                  <a:ext cx="4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8" name="Line 16">
                  <a:extLst>
                    <a:ext uri="{FF2B5EF4-FFF2-40B4-BE49-F238E27FC236}">
                      <a16:creationId xmlns:a16="http://schemas.microsoft.com/office/drawing/2014/main" id="{4CA2D396-893A-460A-A07B-F9D34EAA6442}"/>
                    </a:ext>
                  </a:extLst>
                </p:cNvPr>
                <p:cNvSpPr>
                  <a:spLocks noChangeShapeType="1"/>
                </p:cNvSpPr>
                <p:nvPr/>
              </p:nvSpPr>
              <p:spPr bwMode="auto">
                <a:xfrm flipH="1">
                  <a:off x="1343" y="3047"/>
                  <a:ext cx="248"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2544" name="Rectangle 17">
                <a:extLst>
                  <a:ext uri="{FF2B5EF4-FFF2-40B4-BE49-F238E27FC236}">
                    <a16:creationId xmlns:a16="http://schemas.microsoft.com/office/drawing/2014/main" id="{5187B630-569A-4513-8C41-7700FB6371D9}"/>
                  </a:ext>
                </a:extLst>
              </p:cNvPr>
              <p:cNvSpPr>
                <a:spLocks noChangeArrowheads="1"/>
              </p:cNvSpPr>
              <p:nvPr/>
            </p:nvSpPr>
            <p:spPr bwMode="auto">
              <a:xfrm>
                <a:off x="2054" y="2947"/>
                <a:ext cx="22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t>x</a:t>
                </a:r>
              </a:p>
            </p:txBody>
          </p:sp>
          <p:sp>
            <p:nvSpPr>
              <p:cNvPr id="22545" name="Rectangle 18">
                <a:extLst>
                  <a:ext uri="{FF2B5EF4-FFF2-40B4-BE49-F238E27FC236}">
                    <a16:creationId xmlns:a16="http://schemas.microsoft.com/office/drawing/2014/main" id="{82B7AB95-2A20-4763-BA58-693E935E31A2}"/>
                  </a:ext>
                </a:extLst>
              </p:cNvPr>
              <p:cNvSpPr>
                <a:spLocks noChangeArrowheads="1"/>
              </p:cNvSpPr>
              <p:nvPr/>
            </p:nvSpPr>
            <p:spPr bwMode="auto">
              <a:xfrm>
                <a:off x="1622" y="2419"/>
                <a:ext cx="22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t>y</a:t>
                </a:r>
              </a:p>
            </p:txBody>
          </p:sp>
        </p:grpSp>
        <p:sp>
          <p:nvSpPr>
            <p:cNvPr id="22542" name="Rectangle 19">
              <a:extLst>
                <a:ext uri="{FF2B5EF4-FFF2-40B4-BE49-F238E27FC236}">
                  <a16:creationId xmlns:a16="http://schemas.microsoft.com/office/drawing/2014/main" id="{7F12E9AF-D752-4164-9F2F-AE49E042350C}"/>
                </a:ext>
              </a:extLst>
            </p:cNvPr>
            <p:cNvSpPr>
              <a:spLocks noChangeArrowheads="1"/>
            </p:cNvSpPr>
            <p:nvPr/>
          </p:nvSpPr>
          <p:spPr bwMode="auto">
            <a:xfrm>
              <a:off x="1382" y="3139"/>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t>z</a:t>
              </a:r>
            </a:p>
          </p:txBody>
        </p:sp>
      </p:grpSp>
      <p:sp>
        <p:nvSpPr>
          <p:cNvPr id="22539" name="Rectangle 20">
            <a:extLst>
              <a:ext uri="{FF2B5EF4-FFF2-40B4-BE49-F238E27FC236}">
                <a16:creationId xmlns:a16="http://schemas.microsoft.com/office/drawing/2014/main" id="{18036F4A-9B9C-4152-96DE-B2E69960952E}"/>
              </a:ext>
            </a:extLst>
          </p:cNvPr>
          <p:cNvSpPr>
            <a:spLocks noGrp="1" noChangeArrowheads="1"/>
          </p:cNvSpPr>
          <p:nvPr>
            <p:ph type="title"/>
          </p:nvPr>
        </p:nvSpPr>
        <p:spPr>
          <a:xfrm>
            <a:off x="381000" y="-228600"/>
            <a:ext cx="7543800" cy="1295400"/>
          </a:xfrm>
        </p:spPr>
        <p:txBody>
          <a:bodyPr/>
          <a:lstStyle/>
          <a:p>
            <a:pPr eaLnBrk="1" hangingPunct="1"/>
            <a:r>
              <a:rPr lang="en-US" altLang="en-US"/>
              <a:t>Convective heat transfer</a:t>
            </a:r>
          </a:p>
        </p:txBody>
      </p:sp>
      <p:graphicFrame>
        <p:nvGraphicFramePr>
          <p:cNvPr id="22540" name="Object 21">
            <a:extLst>
              <a:ext uri="{FF2B5EF4-FFF2-40B4-BE49-F238E27FC236}">
                <a16:creationId xmlns:a16="http://schemas.microsoft.com/office/drawing/2014/main" id="{01D52918-BE0B-49CB-A381-6CF078722EAE}"/>
              </a:ext>
            </a:extLst>
          </p:cNvPr>
          <p:cNvGraphicFramePr>
            <a:graphicFrameLocks noChangeAspect="1"/>
          </p:cNvGraphicFramePr>
          <p:nvPr/>
        </p:nvGraphicFramePr>
        <p:xfrm>
          <a:off x="5153025" y="4953000"/>
          <a:ext cx="1409700" cy="609600"/>
        </p:xfrm>
        <a:graphic>
          <a:graphicData uri="http://schemas.openxmlformats.org/presentationml/2006/ole">
            <mc:AlternateContent xmlns:mc="http://schemas.openxmlformats.org/markup-compatibility/2006">
              <mc:Choice xmlns:v="urn:schemas-microsoft-com:vml" Requires="v">
                <p:oleObj spid="_x0000_s22554" name="Equation" r:id="rId3" imgW="1409700" imgH="609600" progId="Equation.DSMT4">
                  <p:embed/>
                </p:oleObj>
              </mc:Choice>
              <mc:Fallback>
                <p:oleObj name="Equation" r:id="rId3" imgW="1409700" imgH="6096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025" y="4953000"/>
                        <a:ext cx="1409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a:extLst>
              <a:ext uri="{FF2B5EF4-FFF2-40B4-BE49-F238E27FC236}">
                <a16:creationId xmlns:a16="http://schemas.microsoft.com/office/drawing/2014/main" id="{54C9C1C4-20A8-4D15-82CB-CEB023CD32E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9FE0478E-6D85-4A29-B2E1-F6742E3B9024}" type="datetime4">
              <a:rPr lang="en-US" altLang="en-US" sz="1000" smtClean="0"/>
              <a:pPr eaLnBrk="1" hangingPunct="1">
                <a:spcBef>
                  <a:spcPct val="0"/>
                </a:spcBef>
                <a:buClrTx/>
                <a:buSzTx/>
                <a:buFontTx/>
                <a:buNone/>
              </a:pPr>
              <a:t>February 10, 2022</a:t>
            </a:fld>
            <a:endParaRPr lang="en-US" altLang="en-US" sz="1000"/>
          </a:p>
        </p:txBody>
      </p:sp>
      <p:sp>
        <p:nvSpPr>
          <p:cNvPr id="5123" name="Footer Placeholder 4">
            <a:extLst>
              <a:ext uri="{FF2B5EF4-FFF2-40B4-BE49-F238E27FC236}">
                <a16:creationId xmlns:a16="http://schemas.microsoft.com/office/drawing/2014/main" id="{D459F45B-5F5D-45D4-9468-8A2F618BEDE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5124" name="Slide Number Placeholder 5">
            <a:extLst>
              <a:ext uri="{FF2B5EF4-FFF2-40B4-BE49-F238E27FC236}">
                <a16:creationId xmlns:a16="http://schemas.microsoft.com/office/drawing/2014/main" id="{69B444E0-0738-4FFC-92B6-5057E8F675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C6A34D8E-C817-45A4-A380-78A55DDC320A}" type="slidenum">
              <a:rPr lang="en-US" altLang="en-US" sz="1000"/>
              <a:pPr algn="r" eaLnBrk="1" hangingPunct="1">
                <a:spcBef>
                  <a:spcPct val="0"/>
                </a:spcBef>
                <a:buClrTx/>
                <a:buSzTx/>
                <a:buFontTx/>
                <a:buNone/>
              </a:pPr>
              <a:t>2</a:t>
            </a:fld>
            <a:endParaRPr lang="en-US" altLang="en-US" sz="1000"/>
          </a:p>
        </p:txBody>
      </p:sp>
      <p:sp>
        <p:nvSpPr>
          <p:cNvPr id="5125" name="Rectangle 6">
            <a:extLst>
              <a:ext uri="{FF2B5EF4-FFF2-40B4-BE49-F238E27FC236}">
                <a16:creationId xmlns:a16="http://schemas.microsoft.com/office/drawing/2014/main" id="{32D4B776-65E6-4986-A170-7775DDBE3CA8}"/>
              </a:ext>
            </a:extLst>
          </p:cNvPr>
          <p:cNvSpPr>
            <a:spLocks noChangeArrowheads="1"/>
          </p:cNvSpPr>
          <p:nvPr/>
        </p:nvSpPr>
        <p:spPr bwMode="auto">
          <a:xfrm>
            <a:off x="838200" y="228600"/>
            <a:ext cx="7086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000"/>
          </a:p>
          <a:p>
            <a:pPr eaLnBrk="1" hangingPunct="1">
              <a:spcBef>
                <a:spcPct val="0"/>
              </a:spcBef>
              <a:buClrTx/>
              <a:buSzTx/>
              <a:buFontTx/>
              <a:buNone/>
            </a:pPr>
            <a:endParaRPr lang="en-US" altLang="en-US" sz="2000"/>
          </a:p>
          <a:p>
            <a:pPr eaLnBrk="1" hangingPunct="1">
              <a:spcBef>
                <a:spcPct val="0"/>
              </a:spcBef>
              <a:buClrTx/>
              <a:buSzTx/>
              <a:buFontTx/>
              <a:buNone/>
            </a:pPr>
            <a:endParaRPr lang="en-US" altLang="en-US" sz="2000"/>
          </a:p>
          <a:p>
            <a:pPr eaLnBrk="1" hangingPunct="1">
              <a:spcBef>
                <a:spcPct val="0"/>
              </a:spcBef>
              <a:buClrTx/>
              <a:buSzTx/>
              <a:buFontTx/>
              <a:buNone/>
            </a:pPr>
            <a:endParaRPr lang="en-US" altLang="en-US" sz="2000"/>
          </a:p>
          <a:p>
            <a:pPr eaLnBrk="1" hangingPunct="1">
              <a:spcBef>
                <a:spcPct val="0"/>
              </a:spcBef>
              <a:buClrTx/>
              <a:buSzTx/>
              <a:buFontTx/>
              <a:buNone/>
            </a:pPr>
            <a:endParaRPr lang="en-US" altLang="en-US" sz="2000"/>
          </a:p>
          <a:p>
            <a:pPr eaLnBrk="1" hangingPunct="1">
              <a:spcBef>
                <a:spcPct val="0"/>
              </a:spcBef>
              <a:buClrTx/>
              <a:buSzTx/>
              <a:buFontTx/>
              <a:buNone/>
            </a:pPr>
            <a:r>
              <a:rPr lang="en-US" altLang="en-US" sz="2000"/>
              <a:t>Heat Transfer Applications</a:t>
            </a:r>
          </a:p>
          <a:p>
            <a:pPr eaLnBrk="1" hangingPunct="1">
              <a:spcBef>
                <a:spcPct val="0"/>
              </a:spcBef>
              <a:buClrTx/>
              <a:buSzTx/>
              <a:buFontTx/>
              <a:buNone/>
            </a:pPr>
            <a:r>
              <a:rPr lang="en-US" altLang="en-US" sz="2000"/>
              <a:t>• Heat transfer is commonly encountered in engineering systems and other aspects of life, and one does not need to go very far to see some</a:t>
            </a:r>
          </a:p>
          <a:p>
            <a:pPr eaLnBrk="1" hangingPunct="1">
              <a:spcBef>
                <a:spcPct val="0"/>
              </a:spcBef>
              <a:buClrTx/>
              <a:buSzTx/>
              <a:buFontTx/>
              <a:buNone/>
            </a:pPr>
            <a:endParaRPr lang="en-US" altLang="en-US" sz="2000"/>
          </a:p>
          <a:p>
            <a:pPr eaLnBrk="1" hangingPunct="1">
              <a:spcBef>
                <a:spcPct val="0"/>
              </a:spcBef>
              <a:buClrTx/>
              <a:buSzTx/>
              <a:buFontTx/>
              <a:buNone/>
            </a:pPr>
            <a:r>
              <a:rPr lang="en-US" altLang="en-US" sz="2000"/>
              <a:t>1.Air conditioners</a:t>
            </a:r>
          </a:p>
          <a:p>
            <a:pPr eaLnBrk="1" hangingPunct="1">
              <a:spcBef>
                <a:spcPct val="0"/>
              </a:spcBef>
              <a:buClrTx/>
              <a:buSzTx/>
              <a:buFontTx/>
              <a:buNone/>
            </a:pPr>
            <a:r>
              <a:rPr lang="en-US" altLang="en-US" sz="2000"/>
              <a:t>2.Refrigeration systems</a:t>
            </a:r>
          </a:p>
          <a:p>
            <a:pPr eaLnBrk="1" hangingPunct="1">
              <a:spcBef>
                <a:spcPct val="0"/>
              </a:spcBef>
              <a:buClrTx/>
              <a:buSzTx/>
              <a:buFontTx/>
              <a:buNone/>
            </a:pPr>
            <a:r>
              <a:rPr lang="en-US" altLang="en-US" sz="2000"/>
              <a:t>3.Power plants</a:t>
            </a:r>
          </a:p>
          <a:p>
            <a:pPr eaLnBrk="1" hangingPunct="1">
              <a:spcBef>
                <a:spcPct val="0"/>
              </a:spcBef>
              <a:buClrTx/>
              <a:buSzTx/>
              <a:buFontTx/>
              <a:buNone/>
            </a:pPr>
            <a:r>
              <a:rPr lang="en-US" altLang="en-US" sz="2000"/>
              <a:t>4.Car radiators</a:t>
            </a:r>
          </a:p>
          <a:p>
            <a:pPr eaLnBrk="1" hangingPunct="1">
              <a:spcBef>
                <a:spcPct val="0"/>
              </a:spcBef>
              <a:buClrTx/>
              <a:buSzTx/>
              <a:buFontTx/>
              <a:buNone/>
            </a:pPr>
            <a:r>
              <a:rPr lang="en-US" altLang="en-US" sz="2000"/>
              <a:t>5.Circuit boards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913D945E-A592-41D6-9727-78F9F4DDBAE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909A6522-0761-4A09-B826-EDC746177FD2}" type="datetime4">
              <a:rPr lang="en-US" altLang="en-US" sz="1000" smtClean="0"/>
              <a:pPr eaLnBrk="1" hangingPunct="1">
                <a:spcBef>
                  <a:spcPct val="0"/>
                </a:spcBef>
                <a:buClrTx/>
                <a:buSzTx/>
                <a:buFontTx/>
                <a:buNone/>
              </a:pPr>
              <a:t>February 10, 2022</a:t>
            </a:fld>
            <a:endParaRPr lang="en-US" altLang="en-US" sz="1000"/>
          </a:p>
        </p:txBody>
      </p:sp>
      <p:sp>
        <p:nvSpPr>
          <p:cNvPr id="23555" name="Footer Placeholder 4">
            <a:extLst>
              <a:ext uri="{FF2B5EF4-FFF2-40B4-BE49-F238E27FC236}">
                <a16:creationId xmlns:a16="http://schemas.microsoft.com/office/drawing/2014/main" id="{0F9E61F7-BE22-481D-8CC4-684DE53C446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23556" name="Slide Number Placeholder 5">
            <a:extLst>
              <a:ext uri="{FF2B5EF4-FFF2-40B4-BE49-F238E27FC236}">
                <a16:creationId xmlns:a16="http://schemas.microsoft.com/office/drawing/2014/main" id="{A4A932BA-E32A-41B7-AB82-68013112A1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327AFD0D-2D78-441C-84A7-A4D65F0A2189}" type="slidenum">
              <a:rPr lang="en-US" altLang="en-US" sz="1000"/>
              <a:pPr algn="r" eaLnBrk="1" hangingPunct="1">
                <a:spcBef>
                  <a:spcPct val="0"/>
                </a:spcBef>
                <a:buClrTx/>
                <a:buSzTx/>
                <a:buFontTx/>
                <a:buNone/>
              </a:pPr>
              <a:t>20</a:t>
            </a:fld>
            <a:endParaRPr lang="en-US" altLang="en-US" sz="1000"/>
          </a:p>
        </p:txBody>
      </p:sp>
      <p:sp>
        <p:nvSpPr>
          <p:cNvPr id="23557" name="Rectangle 2">
            <a:extLst>
              <a:ext uri="{FF2B5EF4-FFF2-40B4-BE49-F238E27FC236}">
                <a16:creationId xmlns:a16="http://schemas.microsoft.com/office/drawing/2014/main" id="{D9B49A9C-E33F-4A94-A34F-1BD1E6CBE434}"/>
              </a:ext>
            </a:extLst>
          </p:cNvPr>
          <p:cNvSpPr>
            <a:spLocks noGrp="1" noChangeArrowheads="1"/>
          </p:cNvSpPr>
          <p:nvPr>
            <p:ph type="title"/>
          </p:nvPr>
        </p:nvSpPr>
        <p:spPr/>
        <p:txBody>
          <a:bodyPr/>
          <a:lstStyle/>
          <a:p>
            <a:pPr eaLnBrk="1" hangingPunct="1"/>
            <a:r>
              <a:rPr lang="en-US" altLang="en-US"/>
              <a:t>Newton’s Cooling Law</a:t>
            </a:r>
          </a:p>
        </p:txBody>
      </p:sp>
      <p:sp>
        <p:nvSpPr>
          <p:cNvPr id="23558" name="Rectangle 3">
            <a:extLst>
              <a:ext uri="{FF2B5EF4-FFF2-40B4-BE49-F238E27FC236}">
                <a16:creationId xmlns:a16="http://schemas.microsoft.com/office/drawing/2014/main" id="{56EE2E49-2C0B-4E0A-9A87-DE9C42304F7A}"/>
              </a:ext>
            </a:extLst>
          </p:cNvPr>
          <p:cNvSpPr>
            <a:spLocks noGrp="1" noChangeArrowheads="1"/>
          </p:cNvSpPr>
          <p:nvPr>
            <p:ph type="body" idx="1"/>
          </p:nvPr>
        </p:nvSpPr>
        <p:spPr>
          <a:xfrm>
            <a:off x="685800" y="3200400"/>
            <a:ext cx="7620000" cy="2743200"/>
          </a:xfrm>
        </p:spPr>
        <p:txBody>
          <a:bodyPr/>
          <a:lstStyle/>
          <a:p>
            <a:pPr marL="0" indent="0" eaLnBrk="1" hangingPunct="1">
              <a:lnSpc>
                <a:spcPct val="90000"/>
              </a:lnSpc>
              <a:buFont typeface="Wingdings" panose="05000000000000000000" pitchFamily="2" charset="2"/>
              <a:buNone/>
            </a:pPr>
            <a:r>
              <a:rPr lang="en-US" altLang="en-US"/>
              <a:t>The quantity h is called the </a:t>
            </a:r>
            <a:r>
              <a:rPr lang="en-US" altLang="en-US" u="sng"/>
              <a:t>convective heat transfer coefficient</a:t>
            </a:r>
            <a:r>
              <a:rPr lang="en-US" altLang="en-US"/>
              <a:t> (</a:t>
            </a:r>
            <a:r>
              <a:rPr lang="en-US" altLang="en-US" i="1"/>
              <a:t>W/m</a:t>
            </a:r>
            <a:r>
              <a:rPr lang="en-US" altLang="en-US" i="1" baseline="30000"/>
              <a:t>2 o</a:t>
            </a:r>
            <a:r>
              <a:rPr lang="en-US" altLang="en-US" i="1"/>
              <a:t>C or W/m</a:t>
            </a:r>
            <a:r>
              <a:rPr lang="en-US" altLang="en-US" i="1" baseline="30000"/>
              <a:t>2 o</a:t>
            </a:r>
            <a:r>
              <a:rPr lang="en-US" altLang="en-US" i="1"/>
              <a:t>K </a:t>
            </a:r>
            <a:r>
              <a:rPr lang="en-US" altLang="en-US"/>
              <a:t>).</a:t>
            </a:r>
          </a:p>
          <a:p>
            <a:pPr marL="0" indent="0" eaLnBrk="1" hangingPunct="1">
              <a:lnSpc>
                <a:spcPct val="90000"/>
              </a:lnSpc>
              <a:spcBef>
                <a:spcPct val="50000"/>
              </a:spcBef>
              <a:buFont typeface="Wingdings" panose="05000000000000000000" pitchFamily="2" charset="2"/>
              <a:buNone/>
            </a:pPr>
            <a:r>
              <a:rPr lang="en-US" altLang="en-US"/>
              <a:t>It is dependent on the type of fluid flowing past the wall </a:t>
            </a:r>
            <a:r>
              <a:rPr lang="en-US" altLang="en-US" u="sng"/>
              <a:t>and</a:t>
            </a:r>
            <a:r>
              <a:rPr lang="en-US" altLang="en-US"/>
              <a:t> the velocity distribution.</a:t>
            </a:r>
          </a:p>
          <a:p>
            <a:pPr marL="0" indent="0" eaLnBrk="1" hangingPunct="1">
              <a:lnSpc>
                <a:spcPct val="90000"/>
              </a:lnSpc>
              <a:spcBef>
                <a:spcPct val="50000"/>
              </a:spcBef>
              <a:buFont typeface="Wingdings" panose="05000000000000000000" pitchFamily="2" charset="2"/>
              <a:buNone/>
            </a:pPr>
            <a:r>
              <a:rPr lang="en-US" altLang="en-US"/>
              <a:t>Thus, h is </a:t>
            </a:r>
            <a:r>
              <a:rPr lang="en-US" altLang="en-US" u="sng"/>
              <a:t>not</a:t>
            </a:r>
            <a:r>
              <a:rPr lang="en-US" altLang="en-US"/>
              <a:t> a thermophysical property.</a:t>
            </a:r>
          </a:p>
        </p:txBody>
      </p:sp>
      <p:graphicFrame>
        <p:nvGraphicFramePr>
          <p:cNvPr id="23559" name="Object 4">
            <a:extLst>
              <a:ext uri="{FF2B5EF4-FFF2-40B4-BE49-F238E27FC236}">
                <a16:creationId xmlns:a16="http://schemas.microsoft.com/office/drawing/2014/main" id="{4721E825-1959-4E48-BFB7-83567EDC903C}"/>
              </a:ext>
            </a:extLst>
          </p:cNvPr>
          <p:cNvGraphicFramePr>
            <a:graphicFrameLocks noChangeAspect="1"/>
          </p:cNvGraphicFramePr>
          <p:nvPr/>
        </p:nvGraphicFramePr>
        <p:xfrm>
          <a:off x="2209800" y="2209800"/>
          <a:ext cx="3719513" cy="703263"/>
        </p:xfrm>
        <a:graphic>
          <a:graphicData uri="http://schemas.openxmlformats.org/presentationml/2006/ole">
            <mc:AlternateContent xmlns:mc="http://schemas.openxmlformats.org/markup-compatibility/2006">
              <mc:Choice xmlns:v="urn:schemas-microsoft-com:vml" Requires="v">
                <p:oleObj spid="_x0000_s23561" name="Equation" r:id="rId3" imgW="3429000" imgH="647700" progId="Equation.DSMT4">
                  <p:embed/>
                </p:oleObj>
              </mc:Choice>
              <mc:Fallback>
                <p:oleObj name="Equation" r:id="rId3" imgW="3429000" imgH="647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09800"/>
                        <a:ext cx="3719513"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14A33A2F-0C5D-4294-8B9C-2A2FF852EC5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CC26274B-3E63-48C9-8433-58149A64D4AC}" type="datetime4">
              <a:rPr lang="en-US" altLang="en-US" sz="1000" smtClean="0"/>
              <a:pPr eaLnBrk="1" hangingPunct="1">
                <a:spcBef>
                  <a:spcPct val="0"/>
                </a:spcBef>
                <a:buClrTx/>
                <a:buSzTx/>
                <a:buFontTx/>
                <a:buNone/>
              </a:pPr>
              <a:t>February 10, 2022</a:t>
            </a:fld>
            <a:endParaRPr lang="en-US" altLang="en-US" sz="1000"/>
          </a:p>
        </p:txBody>
      </p:sp>
      <p:sp>
        <p:nvSpPr>
          <p:cNvPr id="24579" name="Footer Placeholder 4">
            <a:extLst>
              <a:ext uri="{FF2B5EF4-FFF2-40B4-BE49-F238E27FC236}">
                <a16:creationId xmlns:a16="http://schemas.microsoft.com/office/drawing/2014/main" id="{0FFBE264-125E-4F33-BE14-C187058B771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24580" name="Slide Number Placeholder 5">
            <a:extLst>
              <a:ext uri="{FF2B5EF4-FFF2-40B4-BE49-F238E27FC236}">
                <a16:creationId xmlns:a16="http://schemas.microsoft.com/office/drawing/2014/main" id="{38A9752B-DEF0-4086-9D46-AB65EDF06C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23E0A378-8AB3-405D-9F06-53610D36C004}" type="slidenum">
              <a:rPr lang="en-US" altLang="en-US" sz="1000"/>
              <a:pPr algn="r" eaLnBrk="1" hangingPunct="1">
                <a:spcBef>
                  <a:spcPct val="0"/>
                </a:spcBef>
                <a:buClrTx/>
                <a:buSzTx/>
                <a:buFontTx/>
                <a:buNone/>
              </a:pPr>
              <a:t>21</a:t>
            </a:fld>
            <a:endParaRPr lang="en-US" altLang="en-US" sz="1000"/>
          </a:p>
        </p:txBody>
      </p:sp>
      <p:sp>
        <p:nvSpPr>
          <p:cNvPr id="24581" name="Rectangle 2">
            <a:extLst>
              <a:ext uri="{FF2B5EF4-FFF2-40B4-BE49-F238E27FC236}">
                <a16:creationId xmlns:a16="http://schemas.microsoft.com/office/drawing/2014/main" id="{66C000EC-63A8-49F5-901A-523F488ADF68}"/>
              </a:ext>
            </a:extLst>
          </p:cNvPr>
          <p:cNvSpPr>
            <a:spLocks noGrp="1" noChangeArrowheads="1"/>
          </p:cNvSpPr>
          <p:nvPr>
            <p:ph type="body" idx="1"/>
          </p:nvPr>
        </p:nvSpPr>
        <p:spPr>
          <a:xfrm>
            <a:off x="638175" y="1066800"/>
            <a:ext cx="8277225" cy="4114800"/>
          </a:xfrm>
        </p:spPr>
        <p:txBody>
          <a:bodyPr/>
          <a:lstStyle/>
          <a:p>
            <a:pPr marL="0" indent="0" eaLnBrk="1" hangingPunct="1">
              <a:lnSpc>
                <a:spcPct val="90000"/>
              </a:lnSpc>
              <a:buFont typeface="Wingdings" panose="05000000000000000000" pitchFamily="2" charset="2"/>
              <a:buNone/>
              <a:tabLst>
                <a:tab pos="457200" algn="l"/>
                <a:tab pos="5253038" algn="l"/>
              </a:tabLst>
            </a:pPr>
            <a:r>
              <a:rPr lang="en-US" altLang="en-US" sz="2800"/>
              <a:t>Convection Process	h(W/m</a:t>
            </a:r>
            <a:r>
              <a:rPr lang="en-US" altLang="en-US" sz="2800" baseline="30000"/>
              <a:t>2</a:t>
            </a:r>
            <a:r>
              <a:rPr lang="en-US" altLang="en-US" sz="2800"/>
              <a:t>-K)</a:t>
            </a:r>
          </a:p>
          <a:p>
            <a:pPr marL="0" indent="0" eaLnBrk="1" hangingPunct="1">
              <a:lnSpc>
                <a:spcPct val="90000"/>
              </a:lnSpc>
              <a:spcBef>
                <a:spcPct val="75000"/>
              </a:spcBef>
              <a:buFont typeface="Wingdings" panose="05000000000000000000" pitchFamily="2" charset="2"/>
              <a:buNone/>
              <a:tabLst>
                <a:tab pos="457200" algn="l"/>
                <a:tab pos="5253038" algn="l"/>
              </a:tabLst>
            </a:pPr>
            <a:r>
              <a:rPr lang="en-US" altLang="en-US" sz="2800"/>
              <a:t>Free convection</a:t>
            </a:r>
          </a:p>
          <a:p>
            <a:pPr marL="0" indent="0" eaLnBrk="1" hangingPunct="1">
              <a:lnSpc>
                <a:spcPct val="90000"/>
              </a:lnSpc>
              <a:buFont typeface="Wingdings" panose="05000000000000000000" pitchFamily="2" charset="2"/>
              <a:buNone/>
              <a:tabLst>
                <a:tab pos="457200" algn="l"/>
                <a:tab pos="5253038" algn="l"/>
              </a:tabLst>
            </a:pPr>
            <a:r>
              <a:rPr lang="en-US" altLang="en-US" sz="2600"/>
              <a:t>	Gases	2–25</a:t>
            </a:r>
          </a:p>
          <a:p>
            <a:pPr marL="0" indent="0" eaLnBrk="1" hangingPunct="1">
              <a:lnSpc>
                <a:spcPct val="90000"/>
              </a:lnSpc>
              <a:buFont typeface="Wingdings" panose="05000000000000000000" pitchFamily="2" charset="2"/>
              <a:buNone/>
              <a:tabLst>
                <a:tab pos="457200" algn="l"/>
                <a:tab pos="5253038" algn="l"/>
              </a:tabLst>
            </a:pPr>
            <a:r>
              <a:rPr lang="en-US" altLang="en-US" sz="2600"/>
              <a:t>	Liquids</a:t>
            </a:r>
          </a:p>
          <a:p>
            <a:pPr marL="0" indent="0" eaLnBrk="1" hangingPunct="1">
              <a:lnSpc>
                <a:spcPct val="90000"/>
              </a:lnSpc>
              <a:buFont typeface="Wingdings" panose="05000000000000000000" pitchFamily="2" charset="2"/>
              <a:buNone/>
              <a:tabLst>
                <a:tab pos="457200" algn="l"/>
                <a:tab pos="5253038" algn="l"/>
              </a:tabLst>
            </a:pPr>
            <a:r>
              <a:rPr lang="en-US" altLang="en-US" sz="2600"/>
              <a:t>	50–1000</a:t>
            </a:r>
          </a:p>
          <a:p>
            <a:pPr marL="0" indent="0" eaLnBrk="1" hangingPunct="1">
              <a:lnSpc>
                <a:spcPct val="90000"/>
              </a:lnSpc>
              <a:buFont typeface="Wingdings" panose="05000000000000000000" pitchFamily="2" charset="2"/>
              <a:buNone/>
              <a:tabLst>
                <a:tab pos="457200" algn="l"/>
                <a:tab pos="5253038" algn="l"/>
              </a:tabLst>
            </a:pPr>
            <a:r>
              <a:rPr lang="en-US" altLang="en-US" sz="2800"/>
              <a:t>Forced convection</a:t>
            </a:r>
          </a:p>
          <a:p>
            <a:pPr marL="0" indent="0" eaLnBrk="1" hangingPunct="1">
              <a:lnSpc>
                <a:spcPct val="90000"/>
              </a:lnSpc>
              <a:buFont typeface="Wingdings" panose="05000000000000000000" pitchFamily="2" charset="2"/>
              <a:buNone/>
              <a:tabLst>
                <a:tab pos="457200" algn="l"/>
                <a:tab pos="5253038" algn="l"/>
              </a:tabLst>
            </a:pPr>
            <a:r>
              <a:rPr lang="en-US" altLang="en-US" sz="2600"/>
              <a:t>	Gases	25–250</a:t>
            </a:r>
          </a:p>
          <a:p>
            <a:pPr marL="0" indent="0" eaLnBrk="1" hangingPunct="1">
              <a:lnSpc>
                <a:spcPct val="90000"/>
              </a:lnSpc>
              <a:buFont typeface="Wingdings" panose="05000000000000000000" pitchFamily="2" charset="2"/>
              <a:buNone/>
              <a:tabLst>
                <a:tab pos="457200" algn="l"/>
                <a:tab pos="5253038" algn="l"/>
              </a:tabLst>
            </a:pPr>
            <a:r>
              <a:rPr lang="en-US" altLang="en-US" sz="2600"/>
              <a:t>	Liquids</a:t>
            </a:r>
          </a:p>
          <a:p>
            <a:pPr marL="0" indent="0" eaLnBrk="1" hangingPunct="1">
              <a:lnSpc>
                <a:spcPct val="90000"/>
              </a:lnSpc>
              <a:buFont typeface="Wingdings" panose="05000000000000000000" pitchFamily="2" charset="2"/>
              <a:buNone/>
              <a:tabLst>
                <a:tab pos="457200" algn="l"/>
                <a:tab pos="5253038" algn="l"/>
              </a:tabLst>
            </a:pPr>
            <a:r>
              <a:rPr lang="en-US" altLang="en-US" sz="2600"/>
              <a:t>	50–20,000</a:t>
            </a:r>
          </a:p>
          <a:p>
            <a:pPr marL="0" indent="0" eaLnBrk="1" hangingPunct="1">
              <a:lnSpc>
                <a:spcPct val="90000"/>
              </a:lnSpc>
              <a:buFont typeface="Wingdings" panose="05000000000000000000" pitchFamily="2" charset="2"/>
              <a:buNone/>
              <a:tabLst>
                <a:tab pos="457200" algn="l"/>
                <a:tab pos="5253038" algn="l"/>
              </a:tabLst>
            </a:pPr>
            <a:r>
              <a:rPr lang="en-US" altLang="en-US" sz="2800"/>
              <a:t>Convection phase change</a:t>
            </a:r>
            <a:r>
              <a:rPr lang="en-US" altLang="en-US" sz="2600"/>
              <a:t>	2,500–200,000</a:t>
            </a:r>
          </a:p>
        </p:txBody>
      </p:sp>
      <p:sp>
        <p:nvSpPr>
          <p:cNvPr id="24582" name="Rectangle 3">
            <a:extLst>
              <a:ext uri="{FF2B5EF4-FFF2-40B4-BE49-F238E27FC236}">
                <a16:creationId xmlns:a16="http://schemas.microsoft.com/office/drawing/2014/main" id="{6A842B64-7706-484D-AF67-F84E0170438E}"/>
              </a:ext>
            </a:extLst>
          </p:cNvPr>
          <p:cNvSpPr>
            <a:spLocks noGrp="1" noChangeArrowheads="1"/>
          </p:cNvSpPr>
          <p:nvPr>
            <p:ph type="title"/>
          </p:nvPr>
        </p:nvSpPr>
        <p:spPr>
          <a:xfrm>
            <a:off x="595313" y="0"/>
            <a:ext cx="7772400" cy="762000"/>
          </a:xfrm>
        </p:spPr>
        <p:txBody>
          <a:bodyPr/>
          <a:lstStyle/>
          <a:p>
            <a:pPr eaLnBrk="1" hangingPunct="1"/>
            <a:r>
              <a:rPr lang="en-US" altLang="en-US"/>
              <a:t>Typical values of h</a:t>
            </a:r>
          </a:p>
        </p:txBody>
      </p:sp>
      <p:sp>
        <p:nvSpPr>
          <p:cNvPr id="24583" name="Line 4">
            <a:extLst>
              <a:ext uri="{FF2B5EF4-FFF2-40B4-BE49-F238E27FC236}">
                <a16:creationId xmlns:a16="http://schemas.microsoft.com/office/drawing/2014/main" id="{DDDC31B9-9ED8-4D39-82AB-CBF40051F010}"/>
              </a:ext>
            </a:extLst>
          </p:cNvPr>
          <p:cNvSpPr>
            <a:spLocks noChangeShapeType="1"/>
          </p:cNvSpPr>
          <p:nvPr/>
        </p:nvSpPr>
        <p:spPr bwMode="auto">
          <a:xfrm>
            <a:off x="762000" y="6248400"/>
            <a:ext cx="792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5">
            <a:extLst>
              <a:ext uri="{FF2B5EF4-FFF2-40B4-BE49-F238E27FC236}">
                <a16:creationId xmlns:a16="http://schemas.microsoft.com/office/drawing/2014/main" id="{3461E32F-0A5A-4F91-ADB4-DB842DB1FC6B}"/>
              </a:ext>
            </a:extLst>
          </p:cNvPr>
          <p:cNvSpPr>
            <a:spLocks noChangeShapeType="1"/>
          </p:cNvSpPr>
          <p:nvPr/>
        </p:nvSpPr>
        <p:spPr bwMode="auto">
          <a:xfrm>
            <a:off x="685800" y="1752600"/>
            <a:ext cx="792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AA41B796-CA8C-41DF-B190-2912631BA3F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F43D8FBF-7617-42B8-B570-C7A9719508CD}" type="datetime4">
              <a:rPr lang="en-US" altLang="en-US" sz="1000" smtClean="0"/>
              <a:pPr eaLnBrk="1" hangingPunct="1">
                <a:spcBef>
                  <a:spcPct val="0"/>
                </a:spcBef>
                <a:buClrTx/>
                <a:buSzTx/>
                <a:buFontTx/>
                <a:buNone/>
              </a:pPr>
              <a:t>February 10, 2022</a:t>
            </a:fld>
            <a:endParaRPr lang="en-US" altLang="en-US" sz="1000"/>
          </a:p>
        </p:txBody>
      </p:sp>
      <p:sp>
        <p:nvSpPr>
          <p:cNvPr id="25603" name="Footer Placeholder 4">
            <a:extLst>
              <a:ext uri="{FF2B5EF4-FFF2-40B4-BE49-F238E27FC236}">
                <a16:creationId xmlns:a16="http://schemas.microsoft.com/office/drawing/2014/main" id="{E30B95C9-3674-4CD0-9A1C-CCD4F75075D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25604" name="Slide Number Placeholder 5">
            <a:extLst>
              <a:ext uri="{FF2B5EF4-FFF2-40B4-BE49-F238E27FC236}">
                <a16:creationId xmlns:a16="http://schemas.microsoft.com/office/drawing/2014/main" id="{48984229-CC4E-4A18-B128-B03A308E7F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C37A388E-4E60-4AC2-99A6-99C334226371}" type="slidenum">
              <a:rPr lang="en-US" altLang="en-US" sz="1000"/>
              <a:pPr algn="r" eaLnBrk="1" hangingPunct="1">
                <a:spcBef>
                  <a:spcPct val="0"/>
                </a:spcBef>
                <a:buClrTx/>
                <a:buSzTx/>
                <a:buFontTx/>
                <a:buNone/>
              </a:pPr>
              <a:t>22</a:t>
            </a:fld>
            <a:endParaRPr lang="en-US" altLang="en-US" sz="1000"/>
          </a:p>
        </p:txBody>
      </p:sp>
      <p:sp>
        <p:nvSpPr>
          <p:cNvPr id="25605" name="Rectangle 2">
            <a:extLst>
              <a:ext uri="{FF2B5EF4-FFF2-40B4-BE49-F238E27FC236}">
                <a16:creationId xmlns:a16="http://schemas.microsoft.com/office/drawing/2014/main" id="{94E8ED6E-7CE5-41F5-8744-5F6B596A21D3}"/>
              </a:ext>
            </a:extLst>
          </p:cNvPr>
          <p:cNvSpPr>
            <a:spLocks noGrp="1" noChangeArrowheads="1"/>
          </p:cNvSpPr>
          <p:nvPr>
            <p:ph type="title"/>
          </p:nvPr>
        </p:nvSpPr>
        <p:spPr/>
        <p:txBody>
          <a:bodyPr/>
          <a:lstStyle/>
          <a:p>
            <a:pPr eaLnBrk="1" hangingPunct="1"/>
            <a:r>
              <a:rPr lang="en-US" altLang="en-US"/>
              <a:t>Composites</a:t>
            </a:r>
          </a:p>
        </p:txBody>
      </p:sp>
      <p:sp>
        <p:nvSpPr>
          <p:cNvPr id="25606" name="Rectangle 3">
            <a:extLst>
              <a:ext uri="{FF2B5EF4-FFF2-40B4-BE49-F238E27FC236}">
                <a16:creationId xmlns:a16="http://schemas.microsoft.com/office/drawing/2014/main" id="{FC885FAC-910B-4792-9F9E-23568DF8CB25}"/>
              </a:ext>
            </a:extLst>
          </p:cNvPr>
          <p:cNvSpPr>
            <a:spLocks noGrp="1" noChangeArrowheads="1"/>
          </p:cNvSpPr>
          <p:nvPr>
            <p:ph type="body" idx="1"/>
          </p:nvPr>
        </p:nvSpPr>
        <p:spPr/>
        <p:txBody>
          <a:bodyPr/>
          <a:lstStyle/>
          <a:p>
            <a:pPr eaLnBrk="1" hangingPunct="1"/>
            <a:r>
              <a:rPr lang="en-US" altLang="en-US"/>
              <a:t>What does K of composites depend 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6B922DA8-3FC6-4E17-9C86-069CAF66223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7409A5CB-10E5-40CE-BA34-CDB55EC13E0E}" type="datetime4">
              <a:rPr lang="en-US" altLang="en-US" sz="1000" smtClean="0"/>
              <a:pPr eaLnBrk="1" hangingPunct="1">
                <a:spcBef>
                  <a:spcPct val="0"/>
                </a:spcBef>
                <a:buClrTx/>
                <a:buSzTx/>
                <a:buFontTx/>
                <a:buNone/>
              </a:pPr>
              <a:t>February 10, 2022</a:t>
            </a:fld>
            <a:endParaRPr lang="en-US" altLang="en-US" sz="1000"/>
          </a:p>
        </p:txBody>
      </p:sp>
      <p:sp>
        <p:nvSpPr>
          <p:cNvPr id="26627" name="Footer Placeholder 4">
            <a:extLst>
              <a:ext uri="{FF2B5EF4-FFF2-40B4-BE49-F238E27FC236}">
                <a16:creationId xmlns:a16="http://schemas.microsoft.com/office/drawing/2014/main" id="{8934560C-20FA-4ABB-A1CA-01B6FAB95CE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26628" name="Slide Number Placeholder 5">
            <a:extLst>
              <a:ext uri="{FF2B5EF4-FFF2-40B4-BE49-F238E27FC236}">
                <a16:creationId xmlns:a16="http://schemas.microsoft.com/office/drawing/2014/main" id="{670BF442-7A73-4303-B211-DDDB592590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124DE20B-708D-4277-9C4F-05A0A1EF828B}" type="slidenum">
              <a:rPr lang="en-US" altLang="en-US" sz="1000"/>
              <a:pPr algn="r" eaLnBrk="1" hangingPunct="1">
                <a:spcBef>
                  <a:spcPct val="0"/>
                </a:spcBef>
                <a:buClrTx/>
                <a:buSzTx/>
                <a:buFontTx/>
                <a:buNone/>
              </a:pPr>
              <a:t>23</a:t>
            </a:fld>
            <a:endParaRPr lang="en-US" altLang="en-US" sz="1000"/>
          </a:p>
        </p:txBody>
      </p:sp>
      <p:sp>
        <p:nvSpPr>
          <p:cNvPr id="26629" name="Rectangle 2">
            <a:extLst>
              <a:ext uri="{FF2B5EF4-FFF2-40B4-BE49-F238E27FC236}">
                <a16:creationId xmlns:a16="http://schemas.microsoft.com/office/drawing/2014/main" id="{AC9C0D4C-314E-4516-A2F0-7ABFC8284582}"/>
              </a:ext>
            </a:extLst>
          </p:cNvPr>
          <p:cNvSpPr>
            <a:spLocks noGrp="1" noChangeArrowheads="1"/>
          </p:cNvSpPr>
          <p:nvPr>
            <p:ph type="title"/>
          </p:nvPr>
        </p:nvSpPr>
        <p:spPr>
          <a:xfrm>
            <a:off x="914400" y="0"/>
            <a:ext cx="7543800" cy="1295400"/>
          </a:xfrm>
        </p:spPr>
        <p:txBody>
          <a:bodyPr/>
          <a:lstStyle/>
          <a:p>
            <a:pPr eaLnBrk="1" hangingPunct="1"/>
            <a:r>
              <a:rPr lang="en-US" altLang="en-US" sz="4800" b="0"/>
              <a:t>Heating furnace</a:t>
            </a:r>
          </a:p>
        </p:txBody>
      </p:sp>
      <p:pic>
        <p:nvPicPr>
          <p:cNvPr id="26630" name="Picture 3" descr="P1010756">
            <a:extLst>
              <a:ext uri="{FF2B5EF4-FFF2-40B4-BE49-F238E27FC236}">
                <a16:creationId xmlns:a16="http://schemas.microsoft.com/office/drawing/2014/main" id="{296CDB3E-AE7F-45A5-81AA-EC7F71FFCC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24013" y="1719263"/>
            <a:ext cx="5895975" cy="4411662"/>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FF603D9A-416D-4546-9FD6-776DEEA910FD}"/>
              </a:ext>
            </a:extLst>
          </p:cNvPr>
          <p:cNvSpPr>
            <a:spLocks noGrp="1" noChangeArrowheads="1"/>
          </p:cNvSpPr>
          <p:nvPr>
            <p:ph type="subTitle" idx="1"/>
          </p:nvPr>
        </p:nvSpPr>
        <p:spPr>
          <a:xfrm>
            <a:off x="1600200" y="2362200"/>
            <a:ext cx="6400800" cy="1752600"/>
          </a:xfrm>
        </p:spPr>
        <p:txBody>
          <a:bodyPr/>
          <a:lstStyle/>
          <a:p>
            <a:pPr eaLnBrk="1" hangingPunct="1"/>
            <a:r>
              <a:rPr lang="en-US" altLang="en-US"/>
              <a:t>Heat Diffusion Equation, Boundary Conditions and Initial Conditions</a:t>
            </a:r>
            <a:endParaRPr lang="en-CA"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2A5B93C-8A97-4588-9951-5264AC73B0BF}"/>
              </a:ext>
            </a:extLst>
          </p:cNvPr>
          <p:cNvSpPr>
            <a:spLocks noGrp="1" noChangeArrowheads="1"/>
          </p:cNvSpPr>
          <p:nvPr>
            <p:ph type="title"/>
          </p:nvPr>
        </p:nvSpPr>
        <p:spPr>
          <a:xfrm>
            <a:off x="457200" y="274638"/>
            <a:ext cx="8229600" cy="715962"/>
          </a:xfrm>
        </p:spPr>
        <p:txBody>
          <a:bodyPr/>
          <a:lstStyle/>
          <a:p>
            <a:pPr eaLnBrk="1" hangingPunct="1"/>
            <a:r>
              <a:rPr lang="en-US" altLang="en-US" sz="2800">
                <a:solidFill>
                  <a:schemeClr val="accent2"/>
                </a:solidFill>
              </a:rPr>
              <a:t>The Heat Diffusion Equation</a:t>
            </a:r>
            <a:endParaRPr lang="en-CA" altLang="en-US" sz="2800">
              <a:solidFill>
                <a:schemeClr val="accent2"/>
              </a:solidFill>
            </a:endParaRPr>
          </a:p>
        </p:txBody>
      </p:sp>
      <p:sp>
        <p:nvSpPr>
          <p:cNvPr id="28675" name="Rectangle 3">
            <a:extLst>
              <a:ext uri="{FF2B5EF4-FFF2-40B4-BE49-F238E27FC236}">
                <a16:creationId xmlns:a16="http://schemas.microsoft.com/office/drawing/2014/main" id="{CE0D03F6-9CCB-44A3-9C4C-272924BE94E8}"/>
              </a:ext>
            </a:extLst>
          </p:cNvPr>
          <p:cNvSpPr>
            <a:spLocks noGrp="1" noChangeArrowheads="1"/>
          </p:cNvSpPr>
          <p:nvPr>
            <p:ph type="body" idx="1"/>
          </p:nvPr>
        </p:nvSpPr>
        <p:spPr>
          <a:xfrm>
            <a:off x="457200" y="914400"/>
            <a:ext cx="8458200" cy="5638800"/>
          </a:xfrm>
        </p:spPr>
        <p:txBody>
          <a:bodyPr/>
          <a:lstStyle/>
          <a:p>
            <a:pPr eaLnBrk="1" hangingPunct="1"/>
            <a:r>
              <a:rPr lang="en-US" altLang="en-US" sz="2000"/>
              <a:t>Objective: To determine T = f (x, y, z, t) for given b.c.’s and i.c.</a:t>
            </a:r>
          </a:p>
          <a:p>
            <a:pPr lvl="1" eaLnBrk="1" hangingPunct="1"/>
            <a:r>
              <a:rPr lang="en-US" altLang="en-US" sz="2000"/>
              <a:t>Homogeneous medium in 3-D Cartesian coordinates</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buFontTx/>
              <a:buNone/>
            </a:pPr>
            <a:endParaRPr lang="en-US" altLang="en-US" sz="2000"/>
          </a:p>
          <a:p>
            <a:pPr eaLnBrk="1" hangingPunct="1">
              <a:buFontTx/>
              <a:buNone/>
            </a:pPr>
            <a:r>
              <a:rPr lang="en-US" altLang="en-US" sz="2000"/>
              <a:t>Differential control volume, dx, dy, dz for conduction analysis in 3-D Cartesian coordinates</a:t>
            </a:r>
            <a:endParaRPr lang="en-CA" altLang="en-US" sz="2000"/>
          </a:p>
        </p:txBody>
      </p:sp>
      <p:graphicFrame>
        <p:nvGraphicFramePr>
          <p:cNvPr id="6148" name="Object 4">
            <a:extLst>
              <a:ext uri="{FF2B5EF4-FFF2-40B4-BE49-F238E27FC236}">
                <a16:creationId xmlns:a16="http://schemas.microsoft.com/office/drawing/2014/main" id="{E0FF0AE8-C470-496C-A0A9-5D4CB68BE1F1}"/>
              </a:ext>
            </a:extLst>
          </p:cNvPr>
          <p:cNvGraphicFramePr>
            <a:graphicFrameLocks noGrp="1" noChangeAspect="1"/>
          </p:cNvGraphicFramePr>
          <p:nvPr>
            <p:ph sz="half" idx="1"/>
          </p:nvPr>
        </p:nvGraphicFramePr>
        <p:xfrm>
          <a:off x="3673475" y="3698875"/>
          <a:ext cx="411163" cy="336550"/>
        </p:xfrm>
        <a:graphic>
          <a:graphicData uri="http://schemas.openxmlformats.org/presentationml/2006/ole">
            <mc:AlternateContent xmlns:mc="http://schemas.openxmlformats.org/markup-compatibility/2006">
              <mc:Choice xmlns:v="urn:schemas-microsoft-com:vml" Requires="v">
                <p:oleObj spid="_x0000_s28726" name="Equation" r:id="rId3" imgW="406224" imgH="380835" progId="Equation.3">
                  <p:embed/>
                </p:oleObj>
              </mc:Choice>
              <mc:Fallback>
                <p:oleObj name="Equation" r:id="rId3" imgW="406224" imgH="3808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475" y="3698875"/>
                        <a:ext cx="4111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Line 5">
            <a:extLst>
              <a:ext uri="{FF2B5EF4-FFF2-40B4-BE49-F238E27FC236}">
                <a16:creationId xmlns:a16="http://schemas.microsoft.com/office/drawing/2014/main" id="{F1168ECD-B6A0-4B79-95EF-08939639BCD3}"/>
              </a:ext>
            </a:extLst>
          </p:cNvPr>
          <p:cNvSpPr>
            <a:spLocks noChangeShapeType="1"/>
          </p:cNvSpPr>
          <p:nvPr/>
        </p:nvSpPr>
        <p:spPr bwMode="auto">
          <a:xfrm flipH="1">
            <a:off x="1295400" y="3429000"/>
            <a:ext cx="9906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78" name="Line 6">
            <a:extLst>
              <a:ext uri="{FF2B5EF4-FFF2-40B4-BE49-F238E27FC236}">
                <a16:creationId xmlns:a16="http://schemas.microsoft.com/office/drawing/2014/main" id="{8241942E-3C8D-4107-BC29-62575530F365}"/>
              </a:ext>
            </a:extLst>
          </p:cNvPr>
          <p:cNvSpPr>
            <a:spLocks noChangeShapeType="1"/>
          </p:cNvSpPr>
          <p:nvPr/>
        </p:nvSpPr>
        <p:spPr bwMode="auto">
          <a:xfrm>
            <a:off x="1387475" y="3733800"/>
            <a:ext cx="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79" name="Line 7">
            <a:extLst>
              <a:ext uri="{FF2B5EF4-FFF2-40B4-BE49-F238E27FC236}">
                <a16:creationId xmlns:a16="http://schemas.microsoft.com/office/drawing/2014/main" id="{2E115A8E-A611-475D-A5C1-C7DCFAC7221E}"/>
              </a:ext>
            </a:extLst>
          </p:cNvPr>
          <p:cNvSpPr>
            <a:spLocks noChangeShapeType="1"/>
          </p:cNvSpPr>
          <p:nvPr/>
        </p:nvSpPr>
        <p:spPr bwMode="auto">
          <a:xfrm>
            <a:off x="1387475" y="4267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0" name="Line 8">
            <a:extLst>
              <a:ext uri="{FF2B5EF4-FFF2-40B4-BE49-F238E27FC236}">
                <a16:creationId xmlns:a16="http://schemas.microsoft.com/office/drawing/2014/main" id="{517D55B8-C7E6-484D-BC57-C76317C7D570}"/>
              </a:ext>
            </a:extLst>
          </p:cNvPr>
          <p:cNvSpPr>
            <a:spLocks noChangeShapeType="1"/>
          </p:cNvSpPr>
          <p:nvPr/>
        </p:nvSpPr>
        <p:spPr bwMode="auto">
          <a:xfrm flipV="1">
            <a:off x="1387475" y="40386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1" name="Line 9">
            <a:extLst>
              <a:ext uri="{FF2B5EF4-FFF2-40B4-BE49-F238E27FC236}">
                <a16:creationId xmlns:a16="http://schemas.microsoft.com/office/drawing/2014/main" id="{5783C128-3CC0-4AF7-A97F-271591026635}"/>
              </a:ext>
            </a:extLst>
          </p:cNvPr>
          <p:cNvSpPr>
            <a:spLocks noChangeShapeType="1"/>
          </p:cNvSpPr>
          <p:nvPr/>
        </p:nvSpPr>
        <p:spPr bwMode="auto">
          <a:xfrm>
            <a:off x="4283075" y="4495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10">
            <a:extLst>
              <a:ext uri="{FF2B5EF4-FFF2-40B4-BE49-F238E27FC236}">
                <a16:creationId xmlns:a16="http://schemas.microsoft.com/office/drawing/2014/main" id="{2F3913CA-0E0D-4B07-B897-9AF0D0905857}"/>
              </a:ext>
            </a:extLst>
          </p:cNvPr>
          <p:cNvSpPr>
            <a:spLocks noChangeShapeType="1"/>
          </p:cNvSpPr>
          <p:nvPr/>
        </p:nvSpPr>
        <p:spPr bwMode="auto">
          <a:xfrm>
            <a:off x="4892675"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Line 11">
            <a:extLst>
              <a:ext uri="{FF2B5EF4-FFF2-40B4-BE49-F238E27FC236}">
                <a16:creationId xmlns:a16="http://schemas.microsoft.com/office/drawing/2014/main" id="{21837C80-84A8-4F74-83BD-73E821205D98}"/>
              </a:ext>
            </a:extLst>
          </p:cNvPr>
          <p:cNvSpPr>
            <a:spLocks noChangeShapeType="1"/>
          </p:cNvSpPr>
          <p:nvPr/>
        </p:nvSpPr>
        <p:spPr bwMode="auto">
          <a:xfrm>
            <a:off x="4968875" y="2286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2">
            <a:extLst>
              <a:ext uri="{FF2B5EF4-FFF2-40B4-BE49-F238E27FC236}">
                <a16:creationId xmlns:a16="http://schemas.microsoft.com/office/drawing/2014/main" id="{ACB46FE2-BA45-4FFB-99C4-D02DAF804052}"/>
              </a:ext>
            </a:extLst>
          </p:cNvPr>
          <p:cNvSpPr>
            <a:spLocks noChangeShapeType="1"/>
          </p:cNvSpPr>
          <p:nvPr/>
        </p:nvSpPr>
        <p:spPr bwMode="auto">
          <a:xfrm>
            <a:off x="4968875" y="3733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13">
            <a:extLst>
              <a:ext uri="{FF2B5EF4-FFF2-40B4-BE49-F238E27FC236}">
                <a16:creationId xmlns:a16="http://schemas.microsoft.com/office/drawing/2014/main" id="{051DF7C6-D059-4362-B834-8730B1DF41C8}"/>
              </a:ext>
            </a:extLst>
          </p:cNvPr>
          <p:cNvSpPr>
            <a:spLocks noChangeShapeType="1"/>
          </p:cNvSpPr>
          <p:nvPr/>
        </p:nvSpPr>
        <p:spPr bwMode="auto">
          <a:xfrm>
            <a:off x="2378075" y="4495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14">
            <a:extLst>
              <a:ext uri="{FF2B5EF4-FFF2-40B4-BE49-F238E27FC236}">
                <a16:creationId xmlns:a16="http://schemas.microsoft.com/office/drawing/2014/main" id="{E3E0310A-1B0D-497A-81E6-F111B151E6DF}"/>
              </a:ext>
            </a:extLst>
          </p:cNvPr>
          <p:cNvSpPr>
            <a:spLocks noChangeShapeType="1"/>
          </p:cNvSpPr>
          <p:nvPr/>
        </p:nvSpPr>
        <p:spPr bwMode="auto">
          <a:xfrm>
            <a:off x="5045075" y="2286000"/>
            <a:ext cx="0" cy="1447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7" name="Line 15">
            <a:extLst>
              <a:ext uri="{FF2B5EF4-FFF2-40B4-BE49-F238E27FC236}">
                <a16:creationId xmlns:a16="http://schemas.microsoft.com/office/drawing/2014/main" id="{51C46FDC-CEE6-4589-9184-7D85C9D55DFB}"/>
              </a:ext>
            </a:extLst>
          </p:cNvPr>
          <p:cNvSpPr>
            <a:spLocks noChangeShapeType="1"/>
          </p:cNvSpPr>
          <p:nvPr/>
        </p:nvSpPr>
        <p:spPr bwMode="auto">
          <a:xfrm flipV="1">
            <a:off x="4283075" y="4038600"/>
            <a:ext cx="609600" cy="609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Line 16">
            <a:extLst>
              <a:ext uri="{FF2B5EF4-FFF2-40B4-BE49-F238E27FC236}">
                <a16:creationId xmlns:a16="http://schemas.microsoft.com/office/drawing/2014/main" id="{0D630E30-4F9F-4349-9365-B07F998F7961}"/>
              </a:ext>
            </a:extLst>
          </p:cNvPr>
          <p:cNvSpPr>
            <a:spLocks noChangeShapeType="1"/>
          </p:cNvSpPr>
          <p:nvPr/>
        </p:nvSpPr>
        <p:spPr bwMode="auto">
          <a:xfrm>
            <a:off x="2378075" y="4648200"/>
            <a:ext cx="1905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9" name="Text Box 17">
            <a:extLst>
              <a:ext uri="{FF2B5EF4-FFF2-40B4-BE49-F238E27FC236}">
                <a16:creationId xmlns:a16="http://schemas.microsoft.com/office/drawing/2014/main" id="{CE51FB33-98E3-4C5B-A19D-81516022F3E8}"/>
              </a:ext>
            </a:extLst>
          </p:cNvPr>
          <p:cNvSpPr txBox="1">
            <a:spLocks noChangeArrowheads="1"/>
          </p:cNvSpPr>
          <p:nvPr/>
        </p:nvSpPr>
        <p:spPr bwMode="auto">
          <a:xfrm>
            <a:off x="5121275" y="2389188"/>
            <a:ext cx="4794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dz</a:t>
            </a:r>
            <a:endParaRPr lang="en-CA" altLang="en-US" sz="2200"/>
          </a:p>
        </p:txBody>
      </p:sp>
      <p:sp>
        <p:nvSpPr>
          <p:cNvPr id="28690" name="Text Box 18">
            <a:extLst>
              <a:ext uri="{FF2B5EF4-FFF2-40B4-BE49-F238E27FC236}">
                <a16:creationId xmlns:a16="http://schemas.microsoft.com/office/drawing/2014/main" id="{4F27EDB8-48B1-4765-8601-29015759B6C8}"/>
              </a:ext>
            </a:extLst>
          </p:cNvPr>
          <p:cNvSpPr txBox="1">
            <a:spLocks noChangeArrowheads="1"/>
          </p:cNvSpPr>
          <p:nvPr/>
        </p:nvSpPr>
        <p:spPr bwMode="auto">
          <a:xfrm>
            <a:off x="4664075" y="4294188"/>
            <a:ext cx="4794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dy</a:t>
            </a:r>
            <a:endParaRPr lang="en-CA" altLang="en-US" sz="2200"/>
          </a:p>
        </p:txBody>
      </p:sp>
      <p:sp>
        <p:nvSpPr>
          <p:cNvPr id="28691" name="Text Box 19">
            <a:extLst>
              <a:ext uri="{FF2B5EF4-FFF2-40B4-BE49-F238E27FC236}">
                <a16:creationId xmlns:a16="http://schemas.microsoft.com/office/drawing/2014/main" id="{FEAF9396-892D-473C-AD71-C127329198C1}"/>
              </a:ext>
            </a:extLst>
          </p:cNvPr>
          <p:cNvSpPr txBox="1">
            <a:spLocks noChangeArrowheads="1"/>
          </p:cNvSpPr>
          <p:nvPr/>
        </p:nvSpPr>
        <p:spPr bwMode="auto">
          <a:xfrm>
            <a:off x="2682875" y="4572000"/>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dx</a:t>
            </a:r>
            <a:endParaRPr lang="en-CA" altLang="en-US" sz="2200"/>
          </a:p>
        </p:txBody>
      </p:sp>
      <p:grpSp>
        <p:nvGrpSpPr>
          <p:cNvPr id="2" name="Group 20">
            <a:extLst>
              <a:ext uri="{FF2B5EF4-FFF2-40B4-BE49-F238E27FC236}">
                <a16:creationId xmlns:a16="http://schemas.microsoft.com/office/drawing/2014/main" id="{C9170C64-7CB0-4AEC-9E83-CFDEEB5F802D}"/>
              </a:ext>
            </a:extLst>
          </p:cNvPr>
          <p:cNvGrpSpPr>
            <a:grpSpLocks/>
          </p:cNvGrpSpPr>
          <p:nvPr/>
        </p:nvGrpSpPr>
        <p:grpSpPr bwMode="auto">
          <a:xfrm>
            <a:off x="2835275" y="1828800"/>
            <a:ext cx="990600" cy="3398838"/>
            <a:chOff x="1786" y="1152"/>
            <a:chExt cx="624" cy="2141"/>
          </a:xfrm>
        </p:grpSpPr>
        <p:sp>
          <p:nvSpPr>
            <p:cNvPr id="28715" name="Line 21">
              <a:extLst>
                <a:ext uri="{FF2B5EF4-FFF2-40B4-BE49-F238E27FC236}">
                  <a16:creationId xmlns:a16="http://schemas.microsoft.com/office/drawing/2014/main" id="{857343C9-5125-4B73-9387-0B4F39B859BA}"/>
                </a:ext>
              </a:extLst>
            </p:cNvPr>
            <p:cNvSpPr>
              <a:spLocks noChangeShapeType="1"/>
            </p:cNvSpPr>
            <p:nvPr/>
          </p:nvSpPr>
          <p:spPr bwMode="auto">
            <a:xfrm flipV="1">
              <a:off x="2362" y="1248"/>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6" name="Line 22">
              <a:extLst>
                <a:ext uri="{FF2B5EF4-FFF2-40B4-BE49-F238E27FC236}">
                  <a16:creationId xmlns:a16="http://schemas.microsoft.com/office/drawing/2014/main" id="{B1090A9B-AC73-4F08-B0FD-872C04792D9B}"/>
                </a:ext>
              </a:extLst>
            </p:cNvPr>
            <p:cNvSpPr>
              <a:spLocks noChangeShapeType="1"/>
            </p:cNvSpPr>
            <p:nvPr/>
          </p:nvSpPr>
          <p:spPr bwMode="auto">
            <a:xfrm>
              <a:off x="2266" y="2592"/>
              <a:ext cx="0" cy="43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717" name="Text Box 23">
              <a:extLst>
                <a:ext uri="{FF2B5EF4-FFF2-40B4-BE49-F238E27FC236}">
                  <a16:creationId xmlns:a16="http://schemas.microsoft.com/office/drawing/2014/main" id="{2647D250-8FC7-4356-8A93-946C01929A22}"/>
                </a:ext>
              </a:extLst>
            </p:cNvPr>
            <p:cNvSpPr txBox="1">
              <a:spLocks noChangeArrowheads="1"/>
            </p:cNvSpPr>
            <p:nvPr/>
          </p:nvSpPr>
          <p:spPr bwMode="auto">
            <a:xfrm>
              <a:off x="1786" y="1152"/>
              <a:ext cx="6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q</a:t>
              </a:r>
              <a:r>
                <a:rPr lang="en-US" altLang="en-US" sz="2200" baseline="-25000"/>
                <a:t>z+dz</a:t>
              </a:r>
              <a:endParaRPr lang="en-CA" altLang="en-US" sz="2200" baseline="-25000"/>
            </a:p>
          </p:txBody>
        </p:sp>
        <p:sp>
          <p:nvSpPr>
            <p:cNvPr id="28718" name="Text Box 24">
              <a:extLst>
                <a:ext uri="{FF2B5EF4-FFF2-40B4-BE49-F238E27FC236}">
                  <a16:creationId xmlns:a16="http://schemas.microsoft.com/office/drawing/2014/main" id="{1A9B6749-E9EB-48AB-BAED-0B3A04DF8E84}"/>
                </a:ext>
              </a:extLst>
            </p:cNvPr>
            <p:cNvSpPr txBox="1">
              <a:spLocks noChangeArrowheads="1"/>
            </p:cNvSpPr>
            <p:nvPr/>
          </p:nvSpPr>
          <p:spPr bwMode="auto">
            <a:xfrm>
              <a:off x="2122" y="3024"/>
              <a:ext cx="27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q</a:t>
              </a:r>
              <a:r>
                <a:rPr lang="en-US" altLang="en-US" sz="2200" baseline="-25000"/>
                <a:t>z</a:t>
              </a:r>
              <a:endParaRPr lang="en-CA" altLang="en-US" sz="2200" baseline="-25000"/>
            </a:p>
          </p:txBody>
        </p:sp>
      </p:grpSp>
      <p:sp>
        <p:nvSpPr>
          <p:cNvPr id="9" name="Text Box 25">
            <a:extLst>
              <a:ext uri="{FF2B5EF4-FFF2-40B4-BE49-F238E27FC236}">
                <a16:creationId xmlns:a16="http://schemas.microsoft.com/office/drawing/2014/main" id="{1DE49119-F563-4440-B0E7-17A961D25A38}"/>
              </a:ext>
            </a:extLst>
          </p:cNvPr>
          <p:cNvSpPr txBox="1">
            <a:spLocks noChangeArrowheads="1"/>
          </p:cNvSpPr>
          <p:nvPr/>
        </p:nvSpPr>
        <p:spPr bwMode="auto">
          <a:xfrm>
            <a:off x="1235075" y="2971800"/>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q</a:t>
            </a:r>
            <a:r>
              <a:rPr lang="en-US" altLang="en-US" sz="2200" baseline="-25000"/>
              <a:t>x</a:t>
            </a:r>
            <a:endParaRPr lang="en-CA" altLang="en-US" sz="2200" baseline="-25000"/>
          </a:p>
        </p:txBody>
      </p:sp>
      <p:grpSp>
        <p:nvGrpSpPr>
          <p:cNvPr id="3" name="Group 26">
            <a:extLst>
              <a:ext uri="{FF2B5EF4-FFF2-40B4-BE49-F238E27FC236}">
                <a16:creationId xmlns:a16="http://schemas.microsoft.com/office/drawing/2014/main" id="{37539650-E63A-40FE-911B-A759F62E14F8}"/>
              </a:ext>
            </a:extLst>
          </p:cNvPr>
          <p:cNvGrpSpPr>
            <a:grpSpLocks/>
          </p:cNvGrpSpPr>
          <p:nvPr/>
        </p:nvGrpSpPr>
        <p:grpSpPr bwMode="auto">
          <a:xfrm>
            <a:off x="1539875" y="1905000"/>
            <a:ext cx="3109913" cy="3322638"/>
            <a:chOff x="970" y="1200"/>
            <a:chExt cx="1959" cy="2093"/>
          </a:xfrm>
        </p:grpSpPr>
        <p:sp>
          <p:nvSpPr>
            <p:cNvPr id="28711" name="Line 27">
              <a:extLst>
                <a:ext uri="{FF2B5EF4-FFF2-40B4-BE49-F238E27FC236}">
                  <a16:creationId xmlns:a16="http://schemas.microsoft.com/office/drawing/2014/main" id="{8FEBAE53-FF85-491B-9FC6-930EC56233D2}"/>
                </a:ext>
              </a:extLst>
            </p:cNvPr>
            <p:cNvSpPr>
              <a:spLocks noChangeShapeType="1"/>
            </p:cNvSpPr>
            <p:nvPr/>
          </p:nvSpPr>
          <p:spPr bwMode="auto">
            <a:xfrm flipH="1">
              <a:off x="1258" y="2304"/>
              <a:ext cx="816" cy="8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712" name="Line 28">
              <a:extLst>
                <a:ext uri="{FF2B5EF4-FFF2-40B4-BE49-F238E27FC236}">
                  <a16:creationId xmlns:a16="http://schemas.microsoft.com/office/drawing/2014/main" id="{27D83FA9-2AB8-4C6A-886D-4632232CF9DC}"/>
                </a:ext>
              </a:extLst>
            </p:cNvPr>
            <p:cNvSpPr>
              <a:spLocks noChangeShapeType="1"/>
            </p:cNvSpPr>
            <p:nvPr/>
          </p:nvSpPr>
          <p:spPr bwMode="auto">
            <a:xfrm flipV="1">
              <a:off x="2458" y="1584"/>
              <a:ext cx="288" cy="336"/>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3" name="Text Box 29">
              <a:extLst>
                <a:ext uri="{FF2B5EF4-FFF2-40B4-BE49-F238E27FC236}">
                  <a16:creationId xmlns:a16="http://schemas.microsoft.com/office/drawing/2014/main" id="{0E38BE81-6C73-4D90-BFBA-03F0D4C41FEA}"/>
                </a:ext>
              </a:extLst>
            </p:cNvPr>
            <p:cNvSpPr txBox="1">
              <a:spLocks noChangeArrowheads="1"/>
            </p:cNvSpPr>
            <p:nvPr/>
          </p:nvSpPr>
          <p:spPr bwMode="auto">
            <a:xfrm>
              <a:off x="2458" y="1200"/>
              <a:ext cx="47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q</a:t>
              </a:r>
              <a:r>
                <a:rPr lang="en-US" altLang="en-US" sz="2200" baseline="-25000"/>
                <a:t>y+dy</a:t>
              </a:r>
              <a:endParaRPr lang="en-CA" altLang="en-US" sz="2200" baseline="-25000"/>
            </a:p>
          </p:txBody>
        </p:sp>
        <p:sp>
          <p:nvSpPr>
            <p:cNvPr id="28714" name="Text Box 30">
              <a:extLst>
                <a:ext uri="{FF2B5EF4-FFF2-40B4-BE49-F238E27FC236}">
                  <a16:creationId xmlns:a16="http://schemas.microsoft.com/office/drawing/2014/main" id="{8E2A9392-F8AB-4678-847F-541F01CB5E7E}"/>
                </a:ext>
              </a:extLst>
            </p:cNvPr>
            <p:cNvSpPr txBox="1">
              <a:spLocks noChangeArrowheads="1"/>
            </p:cNvSpPr>
            <p:nvPr/>
          </p:nvSpPr>
          <p:spPr bwMode="auto">
            <a:xfrm>
              <a:off x="970" y="3024"/>
              <a:ext cx="27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q</a:t>
              </a:r>
              <a:r>
                <a:rPr lang="en-US" altLang="en-US" sz="2200" baseline="-25000"/>
                <a:t>y</a:t>
              </a:r>
              <a:endParaRPr lang="en-CA" altLang="en-US" sz="2200" baseline="-25000"/>
            </a:p>
          </p:txBody>
        </p:sp>
      </p:grpSp>
      <p:graphicFrame>
        <p:nvGraphicFramePr>
          <p:cNvPr id="6175" name="Object 31">
            <a:extLst>
              <a:ext uri="{FF2B5EF4-FFF2-40B4-BE49-F238E27FC236}">
                <a16:creationId xmlns:a16="http://schemas.microsoft.com/office/drawing/2014/main" id="{6413AB11-F262-41B5-A46A-3D7AD18AF96A}"/>
              </a:ext>
            </a:extLst>
          </p:cNvPr>
          <p:cNvGraphicFramePr>
            <a:graphicFrameLocks noGrp="1" noChangeAspect="1"/>
          </p:cNvGraphicFramePr>
          <p:nvPr>
            <p:ph sz="half" idx="4294967295"/>
          </p:nvPr>
        </p:nvGraphicFramePr>
        <p:xfrm>
          <a:off x="3063875" y="3386138"/>
          <a:ext cx="342900" cy="376237"/>
        </p:xfrm>
        <a:graphic>
          <a:graphicData uri="http://schemas.openxmlformats.org/presentationml/2006/ole">
            <mc:AlternateContent xmlns:mc="http://schemas.openxmlformats.org/markup-compatibility/2006">
              <mc:Choice xmlns:v="urn:schemas-microsoft-com:vml" Requires="v">
                <p:oleObj spid="_x0000_s28727" name="Equation" r:id="rId5" imgW="342751" imgH="431613" progId="Equation.3">
                  <p:embed/>
                </p:oleObj>
              </mc:Choice>
              <mc:Fallback>
                <p:oleObj name="Equation" r:id="rId5" imgW="342751" imgH="431613"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875" y="3386138"/>
                        <a:ext cx="342900"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6" name="Text Box 32">
            <a:extLst>
              <a:ext uri="{FF2B5EF4-FFF2-40B4-BE49-F238E27FC236}">
                <a16:creationId xmlns:a16="http://schemas.microsoft.com/office/drawing/2014/main" id="{2A04EB06-8BAC-4BFF-8193-A1BC0B9D5AC7}"/>
              </a:ext>
            </a:extLst>
          </p:cNvPr>
          <p:cNvSpPr txBox="1">
            <a:spLocks noChangeArrowheads="1"/>
          </p:cNvSpPr>
          <p:nvPr/>
        </p:nvSpPr>
        <p:spPr bwMode="auto">
          <a:xfrm>
            <a:off x="990600" y="35417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CA" altLang="en-US" sz="2000"/>
          </a:p>
        </p:txBody>
      </p:sp>
      <p:sp>
        <p:nvSpPr>
          <p:cNvPr id="28697" name="Text Box 33">
            <a:extLst>
              <a:ext uri="{FF2B5EF4-FFF2-40B4-BE49-F238E27FC236}">
                <a16:creationId xmlns:a16="http://schemas.microsoft.com/office/drawing/2014/main" id="{EF8A5622-C3F1-4280-A18E-601FD6792126}"/>
              </a:ext>
            </a:extLst>
          </p:cNvPr>
          <p:cNvSpPr txBox="1">
            <a:spLocks noChangeArrowheads="1"/>
          </p:cNvSpPr>
          <p:nvPr/>
        </p:nvSpPr>
        <p:spPr bwMode="auto">
          <a:xfrm>
            <a:off x="1692275" y="4217988"/>
            <a:ext cx="3238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x</a:t>
            </a:r>
            <a:endParaRPr lang="en-CA" altLang="en-US" sz="2200"/>
          </a:p>
        </p:txBody>
      </p:sp>
      <p:sp>
        <p:nvSpPr>
          <p:cNvPr id="28698" name="Text Box 34">
            <a:extLst>
              <a:ext uri="{FF2B5EF4-FFF2-40B4-BE49-F238E27FC236}">
                <a16:creationId xmlns:a16="http://schemas.microsoft.com/office/drawing/2014/main" id="{7E17403A-4F15-4807-A717-821271199AD5}"/>
              </a:ext>
            </a:extLst>
          </p:cNvPr>
          <p:cNvSpPr txBox="1">
            <a:spLocks noChangeArrowheads="1"/>
          </p:cNvSpPr>
          <p:nvPr/>
        </p:nvSpPr>
        <p:spPr bwMode="auto">
          <a:xfrm>
            <a:off x="1600200" y="3721100"/>
            <a:ext cx="3238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y</a:t>
            </a:r>
            <a:endParaRPr lang="en-CA" altLang="en-US" sz="2200"/>
          </a:p>
        </p:txBody>
      </p:sp>
      <p:graphicFrame>
        <p:nvGraphicFramePr>
          <p:cNvPr id="6179" name="Object 35">
            <a:extLst>
              <a:ext uri="{FF2B5EF4-FFF2-40B4-BE49-F238E27FC236}">
                <a16:creationId xmlns:a16="http://schemas.microsoft.com/office/drawing/2014/main" id="{AE2DF15F-73E1-4BD2-B303-F74CDC5BFA43}"/>
              </a:ext>
            </a:extLst>
          </p:cNvPr>
          <p:cNvGraphicFramePr>
            <a:graphicFrameLocks noChangeAspect="1"/>
          </p:cNvGraphicFramePr>
          <p:nvPr/>
        </p:nvGraphicFramePr>
        <p:xfrm>
          <a:off x="6399213" y="2527300"/>
          <a:ext cx="2235200" cy="673100"/>
        </p:xfrm>
        <a:graphic>
          <a:graphicData uri="http://schemas.openxmlformats.org/presentationml/2006/ole">
            <mc:AlternateContent xmlns:mc="http://schemas.openxmlformats.org/markup-compatibility/2006">
              <mc:Choice xmlns:v="urn:schemas-microsoft-com:vml" Requires="v">
                <p:oleObj spid="_x0000_s28728" name="Equation" r:id="rId7" imgW="2235200" imgH="673100" progId="Equation.3">
                  <p:embed/>
                </p:oleObj>
              </mc:Choice>
              <mc:Fallback>
                <p:oleObj name="Equation" r:id="rId7" imgW="2235200" imgH="6731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9213" y="2527300"/>
                        <a:ext cx="2235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0" name="Object 36">
            <a:extLst>
              <a:ext uri="{FF2B5EF4-FFF2-40B4-BE49-F238E27FC236}">
                <a16:creationId xmlns:a16="http://schemas.microsoft.com/office/drawing/2014/main" id="{A3F3C9CE-6868-47BF-BA80-F0F35E4F8339}"/>
              </a:ext>
            </a:extLst>
          </p:cNvPr>
          <p:cNvGraphicFramePr>
            <a:graphicFrameLocks noChangeAspect="1"/>
          </p:cNvGraphicFramePr>
          <p:nvPr/>
        </p:nvGraphicFramePr>
        <p:xfrm>
          <a:off x="6399213" y="3581400"/>
          <a:ext cx="2525712" cy="673100"/>
        </p:xfrm>
        <a:graphic>
          <a:graphicData uri="http://schemas.openxmlformats.org/presentationml/2006/ole">
            <mc:AlternateContent xmlns:mc="http://schemas.openxmlformats.org/markup-compatibility/2006">
              <mc:Choice xmlns:v="urn:schemas-microsoft-com:vml" Requires="v">
                <p:oleObj spid="_x0000_s28729" name="Equation" r:id="rId9" imgW="2527300" imgH="673100" progId="Equation.3">
                  <p:embed/>
                </p:oleObj>
              </mc:Choice>
              <mc:Fallback>
                <p:oleObj name="Equation" r:id="rId9" imgW="2527300" imgH="67310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9213" y="3581400"/>
                        <a:ext cx="2525712"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1" name="Object 37">
            <a:extLst>
              <a:ext uri="{FF2B5EF4-FFF2-40B4-BE49-F238E27FC236}">
                <a16:creationId xmlns:a16="http://schemas.microsoft.com/office/drawing/2014/main" id="{42BE547A-5EA7-4AD1-B90C-CFC0A9EE5DBE}"/>
              </a:ext>
            </a:extLst>
          </p:cNvPr>
          <p:cNvGraphicFramePr>
            <a:graphicFrameLocks noChangeAspect="1"/>
          </p:cNvGraphicFramePr>
          <p:nvPr/>
        </p:nvGraphicFramePr>
        <p:xfrm>
          <a:off x="6399213" y="1778000"/>
          <a:ext cx="1689100" cy="673100"/>
        </p:xfrm>
        <a:graphic>
          <a:graphicData uri="http://schemas.openxmlformats.org/presentationml/2006/ole">
            <mc:AlternateContent xmlns:mc="http://schemas.openxmlformats.org/markup-compatibility/2006">
              <mc:Choice xmlns:v="urn:schemas-microsoft-com:vml" Requires="v">
                <p:oleObj spid="_x0000_s28730" name="Equation" r:id="rId11" imgW="1688367" imgH="672808" progId="Equation.3">
                  <p:embed/>
                </p:oleObj>
              </mc:Choice>
              <mc:Fallback>
                <p:oleObj name="Equation" r:id="rId11" imgW="1688367" imgH="672808"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9213" y="1778000"/>
                        <a:ext cx="16891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2" name="Freeform 38">
            <a:extLst>
              <a:ext uri="{FF2B5EF4-FFF2-40B4-BE49-F238E27FC236}">
                <a16:creationId xmlns:a16="http://schemas.microsoft.com/office/drawing/2014/main" id="{DA07FC93-8138-4B08-ABB3-82EEA5B2A6A7}"/>
              </a:ext>
            </a:extLst>
          </p:cNvPr>
          <p:cNvSpPr>
            <a:spLocks/>
          </p:cNvSpPr>
          <p:nvPr/>
        </p:nvSpPr>
        <p:spPr bwMode="auto">
          <a:xfrm>
            <a:off x="2378075" y="2316163"/>
            <a:ext cx="582613" cy="2024062"/>
          </a:xfrm>
          <a:custGeom>
            <a:avLst/>
            <a:gdLst>
              <a:gd name="T0" fmla="*/ 0 w 367"/>
              <a:gd name="T1" fmla="*/ 2147483647 h 1275"/>
              <a:gd name="T2" fmla="*/ 2147483647 w 367"/>
              <a:gd name="T3" fmla="*/ 2147483647 h 1275"/>
              <a:gd name="T4" fmla="*/ 2147483647 w 367"/>
              <a:gd name="T5" fmla="*/ 0 h 1275"/>
              <a:gd name="T6" fmla="*/ 0 w 367"/>
              <a:gd name="T7" fmla="*/ 2147483647 h 1275"/>
              <a:gd name="T8" fmla="*/ 0 w 367"/>
              <a:gd name="T9" fmla="*/ 2147483647 h 1275"/>
              <a:gd name="T10" fmla="*/ 0 60000 65536"/>
              <a:gd name="T11" fmla="*/ 0 60000 65536"/>
              <a:gd name="T12" fmla="*/ 0 60000 65536"/>
              <a:gd name="T13" fmla="*/ 0 60000 65536"/>
              <a:gd name="T14" fmla="*/ 0 60000 65536"/>
              <a:gd name="T15" fmla="*/ 0 w 367"/>
              <a:gd name="T16" fmla="*/ 0 h 1275"/>
              <a:gd name="T17" fmla="*/ 367 w 367"/>
              <a:gd name="T18" fmla="*/ 1275 h 1275"/>
            </a:gdLst>
            <a:ahLst/>
            <a:cxnLst>
              <a:cxn ang="T10">
                <a:pos x="T0" y="T1"/>
              </a:cxn>
              <a:cxn ang="T11">
                <a:pos x="T2" y="T3"/>
              </a:cxn>
              <a:cxn ang="T12">
                <a:pos x="T4" y="T5"/>
              </a:cxn>
              <a:cxn ang="T13">
                <a:pos x="T6" y="T7"/>
              </a:cxn>
              <a:cxn ang="T14">
                <a:pos x="T8" y="T9"/>
              </a:cxn>
            </a:cxnLst>
            <a:rect l="T15" t="T16" r="T17" b="T18"/>
            <a:pathLst>
              <a:path w="367" h="1275">
                <a:moveTo>
                  <a:pt x="0" y="1275"/>
                </a:moveTo>
                <a:lnTo>
                  <a:pt x="362" y="910"/>
                </a:lnTo>
                <a:lnTo>
                  <a:pt x="367" y="0"/>
                </a:lnTo>
                <a:lnTo>
                  <a:pt x="0" y="360"/>
                </a:lnTo>
                <a:lnTo>
                  <a:pt x="0" y="1275"/>
                </a:lnTo>
                <a:close/>
              </a:path>
            </a:pathLst>
          </a:custGeom>
          <a:solidFill>
            <a:srgbClr val="969696"/>
          </a:solidFill>
          <a:ln w="9525">
            <a:solidFill>
              <a:schemeClr val="tx1"/>
            </a:solidFill>
            <a:round/>
            <a:headEnd/>
            <a:tailEnd/>
          </a:ln>
        </p:spPr>
        <p:txBody>
          <a:bodyPr/>
          <a:lstStyle/>
          <a:p>
            <a:endParaRPr lang="en-US"/>
          </a:p>
        </p:txBody>
      </p:sp>
      <p:sp>
        <p:nvSpPr>
          <p:cNvPr id="28703" name="Freeform 39">
            <a:extLst>
              <a:ext uri="{FF2B5EF4-FFF2-40B4-BE49-F238E27FC236}">
                <a16:creationId xmlns:a16="http://schemas.microsoft.com/office/drawing/2014/main" id="{EC6D67B5-B96E-4FE4-A9C4-AC29702B7143}"/>
              </a:ext>
            </a:extLst>
          </p:cNvPr>
          <p:cNvSpPr>
            <a:spLocks/>
          </p:cNvSpPr>
          <p:nvPr/>
        </p:nvSpPr>
        <p:spPr bwMode="auto">
          <a:xfrm>
            <a:off x="4292600" y="2316163"/>
            <a:ext cx="582613" cy="2024062"/>
          </a:xfrm>
          <a:custGeom>
            <a:avLst/>
            <a:gdLst>
              <a:gd name="T0" fmla="*/ 0 w 367"/>
              <a:gd name="T1" fmla="*/ 2147483647 h 1275"/>
              <a:gd name="T2" fmla="*/ 2147483647 w 367"/>
              <a:gd name="T3" fmla="*/ 2147483647 h 1275"/>
              <a:gd name="T4" fmla="*/ 2147483647 w 367"/>
              <a:gd name="T5" fmla="*/ 0 h 1275"/>
              <a:gd name="T6" fmla="*/ 0 w 367"/>
              <a:gd name="T7" fmla="*/ 2147483647 h 1275"/>
              <a:gd name="T8" fmla="*/ 0 w 367"/>
              <a:gd name="T9" fmla="*/ 2147483647 h 1275"/>
              <a:gd name="T10" fmla="*/ 0 60000 65536"/>
              <a:gd name="T11" fmla="*/ 0 60000 65536"/>
              <a:gd name="T12" fmla="*/ 0 60000 65536"/>
              <a:gd name="T13" fmla="*/ 0 60000 65536"/>
              <a:gd name="T14" fmla="*/ 0 60000 65536"/>
              <a:gd name="T15" fmla="*/ 0 w 367"/>
              <a:gd name="T16" fmla="*/ 0 h 1275"/>
              <a:gd name="T17" fmla="*/ 367 w 367"/>
              <a:gd name="T18" fmla="*/ 1275 h 1275"/>
            </a:gdLst>
            <a:ahLst/>
            <a:cxnLst>
              <a:cxn ang="T10">
                <a:pos x="T0" y="T1"/>
              </a:cxn>
              <a:cxn ang="T11">
                <a:pos x="T2" y="T3"/>
              </a:cxn>
              <a:cxn ang="T12">
                <a:pos x="T4" y="T5"/>
              </a:cxn>
              <a:cxn ang="T13">
                <a:pos x="T6" y="T7"/>
              </a:cxn>
              <a:cxn ang="T14">
                <a:pos x="T8" y="T9"/>
              </a:cxn>
            </a:cxnLst>
            <a:rect l="T15" t="T16" r="T17" b="T18"/>
            <a:pathLst>
              <a:path w="367" h="1275">
                <a:moveTo>
                  <a:pt x="0" y="1275"/>
                </a:moveTo>
                <a:lnTo>
                  <a:pt x="362" y="910"/>
                </a:lnTo>
                <a:lnTo>
                  <a:pt x="367" y="0"/>
                </a:lnTo>
                <a:lnTo>
                  <a:pt x="0" y="360"/>
                </a:lnTo>
                <a:lnTo>
                  <a:pt x="0" y="1275"/>
                </a:lnTo>
                <a:close/>
              </a:path>
            </a:pathLst>
          </a:custGeom>
          <a:solidFill>
            <a:srgbClr val="969696"/>
          </a:solidFill>
          <a:ln w="9525">
            <a:solidFill>
              <a:schemeClr val="tx1"/>
            </a:solidFill>
            <a:round/>
            <a:headEnd/>
            <a:tailEnd/>
          </a:ln>
        </p:spPr>
        <p:txBody>
          <a:bodyPr/>
          <a:lstStyle/>
          <a:p>
            <a:endParaRPr lang="en-US"/>
          </a:p>
        </p:txBody>
      </p:sp>
      <p:grpSp>
        <p:nvGrpSpPr>
          <p:cNvPr id="4" name="Group 40">
            <a:extLst>
              <a:ext uri="{FF2B5EF4-FFF2-40B4-BE49-F238E27FC236}">
                <a16:creationId xmlns:a16="http://schemas.microsoft.com/office/drawing/2014/main" id="{ACAA6F4B-2014-49A1-8F54-A1D0D72C9037}"/>
              </a:ext>
            </a:extLst>
          </p:cNvPr>
          <p:cNvGrpSpPr>
            <a:grpSpLocks/>
          </p:cNvGrpSpPr>
          <p:nvPr/>
        </p:nvGrpSpPr>
        <p:grpSpPr bwMode="auto">
          <a:xfrm>
            <a:off x="4587875" y="2846388"/>
            <a:ext cx="1433513" cy="506412"/>
            <a:chOff x="2890" y="1793"/>
            <a:chExt cx="903" cy="319"/>
          </a:xfrm>
        </p:grpSpPr>
        <p:sp>
          <p:nvSpPr>
            <p:cNvPr id="28709" name="Line 41">
              <a:extLst>
                <a:ext uri="{FF2B5EF4-FFF2-40B4-BE49-F238E27FC236}">
                  <a16:creationId xmlns:a16="http://schemas.microsoft.com/office/drawing/2014/main" id="{4EC25050-099D-4BAC-AC1D-498C2B814582}"/>
                </a:ext>
              </a:extLst>
            </p:cNvPr>
            <p:cNvSpPr>
              <a:spLocks noChangeShapeType="1"/>
            </p:cNvSpPr>
            <p:nvPr/>
          </p:nvSpPr>
          <p:spPr bwMode="auto">
            <a:xfrm>
              <a:off x="2890" y="2112"/>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Text Box 42">
              <a:extLst>
                <a:ext uri="{FF2B5EF4-FFF2-40B4-BE49-F238E27FC236}">
                  <a16:creationId xmlns:a16="http://schemas.microsoft.com/office/drawing/2014/main" id="{0D6683D0-01C7-4A28-A152-D9526812A407}"/>
                </a:ext>
              </a:extLst>
            </p:cNvPr>
            <p:cNvSpPr txBox="1">
              <a:spLocks noChangeArrowheads="1"/>
            </p:cNvSpPr>
            <p:nvPr/>
          </p:nvSpPr>
          <p:spPr bwMode="auto">
            <a:xfrm>
              <a:off x="3322" y="1793"/>
              <a:ext cx="47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q</a:t>
              </a:r>
              <a:r>
                <a:rPr lang="en-US" altLang="en-US" sz="2200" baseline="-25000"/>
                <a:t>x+dx</a:t>
              </a:r>
              <a:endParaRPr lang="en-CA" altLang="en-US" sz="2200" baseline="-25000"/>
            </a:p>
          </p:txBody>
        </p:sp>
      </p:grpSp>
      <p:sp>
        <p:nvSpPr>
          <p:cNvPr id="6187" name="Rectangle 43">
            <a:extLst>
              <a:ext uri="{FF2B5EF4-FFF2-40B4-BE49-F238E27FC236}">
                <a16:creationId xmlns:a16="http://schemas.microsoft.com/office/drawing/2014/main" id="{A6F634BF-EC1E-497A-AE8D-1AEF856DA24F}"/>
              </a:ext>
            </a:extLst>
          </p:cNvPr>
          <p:cNvSpPr>
            <a:spLocks noChangeArrowheads="1"/>
          </p:cNvSpPr>
          <p:nvPr/>
        </p:nvSpPr>
        <p:spPr bwMode="auto">
          <a:xfrm>
            <a:off x="2378075" y="2895600"/>
            <a:ext cx="1905000" cy="1447800"/>
          </a:xfrm>
          <a:prstGeom prst="rect">
            <a:avLst/>
          </a:prstGeom>
          <a:solidFill>
            <a:schemeClr val="accent1"/>
          </a:solidFill>
          <a:ln w="9525">
            <a:miter lim="800000"/>
            <a:headEnd/>
            <a:tailEnd/>
          </a:ln>
          <a:scene3d>
            <a:camera prst="legacyObliqueTopRight"/>
            <a:lightRig rig="legacyFlat3" dir="b"/>
          </a:scene3d>
          <a:sp3d extrusionH="1624000" prstMaterial="legacyWireframe">
            <a:bevelT w="13500" h="13500" prst="angle"/>
            <a:bevelB w="13500" h="13500" prst="angle"/>
            <a:extrusionClr>
              <a:schemeClr val="accent1"/>
            </a:extrusionClr>
            <a:contourClr>
              <a:schemeClr val="accent1"/>
            </a:contourClr>
          </a:sp3d>
        </p:spPr>
        <p:txBody>
          <a:bodyPr wrap="none" anchor="ctr">
            <a:flatTx/>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graphicFrame>
        <p:nvGraphicFramePr>
          <p:cNvPr id="6188" name="Object 44">
            <a:extLst>
              <a:ext uri="{FF2B5EF4-FFF2-40B4-BE49-F238E27FC236}">
                <a16:creationId xmlns:a16="http://schemas.microsoft.com/office/drawing/2014/main" id="{7B2F5568-4BD1-4CA7-B87E-D3E96A1D6F1F}"/>
              </a:ext>
            </a:extLst>
          </p:cNvPr>
          <p:cNvGraphicFramePr>
            <a:graphicFrameLocks noChangeAspect="1"/>
          </p:cNvGraphicFramePr>
          <p:nvPr/>
        </p:nvGraphicFramePr>
        <p:xfrm>
          <a:off x="1600200" y="5334000"/>
          <a:ext cx="2336800" cy="431800"/>
        </p:xfrm>
        <a:graphic>
          <a:graphicData uri="http://schemas.openxmlformats.org/presentationml/2006/ole">
            <mc:AlternateContent xmlns:mc="http://schemas.openxmlformats.org/markup-compatibility/2006">
              <mc:Choice xmlns:v="urn:schemas-microsoft-com:vml" Requires="v">
                <p:oleObj spid="_x0000_s28731" name="Equation" r:id="rId13" imgW="2336800" imgH="431800" progId="Equation.3">
                  <p:embed/>
                </p:oleObj>
              </mc:Choice>
              <mc:Fallback>
                <p:oleObj name="Equation" r:id="rId13" imgW="2336800" imgH="431800" progId="Equation.3">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5334000"/>
                        <a:ext cx="2336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9" name="Object 45">
            <a:extLst>
              <a:ext uri="{FF2B5EF4-FFF2-40B4-BE49-F238E27FC236}">
                <a16:creationId xmlns:a16="http://schemas.microsoft.com/office/drawing/2014/main" id="{C9336B58-43D5-4819-B1DE-FED45126F493}"/>
              </a:ext>
            </a:extLst>
          </p:cNvPr>
          <p:cNvGraphicFramePr>
            <a:graphicFrameLocks noChangeAspect="1"/>
          </p:cNvGraphicFramePr>
          <p:nvPr/>
        </p:nvGraphicFramePr>
        <p:xfrm>
          <a:off x="4724400" y="5029200"/>
          <a:ext cx="4265613" cy="673100"/>
        </p:xfrm>
        <a:graphic>
          <a:graphicData uri="http://schemas.openxmlformats.org/presentationml/2006/ole">
            <mc:AlternateContent xmlns:mc="http://schemas.openxmlformats.org/markup-compatibility/2006">
              <mc:Choice xmlns:v="urn:schemas-microsoft-com:vml" Requires="v">
                <p:oleObj spid="_x0000_s28732" name="Equation" r:id="rId15" imgW="4267200" imgH="673100" progId="Equation.3">
                  <p:embed/>
                </p:oleObj>
              </mc:Choice>
              <mc:Fallback>
                <p:oleObj name="Equation" r:id="rId15" imgW="4267200" imgH="673100" progId="Equation.3">
                  <p:embed/>
                  <p:pic>
                    <p:nvPicPr>
                      <p:cNvPr id="0" name="Object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24400" y="5029200"/>
                        <a:ext cx="426561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90" name="Rectangle 46">
            <a:extLst>
              <a:ext uri="{FF2B5EF4-FFF2-40B4-BE49-F238E27FC236}">
                <a16:creationId xmlns:a16="http://schemas.microsoft.com/office/drawing/2014/main" id="{D97AD118-D2C3-4881-B176-3059076A26E5}"/>
              </a:ext>
            </a:extLst>
          </p:cNvPr>
          <p:cNvSpPr>
            <a:spLocks noChangeArrowheads="1"/>
          </p:cNvSpPr>
          <p:nvPr/>
        </p:nvSpPr>
        <p:spPr bwMode="auto">
          <a:xfrm>
            <a:off x="5853113" y="4495800"/>
            <a:ext cx="321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same for y and z directions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6149"/>
                                        </p:tgtEl>
                                        <p:attrNameLst>
                                          <p:attrName>style.visibility</p:attrName>
                                        </p:attrNameLst>
                                      </p:cBhvr>
                                      <p:to>
                                        <p:strVal val="visible"/>
                                      </p:to>
                                    </p:set>
                                    <p:anim calcmode="lin" valueType="num">
                                      <p:cBhvr additive="base">
                                        <p:cTn id="12" dur="500" fill="hold"/>
                                        <p:tgtEl>
                                          <p:spTgt spid="6149"/>
                                        </p:tgtEl>
                                        <p:attrNameLst>
                                          <p:attrName>ppt_x</p:attrName>
                                        </p:attrNameLst>
                                      </p:cBhvr>
                                      <p:tavLst>
                                        <p:tav tm="0">
                                          <p:val>
                                            <p:strVal val="0-#ppt_w/2"/>
                                          </p:val>
                                        </p:tav>
                                        <p:tav tm="100000">
                                          <p:val>
                                            <p:strVal val="#ppt_x"/>
                                          </p:val>
                                        </p:tav>
                                      </p:tavLst>
                                    </p:anim>
                                    <p:anim calcmode="lin" valueType="num">
                                      <p:cBhvr additive="base">
                                        <p:cTn id="13"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618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617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ppt_x</p:attrName>
                                        </p:attrNameLst>
                                      </p:cBhvr>
                                      <p:tavLst>
                                        <p:tav tm="0">
                                          <p:val>
                                            <p:strVal val="#ppt_x-#ppt_w/2"/>
                                          </p:val>
                                        </p:tav>
                                        <p:tav tm="100000">
                                          <p:val>
                                            <p:strVal val="#ppt_x"/>
                                          </p:val>
                                        </p:tav>
                                      </p:tavLst>
                                    </p:anim>
                                    <p:anim calcmode="lin" valueType="num">
                                      <p:cBhvr>
                                        <p:cTn id="27" dur="500" fill="hold"/>
                                        <p:tgtEl>
                                          <p:spTgt spid="4"/>
                                        </p:tgtEl>
                                        <p:attrNameLst>
                                          <p:attrName>ppt_y</p:attrName>
                                        </p:attrNameLst>
                                      </p:cBhvr>
                                      <p:tavLst>
                                        <p:tav tm="0">
                                          <p:val>
                                            <p:strVal val="#ppt_y"/>
                                          </p:val>
                                        </p:tav>
                                        <p:tav tm="100000">
                                          <p:val>
                                            <p:strVal val="#ppt_y"/>
                                          </p:val>
                                        </p:tav>
                                      </p:tavLst>
                                    </p:anim>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618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190"/>
                                        </p:tgtEl>
                                        <p:attrNameLst>
                                          <p:attrName>style.visibility</p:attrName>
                                        </p:attrNameLst>
                                      </p:cBhvr>
                                      <p:to>
                                        <p:strVal val="visible"/>
                                      </p:to>
                                    </p:set>
                                  </p:childTnLst>
                                </p:cTn>
                              </p:par>
                            </p:childTnLst>
                          </p:cTn>
                        </p:par>
                        <p:par>
                          <p:cTn id="38" fill="hold" nodeType="afterGroup">
                            <p:stCondLst>
                              <p:cond delay="500"/>
                            </p:stCondLst>
                            <p:childTnLst>
                              <p:par>
                                <p:cTn id="39" presetID="4" presetClass="entr" presetSubtype="16" fill="hold" grpId="0" nodeType="afterEffect">
                                  <p:stCondLst>
                                    <p:cond delay="0"/>
                                  </p:stCondLst>
                                  <p:childTnLst>
                                    <p:set>
                                      <p:cBhvr>
                                        <p:cTn id="40" dur="1" fill="hold">
                                          <p:stCondLst>
                                            <p:cond delay="0"/>
                                          </p:stCondLst>
                                        </p:cTn>
                                        <p:tgtEl>
                                          <p:spTgt spid="6187"/>
                                        </p:tgtEl>
                                        <p:attrNameLst>
                                          <p:attrName>style.visibility</p:attrName>
                                        </p:attrNameLst>
                                      </p:cBhvr>
                                      <p:to>
                                        <p:strVal val="visible"/>
                                      </p:to>
                                    </p:set>
                                    <p:animEffect transition="in" filter="box(in)">
                                      <p:cBhvr>
                                        <p:cTn id="41" dur="500"/>
                                        <p:tgtEl>
                                          <p:spTgt spid="618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down)">
                                      <p:cBhvr>
                                        <p:cTn id="51" dur="500"/>
                                        <p:tgtEl>
                                          <p:spTgt spid="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nodeType="clickEffect">
                                  <p:stCondLst>
                                    <p:cond delay="0"/>
                                  </p:stCondLst>
                                  <p:childTnLst>
                                    <p:set>
                                      <p:cBhvr>
                                        <p:cTn id="55" dur="1" fill="hold">
                                          <p:stCondLst>
                                            <p:cond delay="0"/>
                                          </p:stCondLst>
                                        </p:cTn>
                                        <p:tgtEl>
                                          <p:spTgt spid="6175"/>
                                        </p:tgtEl>
                                        <p:attrNameLst>
                                          <p:attrName>style.visibility</p:attrName>
                                        </p:attrNameLst>
                                      </p:cBhvr>
                                      <p:to>
                                        <p:strVal val="visible"/>
                                      </p:to>
                                    </p:set>
                                    <p:anim calcmode="lin" valueType="num">
                                      <p:cBhvr>
                                        <p:cTn id="56" dur="500" fill="hold"/>
                                        <p:tgtEl>
                                          <p:spTgt spid="6175"/>
                                        </p:tgtEl>
                                        <p:attrNameLst>
                                          <p:attrName>ppt_w</p:attrName>
                                        </p:attrNameLst>
                                      </p:cBhvr>
                                      <p:tavLst>
                                        <p:tav tm="0">
                                          <p:val>
                                            <p:fltVal val="0"/>
                                          </p:val>
                                        </p:tav>
                                        <p:tav tm="100000">
                                          <p:val>
                                            <p:strVal val="#ppt_w"/>
                                          </p:val>
                                        </p:tav>
                                      </p:tavLst>
                                    </p:anim>
                                    <p:anim calcmode="lin" valueType="num">
                                      <p:cBhvr>
                                        <p:cTn id="57" dur="500" fill="hold"/>
                                        <p:tgtEl>
                                          <p:spTgt spid="6175"/>
                                        </p:tgtEl>
                                        <p:attrNameLst>
                                          <p:attrName>ppt_h</p:attrName>
                                        </p:attrNameLst>
                                      </p:cBhvr>
                                      <p:tavLst>
                                        <p:tav tm="0">
                                          <p:val>
                                            <p:fltVal val="0"/>
                                          </p:val>
                                        </p:tav>
                                        <p:tav tm="100000">
                                          <p:val>
                                            <p:strVal val="#ppt_h"/>
                                          </p:val>
                                        </p:tav>
                                      </p:tavLst>
                                    </p:anim>
                                  </p:childTnLst>
                                </p:cTn>
                              </p:par>
                            </p:childTnLst>
                          </p:cTn>
                        </p:par>
                        <p:par>
                          <p:cTn id="58" fill="hold" nodeType="afterGroup">
                            <p:stCondLst>
                              <p:cond delay="500"/>
                            </p:stCondLst>
                            <p:childTnLst>
                              <p:par>
                                <p:cTn id="59" presetID="23" presetClass="entr" presetSubtype="528" fill="hold" nodeType="afterEffect">
                                  <p:stCondLst>
                                    <p:cond delay="0"/>
                                  </p:stCondLst>
                                  <p:childTnLst>
                                    <p:set>
                                      <p:cBhvr>
                                        <p:cTn id="60" dur="1" fill="hold">
                                          <p:stCondLst>
                                            <p:cond delay="0"/>
                                          </p:stCondLst>
                                        </p:cTn>
                                        <p:tgtEl>
                                          <p:spTgt spid="6188"/>
                                        </p:tgtEl>
                                        <p:attrNameLst>
                                          <p:attrName>style.visibility</p:attrName>
                                        </p:attrNameLst>
                                      </p:cBhvr>
                                      <p:to>
                                        <p:strVal val="visible"/>
                                      </p:to>
                                    </p:set>
                                    <p:anim calcmode="lin" valueType="num">
                                      <p:cBhvr>
                                        <p:cTn id="61" dur="500" fill="hold"/>
                                        <p:tgtEl>
                                          <p:spTgt spid="6188"/>
                                        </p:tgtEl>
                                        <p:attrNameLst>
                                          <p:attrName>ppt_w</p:attrName>
                                        </p:attrNameLst>
                                      </p:cBhvr>
                                      <p:tavLst>
                                        <p:tav tm="0">
                                          <p:val>
                                            <p:fltVal val="0"/>
                                          </p:val>
                                        </p:tav>
                                        <p:tav tm="100000">
                                          <p:val>
                                            <p:strVal val="#ppt_w"/>
                                          </p:val>
                                        </p:tav>
                                      </p:tavLst>
                                    </p:anim>
                                    <p:anim calcmode="lin" valueType="num">
                                      <p:cBhvr>
                                        <p:cTn id="62" dur="500" fill="hold"/>
                                        <p:tgtEl>
                                          <p:spTgt spid="6188"/>
                                        </p:tgtEl>
                                        <p:attrNameLst>
                                          <p:attrName>ppt_h</p:attrName>
                                        </p:attrNameLst>
                                      </p:cBhvr>
                                      <p:tavLst>
                                        <p:tav tm="0">
                                          <p:val>
                                            <p:fltVal val="0"/>
                                          </p:val>
                                        </p:tav>
                                        <p:tav tm="100000">
                                          <p:val>
                                            <p:strVal val="#ppt_h"/>
                                          </p:val>
                                        </p:tav>
                                      </p:tavLst>
                                    </p:anim>
                                    <p:anim calcmode="lin" valueType="num">
                                      <p:cBhvr>
                                        <p:cTn id="63" dur="500" fill="hold"/>
                                        <p:tgtEl>
                                          <p:spTgt spid="6188"/>
                                        </p:tgtEl>
                                        <p:attrNameLst>
                                          <p:attrName>ppt_x</p:attrName>
                                        </p:attrNameLst>
                                      </p:cBhvr>
                                      <p:tavLst>
                                        <p:tav tm="0">
                                          <p:val>
                                            <p:fltVal val="0.5"/>
                                          </p:val>
                                        </p:tav>
                                        <p:tav tm="100000">
                                          <p:val>
                                            <p:strVal val="#ppt_x"/>
                                          </p:val>
                                        </p:tav>
                                      </p:tavLst>
                                    </p:anim>
                                    <p:anim calcmode="lin" valueType="num">
                                      <p:cBhvr>
                                        <p:cTn id="64" dur="500" fill="hold"/>
                                        <p:tgtEl>
                                          <p:spTgt spid="6188"/>
                                        </p:tgtEl>
                                        <p:attrNameLst>
                                          <p:attrName>ppt_y</p:attrName>
                                        </p:attrNameLst>
                                      </p:cBhvr>
                                      <p:tavLst>
                                        <p:tav tm="0">
                                          <p:val>
                                            <p:fltVal val="0.5"/>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16" fill="hold" nodeType="clickEffect">
                                  <p:stCondLst>
                                    <p:cond delay="0"/>
                                  </p:stCondLst>
                                  <p:childTnLst>
                                    <p:set>
                                      <p:cBhvr>
                                        <p:cTn id="68" dur="1" fill="hold">
                                          <p:stCondLst>
                                            <p:cond delay="0"/>
                                          </p:stCondLst>
                                        </p:cTn>
                                        <p:tgtEl>
                                          <p:spTgt spid="6148"/>
                                        </p:tgtEl>
                                        <p:attrNameLst>
                                          <p:attrName>style.visibility</p:attrName>
                                        </p:attrNameLst>
                                      </p:cBhvr>
                                      <p:to>
                                        <p:strVal val="visible"/>
                                      </p:to>
                                    </p:set>
                                    <p:anim calcmode="lin" valueType="num">
                                      <p:cBhvr>
                                        <p:cTn id="69" dur="500" fill="hold"/>
                                        <p:tgtEl>
                                          <p:spTgt spid="6148"/>
                                        </p:tgtEl>
                                        <p:attrNameLst>
                                          <p:attrName>ppt_w</p:attrName>
                                        </p:attrNameLst>
                                      </p:cBhvr>
                                      <p:tavLst>
                                        <p:tav tm="0">
                                          <p:val>
                                            <p:fltVal val="0"/>
                                          </p:val>
                                        </p:tav>
                                        <p:tav tm="100000">
                                          <p:val>
                                            <p:strVal val="#ppt_w"/>
                                          </p:val>
                                        </p:tav>
                                      </p:tavLst>
                                    </p:anim>
                                    <p:anim calcmode="lin" valueType="num">
                                      <p:cBhvr>
                                        <p:cTn id="70" dur="500" fill="hold"/>
                                        <p:tgtEl>
                                          <p:spTgt spid="6148"/>
                                        </p:tgtEl>
                                        <p:attrNameLst>
                                          <p:attrName>ppt_h</p:attrName>
                                        </p:attrNameLst>
                                      </p:cBhvr>
                                      <p:tavLst>
                                        <p:tav tm="0">
                                          <p:val>
                                            <p:fltVal val="0"/>
                                          </p:val>
                                        </p:tav>
                                        <p:tav tm="100000">
                                          <p:val>
                                            <p:strVal val="#ppt_h"/>
                                          </p:val>
                                        </p:tav>
                                      </p:tavLst>
                                    </p:anim>
                                  </p:childTnLst>
                                </p:cTn>
                              </p:par>
                            </p:childTnLst>
                          </p:cTn>
                        </p:par>
                        <p:par>
                          <p:cTn id="71" fill="hold" nodeType="afterGroup">
                            <p:stCondLst>
                              <p:cond delay="500"/>
                            </p:stCondLst>
                            <p:childTnLst>
                              <p:par>
                                <p:cTn id="72" presetID="23" presetClass="entr" presetSubtype="528" fill="hold" nodeType="afterEffect">
                                  <p:stCondLst>
                                    <p:cond delay="0"/>
                                  </p:stCondLst>
                                  <p:childTnLst>
                                    <p:set>
                                      <p:cBhvr>
                                        <p:cTn id="73" dur="1" fill="hold">
                                          <p:stCondLst>
                                            <p:cond delay="0"/>
                                          </p:stCondLst>
                                        </p:cTn>
                                        <p:tgtEl>
                                          <p:spTgt spid="6189"/>
                                        </p:tgtEl>
                                        <p:attrNameLst>
                                          <p:attrName>style.visibility</p:attrName>
                                        </p:attrNameLst>
                                      </p:cBhvr>
                                      <p:to>
                                        <p:strVal val="visible"/>
                                      </p:to>
                                    </p:set>
                                    <p:anim calcmode="lin" valueType="num">
                                      <p:cBhvr>
                                        <p:cTn id="74" dur="500" fill="hold"/>
                                        <p:tgtEl>
                                          <p:spTgt spid="6189"/>
                                        </p:tgtEl>
                                        <p:attrNameLst>
                                          <p:attrName>ppt_w</p:attrName>
                                        </p:attrNameLst>
                                      </p:cBhvr>
                                      <p:tavLst>
                                        <p:tav tm="0">
                                          <p:val>
                                            <p:fltVal val="0"/>
                                          </p:val>
                                        </p:tav>
                                        <p:tav tm="100000">
                                          <p:val>
                                            <p:strVal val="#ppt_w"/>
                                          </p:val>
                                        </p:tav>
                                      </p:tavLst>
                                    </p:anim>
                                    <p:anim calcmode="lin" valueType="num">
                                      <p:cBhvr>
                                        <p:cTn id="75" dur="500" fill="hold"/>
                                        <p:tgtEl>
                                          <p:spTgt spid="6189"/>
                                        </p:tgtEl>
                                        <p:attrNameLst>
                                          <p:attrName>ppt_h</p:attrName>
                                        </p:attrNameLst>
                                      </p:cBhvr>
                                      <p:tavLst>
                                        <p:tav tm="0">
                                          <p:val>
                                            <p:fltVal val="0"/>
                                          </p:val>
                                        </p:tav>
                                        <p:tav tm="100000">
                                          <p:val>
                                            <p:strVal val="#ppt_h"/>
                                          </p:val>
                                        </p:tav>
                                      </p:tavLst>
                                    </p:anim>
                                    <p:anim calcmode="lin" valueType="num">
                                      <p:cBhvr>
                                        <p:cTn id="76" dur="500" fill="hold"/>
                                        <p:tgtEl>
                                          <p:spTgt spid="6189"/>
                                        </p:tgtEl>
                                        <p:attrNameLst>
                                          <p:attrName>ppt_x</p:attrName>
                                        </p:attrNameLst>
                                      </p:cBhvr>
                                      <p:tavLst>
                                        <p:tav tm="0">
                                          <p:val>
                                            <p:fltVal val="0.5"/>
                                          </p:val>
                                        </p:tav>
                                        <p:tav tm="100000">
                                          <p:val>
                                            <p:strVal val="#ppt_x"/>
                                          </p:val>
                                        </p:tav>
                                      </p:tavLst>
                                    </p:anim>
                                    <p:anim calcmode="lin" valueType="num">
                                      <p:cBhvr>
                                        <p:cTn id="77" dur="500" fill="hold"/>
                                        <p:tgtEl>
                                          <p:spTgt spid="618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6187" grpId="0" animBg="1"/>
      <p:bldP spid="619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C2E322D-275E-4F92-A586-B343317EB837}"/>
              </a:ext>
            </a:extLst>
          </p:cNvPr>
          <p:cNvSpPr>
            <a:spLocks noGrp="1" noChangeArrowheads="1"/>
          </p:cNvSpPr>
          <p:nvPr>
            <p:ph type="body" idx="1"/>
          </p:nvPr>
        </p:nvSpPr>
        <p:spPr>
          <a:xfrm>
            <a:off x="457200" y="304800"/>
            <a:ext cx="8229600" cy="5821363"/>
          </a:xfrm>
        </p:spPr>
        <p:txBody>
          <a:bodyPr/>
          <a:lstStyle/>
          <a:p>
            <a:pPr eaLnBrk="1" hangingPunct="1">
              <a:lnSpc>
                <a:spcPct val="90000"/>
              </a:lnSpc>
            </a:pPr>
            <a:r>
              <a:rPr lang="en-US" altLang="en-US" sz="2000"/>
              <a:t>Conservation of Energy:</a:t>
            </a:r>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r>
              <a:rPr lang="en-US" altLang="en-US" sz="2000"/>
              <a:t>Heat diffusion equation in 3-D Cartesian coordinates, for constant k</a:t>
            </a:r>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r>
              <a:rPr lang="en-US" altLang="en-US" sz="2000"/>
              <a:t>For 1-D, steady state (</a:t>
            </a:r>
            <a:r>
              <a:rPr lang="en-US" altLang="en-US" sz="2000">
                <a:sym typeface="Symbol" panose="05050102010706020507" pitchFamily="18" charset="2"/>
              </a:rPr>
              <a:t>T/t = 0)</a:t>
            </a:r>
            <a:r>
              <a:rPr lang="en-US" altLang="en-US" sz="2000"/>
              <a:t> heat conduction with no energy generation            :</a:t>
            </a:r>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r>
              <a:rPr lang="en-US" altLang="en-US" sz="2000"/>
              <a:t>Which means that                    , or  q</a:t>
            </a:r>
            <a:r>
              <a:rPr lang="en-US" altLang="en-US" sz="2000" baseline="-25000"/>
              <a:t>x</a:t>
            </a:r>
            <a:r>
              <a:rPr lang="en-US" altLang="en-US" sz="2000"/>
              <a:t>’’ = Constant</a:t>
            </a:r>
          </a:p>
          <a:p>
            <a:pPr eaLnBrk="1" hangingPunct="1">
              <a:lnSpc>
                <a:spcPct val="90000"/>
              </a:lnSpc>
            </a:pPr>
            <a:endParaRPr lang="en-CA" altLang="en-US" sz="2000"/>
          </a:p>
        </p:txBody>
      </p:sp>
      <p:graphicFrame>
        <p:nvGraphicFramePr>
          <p:cNvPr id="29699" name="Object 3">
            <a:extLst>
              <a:ext uri="{FF2B5EF4-FFF2-40B4-BE49-F238E27FC236}">
                <a16:creationId xmlns:a16="http://schemas.microsoft.com/office/drawing/2014/main" id="{1FBF9D4E-8575-4C0A-A7EB-74D7C02F2D20}"/>
              </a:ext>
            </a:extLst>
          </p:cNvPr>
          <p:cNvGraphicFramePr>
            <a:graphicFrameLocks noChangeAspect="1"/>
          </p:cNvGraphicFramePr>
          <p:nvPr/>
        </p:nvGraphicFramePr>
        <p:xfrm>
          <a:off x="1828800" y="838200"/>
          <a:ext cx="2436813" cy="431800"/>
        </p:xfrm>
        <a:graphic>
          <a:graphicData uri="http://schemas.openxmlformats.org/presentationml/2006/ole">
            <mc:AlternateContent xmlns:mc="http://schemas.openxmlformats.org/markup-compatibility/2006">
              <mc:Choice xmlns:v="urn:schemas-microsoft-com:vml" Requires="v">
                <p:oleObj spid="_x0000_s29716" name="Equation" r:id="rId3" imgW="2438400" imgH="431800" progId="Equation.3">
                  <p:embed/>
                </p:oleObj>
              </mc:Choice>
              <mc:Fallback>
                <p:oleObj name="Equation" r:id="rId3" imgW="24384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838200"/>
                        <a:ext cx="24368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a:extLst>
              <a:ext uri="{FF2B5EF4-FFF2-40B4-BE49-F238E27FC236}">
                <a16:creationId xmlns:a16="http://schemas.microsoft.com/office/drawing/2014/main" id="{CF3CE7FF-2FE8-46D8-A66D-8E93553B1A72}"/>
              </a:ext>
            </a:extLst>
          </p:cNvPr>
          <p:cNvGraphicFramePr>
            <a:graphicFrameLocks noChangeAspect="1"/>
          </p:cNvGraphicFramePr>
          <p:nvPr/>
        </p:nvGraphicFramePr>
        <p:xfrm>
          <a:off x="1828800" y="1447800"/>
          <a:ext cx="5434013" cy="774700"/>
        </p:xfrm>
        <a:graphic>
          <a:graphicData uri="http://schemas.openxmlformats.org/presentationml/2006/ole">
            <mc:AlternateContent xmlns:mc="http://schemas.openxmlformats.org/markup-compatibility/2006">
              <mc:Choice xmlns:v="urn:schemas-microsoft-com:vml" Requires="v">
                <p:oleObj spid="_x0000_s29717" name="Equation" r:id="rId5" imgW="5435600" imgH="774700" progId="Equation.3">
                  <p:embed/>
                </p:oleObj>
              </mc:Choice>
              <mc:Fallback>
                <p:oleObj name="Equation" r:id="rId5" imgW="5435600" imgH="774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447800"/>
                        <a:ext cx="5434013"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8">
            <a:extLst>
              <a:ext uri="{FF2B5EF4-FFF2-40B4-BE49-F238E27FC236}">
                <a16:creationId xmlns:a16="http://schemas.microsoft.com/office/drawing/2014/main" id="{A04814C7-5E2D-47BE-937B-862FAD722FFF}"/>
              </a:ext>
            </a:extLst>
          </p:cNvPr>
          <p:cNvGraphicFramePr>
            <a:graphicFrameLocks noChangeAspect="1"/>
          </p:cNvGraphicFramePr>
          <p:nvPr/>
        </p:nvGraphicFramePr>
        <p:xfrm>
          <a:off x="2095500" y="4381500"/>
          <a:ext cx="812800" cy="317500"/>
        </p:xfrm>
        <a:graphic>
          <a:graphicData uri="http://schemas.openxmlformats.org/presentationml/2006/ole">
            <mc:AlternateContent xmlns:mc="http://schemas.openxmlformats.org/markup-compatibility/2006">
              <mc:Choice xmlns:v="urn:schemas-microsoft-com:vml" Requires="v">
                <p:oleObj spid="_x0000_s29718" name="Equation" r:id="rId7" imgW="812447" imgH="317362" progId="Equation.3">
                  <p:embed/>
                </p:oleObj>
              </mc:Choice>
              <mc:Fallback>
                <p:oleObj name="Equation" r:id="rId7" imgW="812447" imgH="31736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5500" y="4381500"/>
                        <a:ext cx="8128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9">
            <a:extLst>
              <a:ext uri="{FF2B5EF4-FFF2-40B4-BE49-F238E27FC236}">
                <a16:creationId xmlns:a16="http://schemas.microsoft.com/office/drawing/2014/main" id="{34256DCD-F118-47FD-941B-CC11813414E9}"/>
              </a:ext>
            </a:extLst>
          </p:cNvPr>
          <p:cNvGraphicFramePr>
            <a:graphicFrameLocks noChangeAspect="1"/>
          </p:cNvGraphicFramePr>
          <p:nvPr/>
        </p:nvGraphicFramePr>
        <p:xfrm>
          <a:off x="1828800" y="4840288"/>
          <a:ext cx="1636713" cy="722312"/>
        </p:xfrm>
        <a:graphic>
          <a:graphicData uri="http://schemas.openxmlformats.org/presentationml/2006/ole">
            <mc:AlternateContent xmlns:mc="http://schemas.openxmlformats.org/markup-compatibility/2006">
              <mc:Choice xmlns:v="urn:schemas-microsoft-com:vml" Requires="v">
                <p:oleObj spid="_x0000_s29719" name="Equation" r:id="rId9" imgW="1637589" imgH="723586" progId="Equation.3">
                  <p:embed/>
                </p:oleObj>
              </mc:Choice>
              <mc:Fallback>
                <p:oleObj name="Equation" r:id="rId9" imgW="1637589" imgH="723586"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4840288"/>
                        <a:ext cx="1636713" cy="722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10">
            <a:extLst>
              <a:ext uri="{FF2B5EF4-FFF2-40B4-BE49-F238E27FC236}">
                <a16:creationId xmlns:a16="http://schemas.microsoft.com/office/drawing/2014/main" id="{7A6032FE-DAA9-4B94-9D55-3C5505615E2A}"/>
              </a:ext>
            </a:extLst>
          </p:cNvPr>
          <p:cNvGraphicFramePr>
            <a:graphicFrameLocks noChangeAspect="1"/>
          </p:cNvGraphicFramePr>
          <p:nvPr/>
        </p:nvGraphicFramePr>
        <p:xfrm>
          <a:off x="5168900" y="4840288"/>
          <a:ext cx="1346200" cy="673100"/>
        </p:xfrm>
        <a:graphic>
          <a:graphicData uri="http://schemas.openxmlformats.org/presentationml/2006/ole">
            <mc:AlternateContent xmlns:mc="http://schemas.openxmlformats.org/markup-compatibility/2006">
              <mc:Choice xmlns:v="urn:schemas-microsoft-com:vml" Requires="v">
                <p:oleObj spid="_x0000_s29720" name="Equation" r:id="rId11" imgW="1346200" imgH="673100" progId="Equation.3">
                  <p:embed/>
                </p:oleObj>
              </mc:Choice>
              <mc:Fallback>
                <p:oleObj name="Equation" r:id="rId11" imgW="1346200" imgH="6731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8900" y="4840288"/>
                        <a:ext cx="1346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4" name="Text Box 11">
            <a:extLst>
              <a:ext uri="{FF2B5EF4-FFF2-40B4-BE49-F238E27FC236}">
                <a16:creationId xmlns:a16="http://schemas.microsoft.com/office/drawing/2014/main" id="{94058303-B2E6-4D4C-AED8-23BF52640BB6}"/>
              </a:ext>
            </a:extLst>
          </p:cNvPr>
          <p:cNvSpPr txBox="1">
            <a:spLocks noChangeArrowheads="1"/>
          </p:cNvSpPr>
          <p:nvPr/>
        </p:nvSpPr>
        <p:spPr bwMode="auto">
          <a:xfrm>
            <a:off x="4006850" y="4992688"/>
            <a:ext cx="9461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200"/>
              <a:t>where</a:t>
            </a:r>
            <a:endParaRPr lang="en-CA" altLang="en-US" sz="2200"/>
          </a:p>
        </p:txBody>
      </p:sp>
      <p:graphicFrame>
        <p:nvGraphicFramePr>
          <p:cNvPr id="29705" name="Object 12">
            <a:extLst>
              <a:ext uri="{FF2B5EF4-FFF2-40B4-BE49-F238E27FC236}">
                <a16:creationId xmlns:a16="http://schemas.microsoft.com/office/drawing/2014/main" id="{AD45E01A-BED0-4992-A8D0-8A79913D4B2F}"/>
              </a:ext>
            </a:extLst>
          </p:cNvPr>
          <p:cNvGraphicFramePr>
            <a:graphicFrameLocks noChangeAspect="1"/>
          </p:cNvGraphicFramePr>
          <p:nvPr/>
        </p:nvGraphicFramePr>
        <p:xfrm>
          <a:off x="3124200" y="5588000"/>
          <a:ext cx="965200" cy="673100"/>
        </p:xfrm>
        <a:graphic>
          <a:graphicData uri="http://schemas.openxmlformats.org/presentationml/2006/ole">
            <mc:AlternateContent xmlns:mc="http://schemas.openxmlformats.org/markup-compatibility/2006">
              <mc:Choice xmlns:v="urn:schemas-microsoft-com:vml" Requires="v">
                <p:oleObj spid="_x0000_s29721" name="Equation" r:id="rId13" imgW="965200" imgH="673100" progId="Equation.3">
                  <p:embed/>
                </p:oleObj>
              </mc:Choice>
              <mc:Fallback>
                <p:oleObj name="Equation" r:id="rId13" imgW="965200" imgH="6731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5588000"/>
                        <a:ext cx="965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6" name="Group 13">
            <a:extLst>
              <a:ext uri="{FF2B5EF4-FFF2-40B4-BE49-F238E27FC236}">
                <a16:creationId xmlns:a16="http://schemas.microsoft.com/office/drawing/2014/main" id="{79442B04-C177-49D6-B4E4-A5FEB1D761E1}"/>
              </a:ext>
            </a:extLst>
          </p:cNvPr>
          <p:cNvGrpSpPr>
            <a:grpSpLocks/>
          </p:cNvGrpSpPr>
          <p:nvPr/>
        </p:nvGrpSpPr>
        <p:grpSpPr bwMode="auto">
          <a:xfrm>
            <a:off x="1828800" y="2743200"/>
            <a:ext cx="3886200" cy="1143000"/>
            <a:chOff x="1632" y="960"/>
            <a:chExt cx="2448" cy="720"/>
          </a:xfrm>
        </p:grpSpPr>
        <p:sp>
          <p:nvSpPr>
            <p:cNvPr id="29707" name="Rectangle 14">
              <a:extLst>
                <a:ext uri="{FF2B5EF4-FFF2-40B4-BE49-F238E27FC236}">
                  <a16:creationId xmlns:a16="http://schemas.microsoft.com/office/drawing/2014/main" id="{908067D4-C453-4BCA-8B25-D89451A0F997}"/>
                </a:ext>
              </a:extLst>
            </p:cNvPr>
            <p:cNvSpPr>
              <a:spLocks noChangeArrowheads="1"/>
            </p:cNvSpPr>
            <p:nvPr/>
          </p:nvSpPr>
          <p:spPr bwMode="auto">
            <a:xfrm>
              <a:off x="1632" y="960"/>
              <a:ext cx="2448"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graphicFrame>
          <p:nvGraphicFramePr>
            <p:cNvPr id="29708" name="Object 15">
              <a:extLst>
                <a:ext uri="{FF2B5EF4-FFF2-40B4-BE49-F238E27FC236}">
                  <a16:creationId xmlns:a16="http://schemas.microsoft.com/office/drawing/2014/main" id="{073E0AA3-7B91-4378-9D94-995C13843496}"/>
                </a:ext>
              </a:extLst>
            </p:cNvPr>
            <p:cNvGraphicFramePr>
              <a:graphicFrameLocks noChangeAspect="1"/>
            </p:cNvGraphicFramePr>
            <p:nvPr/>
          </p:nvGraphicFramePr>
          <p:xfrm>
            <a:off x="1824" y="1056"/>
            <a:ext cx="2096" cy="544"/>
          </p:xfrm>
          <a:graphic>
            <a:graphicData uri="http://schemas.openxmlformats.org/presentationml/2006/ole">
              <mc:AlternateContent xmlns:mc="http://schemas.openxmlformats.org/markup-compatibility/2006">
                <mc:Choice xmlns:v="urn:schemas-microsoft-com:vml" Requires="v">
                  <p:oleObj spid="_x0000_s29722" name="Equation" r:id="rId15" imgW="3327400" imgH="863600" progId="Equation.3">
                    <p:embed/>
                  </p:oleObj>
                </mc:Choice>
                <mc:Fallback>
                  <p:oleObj name="Equation" r:id="rId15" imgW="3327400" imgH="8636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4" y="1056"/>
                          <a:ext cx="209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A01104D-C22F-485E-8625-C7FCF1ED075C}"/>
              </a:ext>
            </a:extLst>
          </p:cNvPr>
          <p:cNvSpPr>
            <a:spLocks noGrp="1" noChangeArrowheads="1"/>
          </p:cNvSpPr>
          <p:nvPr>
            <p:ph type="title"/>
          </p:nvPr>
        </p:nvSpPr>
        <p:spPr/>
        <p:txBody>
          <a:bodyPr/>
          <a:lstStyle/>
          <a:p>
            <a:pPr eaLnBrk="1" hangingPunct="1"/>
            <a:r>
              <a:rPr lang="en-US" altLang="en-US"/>
              <a:t>One-Dimensional Steady State Conduction</a:t>
            </a:r>
          </a:p>
        </p:txBody>
      </p:sp>
      <p:sp>
        <p:nvSpPr>
          <p:cNvPr id="30723" name="Rectangle 3">
            <a:extLst>
              <a:ext uri="{FF2B5EF4-FFF2-40B4-BE49-F238E27FC236}">
                <a16:creationId xmlns:a16="http://schemas.microsoft.com/office/drawing/2014/main" id="{888BFFFC-63F9-4BC6-8AA8-4239BAB798F7}"/>
              </a:ext>
            </a:extLst>
          </p:cNvPr>
          <p:cNvSpPr>
            <a:spLocks noGrp="1" noChangeArrowheads="1"/>
          </p:cNvSpPr>
          <p:nvPr>
            <p:ph type="body" sz="half" idx="1"/>
          </p:nvPr>
        </p:nvSpPr>
        <p:spPr>
          <a:xfrm>
            <a:off x="685800" y="914400"/>
            <a:ext cx="8001000" cy="5943600"/>
          </a:xfrm>
        </p:spPr>
        <p:txBody>
          <a:bodyPr/>
          <a:lstStyle/>
          <a:p>
            <a:pPr marL="419100" indent="-419100" eaLnBrk="1" hangingPunct="1">
              <a:buFontTx/>
              <a:buAutoNum type="arabicPeriod"/>
            </a:pPr>
            <a:r>
              <a:rPr lang="en-US" altLang="en-US" sz="2400"/>
              <a:t>The Plane Wall</a:t>
            </a:r>
          </a:p>
          <a:p>
            <a:pPr marL="838200" lvl="1" indent="-381000" eaLnBrk="1" hangingPunct="1">
              <a:buFontTx/>
              <a:buNone/>
            </a:pPr>
            <a:r>
              <a:rPr lang="en-US" altLang="en-US"/>
              <a:t>a) Temperature Distribution</a:t>
            </a:r>
          </a:p>
          <a:p>
            <a:pPr marL="1276350" lvl="2" indent="-361950" eaLnBrk="1" hangingPunct="1"/>
            <a:r>
              <a:rPr lang="en-US" altLang="en-US"/>
              <a:t>1-D, steady state heat conduction through a slab with no heat generation and with constant thermal properties</a:t>
            </a:r>
          </a:p>
          <a:p>
            <a:pPr marL="1276350" lvl="2" indent="-361950" eaLnBrk="1" hangingPunct="1"/>
            <a:endParaRPr lang="en-US" altLang="en-US"/>
          </a:p>
          <a:p>
            <a:pPr marL="1276350" lvl="2" indent="-361950" eaLnBrk="1" hangingPunct="1"/>
            <a:endParaRPr lang="en-US" altLang="en-US"/>
          </a:p>
          <a:p>
            <a:pPr marL="1276350" lvl="2" indent="-361950" eaLnBrk="1" hangingPunct="1"/>
            <a:endParaRPr lang="en-US" altLang="en-US"/>
          </a:p>
          <a:p>
            <a:pPr marL="1276350" lvl="2" indent="-361950" eaLnBrk="1" hangingPunct="1"/>
            <a:endParaRPr lang="en-US" altLang="en-US"/>
          </a:p>
          <a:p>
            <a:pPr marL="1276350" lvl="2" indent="-361950" eaLnBrk="1" hangingPunct="1"/>
            <a:endParaRPr lang="en-US" altLang="en-US"/>
          </a:p>
          <a:p>
            <a:pPr marL="2095500" lvl="4" indent="-266700" eaLnBrk="1" hangingPunct="1"/>
            <a:endParaRPr lang="en-US" altLang="en-US"/>
          </a:p>
          <a:p>
            <a:pPr marL="2095500" lvl="4" indent="-266700" eaLnBrk="1" hangingPunct="1"/>
            <a:endParaRPr lang="en-US" altLang="en-US"/>
          </a:p>
          <a:p>
            <a:pPr marL="1276350" lvl="2" indent="-361950" eaLnBrk="1" hangingPunct="1"/>
            <a:r>
              <a:rPr lang="en-US" altLang="en-US"/>
              <a:t>Find:	1. Temperature distribution (T=f(x)) along wall thickness</a:t>
            </a:r>
          </a:p>
          <a:p>
            <a:pPr marL="1276350" lvl="2" indent="-361950" eaLnBrk="1" hangingPunct="1">
              <a:buFontTx/>
              <a:buNone/>
            </a:pPr>
            <a:r>
              <a:rPr lang="en-US" altLang="en-US"/>
              <a:t>		2. Heat flux q</a:t>
            </a:r>
            <a:r>
              <a:rPr lang="en-US" altLang="en-US" baseline="-25000"/>
              <a:t>x</a:t>
            </a:r>
            <a:r>
              <a:rPr lang="en-US" altLang="en-US"/>
              <a:t>” through the wall</a:t>
            </a:r>
          </a:p>
          <a:p>
            <a:pPr marL="1276350" lvl="2" indent="-361950" eaLnBrk="1" hangingPunct="1"/>
            <a:r>
              <a:rPr lang="en-US" altLang="en-US"/>
              <a:t>Procedure:</a:t>
            </a:r>
          </a:p>
          <a:p>
            <a:pPr marL="1714500" lvl="3" indent="-342900" eaLnBrk="1" hangingPunct="1"/>
            <a:r>
              <a:rPr lang="en-US" altLang="en-US"/>
              <a:t>Establish the coordinate system</a:t>
            </a:r>
          </a:p>
          <a:p>
            <a:pPr marL="1714500" lvl="3" indent="-342900" eaLnBrk="1" hangingPunct="1"/>
            <a:r>
              <a:rPr lang="en-US" altLang="en-US"/>
              <a:t>Solve the heat equation using appropriate B.C.’s </a:t>
            </a:r>
            <a:r>
              <a:rPr lang="en-US" altLang="en-US">
                <a:sym typeface="Symbol" panose="05050102010706020507" pitchFamily="18" charset="2"/>
              </a:rPr>
              <a:t></a:t>
            </a:r>
            <a:r>
              <a:rPr lang="en-US" altLang="en-US"/>
              <a:t> T= f (x)</a:t>
            </a:r>
          </a:p>
          <a:p>
            <a:pPr marL="1714500" lvl="3" indent="-342900" eaLnBrk="1" hangingPunct="1"/>
            <a:r>
              <a:rPr lang="en-US" altLang="en-US"/>
              <a:t>Estimate q” from Fourier’s Law</a:t>
            </a:r>
          </a:p>
          <a:p>
            <a:pPr marL="838200" lvl="1" indent="-381000" eaLnBrk="1" hangingPunct="1">
              <a:buFontTx/>
              <a:buNone/>
            </a:pPr>
            <a:endParaRPr lang="en-US" altLang="en-US"/>
          </a:p>
        </p:txBody>
      </p:sp>
      <p:graphicFrame>
        <p:nvGraphicFramePr>
          <p:cNvPr id="30724" name="Rectangle 4">
            <a:extLst>
              <a:ext uri="{FF2B5EF4-FFF2-40B4-BE49-F238E27FC236}">
                <a16:creationId xmlns:a16="http://schemas.microsoft.com/office/drawing/2014/main" id="{9C1F9F5B-EA12-403D-B17B-9747952B9BD1}"/>
              </a:ext>
            </a:extLst>
          </p:cNvPr>
          <p:cNvGraphicFramePr>
            <a:graphicFrameLocks noGrp="1"/>
          </p:cNvGraphicFramePr>
          <p:nvPr>
            <p:ph sz="quarter" idx="2"/>
          </p:nvPr>
        </p:nvGraphicFramePr>
        <p:xfrm>
          <a:off x="4667250" y="914400"/>
          <a:ext cx="3771900" cy="2514600"/>
        </p:xfrm>
        <a:graphic>
          <a:graphicData uri="http://schemas.openxmlformats.org/presentationml/2006/ole">
            <mc:AlternateContent xmlns:mc="http://schemas.openxmlformats.org/markup-compatibility/2006">
              <mc:Choice xmlns:v="urn:schemas-microsoft-com:vml" Requires="v">
                <p:oleObj spid="_x0000_s30761" name="Equation" r:id="rId3" imgW="0" imgH="0" progId="Equation.3">
                  <p:embed/>
                </p:oleObj>
              </mc:Choice>
              <mc:Fallback>
                <p:oleObj name="Equation" r:id="rId3"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667250" y="914400"/>
                        <a:ext cx="3771900"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5" name="Group 67">
            <a:extLst>
              <a:ext uri="{FF2B5EF4-FFF2-40B4-BE49-F238E27FC236}">
                <a16:creationId xmlns:a16="http://schemas.microsoft.com/office/drawing/2014/main" id="{640F8A16-F50C-4242-AD99-7BF9AECEEFA3}"/>
              </a:ext>
            </a:extLst>
          </p:cNvPr>
          <p:cNvGrpSpPr>
            <a:grpSpLocks/>
          </p:cNvGrpSpPr>
          <p:nvPr/>
        </p:nvGrpSpPr>
        <p:grpSpPr bwMode="auto">
          <a:xfrm>
            <a:off x="446088" y="2286000"/>
            <a:ext cx="4659312" cy="2235200"/>
            <a:chOff x="233" y="1296"/>
            <a:chExt cx="2935" cy="1408"/>
          </a:xfrm>
        </p:grpSpPr>
        <p:sp>
          <p:nvSpPr>
            <p:cNvPr id="30732" name="Line 6">
              <a:extLst>
                <a:ext uri="{FF2B5EF4-FFF2-40B4-BE49-F238E27FC236}">
                  <a16:creationId xmlns:a16="http://schemas.microsoft.com/office/drawing/2014/main" id="{41ABB307-6B74-43C2-8E06-3D64D2100F5E}"/>
                </a:ext>
              </a:extLst>
            </p:cNvPr>
            <p:cNvSpPr>
              <a:spLocks noChangeShapeType="1"/>
            </p:cNvSpPr>
            <p:nvPr/>
          </p:nvSpPr>
          <p:spPr bwMode="auto">
            <a:xfrm>
              <a:off x="1465" y="1488"/>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7">
              <a:extLst>
                <a:ext uri="{FF2B5EF4-FFF2-40B4-BE49-F238E27FC236}">
                  <a16:creationId xmlns:a16="http://schemas.microsoft.com/office/drawing/2014/main" id="{B6071417-DEE6-4FF3-92C4-F86299DD54A8}"/>
                </a:ext>
              </a:extLst>
            </p:cNvPr>
            <p:cNvSpPr>
              <a:spLocks noChangeShapeType="1"/>
            </p:cNvSpPr>
            <p:nvPr/>
          </p:nvSpPr>
          <p:spPr bwMode="auto">
            <a:xfrm>
              <a:off x="1928" y="1488"/>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Line 8">
              <a:extLst>
                <a:ext uri="{FF2B5EF4-FFF2-40B4-BE49-F238E27FC236}">
                  <a16:creationId xmlns:a16="http://schemas.microsoft.com/office/drawing/2014/main" id="{D00B81E3-188E-4C17-9F50-D39128C2CE67}"/>
                </a:ext>
              </a:extLst>
            </p:cNvPr>
            <p:cNvSpPr>
              <a:spLocks noChangeShapeType="1"/>
            </p:cNvSpPr>
            <p:nvPr/>
          </p:nvSpPr>
          <p:spPr bwMode="auto">
            <a:xfrm>
              <a:off x="1465" y="1653"/>
              <a:ext cx="463" cy="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9">
              <a:extLst>
                <a:ext uri="{FF2B5EF4-FFF2-40B4-BE49-F238E27FC236}">
                  <a16:creationId xmlns:a16="http://schemas.microsoft.com/office/drawing/2014/main" id="{A283F475-6C8D-44C7-99F8-645350ED44AD}"/>
                </a:ext>
              </a:extLst>
            </p:cNvPr>
            <p:cNvSpPr>
              <a:spLocks noChangeShapeType="1"/>
            </p:cNvSpPr>
            <p:nvPr/>
          </p:nvSpPr>
          <p:spPr bwMode="auto">
            <a:xfrm>
              <a:off x="961" y="2090"/>
              <a:ext cx="4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6" name="Line 10">
              <a:extLst>
                <a:ext uri="{FF2B5EF4-FFF2-40B4-BE49-F238E27FC236}">
                  <a16:creationId xmlns:a16="http://schemas.microsoft.com/office/drawing/2014/main" id="{70B36F58-B0A0-4E81-8C53-6A3576820A99}"/>
                </a:ext>
              </a:extLst>
            </p:cNvPr>
            <p:cNvSpPr>
              <a:spLocks noChangeShapeType="1"/>
            </p:cNvSpPr>
            <p:nvPr/>
          </p:nvSpPr>
          <p:spPr bwMode="auto">
            <a:xfrm flipV="1">
              <a:off x="864" y="1698"/>
              <a:ext cx="0" cy="4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7" name="Line 11">
              <a:extLst>
                <a:ext uri="{FF2B5EF4-FFF2-40B4-BE49-F238E27FC236}">
                  <a16:creationId xmlns:a16="http://schemas.microsoft.com/office/drawing/2014/main" id="{63B1C418-6582-4E12-A792-34273CA5F2EE}"/>
                </a:ext>
              </a:extLst>
            </p:cNvPr>
            <p:cNvSpPr>
              <a:spLocks noChangeShapeType="1"/>
            </p:cNvSpPr>
            <p:nvPr/>
          </p:nvSpPr>
          <p:spPr bwMode="auto">
            <a:xfrm flipV="1">
              <a:off x="2484" y="1658"/>
              <a:ext cx="0" cy="4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8" name="Line 12">
              <a:extLst>
                <a:ext uri="{FF2B5EF4-FFF2-40B4-BE49-F238E27FC236}">
                  <a16:creationId xmlns:a16="http://schemas.microsoft.com/office/drawing/2014/main" id="{1D318715-E1C5-46D1-BDD4-8CF6961F860A}"/>
                </a:ext>
              </a:extLst>
            </p:cNvPr>
            <p:cNvSpPr>
              <a:spLocks noChangeShapeType="1"/>
            </p:cNvSpPr>
            <p:nvPr/>
          </p:nvSpPr>
          <p:spPr bwMode="auto">
            <a:xfrm>
              <a:off x="2206" y="2163"/>
              <a:ext cx="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Line 13">
              <a:extLst>
                <a:ext uri="{FF2B5EF4-FFF2-40B4-BE49-F238E27FC236}">
                  <a16:creationId xmlns:a16="http://schemas.microsoft.com/office/drawing/2014/main" id="{FDA299BD-2487-4A56-AB16-D64DE09F184C}"/>
                </a:ext>
              </a:extLst>
            </p:cNvPr>
            <p:cNvSpPr>
              <a:spLocks noChangeShapeType="1"/>
            </p:cNvSpPr>
            <p:nvPr/>
          </p:nvSpPr>
          <p:spPr bwMode="auto">
            <a:xfrm flipH="1">
              <a:off x="863" y="1514"/>
              <a:ext cx="3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0" name="Freeform 14">
              <a:extLst>
                <a:ext uri="{FF2B5EF4-FFF2-40B4-BE49-F238E27FC236}">
                  <a16:creationId xmlns:a16="http://schemas.microsoft.com/office/drawing/2014/main" id="{ECFB4DCA-4229-4A58-909D-3CC07BC95041}"/>
                </a:ext>
              </a:extLst>
            </p:cNvPr>
            <p:cNvSpPr>
              <a:spLocks/>
            </p:cNvSpPr>
            <p:nvPr/>
          </p:nvSpPr>
          <p:spPr bwMode="auto">
            <a:xfrm>
              <a:off x="1933" y="1978"/>
              <a:ext cx="273" cy="185"/>
            </a:xfrm>
            <a:custGeom>
              <a:avLst/>
              <a:gdLst>
                <a:gd name="T0" fmla="*/ 0 w 283"/>
                <a:gd name="T1" fmla="*/ 0 h 192"/>
                <a:gd name="T2" fmla="*/ 18 w 283"/>
                <a:gd name="T3" fmla="*/ 34 h 192"/>
                <a:gd name="T4" fmla="*/ 36 w 283"/>
                <a:gd name="T5" fmla="*/ 51 h 192"/>
                <a:gd name="T6" fmla="*/ 117 w 283"/>
                <a:gd name="T7" fmla="*/ 87 h 192"/>
                <a:gd name="T8" fmla="*/ 138 w 283"/>
                <a:gd name="T9" fmla="*/ 92 h 192"/>
                <a:gd name="T10" fmla="*/ 0 60000 65536"/>
                <a:gd name="T11" fmla="*/ 0 60000 65536"/>
                <a:gd name="T12" fmla="*/ 0 60000 65536"/>
                <a:gd name="T13" fmla="*/ 0 60000 65536"/>
                <a:gd name="T14" fmla="*/ 0 60000 65536"/>
                <a:gd name="T15" fmla="*/ 0 w 283"/>
                <a:gd name="T16" fmla="*/ 0 h 192"/>
                <a:gd name="T17" fmla="*/ 283 w 283"/>
                <a:gd name="T18" fmla="*/ 192 h 192"/>
              </a:gdLst>
              <a:ahLst/>
              <a:cxnLst>
                <a:cxn ang="T10">
                  <a:pos x="T0" y="T1"/>
                </a:cxn>
                <a:cxn ang="T11">
                  <a:pos x="T2" y="T3"/>
                </a:cxn>
                <a:cxn ang="T12">
                  <a:pos x="T4" y="T5"/>
                </a:cxn>
                <a:cxn ang="T13">
                  <a:pos x="T6" y="T7"/>
                </a:cxn>
                <a:cxn ang="T14">
                  <a:pos x="T8" y="T9"/>
                </a:cxn>
              </a:cxnLst>
              <a:rect l="T15" t="T16" r="T17" b="T18"/>
              <a:pathLst>
                <a:path w="283" h="192">
                  <a:moveTo>
                    <a:pt x="0" y="0"/>
                  </a:moveTo>
                  <a:cubicBezTo>
                    <a:pt x="10" y="27"/>
                    <a:pt x="12" y="50"/>
                    <a:pt x="38" y="67"/>
                  </a:cubicBezTo>
                  <a:cubicBezTo>
                    <a:pt x="60" y="101"/>
                    <a:pt x="47" y="90"/>
                    <a:pt x="72" y="106"/>
                  </a:cubicBezTo>
                  <a:cubicBezTo>
                    <a:pt x="106" y="159"/>
                    <a:pt x="182" y="177"/>
                    <a:pt x="240" y="182"/>
                  </a:cubicBezTo>
                  <a:cubicBezTo>
                    <a:pt x="251" y="184"/>
                    <a:pt x="271" y="192"/>
                    <a:pt x="283"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1" name="Freeform 15">
              <a:extLst>
                <a:ext uri="{FF2B5EF4-FFF2-40B4-BE49-F238E27FC236}">
                  <a16:creationId xmlns:a16="http://schemas.microsoft.com/office/drawing/2014/main" id="{0C1660FB-3006-4C36-80DE-E735E1FFA3AE}"/>
                </a:ext>
              </a:extLst>
            </p:cNvPr>
            <p:cNvSpPr>
              <a:spLocks/>
            </p:cNvSpPr>
            <p:nvPr/>
          </p:nvSpPr>
          <p:spPr bwMode="auto">
            <a:xfrm>
              <a:off x="1228" y="1508"/>
              <a:ext cx="232" cy="150"/>
            </a:xfrm>
            <a:custGeom>
              <a:avLst/>
              <a:gdLst>
                <a:gd name="T0" fmla="*/ 123 w 240"/>
                <a:gd name="T1" fmla="*/ 80 h 155"/>
                <a:gd name="T2" fmla="*/ 111 w 240"/>
                <a:gd name="T3" fmla="*/ 53 h 155"/>
                <a:gd name="T4" fmla="*/ 100 w 240"/>
                <a:gd name="T5" fmla="*/ 43 h 155"/>
                <a:gd name="T6" fmla="*/ 91 w 240"/>
                <a:gd name="T7" fmla="*/ 35 h 155"/>
                <a:gd name="T8" fmla="*/ 0 w 240"/>
                <a:gd name="T9" fmla="*/ 1 h 155"/>
                <a:gd name="T10" fmla="*/ 0 60000 65536"/>
                <a:gd name="T11" fmla="*/ 0 60000 65536"/>
                <a:gd name="T12" fmla="*/ 0 60000 65536"/>
                <a:gd name="T13" fmla="*/ 0 60000 65536"/>
                <a:gd name="T14" fmla="*/ 0 60000 65536"/>
                <a:gd name="T15" fmla="*/ 0 w 240"/>
                <a:gd name="T16" fmla="*/ 0 h 155"/>
                <a:gd name="T17" fmla="*/ 240 w 240"/>
                <a:gd name="T18" fmla="*/ 155 h 155"/>
              </a:gdLst>
              <a:ahLst/>
              <a:cxnLst>
                <a:cxn ang="T10">
                  <a:pos x="T0" y="T1"/>
                </a:cxn>
                <a:cxn ang="T11">
                  <a:pos x="T2" y="T3"/>
                </a:cxn>
                <a:cxn ang="T12">
                  <a:pos x="T4" y="T5"/>
                </a:cxn>
                <a:cxn ang="T13">
                  <a:pos x="T6" y="T7"/>
                </a:cxn>
                <a:cxn ang="T14">
                  <a:pos x="T8" y="T9"/>
                </a:cxn>
              </a:cxnLst>
              <a:rect l="T15" t="T16" r="T17" b="T18"/>
              <a:pathLst>
                <a:path w="240" h="155">
                  <a:moveTo>
                    <a:pt x="240" y="155"/>
                  </a:moveTo>
                  <a:cubicBezTo>
                    <a:pt x="235" y="127"/>
                    <a:pt x="238" y="117"/>
                    <a:pt x="216" y="102"/>
                  </a:cubicBezTo>
                  <a:cubicBezTo>
                    <a:pt x="202" y="63"/>
                    <a:pt x="223" y="110"/>
                    <a:pt x="197" y="83"/>
                  </a:cubicBezTo>
                  <a:cubicBezTo>
                    <a:pt x="174" y="59"/>
                    <a:pt x="212" y="74"/>
                    <a:pt x="178" y="64"/>
                  </a:cubicBezTo>
                  <a:cubicBezTo>
                    <a:pt x="135" y="0"/>
                    <a:pt x="69" y="1"/>
                    <a:pt x="0" y="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2" name="Freeform 16">
              <a:extLst>
                <a:ext uri="{FF2B5EF4-FFF2-40B4-BE49-F238E27FC236}">
                  <a16:creationId xmlns:a16="http://schemas.microsoft.com/office/drawing/2014/main" id="{3DEAD0C8-F537-4594-B57E-E54FF325961B}"/>
                </a:ext>
              </a:extLst>
            </p:cNvPr>
            <p:cNvSpPr>
              <a:spLocks/>
            </p:cNvSpPr>
            <p:nvPr/>
          </p:nvSpPr>
          <p:spPr bwMode="auto">
            <a:xfrm>
              <a:off x="1465" y="1443"/>
              <a:ext cx="463" cy="93"/>
            </a:xfrm>
            <a:custGeom>
              <a:avLst/>
              <a:gdLst>
                <a:gd name="T0" fmla="*/ 0 w 480"/>
                <a:gd name="T1" fmla="*/ 28 h 96"/>
                <a:gd name="T2" fmla="*/ 93 w 480"/>
                <a:gd name="T3" fmla="*/ 0 h 96"/>
                <a:gd name="T4" fmla="*/ 187 w 480"/>
                <a:gd name="T5" fmla="*/ 50 h 96"/>
                <a:gd name="T6" fmla="*/ 233 w 480"/>
                <a:gd name="T7" fmla="*/ 28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192" y="0"/>
                  </a:lnTo>
                  <a:lnTo>
                    <a:pt x="384" y="96"/>
                  </a:lnTo>
                  <a:lnTo>
                    <a:pt x="480"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3" name="Freeform 17">
              <a:extLst>
                <a:ext uri="{FF2B5EF4-FFF2-40B4-BE49-F238E27FC236}">
                  <a16:creationId xmlns:a16="http://schemas.microsoft.com/office/drawing/2014/main" id="{EEBD5E00-E4D3-4524-9B3A-F9B6C330ED25}"/>
                </a:ext>
              </a:extLst>
            </p:cNvPr>
            <p:cNvSpPr>
              <a:spLocks/>
            </p:cNvSpPr>
            <p:nvPr/>
          </p:nvSpPr>
          <p:spPr bwMode="auto">
            <a:xfrm>
              <a:off x="1465" y="2259"/>
              <a:ext cx="463" cy="93"/>
            </a:xfrm>
            <a:custGeom>
              <a:avLst/>
              <a:gdLst>
                <a:gd name="T0" fmla="*/ 0 w 480"/>
                <a:gd name="T1" fmla="*/ 28 h 96"/>
                <a:gd name="T2" fmla="*/ 93 w 480"/>
                <a:gd name="T3" fmla="*/ 0 h 96"/>
                <a:gd name="T4" fmla="*/ 164 w 480"/>
                <a:gd name="T5" fmla="*/ 50 h 96"/>
                <a:gd name="T6" fmla="*/ 233 w 480"/>
                <a:gd name="T7" fmla="*/ 28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192" y="0"/>
                  </a:lnTo>
                  <a:lnTo>
                    <a:pt x="336" y="96"/>
                  </a:lnTo>
                  <a:lnTo>
                    <a:pt x="480"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4" name="Line 18">
              <a:extLst>
                <a:ext uri="{FF2B5EF4-FFF2-40B4-BE49-F238E27FC236}">
                  <a16:creationId xmlns:a16="http://schemas.microsoft.com/office/drawing/2014/main" id="{63C9CD2D-7019-4007-9505-993ED1F3EE44}"/>
                </a:ext>
              </a:extLst>
            </p:cNvPr>
            <p:cNvSpPr>
              <a:spLocks noChangeShapeType="1"/>
            </p:cNvSpPr>
            <p:nvPr/>
          </p:nvSpPr>
          <p:spPr bwMode="auto">
            <a:xfrm>
              <a:off x="1465" y="2324"/>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5" name="Line 19">
              <a:extLst>
                <a:ext uri="{FF2B5EF4-FFF2-40B4-BE49-F238E27FC236}">
                  <a16:creationId xmlns:a16="http://schemas.microsoft.com/office/drawing/2014/main" id="{72760EBF-6428-4A56-9CB8-CF7DBC3F9E51}"/>
                </a:ext>
              </a:extLst>
            </p:cNvPr>
            <p:cNvSpPr>
              <a:spLocks noChangeShapeType="1"/>
            </p:cNvSpPr>
            <p:nvPr/>
          </p:nvSpPr>
          <p:spPr bwMode="auto">
            <a:xfrm>
              <a:off x="1465" y="2417"/>
              <a:ext cx="2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6" name="Text Box 20">
              <a:extLst>
                <a:ext uri="{FF2B5EF4-FFF2-40B4-BE49-F238E27FC236}">
                  <a16:creationId xmlns:a16="http://schemas.microsoft.com/office/drawing/2014/main" id="{1CF02211-A6C1-48A4-AB7F-BA6A0F922AE3}"/>
                </a:ext>
              </a:extLst>
            </p:cNvPr>
            <p:cNvSpPr txBox="1">
              <a:spLocks noChangeArrowheads="1"/>
            </p:cNvSpPr>
            <p:nvPr/>
          </p:nvSpPr>
          <p:spPr bwMode="auto">
            <a:xfrm>
              <a:off x="1303" y="2473"/>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x=0</a:t>
              </a:r>
            </a:p>
          </p:txBody>
        </p:sp>
        <p:sp>
          <p:nvSpPr>
            <p:cNvPr id="30747" name="Text Box 21">
              <a:extLst>
                <a:ext uri="{FF2B5EF4-FFF2-40B4-BE49-F238E27FC236}">
                  <a16:creationId xmlns:a16="http://schemas.microsoft.com/office/drawing/2014/main" id="{62691B79-A44F-4AC7-823B-DCD36AA94026}"/>
                </a:ext>
              </a:extLst>
            </p:cNvPr>
            <p:cNvSpPr txBox="1">
              <a:spLocks noChangeArrowheads="1"/>
            </p:cNvSpPr>
            <p:nvPr/>
          </p:nvSpPr>
          <p:spPr bwMode="auto">
            <a:xfrm>
              <a:off x="2484" y="171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cold fluid</a:t>
              </a:r>
            </a:p>
          </p:txBody>
        </p:sp>
        <p:sp>
          <p:nvSpPr>
            <p:cNvPr id="30748" name="Text Box 22">
              <a:extLst>
                <a:ext uri="{FF2B5EF4-FFF2-40B4-BE49-F238E27FC236}">
                  <a16:creationId xmlns:a16="http://schemas.microsoft.com/office/drawing/2014/main" id="{DE8AC2CD-6037-4465-98CF-51127CBAA097}"/>
                </a:ext>
              </a:extLst>
            </p:cNvPr>
            <p:cNvSpPr txBox="1">
              <a:spLocks noChangeArrowheads="1"/>
            </p:cNvSpPr>
            <p:nvPr/>
          </p:nvSpPr>
          <p:spPr bwMode="auto">
            <a:xfrm>
              <a:off x="2448" y="2169"/>
              <a:ext cx="4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T</a:t>
              </a:r>
              <a:r>
                <a:rPr lang="en-US" altLang="en-US" sz="1800" baseline="-25000"/>
                <a:t>∞,2</a:t>
              </a:r>
            </a:p>
          </p:txBody>
        </p:sp>
        <p:sp>
          <p:nvSpPr>
            <p:cNvPr id="30749" name="Text Box 23">
              <a:extLst>
                <a:ext uri="{FF2B5EF4-FFF2-40B4-BE49-F238E27FC236}">
                  <a16:creationId xmlns:a16="http://schemas.microsoft.com/office/drawing/2014/main" id="{2C2BC7E8-C965-4234-A5E7-109B11E19B9B}"/>
                </a:ext>
              </a:extLst>
            </p:cNvPr>
            <p:cNvSpPr txBox="1">
              <a:spLocks noChangeArrowheads="1"/>
            </p:cNvSpPr>
            <p:nvPr/>
          </p:nvSpPr>
          <p:spPr bwMode="auto">
            <a:xfrm>
              <a:off x="538" y="1296"/>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T</a:t>
              </a:r>
              <a:r>
                <a:rPr lang="en-US" altLang="en-US" sz="1800" baseline="-25000"/>
                <a:t>∞,1</a:t>
              </a:r>
              <a:endParaRPr lang="en-US" altLang="en-US" sz="1800"/>
            </a:p>
          </p:txBody>
        </p:sp>
        <p:sp>
          <p:nvSpPr>
            <p:cNvPr id="30750" name="Text Box 24">
              <a:extLst>
                <a:ext uri="{FF2B5EF4-FFF2-40B4-BE49-F238E27FC236}">
                  <a16:creationId xmlns:a16="http://schemas.microsoft.com/office/drawing/2014/main" id="{79C2698F-1801-4C70-85A8-F8D8C544AAD0}"/>
                </a:ext>
              </a:extLst>
            </p:cNvPr>
            <p:cNvSpPr txBox="1">
              <a:spLocks noChangeArrowheads="1"/>
            </p:cNvSpPr>
            <p:nvPr/>
          </p:nvSpPr>
          <p:spPr bwMode="auto">
            <a:xfrm>
              <a:off x="1928" y="1759"/>
              <a:ext cx="3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T </a:t>
              </a:r>
              <a:r>
                <a:rPr lang="en-US" altLang="en-US" sz="1800" baseline="-25000"/>
                <a:t>s,2</a:t>
              </a:r>
            </a:p>
          </p:txBody>
        </p:sp>
        <p:sp>
          <p:nvSpPr>
            <p:cNvPr id="30751" name="Text Box 25">
              <a:extLst>
                <a:ext uri="{FF2B5EF4-FFF2-40B4-BE49-F238E27FC236}">
                  <a16:creationId xmlns:a16="http://schemas.microsoft.com/office/drawing/2014/main" id="{18DF4B90-F690-4F24-BA04-6D7BACCBDD8F}"/>
                </a:ext>
              </a:extLst>
            </p:cNvPr>
            <p:cNvSpPr txBox="1">
              <a:spLocks noChangeArrowheads="1"/>
            </p:cNvSpPr>
            <p:nvPr/>
          </p:nvSpPr>
          <p:spPr bwMode="auto">
            <a:xfrm>
              <a:off x="1094" y="1620"/>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T </a:t>
              </a:r>
              <a:r>
                <a:rPr lang="en-US" altLang="en-US" sz="1800" baseline="-25000"/>
                <a:t>s,1</a:t>
              </a:r>
            </a:p>
          </p:txBody>
        </p:sp>
        <p:sp>
          <p:nvSpPr>
            <p:cNvPr id="30752" name="Text Box 26">
              <a:extLst>
                <a:ext uri="{FF2B5EF4-FFF2-40B4-BE49-F238E27FC236}">
                  <a16:creationId xmlns:a16="http://schemas.microsoft.com/office/drawing/2014/main" id="{7A02BA50-41CC-44C2-8EDA-D59613A16F8D}"/>
                </a:ext>
              </a:extLst>
            </p:cNvPr>
            <p:cNvSpPr txBox="1">
              <a:spLocks noChangeArrowheads="1"/>
            </p:cNvSpPr>
            <p:nvPr/>
          </p:nvSpPr>
          <p:spPr bwMode="auto">
            <a:xfrm>
              <a:off x="1872" y="23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L</a:t>
              </a:r>
            </a:p>
          </p:txBody>
        </p:sp>
        <p:sp>
          <p:nvSpPr>
            <p:cNvPr id="30753" name="Text Box 27">
              <a:extLst>
                <a:ext uri="{FF2B5EF4-FFF2-40B4-BE49-F238E27FC236}">
                  <a16:creationId xmlns:a16="http://schemas.microsoft.com/office/drawing/2014/main" id="{4D41D53F-E1B8-44D3-BD72-AA12AF3B2DCF}"/>
                </a:ext>
              </a:extLst>
            </p:cNvPr>
            <p:cNvSpPr txBox="1">
              <a:spLocks noChangeArrowheads="1"/>
            </p:cNvSpPr>
            <p:nvPr/>
          </p:nvSpPr>
          <p:spPr bwMode="auto">
            <a:xfrm>
              <a:off x="2762" y="1880"/>
              <a:ext cx="24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h</a:t>
              </a:r>
              <a:r>
                <a:rPr lang="en-US" altLang="en-US" sz="1800" baseline="-25000"/>
                <a:t>2</a:t>
              </a:r>
            </a:p>
          </p:txBody>
        </p:sp>
        <p:sp>
          <p:nvSpPr>
            <p:cNvPr id="30754" name="Text Box 28">
              <a:extLst>
                <a:ext uri="{FF2B5EF4-FFF2-40B4-BE49-F238E27FC236}">
                  <a16:creationId xmlns:a16="http://schemas.microsoft.com/office/drawing/2014/main" id="{1F80C340-F501-49FF-BCB2-1425EE27A214}"/>
                </a:ext>
              </a:extLst>
            </p:cNvPr>
            <p:cNvSpPr txBox="1">
              <a:spLocks noChangeArrowheads="1"/>
            </p:cNvSpPr>
            <p:nvPr/>
          </p:nvSpPr>
          <p:spPr bwMode="auto">
            <a:xfrm>
              <a:off x="233" y="1764"/>
              <a:ext cx="6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hot fluid</a:t>
              </a:r>
            </a:p>
          </p:txBody>
        </p:sp>
        <p:sp>
          <p:nvSpPr>
            <p:cNvPr id="30755" name="Text Box 29">
              <a:extLst>
                <a:ext uri="{FF2B5EF4-FFF2-40B4-BE49-F238E27FC236}">
                  <a16:creationId xmlns:a16="http://schemas.microsoft.com/office/drawing/2014/main" id="{C0B66770-0384-4B55-823F-95DFE170D836}"/>
                </a:ext>
              </a:extLst>
            </p:cNvPr>
            <p:cNvSpPr txBox="1">
              <a:spLocks noChangeArrowheads="1"/>
            </p:cNvSpPr>
            <p:nvPr/>
          </p:nvSpPr>
          <p:spPr bwMode="auto">
            <a:xfrm>
              <a:off x="377" y="1976"/>
              <a:ext cx="24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h</a:t>
              </a:r>
              <a:r>
                <a:rPr lang="en-US" altLang="en-US" sz="1800" baseline="-25000"/>
                <a:t>1</a:t>
              </a:r>
            </a:p>
          </p:txBody>
        </p:sp>
        <p:sp>
          <p:nvSpPr>
            <p:cNvPr id="30756" name="Text Box 30">
              <a:extLst>
                <a:ext uri="{FF2B5EF4-FFF2-40B4-BE49-F238E27FC236}">
                  <a16:creationId xmlns:a16="http://schemas.microsoft.com/office/drawing/2014/main" id="{0E2EA02B-91B0-488D-A4B8-FA4837552C40}"/>
                </a:ext>
              </a:extLst>
            </p:cNvPr>
            <p:cNvSpPr txBox="1">
              <a:spLocks noChangeArrowheads="1"/>
            </p:cNvSpPr>
            <p:nvPr/>
          </p:nvSpPr>
          <p:spPr bwMode="auto">
            <a:xfrm>
              <a:off x="1100" y="1872"/>
              <a:ext cx="24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q</a:t>
              </a:r>
              <a:r>
                <a:rPr lang="en-US" altLang="en-US" sz="1800" baseline="-25000"/>
                <a:t>x</a:t>
              </a:r>
            </a:p>
          </p:txBody>
        </p:sp>
      </p:grpSp>
      <p:graphicFrame>
        <p:nvGraphicFramePr>
          <p:cNvPr id="71738" name="Object 58">
            <a:extLst>
              <a:ext uri="{FF2B5EF4-FFF2-40B4-BE49-F238E27FC236}">
                <a16:creationId xmlns:a16="http://schemas.microsoft.com/office/drawing/2014/main" id="{8A2C86B8-3E63-473B-9E9B-5AD48274198F}"/>
              </a:ext>
            </a:extLst>
          </p:cNvPr>
          <p:cNvGraphicFramePr>
            <a:graphicFrameLocks noChangeAspect="1"/>
          </p:cNvGraphicFramePr>
          <p:nvPr/>
        </p:nvGraphicFramePr>
        <p:xfrm>
          <a:off x="6096000" y="2860675"/>
          <a:ext cx="1638300" cy="723900"/>
        </p:xfrm>
        <a:graphic>
          <a:graphicData uri="http://schemas.openxmlformats.org/presentationml/2006/ole">
            <mc:AlternateContent xmlns:mc="http://schemas.openxmlformats.org/markup-compatibility/2006">
              <mc:Choice xmlns:v="urn:schemas-microsoft-com:vml" Requires="v">
                <p:oleObj spid="_x0000_s30762" name="Equation" r:id="rId4" imgW="1637589" imgH="723586" progId="Equation.3">
                  <p:embed/>
                </p:oleObj>
              </mc:Choice>
              <mc:Fallback>
                <p:oleObj name="Equation" r:id="rId4" imgW="1637589" imgH="723586" progId="Equation.3">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860675"/>
                        <a:ext cx="16383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9" name="Object 59">
            <a:extLst>
              <a:ext uri="{FF2B5EF4-FFF2-40B4-BE49-F238E27FC236}">
                <a16:creationId xmlns:a16="http://schemas.microsoft.com/office/drawing/2014/main" id="{AF3D5490-B555-4494-938B-EA128C1BEB04}"/>
              </a:ext>
            </a:extLst>
          </p:cNvPr>
          <p:cNvGraphicFramePr>
            <a:graphicFrameLocks noGrp="1" noChangeAspect="1"/>
          </p:cNvGraphicFramePr>
          <p:nvPr>
            <p:ph sz="quarter" idx="3"/>
          </p:nvPr>
        </p:nvGraphicFramePr>
        <p:xfrm>
          <a:off x="6096000" y="3679825"/>
          <a:ext cx="968375" cy="815975"/>
        </p:xfrm>
        <a:graphic>
          <a:graphicData uri="http://schemas.openxmlformats.org/presentationml/2006/ole">
            <mc:AlternateContent xmlns:mc="http://schemas.openxmlformats.org/markup-compatibility/2006">
              <mc:Choice xmlns:v="urn:schemas-microsoft-com:vml" Requires="v">
                <p:oleObj spid="_x0000_s30763" name="Equation" r:id="rId6" imgW="965200" imgH="812800" progId="Equation.3">
                  <p:embed/>
                </p:oleObj>
              </mc:Choice>
              <mc:Fallback>
                <p:oleObj name="Equation" r:id="rId6" imgW="965200" imgH="812800" progId="Equation.3">
                  <p:embed/>
                  <p:pic>
                    <p:nvPicPr>
                      <p:cNvPr id="0" name="Object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679825"/>
                        <a:ext cx="968375"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8" name="Rectangle 61">
            <a:extLst>
              <a:ext uri="{FF2B5EF4-FFF2-40B4-BE49-F238E27FC236}">
                <a16:creationId xmlns:a16="http://schemas.microsoft.com/office/drawing/2014/main" id="{CDE6B29B-84B2-44D5-8B6B-C5D2ACE95B6A}"/>
              </a:ext>
            </a:extLst>
          </p:cNvPr>
          <p:cNvSpPr>
            <a:spLocks noChangeArrowheads="1"/>
          </p:cNvSpPr>
          <p:nvPr/>
        </p:nvSpPr>
        <p:spPr bwMode="auto">
          <a:xfrm>
            <a:off x="5257800" y="2376488"/>
            <a:ext cx="3797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lnSpc>
                <a:spcPct val="90000"/>
              </a:lnSpc>
              <a:buFontTx/>
              <a:buNone/>
            </a:pPr>
            <a:r>
              <a:rPr lang="en-US" altLang="en-US" sz="2000"/>
              <a:t>Appropriate governing equation:</a:t>
            </a:r>
          </a:p>
        </p:txBody>
      </p:sp>
      <p:grpSp>
        <p:nvGrpSpPr>
          <p:cNvPr id="30729" name="Group 62">
            <a:extLst>
              <a:ext uri="{FF2B5EF4-FFF2-40B4-BE49-F238E27FC236}">
                <a16:creationId xmlns:a16="http://schemas.microsoft.com/office/drawing/2014/main" id="{519DC28F-FE77-49D2-8F7B-7DDF6D4EC944}"/>
              </a:ext>
            </a:extLst>
          </p:cNvPr>
          <p:cNvGrpSpPr>
            <a:grpSpLocks/>
          </p:cNvGrpSpPr>
          <p:nvPr/>
        </p:nvGrpSpPr>
        <p:grpSpPr bwMode="auto">
          <a:xfrm>
            <a:off x="5105400" y="914400"/>
            <a:ext cx="3429000" cy="838200"/>
            <a:chOff x="1632" y="960"/>
            <a:chExt cx="2448" cy="720"/>
          </a:xfrm>
        </p:grpSpPr>
        <p:sp>
          <p:nvSpPr>
            <p:cNvPr id="30730" name="Rectangle 63">
              <a:extLst>
                <a:ext uri="{FF2B5EF4-FFF2-40B4-BE49-F238E27FC236}">
                  <a16:creationId xmlns:a16="http://schemas.microsoft.com/office/drawing/2014/main" id="{2163C292-ECFC-4DD3-AA2A-F399FFCCCE1F}"/>
                </a:ext>
              </a:extLst>
            </p:cNvPr>
            <p:cNvSpPr>
              <a:spLocks noChangeArrowheads="1"/>
            </p:cNvSpPr>
            <p:nvPr/>
          </p:nvSpPr>
          <p:spPr bwMode="auto">
            <a:xfrm>
              <a:off x="1632" y="960"/>
              <a:ext cx="244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graphicFrame>
          <p:nvGraphicFramePr>
            <p:cNvPr id="30731" name="Object 64">
              <a:extLst>
                <a:ext uri="{FF2B5EF4-FFF2-40B4-BE49-F238E27FC236}">
                  <a16:creationId xmlns:a16="http://schemas.microsoft.com/office/drawing/2014/main" id="{A1C2F5FE-2970-4B3C-A95A-686996BFE308}"/>
                </a:ext>
              </a:extLst>
            </p:cNvPr>
            <p:cNvGraphicFramePr>
              <a:graphicFrameLocks noChangeAspect="1"/>
            </p:cNvGraphicFramePr>
            <p:nvPr/>
          </p:nvGraphicFramePr>
          <p:xfrm>
            <a:off x="1824" y="1056"/>
            <a:ext cx="2096" cy="544"/>
          </p:xfrm>
          <a:graphic>
            <a:graphicData uri="http://schemas.openxmlformats.org/presentationml/2006/ole">
              <mc:AlternateContent xmlns:mc="http://schemas.openxmlformats.org/markup-compatibility/2006">
                <mc:Choice xmlns:v="urn:schemas-microsoft-com:vml" Requires="v">
                  <p:oleObj spid="_x0000_s30764" name="Equation" r:id="rId8" imgW="3327400" imgH="863600" progId="Equation.3">
                    <p:embed/>
                  </p:oleObj>
                </mc:Choice>
                <mc:Fallback>
                  <p:oleObj name="Equation" r:id="rId8" imgW="3327400" imgH="863600" progId="Equation.3">
                    <p:embed/>
                    <p:pic>
                      <p:nvPicPr>
                        <p:cNvPr id="0" name="Object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4" y="1056"/>
                          <a:ext cx="209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1738"/>
                                        </p:tgtEl>
                                        <p:attrNameLst>
                                          <p:attrName>style.visibility</p:attrName>
                                        </p:attrNameLst>
                                      </p:cBhvr>
                                      <p:to>
                                        <p:strVal val="visible"/>
                                      </p:to>
                                    </p:set>
                                    <p:animEffect transition="in" filter="wipe(up)">
                                      <p:cBhvr>
                                        <p:cTn id="7" dur="500"/>
                                        <p:tgtEl>
                                          <p:spTgt spid="7173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1739"/>
                                        </p:tgtEl>
                                        <p:attrNameLst>
                                          <p:attrName>style.visibility</p:attrName>
                                        </p:attrNameLst>
                                      </p:cBhvr>
                                      <p:to>
                                        <p:strVal val="visible"/>
                                      </p:to>
                                    </p:set>
                                    <p:animEffect transition="in" filter="wipe(up)">
                                      <p:cBhvr>
                                        <p:cTn id="11" dur="500"/>
                                        <p:tgtEl>
                                          <p:spTgt spid="71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859039C6-354A-49DA-9297-439210B253E9}"/>
              </a:ext>
            </a:extLst>
          </p:cNvPr>
          <p:cNvSpPr>
            <a:spLocks noGrp="1" noChangeArrowheads="1"/>
          </p:cNvSpPr>
          <p:nvPr>
            <p:ph type="body" sz="half" idx="1"/>
          </p:nvPr>
        </p:nvSpPr>
        <p:spPr>
          <a:xfrm>
            <a:off x="685800" y="304800"/>
            <a:ext cx="7848600" cy="5791200"/>
          </a:xfrm>
        </p:spPr>
        <p:txBody>
          <a:bodyPr/>
          <a:lstStyle/>
          <a:p>
            <a:pPr eaLnBrk="1" hangingPunct="1"/>
            <a:r>
              <a:rPr lang="en-US" altLang="en-US"/>
              <a:t>Integrating                 twice we get </a:t>
            </a:r>
            <a:endParaRPr lang="en-US" altLang="en-US" sz="2400"/>
          </a:p>
          <a:p>
            <a:pPr lvl="4" eaLnBrk="1" hangingPunct="1"/>
            <a:endParaRPr lang="en-US" altLang="en-US" sz="1300"/>
          </a:p>
          <a:p>
            <a:pPr eaLnBrk="1" hangingPunct="1"/>
            <a:r>
              <a:rPr lang="en-US" altLang="en-US"/>
              <a:t>B.C. #1: </a:t>
            </a:r>
          </a:p>
          <a:p>
            <a:pPr lvl="1" eaLnBrk="1" hangingPunct="1"/>
            <a:r>
              <a:rPr lang="en-US" altLang="en-US"/>
              <a:t>At x = 0,  T = T</a:t>
            </a:r>
            <a:r>
              <a:rPr lang="en-US" altLang="en-US" baseline="-25000"/>
              <a:t>s,1</a:t>
            </a:r>
            <a:r>
              <a:rPr lang="en-US" altLang="en-US"/>
              <a:t> = C</a:t>
            </a:r>
            <a:r>
              <a:rPr lang="en-US" altLang="en-US" baseline="-25000"/>
              <a:t>2</a:t>
            </a:r>
          </a:p>
          <a:p>
            <a:pPr eaLnBrk="1" hangingPunct="1"/>
            <a:r>
              <a:rPr lang="en-US" altLang="en-US"/>
              <a:t>B.C. #2 </a:t>
            </a:r>
          </a:p>
          <a:p>
            <a:pPr lvl="1" eaLnBrk="1" hangingPunct="1"/>
            <a:r>
              <a:rPr lang="en-US" altLang="en-US"/>
              <a:t>At x = L, T = T</a:t>
            </a:r>
            <a:r>
              <a:rPr lang="en-US" altLang="en-US" baseline="-25000"/>
              <a:t>s,2</a:t>
            </a:r>
            <a:r>
              <a:rPr lang="en-US" altLang="en-US"/>
              <a:t> = C</a:t>
            </a:r>
            <a:r>
              <a:rPr lang="en-US" altLang="en-US" baseline="-25000"/>
              <a:t>1</a:t>
            </a:r>
            <a:r>
              <a:rPr lang="en-US" altLang="en-US"/>
              <a:t>L+C</a:t>
            </a:r>
            <a:r>
              <a:rPr lang="en-US" altLang="en-US" baseline="-25000"/>
              <a:t>2</a:t>
            </a:r>
            <a:r>
              <a:rPr lang="en-US" altLang="en-US"/>
              <a:t> </a:t>
            </a:r>
            <a:r>
              <a:rPr lang="en-US" altLang="en-US">
                <a:sym typeface="Symbol" panose="05050102010706020507" pitchFamily="18" charset="2"/>
              </a:rPr>
              <a:t> C</a:t>
            </a:r>
            <a:r>
              <a:rPr lang="en-US" altLang="en-US" baseline="-25000">
                <a:sym typeface="Symbol" panose="05050102010706020507" pitchFamily="18" charset="2"/>
              </a:rPr>
              <a:t>1</a:t>
            </a:r>
            <a:r>
              <a:rPr lang="en-US" altLang="en-US">
                <a:sym typeface="Symbol" panose="05050102010706020507" pitchFamily="18" charset="2"/>
              </a:rPr>
              <a:t>=(T</a:t>
            </a:r>
            <a:r>
              <a:rPr lang="en-US" altLang="en-US" baseline="-25000">
                <a:sym typeface="Symbol" panose="05050102010706020507" pitchFamily="18" charset="2"/>
              </a:rPr>
              <a:t>s,2 </a:t>
            </a:r>
            <a:r>
              <a:rPr lang="en-US" altLang="en-US">
                <a:sym typeface="Symbol" panose="05050102010706020507" pitchFamily="18" charset="2"/>
              </a:rPr>
              <a:t>-</a:t>
            </a:r>
            <a:r>
              <a:rPr lang="en-US" altLang="en-US" baseline="-25000">
                <a:sym typeface="Symbol" panose="05050102010706020507" pitchFamily="18" charset="2"/>
              </a:rPr>
              <a:t> </a:t>
            </a:r>
            <a:r>
              <a:rPr lang="en-US" altLang="en-US">
                <a:sym typeface="Symbol" panose="05050102010706020507" pitchFamily="18" charset="2"/>
              </a:rPr>
              <a:t>T</a:t>
            </a:r>
            <a:r>
              <a:rPr lang="en-US" altLang="en-US" baseline="-25000">
                <a:sym typeface="Symbol" panose="05050102010706020507" pitchFamily="18" charset="2"/>
              </a:rPr>
              <a:t>s,1</a:t>
            </a:r>
            <a:r>
              <a:rPr lang="en-US" altLang="en-US">
                <a:sym typeface="Symbol" panose="05050102010706020507" pitchFamily="18" charset="2"/>
              </a:rPr>
              <a:t>)/L </a:t>
            </a:r>
            <a:endParaRPr lang="en-US" altLang="en-US"/>
          </a:p>
          <a:p>
            <a:pPr eaLnBrk="1" hangingPunct="1"/>
            <a:r>
              <a:rPr lang="en-US" altLang="en-US"/>
              <a:t>Solution: </a:t>
            </a:r>
          </a:p>
          <a:p>
            <a:pPr lvl="4" eaLnBrk="1" hangingPunct="1"/>
            <a:endParaRPr lang="en-US" altLang="en-US" sz="1300"/>
          </a:p>
          <a:p>
            <a:pPr lvl="3" eaLnBrk="1" hangingPunct="1"/>
            <a:endParaRPr lang="en-US" altLang="en-US" sz="1600"/>
          </a:p>
          <a:p>
            <a:pPr eaLnBrk="1" hangingPunct="1"/>
            <a:r>
              <a:rPr lang="en-US" altLang="en-US"/>
              <a:t>To estimate the heat transfer rate (q</a:t>
            </a:r>
            <a:r>
              <a:rPr lang="en-US" altLang="en-US" baseline="-25000"/>
              <a:t>x</a:t>
            </a:r>
            <a:r>
              <a:rPr lang="en-US" altLang="en-US"/>
              <a:t>), use Fourier’s Law:</a:t>
            </a:r>
          </a:p>
          <a:p>
            <a:pPr lvl="1" eaLnBrk="1" hangingPunct="1"/>
            <a:endParaRPr lang="en-US" altLang="en-US" sz="2200" baseline="-25000"/>
          </a:p>
          <a:p>
            <a:pPr lvl="1" eaLnBrk="1" hangingPunct="1"/>
            <a:endParaRPr lang="en-US" altLang="en-US" sz="1800" baseline="-25000"/>
          </a:p>
          <a:p>
            <a:pPr lvl="1" eaLnBrk="1" hangingPunct="1"/>
            <a:endParaRPr lang="en-US" altLang="en-US" sz="1800" baseline="-25000"/>
          </a:p>
        </p:txBody>
      </p:sp>
      <p:graphicFrame>
        <p:nvGraphicFramePr>
          <p:cNvPr id="31747" name="Object 9">
            <a:extLst>
              <a:ext uri="{FF2B5EF4-FFF2-40B4-BE49-F238E27FC236}">
                <a16:creationId xmlns:a16="http://schemas.microsoft.com/office/drawing/2014/main" id="{28445C4C-108C-400C-99CE-42402B33A50F}"/>
              </a:ext>
            </a:extLst>
          </p:cNvPr>
          <p:cNvGraphicFramePr>
            <a:graphicFrameLocks noGrp="1" noChangeAspect="1"/>
          </p:cNvGraphicFramePr>
          <p:nvPr>
            <p:ph sz="quarter" idx="3"/>
          </p:nvPr>
        </p:nvGraphicFramePr>
        <p:xfrm>
          <a:off x="1752600" y="2743200"/>
          <a:ext cx="3025775" cy="658813"/>
        </p:xfrm>
        <a:graphic>
          <a:graphicData uri="http://schemas.openxmlformats.org/presentationml/2006/ole">
            <mc:AlternateContent xmlns:mc="http://schemas.openxmlformats.org/markup-compatibility/2006">
              <mc:Choice xmlns:v="urn:schemas-microsoft-com:vml" Requires="v">
                <p:oleObj spid="_x0000_s31777" name="Equation" r:id="rId3" imgW="3035300" imgH="660400" progId="Equation.3">
                  <p:embed/>
                </p:oleObj>
              </mc:Choice>
              <mc:Fallback>
                <p:oleObj name="Equation" r:id="rId3" imgW="3035300" imgH="6604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0"/>
                        <a:ext cx="3025775"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12">
            <a:extLst>
              <a:ext uri="{FF2B5EF4-FFF2-40B4-BE49-F238E27FC236}">
                <a16:creationId xmlns:a16="http://schemas.microsoft.com/office/drawing/2014/main" id="{2EA83C86-D623-4EE9-8131-907C740737A1}"/>
              </a:ext>
            </a:extLst>
          </p:cNvPr>
          <p:cNvGraphicFramePr>
            <a:graphicFrameLocks noChangeAspect="1"/>
          </p:cNvGraphicFramePr>
          <p:nvPr/>
        </p:nvGraphicFramePr>
        <p:xfrm>
          <a:off x="1752600" y="3975100"/>
          <a:ext cx="5092700" cy="749300"/>
        </p:xfrm>
        <a:graphic>
          <a:graphicData uri="http://schemas.openxmlformats.org/presentationml/2006/ole">
            <mc:AlternateContent xmlns:mc="http://schemas.openxmlformats.org/markup-compatibility/2006">
              <mc:Choice xmlns:v="urn:schemas-microsoft-com:vml" Requires="v">
                <p:oleObj spid="_x0000_s31778" name="Equation" r:id="rId5" imgW="5092700" imgH="749300" progId="Equation.3">
                  <p:embed/>
                </p:oleObj>
              </mc:Choice>
              <mc:Fallback>
                <p:oleObj name="Equation" r:id="rId5" imgW="5092700" imgH="7493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975100"/>
                        <a:ext cx="50927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13">
            <a:extLst>
              <a:ext uri="{FF2B5EF4-FFF2-40B4-BE49-F238E27FC236}">
                <a16:creationId xmlns:a16="http://schemas.microsoft.com/office/drawing/2014/main" id="{0C32789F-E720-4E54-86FB-B7181E69DA91}"/>
              </a:ext>
            </a:extLst>
          </p:cNvPr>
          <p:cNvGraphicFramePr>
            <a:graphicFrameLocks noChangeAspect="1"/>
          </p:cNvGraphicFramePr>
          <p:nvPr/>
        </p:nvGraphicFramePr>
        <p:xfrm>
          <a:off x="5562600" y="381000"/>
          <a:ext cx="1778000" cy="355600"/>
        </p:xfrm>
        <a:graphic>
          <a:graphicData uri="http://schemas.openxmlformats.org/presentationml/2006/ole">
            <mc:AlternateContent xmlns:mc="http://schemas.openxmlformats.org/markup-compatibility/2006">
              <mc:Choice xmlns:v="urn:schemas-microsoft-com:vml" Requires="v">
                <p:oleObj spid="_x0000_s31779" name="Equation" r:id="rId7" imgW="1777229" imgH="355446" progId="Equation.3">
                  <p:embed/>
                </p:oleObj>
              </mc:Choice>
              <mc:Fallback>
                <p:oleObj name="Equation" r:id="rId7" imgW="1777229" imgH="355446"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81000"/>
                        <a:ext cx="17780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14">
            <a:extLst>
              <a:ext uri="{FF2B5EF4-FFF2-40B4-BE49-F238E27FC236}">
                <a16:creationId xmlns:a16="http://schemas.microsoft.com/office/drawing/2014/main" id="{876FC5CA-3780-4A17-A742-FAD99501FC5E}"/>
              </a:ext>
            </a:extLst>
          </p:cNvPr>
          <p:cNvGraphicFramePr>
            <a:graphicFrameLocks noChangeAspect="1"/>
          </p:cNvGraphicFramePr>
          <p:nvPr/>
        </p:nvGraphicFramePr>
        <p:xfrm>
          <a:off x="2667000" y="152400"/>
          <a:ext cx="968375" cy="815975"/>
        </p:xfrm>
        <a:graphic>
          <a:graphicData uri="http://schemas.openxmlformats.org/presentationml/2006/ole">
            <mc:AlternateContent xmlns:mc="http://schemas.openxmlformats.org/markup-compatibility/2006">
              <mc:Choice xmlns:v="urn:schemas-microsoft-com:vml" Requires="v">
                <p:oleObj spid="_x0000_s31780" name="Equation" r:id="rId9" imgW="965200" imgH="812800" progId="Equation.3">
                  <p:embed/>
                </p:oleObj>
              </mc:Choice>
              <mc:Fallback>
                <p:oleObj name="Equation" r:id="rId9" imgW="965200" imgH="8128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152400"/>
                        <a:ext cx="968375"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0" name="Object 30">
            <a:extLst>
              <a:ext uri="{FF2B5EF4-FFF2-40B4-BE49-F238E27FC236}">
                <a16:creationId xmlns:a16="http://schemas.microsoft.com/office/drawing/2014/main" id="{889FB95A-E96A-4C24-961B-A8C83EC641C9}"/>
              </a:ext>
            </a:extLst>
          </p:cNvPr>
          <p:cNvGraphicFramePr>
            <a:graphicFrameLocks noChangeAspect="1"/>
          </p:cNvGraphicFramePr>
          <p:nvPr/>
        </p:nvGraphicFramePr>
        <p:xfrm>
          <a:off x="4038600" y="4953000"/>
          <a:ext cx="914400" cy="660400"/>
        </p:xfrm>
        <a:graphic>
          <a:graphicData uri="http://schemas.openxmlformats.org/presentationml/2006/ole">
            <mc:AlternateContent xmlns:mc="http://schemas.openxmlformats.org/markup-compatibility/2006">
              <mc:Choice xmlns:v="urn:schemas-microsoft-com:vml" Requires="v">
                <p:oleObj spid="_x0000_s31781" name="Equation" r:id="rId11" imgW="914400" imgH="660400" progId="Equation.3">
                  <p:embed/>
                </p:oleObj>
              </mc:Choice>
              <mc:Fallback>
                <p:oleObj name="Equation" r:id="rId11" imgW="914400" imgH="66040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4953000"/>
                        <a:ext cx="9144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1" name="Object 31">
            <a:extLst>
              <a:ext uri="{FF2B5EF4-FFF2-40B4-BE49-F238E27FC236}">
                <a16:creationId xmlns:a16="http://schemas.microsoft.com/office/drawing/2014/main" id="{525E2BEB-F66A-4ECC-B763-993FF6758464}"/>
              </a:ext>
            </a:extLst>
          </p:cNvPr>
          <p:cNvGraphicFramePr>
            <a:graphicFrameLocks noChangeAspect="1"/>
          </p:cNvGraphicFramePr>
          <p:nvPr/>
        </p:nvGraphicFramePr>
        <p:xfrm>
          <a:off x="5334000" y="4914900"/>
          <a:ext cx="2324100" cy="723900"/>
        </p:xfrm>
        <a:graphic>
          <a:graphicData uri="http://schemas.openxmlformats.org/presentationml/2006/ole">
            <mc:AlternateContent xmlns:mc="http://schemas.openxmlformats.org/markup-compatibility/2006">
              <mc:Choice xmlns:v="urn:schemas-microsoft-com:vml" Requires="v">
                <p:oleObj spid="_x0000_s31782" name="Equation" r:id="rId13" imgW="2324100" imgH="723900" progId="Equation.3">
                  <p:embed/>
                </p:oleObj>
              </mc:Choice>
              <mc:Fallback>
                <p:oleObj name="Equation" r:id="rId13" imgW="2324100" imgH="72390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4914900"/>
                        <a:ext cx="2324100" cy="7239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2" name="Object 32">
            <a:extLst>
              <a:ext uri="{FF2B5EF4-FFF2-40B4-BE49-F238E27FC236}">
                <a16:creationId xmlns:a16="http://schemas.microsoft.com/office/drawing/2014/main" id="{7A407750-4C8B-4C68-850E-F55B2D60B582}"/>
              </a:ext>
            </a:extLst>
          </p:cNvPr>
          <p:cNvGraphicFramePr>
            <a:graphicFrameLocks noChangeAspect="1"/>
          </p:cNvGraphicFramePr>
          <p:nvPr/>
        </p:nvGraphicFramePr>
        <p:xfrm>
          <a:off x="533400" y="4953000"/>
          <a:ext cx="774700" cy="660400"/>
        </p:xfrm>
        <a:graphic>
          <a:graphicData uri="http://schemas.openxmlformats.org/presentationml/2006/ole">
            <mc:AlternateContent xmlns:mc="http://schemas.openxmlformats.org/markup-compatibility/2006">
              <mc:Choice xmlns:v="urn:schemas-microsoft-com:vml" Requires="v">
                <p:oleObj spid="_x0000_s31783" name="Equation" r:id="rId15" imgW="774364" imgH="660113" progId="Equation.3">
                  <p:embed/>
                </p:oleObj>
              </mc:Choice>
              <mc:Fallback>
                <p:oleObj name="Equation" r:id="rId15" imgW="774364" imgH="660113"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4953000"/>
                        <a:ext cx="774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0">
            <a:extLst>
              <a:ext uri="{FF2B5EF4-FFF2-40B4-BE49-F238E27FC236}">
                <a16:creationId xmlns:a16="http://schemas.microsoft.com/office/drawing/2014/main" id="{2CCAD075-511E-45A9-84D1-BDDEB67B110E}"/>
              </a:ext>
            </a:extLst>
          </p:cNvPr>
          <p:cNvGrpSpPr>
            <a:grpSpLocks/>
          </p:cNvGrpSpPr>
          <p:nvPr/>
        </p:nvGrpSpPr>
        <p:grpSpPr bwMode="auto">
          <a:xfrm>
            <a:off x="1600200" y="4800600"/>
            <a:ext cx="2057400" cy="1319213"/>
            <a:chOff x="1008" y="3024"/>
            <a:chExt cx="1296" cy="831"/>
          </a:xfrm>
        </p:grpSpPr>
        <p:sp>
          <p:nvSpPr>
            <p:cNvPr id="31760" name="Line 24">
              <a:extLst>
                <a:ext uri="{FF2B5EF4-FFF2-40B4-BE49-F238E27FC236}">
                  <a16:creationId xmlns:a16="http://schemas.microsoft.com/office/drawing/2014/main" id="{6C362CAB-6E55-46CB-874E-334A23FC3384}"/>
                </a:ext>
              </a:extLst>
            </p:cNvPr>
            <p:cNvSpPr>
              <a:spLocks noChangeShapeType="1"/>
            </p:cNvSpPr>
            <p:nvPr/>
          </p:nvSpPr>
          <p:spPr bwMode="auto">
            <a:xfrm>
              <a:off x="1440" y="349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1" name="Line 23">
              <a:extLst>
                <a:ext uri="{FF2B5EF4-FFF2-40B4-BE49-F238E27FC236}">
                  <a16:creationId xmlns:a16="http://schemas.microsoft.com/office/drawing/2014/main" id="{0431C0FC-7186-4543-B44B-D6CABC8718EF}"/>
                </a:ext>
              </a:extLst>
            </p:cNvPr>
            <p:cNvSpPr>
              <a:spLocks noChangeShapeType="1"/>
            </p:cNvSpPr>
            <p:nvPr/>
          </p:nvSpPr>
          <p:spPr bwMode="auto">
            <a:xfrm>
              <a:off x="1008" y="334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2" name="Freeform 22">
              <a:extLst>
                <a:ext uri="{FF2B5EF4-FFF2-40B4-BE49-F238E27FC236}">
                  <a16:creationId xmlns:a16="http://schemas.microsoft.com/office/drawing/2014/main" id="{8A697E70-F0C8-407B-A900-15186915E8E4}"/>
                </a:ext>
              </a:extLst>
            </p:cNvPr>
            <p:cNvSpPr>
              <a:spLocks/>
            </p:cNvSpPr>
            <p:nvPr/>
          </p:nvSpPr>
          <p:spPr bwMode="auto">
            <a:xfrm>
              <a:off x="1440" y="3250"/>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3" name="Line 25">
              <a:extLst>
                <a:ext uri="{FF2B5EF4-FFF2-40B4-BE49-F238E27FC236}">
                  <a16:creationId xmlns:a16="http://schemas.microsoft.com/office/drawing/2014/main" id="{DFA39542-F72B-4CE9-BBC3-80C86EFB2225}"/>
                </a:ext>
              </a:extLst>
            </p:cNvPr>
            <p:cNvSpPr>
              <a:spLocks noChangeShapeType="1"/>
            </p:cNvSpPr>
            <p:nvPr/>
          </p:nvSpPr>
          <p:spPr bwMode="auto">
            <a:xfrm>
              <a:off x="2304" y="349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4" name="Line 26">
              <a:extLst>
                <a:ext uri="{FF2B5EF4-FFF2-40B4-BE49-F238E27FC236}">
                  <a16:creationId xmlns:a16="http://schemas.microsoft.com/office/drawing/2014/main" id="{6AA26BA2-6101-4F8D-8D89-87801CE83F3D}"/>
                </a:ext>
              </a:extLst>
            </p:cNvPr>
            <p:cNvSpPr>
              <a:spLocks noChangeShapeType="1"/>
            </p:cNvSpPr>
            <p:nvPr/>
          </p:nvSpPr>
          <p:spPr bwMode="auto">
            <a:xfrm>
              <a:off x="1440" y="3586"/>
              <a:ext cx="86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5" name="Text Box 27">
              <a:extLst>
                <a:ext uri="{FF2B5EF4-FFF2-40B4-BE49-F238E27FC236}">
                  <a16:creationId xmlns:a16="http://schemas.microsoft.com/office/drawing/2014/main" id="{E69CEA3B-445A-4402-8D3A-34541E6ADD00}"/>
                </a:ext>
              </a:extLst>
            </p:cNvPr>
            <p:cNvSpPr txBox="1">
              <a:spLocks noChangeArrowheads="1"/>
            </p:cNvSpPr>
            <p:nvPr/>
          </p:nvSpPr>
          <p:spPr bwMode="auto">
            <a:xfrm>
              <a:off x="1008" y="3072"/>
              <a:ext cx="16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I</a:t>
              </a:r>
              <a:endParaRPr lang="en-US" altLang="en-US">
                <a:solidFill>
                  <a:srgbClr val="FF0000"/>
                </a:solidFill>
              </a:endParaRPr>
            </a:p>
          </p:txBody>
        </p:sp>
        <p:sp>
          <p:nvSpPr>
            <p:cNvPr id="31766" name="Text Box 28">
              <a:extLst>
                <a:ext uri="{FF2B5EF4-FFF2-40B4-BE49-F238E27FC236}">
                  <a16:creationId xmlns:a16="http://schemas.microsoft.com/office/drawing/2014/main" id="{C89BF1ED-7DA4-4BAC-BEB3-C2E77F7FD38D}"/>
                </a:ext>
              </a:extLst>
            </p:cNvPr>
            <p:cNvSpPr txBox="1">
              <a:spLocks noChangeArrowheads="1"/>
            </p:cNvSpPr>
            <p:nvPr/>
          </p:nvSpPr>
          <p:spPr bwMode="auto">
            <a:xfrm>
              <a:off x="1776" y="3024"/>
              <a:ext cx="2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p>
          </p:txBody>
        </p:sp>
        <p:sp>
          <p:nvSpPr>
            <p:cNvPr id="31767" name="Text Box 29">
              <a:extLst>
                <a:ext uri="{FF2B5EF4-FFF2-40B4-BE49-F238E27FC236}">
                  <a16:creationId xmlns:a16="http://schemas.microsoft.com/office/drawing/2014/main" id="{1D34EA7D-FCCE-490D-9F42-32175C5F4483}"/>
                </a:ext>
              </a:extLst>
            </p:cNvPr>
            <p:cNvSpPr txBox="1">
              <a:spLocks noChangeArrowheads="1"/>
            </p:cNvSpPr>
            <p:nvPr/>
          </p:nvSpPr>
          <p:spPr bwMode="auto">
            <a:xfrm>
              <a:off x="1648" y="3586"/>
              <a:ext cx="44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en-US"/>
                <a:t>∆V</a:t>
              </a:r>
              <a:endParaRPr lang="en-US" altLang="en-US">
                <a:solidFill>
                  <a:srgbClr val="FF0000"/>
                </a:solidFill>
              </a:endParaRPr>
            </a:p>
          </p:txBody>
        </p:sp>
      </p:grpSp>
      <p:sp>
        <p:nvSpPr>
          <p:cNvPr id="10273" name="Rectangle 33">
            <a:extLst>
              <a:ext uri="{FF2B5EF4-FFF2-40B4-BE49-F238E27FC236}">
                <a16:creationId xmlns:a16="http://schemas.microsoft.com/office/drawing/2014/main" id="{74E5FEA4-85FE-469D-8E83-36E21A0D2F11}"/>
              </a:ext>
            </a:extLst>
          </p:cNvPr>
          <p:cNvSpPr>
            <a:spLocks noChangeArrowheads="1"/>
          </p:cNvSpPr>
          <p:nvPr/>
        </p:nvSpPr>
        <p:spPr bwMode="auto">
          <a:xfrm>
            <a:off x="1828800" y="4876800"/>
            <a:ext cx="35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b="1">
                <a:solidFill>
                  <a:srgbClr val="FF0000"/>
                </a:solidFill>
              </a:rPr>
              <a:t>q</a:t>
            </a:r>
          </a:p>
        </p:txBody>
      </p:sp>
      <p:sp>
        <p:nvSpPr>
          <p:cNvPr id="10274" name="Rectangle 34">
            <a:extLst>
              <a:ext uri="{FF2B5EF4-FFF2-40B4-BE49-F238E27FC236}">
                <a16:creationId xmlns:a16="http://schemas.microsoft.com/office/drawing/2014/main" id="{E5F0B0B2-2D05-491D-A086-B69A0DD1C01B}"/>
              </a:ext>
            </a:extLst>
          </p:cNvPr>
          <p:cNvSpPr>
            <a:spLocks noChangeArrowheads="1"/>
          </p:cNvSpPr>
          <p:nvPr/>
        </p:nvSpPr>
        <p:spPr bwMode="auto">
          <a:xfrm>
            <a:off x="2663825" y="5973763"/>
            <a:ext cx="6048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FF0000"/>
                </a:solidFill>
              </a:rPr>
              <a:t>∆ T</a:t>
            </a:r>
          </a:p>
        </p:txBody>
      </p:sp>
      <p:graphicFrame>
        <p:nvGraphicFramePr>
          <p:cNvPr id="10278" name="Object 38">
            <a:extLst>
              <a:ext uri="{FF2B5EF4-FFF2-40B4-BE49-F238E27FC236}">
                <a16:creationId xmlns:a16="http://schemas.microsoft.com/office/drawing/2014/main" id="{B8B7FD5A-F26C-49B2-B805-D9F9B69DD472}"/>
              </a:ext>
            </a:extLst>
          </p:cNvPr>
          <p:cNvGraphicFramePr>
            <a:graphicFrameLocks noChangeAspect="1"/>
          </p:cNvGraphicFramePr>
          <p:nvPr/>
        </p:nvGraphicFramePr>
        <p:xfrm>
          <a:off x="5943600" y="6083300"/>
          <a:ext cx="2336800" cy="723900"/>
        </p:xfrm>
        <a:graphic>
          <a:graphicData uri="http://schemas.openxmlformats.org/presentationml/2006/ole">
            <mc:AlternateContent xmlns:mc="http://schemas.openxmlformats.org/markup-compatibility/2006">
              <mc:Choice xmlns:v="urn:schemas-microsoft-com:vml" Requires="v">
                <p:oleObj spid="_x0000_s31784" name="Equation" r:id="rId17" imgW="2336800" imgH="723900" progId="Equation.3">
                  <p:embed/>
                </p:oleObj>
              </mc:Choice>
              <mc:Fallback>
                <p:oleObj name="Equation" r:id="rId17" imgW="2336800" imgH="723900" progId="Equation.3">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3600" y="6083300"/>
                        <a:ext cx="2336800" cy="723900"/>
                      </a:xfrm>
                      <a:prstGeom prst="rect">
                        <a:avLst/>
                      </a:prstGeom>
                      <a:solidFill>
                        <a:srgbClr val="FF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9" name="Object 39">
            <a:extLst>
              <a:ext uri="{FF2B5EF4-FFF2-40B4-BE49-F238E27FC236}">
                <a16:creationId xmlns:a16="http://schemas.microsoft.com/office/drawing/2014/main" id="{761F2474-F995-4823-A1BE-B49EB4E28C85}"/>
              </a:ext>
            </a:extLst>
          </p:cNvPr>
          <p:cNvGraphicFramePr>
            <a:graphicFrameLocks noChangeAspect="1"/>
          </p:cNvGraphicFramePr>
          <p:nvPr/>
        </p:nvGraphicFramePr>
        <p:xfrm>
          <a:off x="5867400" y="5689600"/>
          <a:ext cx="2400300" cy="355600"/>
        </p:xfrm>
        <a:graphic>
          <a:graphicData uri="http://schemas.openxmlformats.org/presentationml/2006/ole">
            <mc:AlternateContent xmlns:mc="http://schemas.openxmlformats.org/markup-compatibility/2006">
              <mc:Choice xmlns:v="urn:schemas-microsoft-com:vml" Requires="v">
                <p:oleObj spid="_x0000_s31785" name="Equation" r:id="rId19" imgW="2400300" imgH="355600" progId="Equation.3">
                  <p:embed/>
                </p:oleObj>
              </mc:Choice>
              <mc:Fallback>
                <p:oleObj name="Equation" r:id="rId19" imgW="2400300" imgH="355600" progId="Equation.3">
                  <p:embed/>
                  <p:pic>
                    <p:nvPicPr>
                      <p:cNvPr id="0"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67400" y="5689600"/>
                        <a:ext cx="24003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1" name="Rectangle 41">
            <a:extLst>
              <a:ext uri="{FF2B5EF4-FFF2-40B4-BE49-F238E27FC236}">
                <a16:creationId xmlns:a16="http://schemas.microsoft.com/office/drawing/2014/main" id="{13699F38-3366-4A2F-B8B9-DF5E79CA5341}"/>
              </a:ext>
            </a:extLst>
          </p:cNvPr>
          <p:cNvSpPr>
            <a:spLocks noChangeArrowheads="1"/>
          </p:cNvSpPr>
          <p:nvPr/>
        </p:nvSpPr>
        <p:spPr bwMode="auto">
          <a:xfrm>
            <a:off x="7848600" y="5080000"/>
            <a:ext cx="727075" cy="3937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lnSpc>
                <a:spcPct val="90000"/>
              </a:lnSpc>
              <a:buFontTx/>
              <a:buNone/>
            </a:pPr>
            <a:r>
              <a:rPr lang="en-US" altLang="en-US" b="1"/>
              <a:t>K/W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72"/>
                                        </p:tgtEl>
                                        <p:attrNameLst>
                                          <p:attrName>style.visibility</p:attrName>
                                        </p:attrNameLst>
                                      </p:cBhvr>
                                      <p:to>
                                        <p:strVal val="visible"/>
                                      </p:to>
                                    </p:set>
                                    <p:animEffect transition="in" filter="wipe(left)">
                                      <p:cBhvr>
                                        <p:cTn id="7" dur="500"/>
                                        <p:tgtEl>
                                          <p:spTgt spid="10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0270"/>
                                        </p:tgtEl>
                                        <p:attrNameLst>
                                          <p:attrName>style.visibility</p:attrName>
                                        </p:attrNameLst>
                                      </p:cBhvr>
                                      <p:to>
                                        <p:strVal val="visible"/>
                                      </p:to>
                                    </p:set>
                                    <p:animEffect transition="in" filter="wipe(left)">
                                      <p:cBhvr>
                                        <p:cTn id="16" dur="500"/>
                                        <p:tgtEl>
                                          <p:spTgt spid="102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273"/>
                                        </p:tgtEl>
                                        <p:attrNameLst>
                                          <p:attrName>style.visibility</p:attrName>
                                        </p:attrNameLst>
                                      </p:cBhvr>
                                      <p:to>
                                        <p:strVal val="visible"/>
                                      </p:to>
                                    </p:set>
                                    <p:anim calcmode="lin" valueType="num">
                                      <p:cBhvr additive="base">
                                        <p:cTn id="21" dur="500" fill="hold"/>
                                        <p:tgtEl>
                                          <p:spTgt spid="10273"/>
                                        </p:tgtEl>
                                        <p:attrNameLst>
                                          <p:attrName>ppt_x</p:attrName>
                                        </p:attrNameLst>
                                      </p:cBhvr>
                                      <p:tavLst>
                                        <p:tav tm="0">
                                          <p:val>
                                            <p:strVal val="#ppt_x"/>
                                          </p:val>
                                        </p:tav>
                                        <p:tav tm="100000">
                                          <p:val>
                                            <p:strVal val="#ppt_x"/>
                                          </p:val>
                                        </p:tav>
                                      </p:tavLst>
                                    </p:anim>
                                    <p:anim calcmode="lin" valueType="num">
                                      <p:cBhvr additive="base">
                                        <p:cTn id="22" dur="500" fill="hold"/>
                                        <p:tgtEl>
                                          <p:spTgt spid="1027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274"/>
                                        </p:tgtEl>
                                        <p:attrNameLst>
                                          <p:attrName>style.visibility</p:attrName>
                                        </p:attrNameLst>
                                      </p:cBhvr>
                                      <p:to>
                                        <p:strVal val="visible"/>
                                      </p:to>
                                    </p:set>
                                    <p:anim calcmode="lin" valueType="num">
                                      <p:cBhvr additive="base">
                                        <p:cTn id="27" dur="500" fill="hold"/>
                                        <p:tgtEl>
                                          <p:spTgt spid="10274"/>
                                        </p:tgtEl>
                                        <p:attrNameLst>
                                          <p:attrName>ppt_x</p:attrName>
                                        </p:attrNameLst>
                                      </p:cBhvr>
                                      <p:tavLst>
                                        <p:tav tm="0">
                                          <p:val>
                                            <p:strVal val="#ppt_x"/>
                                          </p:val>
                                        </p:tav>
                                        <p:tav tm="100000">
                                          <p:val>
                                            <p:strVal val="#ppt_x"/>
                                          </p:val>
                                        </p:tav>
                                      </p:tavLst>
                                    </p:anim>
                                    <p:anim calcmode="lin" valueType="num">
                                      <p:cBhvr additive="base">
                                        <p:cTn id="28" dur="500" fill="hold"/>
                                        <p:tgtEl>
                                          <p:spTgt spid="1027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nodeType="clickEffect">
                                  <p:stCondLst>
                                    <p:cond delay="0"/>
                                  </p:stCondLst>
                                  <p:childTnLst>
                                    <p:set>
                                      <p:cBhvr>
                                        <p:cTn id="32" dur="1" fill="hold">
                                          <p:stCondLst>
                                            <p:cond delay="0"/>
                                          </p:stCondLst>
                                        </p:cTn>
                                        <p:tgtEl>
                                          <p:spTgt spid="10271"/>
                                        </p:tgtEl>
                                        <p:attrNameLst>
                                          <p:attrName>style.visibility</p:attrName>
                                        </p:attrNameLst>
                                      </p:cBhvr>
                                      <p:to>
                                        <p:strVal val="visible"/>
                                      </p:to>
                                    </p:set>
                                    <p:anim calcmode="lin" valueType="num">
                                      <p:cBhvr>
                                        <p:cTn id="33" dur="1000" fill="hold"/>
                                        <p:tgtEl>
                                          <p:spTgt spid="10271"/>
                                        </p:tgtEl>
                                        <p:attrNameLst>
                                          <p:attrName>ppt_w</p:attrName>
                                        </p:attrNameLst>
                                      </p:cBhvr>
                                      <p:tavLst>
                                        <p:tav tm="0">
                                          <p:val>
                                            <p:fltVal val="0"/>
                                          </p:val>
                                        </p:tav>
                                        <p:tav tm="100000">
                                          <p:val>
                                            <p:strVal val="#ppt_w"/>
                                          </p:val>
                                        </p:tav>
                                      </p:tavLst>
                                    </p:anim>
                                    <p:anim calcmode="lin" valueType="num">
                                      <p:cBhvr>
                                        <p:cTn id="34" dur="1000" fill="hold"/>
                                        <p:tgtEl>
                                          <p:spTgt spid="10271"/>
                                        </p:tgtEl>
                                        <p:attrNameLst>
                                          <p:attrName>ppt_h</p:attrName>
                                        </p:attrNameLst>
                                      </p:cBhvr>
                                      <p:tavLst>
                                        <p:tav tm="0">
                                          <p:val>
                                            <p:fltVal val="0"/>
                                          </p:val>
                                        </p:tav>
                                        <p:tav tm="100000">
                                          <p:val>
                                            <p:strVal val="#ppt_h"/>
                                          </p:val>
                                        </p:tav>
                                      </p:tavLst>
                                    </p:anim>
                                    <p:anim calcmode="lin" valueType="num">
                                      <p:cBhvr>
                                        <p:cTn id="35" dur="1000" fill="hold"/>
                                        <p:tgtEl>
                                          <p:spTgt spid="10271"/>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0271"/>
                                        </p:tgtEl>
                                        <p:attrNameLst>
                                          <p:attrName>ppt_y</p:attrName>
                                        </p:attrNameLst>
                                      </p:cBhvr>
                                      <p:tavLst>
                                        <p:tav tm="0" fmla="#ppt_y+(sin(-2*pi*(1-$))*-#ppt_x+cos(-2*pi*(1-$))*(1-#ppt_y))*(1-$)">
                                          <p:val>
                                            <p:fltVal val="0"/>
                                          </p:val>
                                        </p:tav>
                                        <p:tav tm="100000">
                                          <p:val>
                                            <p:fltVal val="1"/>
                                          </p:val>
                                        </p:tav>
                                      </p:tavLst>
                                    </p:anim>
                                  </p:childTnLst>
                                </p:cTn>
                              </p:par>
                            </p:childTnLst>
                          </p:cTn>
                        </p:par>
                        <p:par>
                          <p:cTn id="37" fill="hold" nodeType="afterGroup">
                            <p:stCondLst>
                              <p:cond delay="1000"/>
                            </p:stCondLst>
                            <p:childTnLst>
                              <p:par>
                                <p:cTn id="38" presetID="5" presetClass="entr" presetSubtype="10" fill="hold" grpId="0" nodeType="afterEffect">
                                  <p:stCondLst>
                                    <p:cond delay="0"/>
                                  </p:stCondLst>
                                  <p:childTnLst>
                                    <p:set>
                                      <p:cBhvr>
                                        <p:cTn id="39" dur="1" fill="hold">
                                          <p:stCondLst>
                                            <p:cond delay="0"/>
                                          </p:stCondLst>
                                        </p:cTn>
                                        <p:tgtEl>
                                          <p:spTgt spid="10281"/>
                                        </p:tgtEl>
                                        <p:attrNameLst>
                                          <p:attrName>style.visibility</p:attrName>
                                        </p:attrNameLst>
                                      </p:cBhvr>
                                      <p:to>
                                        <p:strVal val="visible"/>
                                      </p:to>
                                    </p:set>
                                    <p:animEffect transition="in" filter="checkerboard(across)">
                                      <p:cBhvr>
                                        <p:cTn id="40" dur="500"/>
                                        <p:tgtEl>
                                          <p:spTgt spid="10281"/>
                                        </p:tgtEl>
                                      </p:cBhvr>
                                    </p:animEffect>
                                  </p:childTnLst>
                                </p:cTn>
                              </p:par>
                            </p:childTnLst>
                          </p:cTn>
                        </p:par>
                        <p:par>
                          <p:cTn id="41" fill="hold" nodeType="afterGroup">
                            <p:stCondLst>
                              <p:cond delay="1500"/>
                            </p:stCondLst>
                            <p:childTnLst>
                              <p:par>
                                <p:cTn id="42" presetID="1" presetClass="entr" presetSubtype="0" fill="hold" nodeType="afterEffect">
                                  <p:stCondLst>
                                    <p:cond delay="5000"/>
                                  </p:stCondLst>
                                  <p:childTnLst>
                                    <p:set>
                                      <p:cBhvr>
                                        <p:cTn id="43" dur="1" fill="hold">
                                          <p:stCondLst>
                                            <p:cond delay="499"/>
                                          </p:stCondLst>
                                        </p:cTn>
                                        <p:tgtEl>
                                          <p:spTgt spid="10279"/>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5" presetClass="entr" presetSubtype="0" fill="hold" nodeType="clickEffect">
                                  <p:stCondLst>
                                    <p:cond delay="0"/>
                                  </p:stCondLst>
                                  <p:childTnLst>
                                    <p:set>
                                      <p:cBhvr>
                                        <p:cTn id="47" dur="1" fill="hold">
                                          <p:stCondLst>
                                            <p:cond delay="0"/>
                                          </p:stCondLst>
                                        </p:cTn>
                                        <p:tgtEl>
                                          <p:spTgt spid="10278"/>
                                        </p:tgtEl>
                                        <p:attrNameLst>
                                          <p:attrName>style.visibility</p:attrName>
                                        </p:attrNameLst>
                                      </p:cBhvr>
                                      <p:to>
                                        <p:strVal val="visible"/>
                                      </p:to>
                                    </p:set>
                                    <p:anim calcmode="lin" valueType="num">
                                      <p:cBhvr>
                                        <p:cTn id="48" dur="1000" fill="hold"/>
                                        <p:tgtEl>
                                          <p:spTgt spid="10278"/>
                                        </p:tgtEl>
                                        <p:attrNameLst>
                                          <p:attrName>ppt_w</p:attrName>
                                        </p:attrNameLst>
                                      </p:cBhvr>
                                      <p:tavLst>
                                        <p:tav tm="0">
                                          <p:val>
                                            <p:fltVal val="0"/>
                                          </p:val>
                                        </p:tav>
                                        <p:tav tm="100000">
                                          <p:val>
                                            <p:strVal val="#ppt_w"/>
                                          </p:val>
                                        </p:tav>
                                      </p:tavLst>
                                    </p:anim>
                                    <p:anim calcmode="lin" valueType="num">
                                      <p:cBhvr>
                                        <p:cTn id="49" dur="1000" fill="hold"/>
                                        <p:tgtEl>
                                          <p:spTgt spid="10278"/>
                                        </p:tgtEl>
                                        <p:attrNameLst>
                                          <p:attrName>ppt_h</p:attrName>
                                        </p:attrNameLst>
                                      </p:cBhvr>
                                      <p:tavLst>
                                        <p:tav tm="0">
                                          <p:val>
                                            <p:fltVal val="0"/>
                                          </p:val>
                                        </p:tav>
                                        <p:tav tm="100000">
                                          <p:val>
                                            <p:strVal val="#ppt_h"/>
                                          </p:val>
                                        </p:tav>
                                      </p:tavLst>
                                    </p:anim>
                                    <p:anim calcmode="lin" valueType="num">
                                      <p:cBhvr>
                                        <p:cTn id="50" dur="1000" fill="hold"/>
                                        <p:tgtEl>
                                          <p:spTgt spid="10278"/>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027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3" grpId="0" autoUpdateAnimBg="0"/>
      <p:bldP spid="10274" grpId="0" autoUpdateAnimBg="0"/>
      <p:bldP spid="1028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9F560471-7A06-4ACE-9448-E48D2FB83A97}"/>
              </a:ext>
            </a:extLst>
          </p:cNvPr>
          <p:cNvSpPr>
            <a:spLocks noGrp="1" noChangeArrowheads="1"/>
          </p:cNvSpPr>
          <p:nvPr>
            <p:ph type="body" sz="half" idx="1"/>
          </p:nvPr>
        </p:nvSpPr>
        <p:spPr>
          <a:xfrm>
            <a:off x="685800" y="201613"/>
            <a:ext cx="3810000" cy="5181600"/>
          </a:xfrm>
        </p:spPr>
        <p:txBody>
          <a:bodyPr/>
          <a:lstStyle/>
          <a:p>
            <a:pPr eaLnBrk="1" hangingPunct="1">
              <a:buFontTx/>
              <a:buNone/>
            </a:pPr>
            <a:endParaRPr lang="en-US" altLang="en-US"/>
          </a:p>
          <a:p>
            <a:pPr lvl="4" eaLnBrk="1" hangingPunct="1">
              <a:buFontTx/>
              <a:buNone/>
            </a:pPr>
            <a:endParaRPr lang="en-US" altLang="en-US" sz="1300"/>
          </a:p>
          <a:p>
            <a:pPr eaLnBrk="1" hangingPunct="1"/>
            <a:r>
              <a:rPr lang="en-US" altLang="en-US"/>
              <a:t>In general, resistance</a:t>
            </a:r>
          </a:p>
          <a:p>
            <a:pPr lvl="4" eaLnBrk="1" hangingPunct="1"/>
            <a:endParaRPr lang="en-US" altLang="en-US" sz="1300"/>
          </a:p>
          <a:p>
            <a:pPr eaLnBrk="1" hangingPunct="1"/>
            <a:r>
              <a:rPr lang="en-US" altLang="en-US"/>
              <a:t>Electrical</a:t>
            </a:r>
          </a:p>
          <a:p>
            <a:pPr lvl="4" eaLnBrk="1" hangingPunct="1"/>
            <a:endParaRPr lang="en-US" altLang="en-US" sz="1300"/>
          </a:p>
          <a:p>
            <a:pPr eaLnBrk="1" hangingPunct="1"/>
            <a:r>
              <a:rPr lang="en-US" altLang="en-US"/>
              <a:t>Thermal</a:t>
            </a:r>
          </a:p>
          <a:p>
            <a:pPr lvl="4" eaLnBrk="1" hangingPunct="1"/>
            <a:endParaRPr lang="en-US" altLang="en-US" sz="1300"/>
          </a:p>
          <a:p>
            <a:pPr eaLnBrk="1" hangingPunct="1"/>
            <a:r>
              <a:rPr lang="en-US" altLang="en-US"/>
              <a:t>For the plane wall</a:t>
            </a:r>
            <a:endParaRPr lang="en-CA" altLang="en-US"/>
          </a:p>
        </p:txBody>
      </p:sp>
      <p:graphicFrame>
        <p:nvGraphicFramePr>
          <p:cNvPr id="32771" name="Object 4">
            <a:extLst>
              <a:ext uri="{FF2B5EF4-FFF2-40B4-BE49-F238E27FC236}">
                <a16:creationId xmlns:a16="http://schemas.microsoft.com/office/drawing/2014/main" id="{0F713C6A-2DE1-4112-9044-DF227B7FBEE6}"/>
              </a:ext>
            </a:extLst>
          </p:cNvPr>
          <p:cNvGraphicFramePr>
            <a:graphicFrameLocks noGrp="1" noChangeAspect="1"/>
          </p:cNvGraphicFramePr>
          <p:nvPr>
            <p:ph sz="quarter" idx="2"/>
          </p:nvPr>
        </p:nvGraphicFramePr>
        <p:xfrm>
          <a:off x="4038600" y="735013"/>
          <a:ext cx="2487613" cy="642937"/>
        </p:xfrm>
        <a:graphic>
          <a:graphicData uri="http://schemas.openxmlformats.org/presentationml/2006/ole">
            <mc:AlternateContent xmlns:mc="http://schemas.openxmlformats.org/markup-compatibility/2006">
              <mc:Choice xmlns:v="urn:schemas-microsoft-com:vml" Requires="v">
                <p:oleObj spid="_x0000_s32828" name="Equation" r:id="rId3" imgW="2603500" imgH="673100" progId="Equation.3">
                  <p:embed/>
                </p:oleObj>
              </mc:Choice>
              <mc:Fallback>
                <p:oleObj name="Equation" r:id="rId3" imgW="2603500" imgH="673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735013"/>
                        <a:ext cx="2487613"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7">
            <a:extLst>
              <a:ext uri="{FF2B5EF4-FFF2-40B4-BE49-F238E27FC236}">
                <a16:creationId xmlns:a16="http://schemas.microsoft.com/office/drawing/2014/main" id="{E71E12CE-5020-4019-877A-E42A98DA8921}"/>
              </a:ext>
            </a:extLst>
          </p:cNvPr>
          <p:cNvGraphicFramePr>
            <a:graphicFrameLocks noGrp="1" noChangeAspect="1"/>
          </p:cNvGraphicFramePr>
          <p:nvPr>
            <p:ph sz="quarter" idx="3"/>
          </p:nvPr>
        </p:nvGraphicFramePr>
        <p:xfrm>
          <a:off x="2590800" y="1371600"/>
          <a:ext cx="914400" cy="660400"/>
        </p:xfrm>
        <a:graphic>
          <a:graphicData uri="http://schemas.openxmlformats.org/presentationml/2006/ole">
            <mc:AlternateContent xmlns:mc="http://schemas.openxmlformats.org/markup-compatibility/2006">
              <mc:Choice xmlns:v="urn:schemas-microsoft-com:vml" Requires="v">
                <p:oleObj spid="_x0000_s32829" name="Equation" r:id="rId5" imgW="914400" imgH="660400" progId="Equation.3">
                  <p:embed/>
                </p:oleObj>
              </mc:Choice>
              <mc:Fallback>
                <p:oleObj name="Equation" r:id="rId5" imgW="914400" imgH="660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371600"/>
                        <a:ext cx="9144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10">
            <a:extLst>
              <a:ext uri="{FF2B5EF4-FFF2-40B4-BE49-F238E27FC236}">
                <a16:creationId xmlns:a16="http://schemas.microsoft.com/office/drawing/2014/main" id="{8EAD2C02-7BF0-4894-8172-B099CB853EE0}"/>
              </a:ext>
            </a:extLst>
          </p:cNvPr>
          <p:cNvGraphicFramePr>
            <a:graphicFrameLocks noChangeAspect="1"/>
          </p:cNvGraphicFramePr>
          <p:nvPr/>
        </p:nvGraphicFramePr>
        <p:xfrm>
          <a:off x="2590800" y="1981200"/>
          <a:ext cx="2182813" cy="723900"/>
        </p:xfrm>
        <a:graphic>
          <a:graphicData uri="http://schemas.openxmlformats.org/presentationml/2006/ole">
            <mc:AlternateContent xmlns:mc="http://schemas.openxmlformats.org/markup-compatibility/2006">
              <mc:Choice xmlns:v="urn:schemas-microsoft-com:vml" Requires="v">
                <p:oleObj spid="_x0000_s32830" name="Equation" r:id="rId7" imgW="2184400" imgH="723900" progId="Equation.3">
                  <p:embed/>
                </p:oleObj>
              </mc:Choice>
              <mc:Fallback>
                <p:oleObj name="Equation" r:id="rId7" imgW="2184400" imgH="7239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1981200"/>
                        <a:ext cx="21828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11">
            <a:extLst>
              <a:ext uri="{FF2B5EF4-FFF2-40B4-BE49-F238E27FC236}">
                <a16:creationId xmlns:a16="http://schemas.microsoft.com/office/drawing/2014/main" id="{C634E1A7-52E6-44F1-BAB8-32B20EF0D9A6}"/>
              </a:ext>
            </a:extLst>
          </p:cNvPr>
          <p:cNvGraphicFramePr>
            <a:graphicFrameLocks noChangeAspect="1"/>
          </p:cNvGraphicFramePr>
          <p:nvPr/>
        </p:nvGraphicFramePr>
        <p:xfrm>
          <a:off x="609600" y="5187950"/>
          <a:ext cx="4799013" cy="1104900"/>
        </p:xfrm>
        <a:graphic>
          <a:graphicData uri="http://schemas.openxmlformats.org/presentationml/2006/ole">
            <mc:AlternateContent xmlns:mc="http://schemas.openxmlformats.org/markup-compatibility/2006">
              <mc:Choice xmlns:v="urn:schemas-microsoft-com:vml" Requires="v">
                <p:oleObj spid="_x0000_s32831" name="Equation" r:id="rId9" imgW="4800600" imgH="1104900" progId="Equation.3">
                  <p:embed/>
                </p:oleObj>
              </mc:Choice>
              <mc:Fallback>
                <p:oleObj name="Equation" r:id="rId9" imgW="4800600" imgH="11049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5187950"/>
                        <a:ext cx="4799013"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9">
            <a:extLst>
              <a:ext uri="{FF2B5EF4-FFF2-40B4-BE49-F238E27FC236}">
                <a16:creationId xmlns:a16="http://schemas.microsoft.com/office/drawing/2014/main" id="{32511338-B294-4FD6-B778-136182DA1550}"/>
              </a:ext>
            </a:extLst>
          </p:cNvPr>
          <p:cNvGrpSpPr>
            <a:grpSpLocks/>
          </p:cNvGrpSpPr>
          <p:nvPr/>
        </p:nvGrpSpPr>
        <p:grpSpPr bwMode="auto">
          <a:xfrm>
            <a:off x="3768725" y="3478213"/>
            <a:ext cx="2592388" cy="1398587"/>
            <a:chOff x="2374" y="2191"/>
            <a:chExt cx="1633" cy="881"/>
          </a:xfrm>
        </p:grpSpPr>
        <p:sp>
          <p:nvSpPr>
            <p:cNvPr id="32813" name="Freeform 13">
              <a:extLst>
                <a:ext uri="{FF2B5EF4-FFF2-40B4-BE49-F238E27FC236}">
                  <a16:creationId xmlns:a16="http://schemas.microsoft.com/office/drawing/2014/main" id="{DDD0DFE7-8121-4161-99B0-DE48A05F5E21}"/>
                </a:ext>
              </a:extLst>
            </p:cNvPr>
            <p:cNvSpPr>
              <a:spLocks/>
            </p:cNvSpPr>
            <p:nvPr/>
          </p:nvSpPr>
          <p:spPr bwMode="auto">
            <a:xfrm>
              <a:off x="2950" y="2400"/>
              <a:ext cx="829" cy="192"/>
            </a:xfrm>
            <a:custGeom>
              <a:avLst/>
              <a:gdLst>
                <a:gd name="T0" fmla="*/ 0 w 1104"/>
                <a:gd name="T1" fmla="*/ 96 h 192"/>
                <a:gd name="T2" fmla="*/ 2 w 1104"/>
                <a:gd name="T3" fmla="*/ 96 h 192"/>
                <a:gd name="T4" fmla="*/ 2 w 1104"/>
                <a:gd name="T5" fmla="*/ 0 h 192"/>
                <a:gd name="T6" fmla="*/ 2 w 1104"/>
                <a:gd name="T7" fmla="*/ 192 h 192"/>
                <a:gd name="T8" fmla="*/ 2 w 1104"/>
                <a:gd name="T9" fmla="*/ 0 h 192"/>
                <a:gd name="T10" fmla="*/ 2 w 1104"/>
                <a:gd name="T11" fmla="*/ 192 h 192"/>
                <a:gd name="T12" fmla="*/ 3 w 1104"/>
                <a:gd name="T13" fmla="*/ 0 h 192"/>
                <a:gd name="T14" fmla="*/ 3 w 1104"/>
                <a:gd name="T15" fmla="*/ 192 h 192"/>
                <a:gd name="T16" fmla="*/ 3 w 1104"/>
                <a:gd name="T17" fmla="*/ 96 h 192"/>
                <a:gd name="T18" fmla="*/ 4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14" name="Line 16">
              <a:extLst>
                <a:ext uri="{FF2B5EF4-FFF2-40B4-BE49-F238E27FC236}">
                  <a16:creationId xmlns:a16="http://schemas.microsoft.com/office/drawing/2014/main" id="{2EA0988A-122F-4538-B6DF-12673F78BEE2}"/>
                </a:ext>
              </a:extLst>
            </p:cNvPr>
            <p:cNvSpPr>
              <a:spLocks noChangeShapeType="1"/>
            </p:cNvSpPr>
            <p:nvPr/>
          </p:nvSpPr>
          <p:spPr bwMode="auto">
            <a:xfrm>
              <a:off x="2518" y="2496"/>
              <a:ext cx="384"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2815" name="Text Box 17">
              <a:extLst>
                <a:ext uri="{FF2B5EF4-FFF2-40B4-BE49-F238E27FC236}">
                  <a16:creationId xmlns:a16="http://schemas.microsoft.com/office/drawing/2014/main" id="{EA613EA2-B3E1-4640-BA44-4B335A7DB1CE}"/>
                </a:ext>
              </a:extLst>
            </p:cNvPr>
            <p:cNvSpPr txBox="1">
              <a:spLocks noChangeArrowheads="1"/>
            </p:cNvSpPr>
            <p:nvPr/>
          </p:nvSpPr>
          <p:spPr bwMode="auto">
            <a:xfrm>
              <a:off x="2758" y="2191"/>
              <a:ext cx="4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∞,1</a:t>
              </a:r>
              <a:endParaRPr lang="en-US" altLang="en-US"/>
            </a:p>
          </p:txBody>
        </p:sp>
        <p:sp>
          <p:nvSpPr>
            <p:cNvPr id="32816" name="Text Box 18">
              <a:extLst>
                <a:ext uri="{FF2B5EF4-FFF2-40B4-BE49-F238E27FC236}">
                  <a16:creationId xmlns:a16="http://schemas.microsoft.com/office/drawing/2014/main" id="{9CB3ACA5-9A81-4E4A-A3B1-2CBDA5F23337}"/>
                </a:ext>
              </a:extLst>
            </p:cNvPr>
            <p:cNvSpPr txBox="1">
              <a:spLocks noChangeArrowheads="1"/>
            </p:cNvSpPr>
            <p:nvPr/>
          </p:nvSpPr>
          <p:spPr bwMode="auto">
            <a:xfrm>
              <a:off x="3574" y="2191"/>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s,1</a:t>
              </a:r>
              <a:endParaRPr lang="en-US" altLang="en-US"/>
            </a:p>
          </p:txBody>
        </p:sp>
        <p:sp>
          <p:nvSpPr>
            <p:cNvPr id="32817" name="Text Box 21">
              <a:extLst>
                <a:ext uri="{FF2B5EF4-FFF2-40B4-BE49-F238E27FC236}">
                  <a16:creationId xmlns:a16="http://schemas.microsoft.com/office/drawing/2014/main" id="{3F81DC28-6B9C-44C0-8E51-72EF34C93DA9}"/>
                </a:ext>
              </a:extLst>
            </p:cNvPr>
            <p:cNvSpPr txBox="1">
              <a:spLocks noChangeArrowheads="1"/>
            </p:cNvSpPr>
            <p:nvPr/>
          </p:nvSpPr>
          <p:spPr bwMode="auto">
            <a:xfrm>
              <a:off x="2374" y="2208"/>
              <a:ext cx="34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q</a:t>
              </a:r>
              <a:r>
                <a:rPr lang="en-US" altLang="en-US" baseline="-25000"/>
                <a:t>x</a:t>
              </a:r>
              <a:endParaRPr lang="en-US" altLang="en-US"/>
            </a:p>
          </p:txBody>
        </p:sp>
        <p:graphicFrame>
          <p:nvGraphicFramePr>
            <p:cNvPr id="32818" name="Object 22">
              <a:extLst>
                <a:ext uri="{FF2B5EF4-FFF2-40B4-BE49-F238E27FC236}">
                  <a16:creationId xmlns:a16="http://schemas.microsoft.com/office/drawing/2014/main" id="{069F523A-96D6-4024-BD8D-432ADBDAC111}"/>
                </a:ext>
              </a:extLst>
            </p:cNvPr>
            <p:cNvGraphicFramePr>
              <a:graphicFrameLocks noChangeAspect="1"/>
            </p:cNvGraphicFramePr>
            <p:nvPr/>
          </p:nvGraphicFramePr>
          <p:xfrm>
            <a:off x="3238" y="2608"/>
            <a:ext cx="312" cy="464"/>
          </p:xfrm>
          <a:graphic>
            <a:graphicData uri="http://schemas.openxmlformats.org/presentationml/2006/ole">
              <mc:AlternateContent xmlns:mc="http://schemas.openxmlformats.org/markup-compatibility/2006">
                <mc:Choice xmlns:v="urn:schemas-microsoft-com:vml" Requires="v">
                  <p:oleObj spid="_x0000_s32832" name="Equation" r:id="rId11" imgW="495085" imgH="736280" progId="Equation.3">
                    <p:embed/>
                  </p:oleObj>
                </mc:Choice>
                <mc:Fallback>
                  <p:oleObj name="Equation" r:id="rId11" imgW="495085" imgH="73628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 y="2608"/>
                          <a:ext cx="312"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359" name="Object 23">
            <a:extLst>
              <a:ext uri="{FF2B5EF4-FFF2-40B4-BE49-F238E27FC236}">
                <a16:creationId xmlns:a16="http://schemas.microsoft.com/office/drawing/2014/main" id="{1F11BF74-BFF1-49CB-8C63-8B137FB29231}"/>
              </a:ext>
            </a:extLst>
          </p:cNvPr>
          <p:cNvGraphicFramePr>
            <a:graphicFrameLocks noChangeAspect="1"/>
          </p:cNvGraphicFramePr>
          <p:nvPr/>
        </p:nvGraphicFramePr>
        <p:xfrm>
          <a:off x="6588125" y="4216400"/>
          <a:ext cx="393700" cy="660400"/>
        </p:xfrm>
        <a:graphic>
          <a:graphicData uri="http://schemas.openxmlformats.org/presentationml/2006/ole">
            <mc:AlternateContent xmlns:mc="http://schemas.openxmlformats.org/markup-compatibility/2006">
              <mc:Choice xmlns:v="urn:schemas-microsoft-com:vml" Requires="v">
                <p:oleObj spid="_x0000_s32833" name="Equation" r:id="rId13" imgW="393529" imgH="660113" progId="Equation.3">
                  <p:embed/>
                </p:oleObj>
              </mc:Choice>
              <mc:Fallback>
                <p:oleObj name="Equation" r:id="rId13" imgW="393529" imgH="660113"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8125" y="4216400"/>
                        <a:ext cx="393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63">
            <a:extLst>
              <a:ext uri="{FF2B5EF4-FFF2-40B4-BE49-F238E27FC236}">
                <a16:creationId xmlns:a16="http://schemas.microsoft.com/office/drawing/2014/main" id="{534F1593-1E7F-43F0-A7F2-0BBF9797FCA2}"/>
              </a:ext>
            </a:extLst>
          </p:cNvPr>
          <p:cNvGrpSpPr>
            <a:grpSpLocks/>
          </p:cNvGrpSpPr>
          <p:nvPr/>
        </p:nvGrpSpPr>
        <p:grpSpPr bwMode="auto">
          <a:xfrm>
            <a:off x="7350125" y="3478213"/>
            <a:ext cx="1641475" cy="636587"/>
            <a:chOff x="4630" y="2191"/>
            <a:chExt cx="1034" cy="401"/>
          </a:xfrm>
        </p:grpSpPr>
        <p:sp>
          <p:nvSpPr>
            <p:cNvPr id="32811" name="Freeform 14">
              <a:extLst>
                <a:ext uri="{FF2B5EF4-FFF2-40B4-BE49-F238E27FC236}">
                  <a16:creationId xmlns:a16="http://schemas.microsoft.com/office/drawing/2014/main" id="{DA663336-940F-4F73-BD21-196A5E5169C5}"/>
                </a:ext>
              </a:extLst>
            </p:cNvPr>
            <p:cNvSpPr>
              <a:spLocks/>
            </p:cNvSpPr>
            <p:nvPr/>
          </p:nvSpPr>
          <p:spPr bwMode="auto">
            <a:xfrm>
              <a:off x="4630" y="2400"/>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12" name="Text Box 20">
              <a:extLst>
                <a:ext uri="{FF2B5EF4-FFF2-40B4-BE49-F238E27FC236}">
                  <a16:creationId xmlns:a16="http://schemas.microsoft.com/office/drawing/2014/main" id="{9C387E02-AFB0-44DC-B896-ECF4D38A9EBE}"/>
                </a:ext>
              </a:extLst>
            </p:cNvPr>
            <p:cNvSpPr txBox="1">
              <a:spLocks noChangeArrowheads="1"/>
            </p:cNvSpPr>
            <p:nvPr/>
          </p:nvSpPr>
          <p:spPr bwMode="auto">
            <a:xfrm>
              <a:off x="5254" y="2191"/>
              <a:ext cx="4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∞,2</a:t>
              </a:r>
              <a:endParaRPr lang="en-US" altLang="en-US"/>
            </a:p>
          </p:txBody>
        </p:sp>
      </p:grpSp>
      <p:grpSp>
        <p:nvGrpSpPr>
          <p:cNvPr id="4" name="Group 65">
            <a:extLst>
              <a:ext uri="{FF2B5EF4-FFF2-40B4-BE49-F238E27FC236}">
                <a16:creationId xmlns:a16="http://schemas.microsoft.com/office/drawing/2014/main" id="{1E8485F3-0AC1-48C2-A6D5-61F9B454458E}"/>
              </a:ext>
            </a:extLst>
          </p:cNvPr>
          <p:cNvGrpSpPr>
            <a:grpSpLocks/>
          </p:cNvGrpSpPr>
          <p:nvPr/>
        </p:nvGrpSpPr>
        <p:grpSpPr bwMode="auto">
          <a:xfrm>
            <a:off x="5978525" y="3478213"/>
            <a:ext cx="1754188" cy="636587"/>
            <a:chOff x="3766" y="2191"/>
            <a:chExt cx="1105" cy="401"/>
          </a:xfrm>
        </p:grpSpPr>
        <p:sp>
          <p:nvSpPr>
            <p:cNvPr id="32809" name="Freeform 15">
              <a:extLst>
                <a:ext uri="{FF2B5EF4-FFF2-40B4-BE49-F238E27FC236}">
                  <a16:creationId xmlns:a16="http://schemas.microsoft.com/office/drawing/2014/main" id="{B8AD6DD9-9043-4EEB-802B-A258556FFCFC}"/>
                </a:ext>
              </a:extLst>
            </p:cNvPr>
            <p:cNvSpPr>
              <a:spLocks/>
            </p:cNvSpPr>
            <p:nvPr/>
          </p:nvSpPr>
          <p:spPr bwMode="auto">
            <a:xfrm>
              <a:off x="3766" y="2400"/>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10" name="Text Box 19">
              <a:extLst>
                <a:ext uri="{FF2B5EF4-FFF2-40B4-BE49-F238E27FC236}">
                  <a16:creationId xmlns:a16="http://schemas.microsoft.com/office/drawing/2014/main" id="{3E513357-4B43-4213-8574-A2C777845E1F}"/>
                </a:ext>
              </a:extLst>
            </p:cNvPr>
            <p:cNvSpPr txBox="1">
              <a:spLocks noChangeArrowheads="1"/>
            </p:cNvSpPr>
            <p:nvPr/>
          </p:nvSpPr>
          <p:spPr bwMode="auto">
            <a:xfrm>
              <a:off x="4438" y="2191"/>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s,2</a:t>
              </a:r>
              <a:endParaRPr lang="en-US" altLang="en-US"/>
            </a:p>
          </p:txBody>
        </p:sp>
      </p:grpSp>
      <p:graphicFrame>
        <p:nvGraphicFramePr>
          <p:cNvPr id="14360" name="Object 24">
            <a:extLst>
              <a:ext uri="{FF2B5EF4-FFF2-40B4-BE49-F238E27FC236}">
                <a16:creationId xmlns:a16="http://schemas.microsoft.com/office/drawing/2014/main" id="{ABC0F4FA-A001-42BF-84BA-EA733B030F29}"/>
              </a:ext>
            </a:extLst>
          </p:cNvPr>
          <p:cNvGraphicFramePr>
            <a:graphicFrameLocks noChangeAspect="1"/>
          </p:cNvGraphicFramePr>
          <p:nvPr/>
        </p:nvGraphicFramePr>
        <p:xfrm>
          <a:off x="7883525" y="4140200"/>
          <a:ext cx="546100" cy="736600"/>
        </p:xfrm>
        <a:graphic>
          <a:graphicData uri="http://schemas.openxmlformats.org/presentationml/2006/ole">
            <mc:AlternateContent xmlns:mc="http://schemas.openxmlformats.org/markup-compatibility/2006">
              <mc:Choice xmlns:v="urn:schemas-microsoft-com:vml" Requires="v">
                <p:oleObj spid="_x0000_s32834" name="Equation" r:id="rId15" imgW="545863" imgH="736280" progId="Equation.3">
                  <p:embed/>
                </p:oleObj>
              </mc:Choice>
              <mc:Fallback>
                <p:oleObj name="Equation" r:id="rId15" imgW="545863" imgH="73628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83525" y="4140200"/>
                        <a:ext cx="5461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780" name="Group 53">
            <a:extLst>
              <a:ext uri="{FF2B5EF4-FFF2-40B4-BE49-F238E27FC236}">
                <a16:creationId xmlns:a16="http://schemas.microsoft.com/office/drawing/2014/main" id="{8D408176-4C71-4202-A8BD-3B904A49D1C1}"/>
              </a:ext>
            </a:extLst>
          </p:cNvPr>
          <p:cNvGrpSpPr>
            <a:grpSpLocks/>
          </p:cNvGrpSpPr>
          <p:nvPr/>
        </p:nvGrpSpPr>
        <p:grpSpPr bwMode="auto">
          <a:xfrm>
            <a:off x="5638800" y="1752600"/>
            <a:ext cx="2746375" cy="1662113"/>
            <a:chOff x="382" y="3033"/>
            <a:chExt cx="1730" cy="1047"/>
          </a:xfrm>
        </p:grpSpPr>
        <p:sp>
          <p:nvSpPr>
            <p:cNvPr id="32786" name="Line 26">
              <a:extLst>
                <a:ext uri="{FF2B5EF4-FFF2-40B4-BE49-F238E27FC236}">
                  <a16:creationId xmlns:a16="http://schemas.microsoft.com/office/drawing/2014/main" id="{46358DFD-89D9-4C5C-AC4E-8F4170979C2F}"/>
                </a:ext>
              </a:extLst>
            </p:cNvPr>
            <p:cNvSpPr>
              <a:spLocks noChangeShapeType="1"/>
            </p:cNvSpPr>
            <p:nvPr/>
          </p:nvSpPr>
          <p:spPr bwMode="auto">
            <a:xfrm>
              <a:off x="1067" y="3175"/>
              <a:ext cx="0" cy="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27">
              <a:extLst>
                <a:ext uri="{FF2B5EF4-FFF2-40B4-BE49-F238E27FC236}">
                  <a16:creationId xmlns:a16="http://schemas.microsoft.com/office/drawing/2014/main" id="{7D5855EF-C8CA-427B-95F3-0544FBD8201C}"/>
                </a:ext>
              </a:extLst>
            </p:cNvPr>
            <p:cNvSpPr>
              <a:spLocks noChangeShapeType="1"/>
            </p:cNvSpPr>
            <p:nvPr/>
          </p:nvSpPr>
          <p:spPr bwMode="auto">
            <a:xfrm>
              <a:off x="1408" y="3175"/>
              <a:ext cx="0" cy="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Line 28">
              <a:extLst>
                <a:ext uri="{FF2B5EF4-FFF2-40B4-BE49-F238E27FC236}">
                  <a16:creationId xmlns:a16="http://schemas.microsoft.com/office/drawing/2014/main" id="{5D1C94B5-58F3-49A4-BA9F-39CAF31CF403}"/>
                </a:ext>
              </a:extLst>
            </p:cNvPr>
            <p:cNvSpPr>
              <a:spLocks noChangeShapeType="1"/>
            </p:cNvSpPr>
            <p:nvPr/>
          </p:nvSpPr>
          <p:spPr bwMode="auto">
            <a:xfrm>
              <a:off x="1067" y="3297"/>
              <a:ext cx="34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29">
              <a:extLst>
                <a:ext uri="{FF2B5EF4-FFF2-40B4-BE49-F238E27FC236}">
                  <a16:creationId xmlns:a16="http://schemas.microsoft.com/office/drawing/2014/main" id="{88FC3A90-54C4-4E00-B7A7-8AFCADA8985A}"/>
                </a:ext>
              </a:extLst>
            </p:cNvPr>
            <p:cNvSpPr>
              <a:spLocks noChangeShapeType="1"/>
            </p:cNvSpPr>
            <p:nvPr/>
          </p:nvSpPr>
          <p:spPr bwMode="auto">
            <a:xfrm>
              <a:off x="694" y="3705"/>
              <a:ext cx="34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0" name="Line 30">
              <a:extLst>
                <a:ext uri="{FF2B5EF4-FFF2-40B4-BE49-F238E27FC236}">
                  <a16:creationId xmlns:a16="http://schemas.microsoft.com/office/drawing/2014/main" id="{5555E434-ECE5-4D26-B831-DC8D49316E07}"/>
                </a:ext>
              </a:extLst>
            </p:cNvPr>
            <p:cNvSpPr>
              <a:spLocks noChangeShapeType="1"/>
            </p:cNvSpPr>
            <p:nvPr/>
          </p:nvSpPr>
          <p:spPr bwMode="auto">
            <a:xfrm flipV="1">
              <a:off x="623" y="3330"/>
              <a:ext cx="0" cy="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1" name="Line 31">
              <a:extLst>
                <a:ext uri="{FF2B5EF4-FFF2-40B4-BE49-F238E27FC236}">
                  <a16:creationId xmlns:a16="http://schemas.microsoft.com/office/drawing/2014/main" id="{3C8F35AE-BC7D-41B4-AED3-0C3A2D9F6BA4}"/>
                </a:ext>
              </a:extLst>
            </p:cNvPr>
            <p:cNvSpPr>
              <a:spLocks noChangeShapeType="1"/>
            </p:cNvSpPr>
            <p:nvPr/>
          </p:nvSpPr>
          <p:spPr bwMode="auto">
            <a:xfrm flipV="1">
              <a:off x="1819" y="3300"/>
              <a:ext cx="0" cy="3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2" name="Line 32">
              <a:extLst>
                <a:ext uri="{FF2B5EF4-FFF2-40B4-BE49-F238E27FC236}">
                  <a16:creationId xmlns:a16="http://schemas.microsoft.com/office/drawing/2014/main" id="{52826816-4DC6-4420-8002-E185C5E0800E}"/>
                </a:ext>
              </a:extLst>
            </p:cNvPr>
            <p:cNvSpPr>
              <a:spLocks noChangeShapeType="1"/>
            </p:cNvSpPr>
            <p:nvPr/>
          </p:nvSpPr>
          <p:spPr bwMode="auto">
            <a:xfrm>
              <a:off x="1614" y="3673"/>
              <a:ext cx="2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3" name="Line 33">
              <a:extLst>
                <a:ext uri="{FF2B5EF4-FFF2-40B4-BE49-F238E27FC236}">
                  <a16:creationId xmlns:a16="http://schemas.microsoft.com/office/drawing/2014/main" id="{9C7F15F3-C0B9-411E-91C4-13A10D609F0F}"/>
                </a:ext>
              </a:extLst>
            </p:cNvPr>
            <p:cNvSpPr>
              <a:spLocks noChangeShapeType="1"/>
            </p:cNvSpPr>
            <p:nvPr/>
          </p:nvSpPr>
          <p:spPr bwMode="auto">
            <a:xfrm flipH="1">
              <a:off x="720" y="3194"/>
              <a:ext cx="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Freeform 34">
              <a:extLst>
                <a:ext uri="{FF2B5EF4-FFF2-40B4-BE49-F238E27FC236}">
                  <a16:creationId xmlns:a16="http://schemas.microsoft.com/office/drawing/2014/main" id="{63A7CB8D-B301-47C4-B2F8-7FEC9D131DBF}"/>
                </a:ext>
              </a:extLst>
            </p:cNvPr>
            <p:cNvSpPr>
              <a:spLocks/>
            </p:cNvSpPr>
            <p:nvPr/>
          </p:nvSpPr>
          <p:spPr bwMode="auto">
            <a:xfrm>
              <a:off x="1412" y="3537"/>
              <a:ext cx="202" cy="136"/>
            </a:xfrm>
            <a:custGeom>
              <a:avLst/>
              <a:gdLst>
                <a:gd name="T0" fmla="*/ 0 w 283"/>
                <a:gd name="T1" fmla="*/ 0 h 192"/>
                <a:gd name="T2" fmla="*/ 1 w 283"/>
                <a:gd name="T3" fmla="*/ 1 h 192"/>
                <a:gd name="T4" fmla="*/ 1 w 283"/>
                <a:gd name="T5" fmla="*/ 1 h 192"/>
                <a:gd name="T6" fmla="*/ 1 w 283"/>
                <a:gd name="T7" fmla="*/ 1 h 192"/>
                <a:gd name="T8" fmla="*/ 1 w 283"/>
                <a:gd name="T9" fmla="*/ 1 h 192"/>
                <a:gd name="T10" fmla="*/ 0 60000 65536"/>
                <a:gd name="T11" fmla="*/ 0 60000 65536"/>
                <a:gd name="T12" fmla="*/ 0 60000 65536"/>
                <a:gd name="T13" fmla="*/ 0 60000 65536"/>
                <a:gd name="T14" fmla="*/ 0 60000 65536"/>
                <a:gd name="T15" fmla="*/ 0 w 283"/>
                <a:gd name="T16" fmla="*/ 0 h 192"/>
                <a:gd name="T17" fmla="*/ 283 w 283"/>
                <a:gd name="T18" fmla="*/ 192 h 192"/>
              </a:gdLst>
              <a:ahLst/>
              <a:cxnLst>
                <a:cxn ang="T10">
                  <a:pos x="T0" y="T1"/>
                </a:cxn>
                <a:cxn ang="T11">
                  <a:pos x="T2" y="T3"/>
                </a:cxn>
                <a:cxn ang="T12">
                  <a:pos x="T4" y="T5"/>
                </a:cxn>
                <a:cxn ang="T13">
                  <a:pos x="T6" y="T7"/>
                </a:cxn>
                <a:cxn ang="T14">
                  <a:pos x="T8" y="T9"/>
                </a:cxn>
              </a:cxnLst>
              <a:rect l="T15" t="T16" r="T17" b="T18"/>
              <a:pathLst>
                <a:path w="283" h="192">
                  <a:moveTo>
                    <a:pt x="0" y="0"/>
                  </a:moveTo>
                  <a:cubicBezTo>
                    <a:pt x="10" y="27"/>
                    <a:pt x="12" y="50"/>
                    <a:pt x="38" y="67"/>
                  </a:cubicBezTo>
                  <a:cubicBezTo>
                    <a:pt x="60" y="101"/>
                    <a:pt x="47" y="90"/>
                    <a:pt x="72" y="106"/>
                  </a:cubicBezTo>
                  <a:cubicBezTo>
                    <a:pt x="106" y="159"/>
                    <a:pt x="182" y="177"/>
                    <a:pt x="240" y="182"/>
                  </a:cubicBezTo>
                  <a:cubicBezTo>
                    <a:pt x="251" y="184"/>
                    <a:pt x="271" y="192"/>
                    <a:pt x="283"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5" name="Freeform 35">
              <a:extLst>
                <a:ext uri="{FF2B5EF4-FFF2-40B4-BE49-F238E27FC236}">
                  <a16:creationId xmlns:a16="http://schemas.microsoft.com/office/drawing/2014/main" id="{0B791655-D96F-45F4-A302-69CACBCBC303}"/>
                </a:ext>
              </a:extLst>
            </p:cNvPr>
            <p:cNvSpPr>
              <a:spLocks/>
            </p:cNvSpPr>
            <p:nvPr/>
          </p:nvSpPr>
          <p:spPr bwMode="auto">
            <a:xfrm>
              <a:off x="892" y="3190"/>
              <a:ext cx="171" cy="110"/>
            </a:xfrm>
            <a:custGeom>
              <a:avLst/>
              <a:gdLst>
                <a:gd name="T0" fmla="*/ 1 w 240"/>
                <a:gd name="T1" fmla="*/ 1 h 155"/>
                <a:gd name="T2" fmla="*/ 1 w 240"/>
                <a:gd name="T3" fmla="*/ 1 h 155"/>
                <a:gd name="T4" fmla="*/ 1 w 240"/>
                <a:gd name="T5" fmla="*/ 1 h 155"/>
                <a:gd name="T6" fmla="*/ 1 w 240"/>
                <a:gd name="T7" fmla="*/ 1 h 155"/>
                <a:gd name="T8" fmla="*/ 0 w 240"/>
                <a:gd name="T9" fmla="*/ 1 h 155"/>
                <a:gd name="T10" fmla="*/ 0 60000 65536"/>
                <a:gd name="T11" fmla="*/ 0 60000 65536"/>
                <a:gd name="T12" fmla="*/ 0 60000 65536"/>
                <a:gd name="T13" fmla="*/ 0 60000 65536"/>
                <a:gd name="T14" fmla="*/ 0 60000 65536"/>
                <a:gd name="T15" fmla="*/ 0 w 240"/>
                <a:gd name="T16" fmla="*/ 0 h 155"/>
                <a:gd name="T17" fmla="*/ 240 w 240"/>
                <a:gd name="T18" fmla="*/ 155 h 155"/>
              </a:gdLst>
              <a:ahLst/>
              <a:cxnLst>
                <a:cxn ang="T10">
                  <a:pos x="T0" y="T1"/>
                </a:cxn>
                <a:cxn ang="T11">
                  <a:pos x="T2" y="T3"/>
                </a:cxn>
                <a:cxn ang="T12">
                  <a:pos x="T4" y="T5"/>
                </a:cxn>
                <a:cxn ang="T13">
                  <a:pos x="T6" y="T7"/>
                </a:cxn>
                <a:cxn ang="T14">
                  <a:pos x="T8" y="T9"/>
                </a:cxn>
              </a:cxnLst>
              <a:rect l="T15" t="T16" r="T17" b="T18"/>
              <a:pathLst>
                <a:path w="240" h="155">
                  <a:moveTo>
                    <a:pt x="240" y="155"/>
                  </a:moveTo>
                  <a:cubicBezTo>
                    <a:pt x="235" y="127"/>
                    <a:pt x="238" y="117"/>
                    <a:pt x="216" y="102"/>
                  </a:cubicBezTo>
                  <a:cubicBezTo>
                    <a:pt x="202" y="63"/>
                    <a:pt x="223" y="110"/>
                    <a:pt x="197" y="83"/>
                  </a:cubicBezTo>
                  <a:cubicBezTo>
                    <a:pt x="174" y="59"/>
                    <a:pt x="212" y="74"/>
                    <a:pt x="178" y="64"/>
                  </a:cubicBezTo>
                  <a:cubicBezTo>
                    <a:pt x="135" y="0"/>
                    <a:pt x="69" y="1"/>
                    <a:pt x="0" y="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6" name="Freeform 36">
              <a:extLst>
                <a:ext uri="{FF2B5EF4-FFF2-40B4-BE49-F238E27FC236}">
                  <a16:creationId xmlns:a16="http://schemas.microsoft.com/office/drawing/2014/main" id="{1BDA0696-3663-4F92-B30C-A9675B2C92F3}"/>
                </a:ext>
              </a:extLst>
            </p:cNvPr>
            <p:cNvSpPr>
              <a:spLocks/>
            </p:cNvSpPr>
            <p:nvPr/>
          </p:nvSpPr>
          <p:spPr bwMode="auto">
            <a:xfrm>
              <a:off x="1067" y="3142"/>
              <a:ext cx="341" cy="68"/>
            </a:xfrm>
            <a:custGeom>
              <a:avLst/>
              <a:gdLst>
                <a:gd name="T0" fmla="*/ 0 w 480"/>
                <a:gd name="T1" fmla="*/ 1 h 96"/>
                <a:gd name="T2" fmla="*/ 1 w 480"/>
                <a:gd name="T3" fmla="*/ 0 h 96"/>
                <a:gd name="T4" fmla="*/ 1 w 480"/>
                <a:gd name="T5" fmla="*/ 1 h 96"/>
                <a:gd name="T6" fmla="*/ 1 w 480"/>
                <a:gd name="T7" fmla="*/ 1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192" y="0"/>
                  </a:lnTo>
                  <a:lnTo>
                    <a:pt x="384" y="96"/>
                  </a:lnTo>
                  <a:lnTo>
                    <a:pt x="480"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7" name="Freeform 37">
              <a:extLst>
                <a:ext uri="{FF2B5EF4-FFF2-40B4-BE49-F238E27FC236}">
                  <a16:creationId xmlns:a16="http://schemas.microsoft.com/office/drawing/2014/main" id="{BDA4BB6A-1412-47A2-841B-DDB8CEEE342A}"/>
                </a:ext>
              </a:extLst>
            </p:cNvPr>
            <p:cNvSpPr>
              <a:spLocks/>
            </p:cNvSpPr>
            <p:nvPr/>
          </p:nvSpPr>
          <p:spPr bwMode="auto">
            <a:xfrm>
              <a:off x="1067" y="3744"/>
              <a:ext cx="341" cy="69"/>
            </a:xfrm>
            <a:custGeom>
              <a:avLst/>
              <a:gdLst>
                <a:gd name="T0" fmla="*/ 0 w 480"/>
                <a:gd name="T1" fmla="*/ 1 h 96"/>
                <a:gd name="T2" fmla="*/ 1 w 480"/>
                <a:gd name="T3" fmla="*/ 0 h 96"/>
                <a:gd name="T4" fmla="*/ 1 w 480"/>
                <a:gd name="T5" fmla="*/ 1 h 96"/>
                <a:gd name="T6" fmla="*/ 1 w 480"/>
                <a:gd name="T7" fmla="*/ 1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192" y="0"/>
                  </a:lnTo>
                  <a:lnTo>
                    <a:pt x="336" y="96"/>
                  </a:lnTo>
                  <a:lnTo>
                    <a:pt x="480"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8" name="Line 38">
              <a:extLst>
                <a:ext uri="{FF2B5EF4-FFF2-40B4-BE49-F238E27FC236}">
                  <a16:creationId xmlns:a16="http://schemas.microsoft.com/office/drawing/2014/main" id="{EDF1EA2C-1663-4BDF-8A3D-66AA182F26E5}"/>
                </a:ext>
              </a:extLst>
            </p:cNvPr>
            <p:cNvSpPr>
              <a:spLocks noChangeShapeType="1"/>
            </p:cNvSpPr>
            <p:nvPr/>
          </p:nvSpPr>
          <p:spPr bwMode="auto">
            <a:xfrm>
              <a:off x="1067" y="379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9" name="Line 39">
              <a:extLst>
                <a:ext uri="{FF2B5EF4-FFF2-40B4-BE49-F238E27FC236}">
                  <a16:creationId xmlns:a16="http://schemas.microsoft.com/office/drawing/2014/main" id="{F18230BF-3FD5-473F-97C8-8D4A8EC1C412}"/>
                </a:ext>
              </a:extLst>
            </p:cNvPr>
            <p:cNvSpPr>
              <a:spLocks noChangeShapeType="1"/>
            </p:cNvSpPr>
            <p:nvPr/>
          </p:nvSpPr>
          <p:spPr bwMode="auto">
            <a:xfrm>
              <a:off x="1067" y="3861"/>
              <a:ext cx="3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0" name="Text Box 42">
              <a:extLst>
                <a:ext uri="{FF2B5EF4-FFF2-40B4-BE49-F238E27FC236}">
                  <a16:creationId xmlns:a16="http://schemas.microsoft.com/office/drawing/2014/main" id="{5D583C2F-A815-4CBF-B143-696BAFA1D148}"/>
                </a:ext>
              </a:extLst>
            </p:cNvPr>
            <p:cNvSpPr txBox="1">
              <a:spLocks noChangeArrowheads="1"/>
            </p:cNvSpPr>
            <p:nvPr/>
          </p:nvSpPr>
          <p:spPr bwMode="auto">
            <a:xfrm>
              <a:off x="1741" y="3678"/>
              <a:ext cx="3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T</a:t>
              </a:r>
              <a:r>
                <a:rPr lang="en-US" altLang="en-US" sz="1800" baseline="-25000"/>
                <a:t>∞,2</a:t>
              </a:r>
            </a:p>
          </p:txBody>
        </p:sp>
        <p:sp>
          <p:nvSpPr>
            <p:cNvPr id="32801" name="Text Box 43">
              <a:extLst>
                <a:ext uri="{FF2B5EF4-FFF2-40B4-BE49-F238E27FC236}">
                  <a16:creationId xmlns:a16="http://schemas.microsoft.com/office/drawing/2014/main" id="{FCECB7C3-8F65-4AB6-B75C-7FCBF64D700F}"/>
                </a:ext>
              </a:extLst>
            </p:cNvPr>
            <p:cNvSpPr txBox="1">
              <a:spLocks noChangeArrowheads="1"/>
            </p:cNvSpPr>
            <p:nvPr/>
          </p:nvSpPr>
          <p:spPr bwMode="auto">
            <a:xfrm>
              <a:off x="382" y="3033"/>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T</a:t>
              </a:r>
              <a:r>
                <a:rPr lang="en-US" altLang="en-US" sz="1800" baseline="-25000"/>
                <a:t>∞,1</a:t>
              </a:r>
              <a:endParaRPr lang="en-US" altLang="en-US" sz="1800"/>
            </a:p>
          </p:txBody>
        </p:sp>
        <p:sp>
          <p:nvSpPr>
            <p:cNvPr id="32802" name="Text Box 44">
              <a:extLst>
                <a:ext uri="{FF2B5EF4-FFF2-40B4-BE49-F238E27FC236}">
                  <a16:creationId xmlns:a16="http://schemas.microsoft.com/office/drawing/2014/main" id="{00C9D34B-DEB2-4A39-BF8D-BFEBAE16E1C0}"/>
                </a:ext>
              </a:extLst>
            </p:cNvPr>
            <p:cNvSpPr txBox="1">
              <a:spLocks noChangeArrowheads="1"/>
            </p:cNvSpPr>
            <p:nvPr/>
          </p:nvSpPr>
          <p:spPr bwMode="auto">
            <a:xfrm>
              <a:off x="1356" y="3375"/>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T </a:t>
              </a:r>
              <a:r>
                <a:rPr lang="en-US" altLang="en-US" sz="1800" baseline="-25000"/>
                <a:t>s,2</a:t>
              </a:r>
            </a:p>
          </p:txBody>
        </p:sp>
        <p:sp>
          <p:nvSpPr>
            <p:cNvPr id="32803" name="Text Box 45">
              <a:extLst>
                <a:ext uri="{FF2B5EF4-FFF2-40B4-BE49-F238E27FC236}">
                  <a16:creationId xmlns:a16="http://schemas.microsoft.com/office/drawing/2014/main" id="{A78A8011-AD99-4651-893A-C09F42F78E2B}"/>
                </a:ext>
              </a:extLst>
            </p:cNvPr>
            <p:cNvSpPr txBox="1">
              <a:spLocks noChangeArrowheads="1"/>
            </p:cNvSpPr>
            <p:nvPr/>
          </p:nvSpPr>
          <p:spPr bwMode="auto">
            <a:xfrm>
              <a:off x="793" y="3272"/>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T </a:t>
              </a:r>
              <a:r>
                <a:rPr lang="en-US" altLang="en-US" sz="1800" baseline="-25000"/>
                <a:t>s,1</a:t>
              </a:r>
            </a:p>
          </p:txBody>
        </p:sp>
        <p:sp>
          <p:nvSpPr>
            <p:cNvPr id="32804" name="Text Box 46">
              <a:extLst>
                <a:ext uri="{FF2B5EF4-FFF2-40B4-BE49-F238E27FC236}">
                  <a16:creationId xmlns:a16="http://schemas.microsoft.com/office/drawing/2014/main" id="{885F468D-F9D4-4B64-8CE3-742A947DAD1F}"/>
                </a:ext>
              </a:extLst>
            </p:cNvPr>
            <p:cNvSpPr txBox="1">
              <a:spLocks noChangeArrowheads="1"/>
            </p:cNvSpPr>
            <p:nvPr/>
          </p:nvSpPr>
          <p:spPr bwMode="auto">
            <a:xfrm>
              <a:off x="1157" y="384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en-US" sz="1800"/>
                <a:t>L</a:t>
              </a:r>
            </a:p>
          </p:txBody>
        </p:sp>
        <p:sp>
          <p:nvSpPr>
            <p:cNvPr id="32805" name="Text Box 47">
              <a:extLst>
                <a:ext uri="{FF2B5EF4-FFF2-40B4-BE49-F238E27FC236}">
                  <a16:creationId xmlns:a16="http://schemas.microsoft.com/office/drawing/2014/main" id="{70C45293-0777-4D9A-AF18-84F877074DB2}"/>
                </a:ext>
              </a:extLst>
            </p:cNvPr>
            <p:cNvSpPr txBox="1">
              <a:spLocks noChangeArrowheads="1"/>
            </p:cNvSpPr>
            <p:nvPr/>
          </p:nvSpPr>
          <p:spPr bwMode="auto">
            <a:xfrm>
              <a:off x="1789" y="3369"/>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h</a:t>
              </a:r>
              <a:r>
                <a:rPr lang="en-US" altLang="en-US" sz="1800" baseline="-25000"/>
                <a:t>2</a:t>
              </a:r>
            </a:p>
          </p:txBody>
        </p:sp>
        <p:sp>
          <p:nvSpPr>
            <p:cNvPr id="32806" name="Text Box 49">
              <a:extLst>
                <a:ext uri="{FF2B5EF4-FFF2-40B4-BE49-F238E27FC236}">
                  <a16:creationId xmlns:a16="http://schemas.microsoft.com/office/drawing/2014/main" id="{79F30AD8-5CB4-4ADF-8E7F-C141D30004E6}"/>
                </a:ext>
              </a:extLst>
            </p:cNvPr>
            <p:cNvSpPr txBox="1">
              <a:spLocks noChangeArrowheads="1"/>
            </p:cNvSpPr>
            <p:nvPr/>
          </p:nvSpPr>
          <p:spPr bwMode="auto">
            <a:xfrm>
              <a:off x="397" y="3369"/>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h</a:t>
              </a:r>
              <a:r>
                <a:rPr lang="en-US" altLang="en-US" sz="1800" baseline="-25000"/>
                <a:t>1</a:t>
              </a:r>
            </a:p>
          </p:txBody>
        </p:sp>
        <p:sp>
          <p:nvSpPr>
            <p:cNvPr id="32807" name="Text Box 50">
              <a:extLst>
                <a:ext uri="{FF2B5EF4-FFF2-40B4-BE49-F238E27FC236}">
                  <a16:creationId xmlns:a16="http://schemas.microsoft.com/office/drawing/2014/main" id="{CE2A7443-926C-40F3-AFAA-1F74D982DBD7}"/>
                </a:ext>
              </a:extLst>
            </p:cNvPr>
            <p:cNvSpPr txBox="1">
              <a:spLocks noChangeArrowheads="1"/>
            </p:cNvSpPr>
            <p:nvPr/>
          </p:nvSpPr>
          <p:spPr bwMode="auto">
            <a:xfrm>
              <a:off x="797" y="3458"/>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q</a:t>
              </a:r>
              <a:r>
                <a:rPr lang="en-US" altLang="en-US" sz="1800" baseline="-25000"/>
                <a:t>x</a:t>
              </a:r>
            </a:p>
          </p:txBody>
        </p:sp>
        <p:sp>
          <p:nvSpPr>
            <p:cNvPr id="32808" name="Line 51">
              <a:extLst>
                <a:ext uri="{FF2B5EF4-FFF2-40B4-BE49-F238E27FC236}">
                  <a16:creationId xmlns:a16="http://schemas.microsoft.com/office/drawing/2014/main" id="{26C2BC1A-91C9-49E4-A74E-3FF75DF9F3F9}"/>
                </a:ext>
              </a:extLst>
            </p:cNvPr>
            <p:cNvSpPr>
              <a:spLocks noChangeShapeType="1"/>
            </p:cNvSpPr>
            <p:nvPr/>
          </p:nvSpPr>
          <p:spPr bwMode="auto">
            <a:xfrm>
              <a:off x="1409" y="3807"/>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14390" name="Object 54">
            <a:extLst>
              <a:ext uri="{FF2B5EF4-FFF2-40B4-BE49-F238E27FC236}">
                <a16:creationId xmlns:a16="http://schemas.microsoft.com/office/drawing/2014/main" id="{ED27C1F3-C4D3-4BE0-A4CD-8AB88E053AE5}"/>
              </a:ext>
            </a:extLst>
          </p:cNvPr>
          <p:cNvGraphicFramePr>
            <a:graphicFrameLocks noChangeAspect="1"/>
          </p:cNvGraphicFramePr>
          <p:nvPr/>
        </p:nvGraphicFramePr>
        <p:xfrm>
          <a:off x="5791200" y="5124450"/>
          <a:ext cx="1524000" cy="749300"/>
        </p:xfrm>
        <a:graphic>
          <a:graphicData uri="http://schemas.openxmlformats.org/presentationml/2006/ole">
            <mc:AlternateContent xmlns:mc="http://schemas.openxmlformats.org/markup-compatibility/2006">
              <mc:Choice xmlns:v="urn:schemas-microsoft-com:vml" Requires="v">
                <p:oleObj spid="_x0000_s32835" name="Equation" r:id="rId17" imgW="1524000" imgH="749300" progId="Equation.3">
                  <p:embed/>
                </p:oleObj>
              </mc:Choice>
              <mc:Fallback>
                <p:oleObj name="Equation" r:id="rId17" imgW="1524000" imgH="749300" progId="Equation.3">
                  <p:embed/>
                  <p:pic>
                    <p:nvPicPr>
                      <p:cNvPr id="0" name="Object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1200" y="5124450"/>
                        <a:ext cx="1524000" cy="74930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91" name="Object 55">
            <a:extLst>
              <a:ext uri="{FF2B5EF4-FFF2-40B4-BE49-F238E27FC236}">
                <a16:creationId xmlns:a16="http://schemas.microsoft.com/office/drawing/2014/main" id="{0E6DA0DC-09B7-4738-844C-78B80CD3971B}"/>
              </a:ext>
            </a:extLst>
          </p:cNvPr>
          <p:cNvGraphicFramePr>
            <a:graphicFrameLocks noChangeAspect="1"/>
          </p:cNvGraphicFramePr>
          <p:nvPr/>
        </p:nvGraphicFramePr>
        <p:xfrm>
          <a:off x="5830888" y="5962650"/>
          <a:ext cx="2921000" cy="590550"/>
        </p:xfrm>
        <a:graphic>
          <a:graphicData uri="http://schemas.openxmlformats.org/presentationml/2006/ole">
            <mc:AlternateContent xmlns:mc="http://schemas.openxmlformats.org/markup-compatibility/2006">
              <mc:Choice xmlns:v="urn:schemas-microsoft-com:vml" Requires="v">
                <p:oleObj spid="_x0000_s32836" name="Equation" r:id="rId19" imgW="3644900" imgH="736600" progId="Equation.3">
                  <p:embed/>
                </p:oleObj>
              </mc:Choice>
              <mc:Fallback>
                <p:oleObj name="Equation" r:id="rId19" imgW="3644900" imgH="736600" progId="Equation.3">
                  <p:embed/>
                  <p:pic>
                    <p:nvPicPr>
                      <p:cNvPr id="0" name="Object 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30888" y="5962650"/>
                        <a:ext cx="29210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3" name="Text Box 58">
            <a:extLst>
              <a:ext uri="{FF2B5EF4-FFF2-40B4-BE49-F238E27FC236}">
                <a16:creationId xmlns:a16="http://schemas.microsoft.com/office/drawing/2014/main" id="{0584AFAF-87B0-47C1-A1CA-DE537C9C5C6E}"/>
              </a:ext>
            </a:extLst>
          </p:cNvPr>
          <p:cNvSpPr txBox="1">
            <a:spLocks noChangeArrowheads="1"/>
          </p:cNvSpPr>
          <p:nvPr/>
        </p:nvSpPr>
        <p:spPr bwMode="auto">
          <a:xfrm>
            <a:off x="1279525" y="3748088"/>
            <a:ext cx="20970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lnSpc>
                <a:spcPct val="90000"/>
              </a:lnSpc>
              <a:buFontTx/>
              <a:buNone/>
            </a:pPr>
            <a:r>
              <a:rPr lang="en-US" altLang="en-US"/>
              <a:t>Thermal circuit:</a:t>
            </a:r>
          </a:p>
        </p:txBody>
      </p:sp>
      <p:sp>
        <p:nvSpPr>
          <p:cNvPr id="32784" name="Rectangle 62">
            <a:extLst>
              <a:ext uri="{FF2B5EF4-FFF2-40B4-BE49-F238E27FC236}">
                <a16:creationId xmlns:a16="http://schemas.microsoft.com/office/drawing/2014/main" id="{27E52985-953B-4DAD-B4FF-A3DE840CB092}"/>
              </a:ext>
            </a:extLst>
          </p:cNvPr>
          <p:cNvSpPr>
            <a:spLocks noGrp="1" noChangeArrowheads="1"/>
          </p:cNvSpPr>
          <p:nvPr>
            <p:ph type="title"/>
          </p:nvPr>
        </p:nvSpPr>
        <p:spPr/>
        <p:txBody>
          <a:bodyPr/>
          <a:lstStyle/>
          <a:p>
            <a:pPr algn="l" eaLnBrk="1" hangingPunct="1"/>
            <a:r>
              <a:rPr lang="en-US" altLang="en-US" sz="2400"/>
              <a:t>b) Thermal resistance</a:t>
            </a:r>
            <a:endParaRPr lang="en-US" altLang="en-US"/>
          </a:p>
        </p:txBody>
      </p:sp>
      <p:sp>
        <p:nvSpPr>
          <p:cNvPr id="14402" name="Text Box 66">
            <a:extLst>
              <a:ext uri="{FF2B5EF4-FFF2-40B4-BE49-F238E27FC236}">
                <a16:creationId xmlns:a16="http://schemas.microsoft.com/office/drawing/2014/main" id="{C8A34AA2-103C-4D47-B97E-6A857E9D4C49}"/>
              </a:ext>
            </a:extLst>
          </p:cNvPr>
          <p:cNvSpPr txBox="1">
            <a:spLocks noChangeArrowheads="1"/>
          </p:cNvSpPr>
          <p:nvPr/>
        </p:nvSpPr>
        <p:spPr bwMode="auto">
          <a:xfrm>
            <a:off x="914400" y="6324600"/>
            <a:ext cx="279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lnSpc>
                <a:spcPct val="90000"/>
              </a:lnSpc>
              <a:buFontTx/>
              <a:buNone/>
            </a:pPr>
            <a:r>
              <a:rPr lang="en-US" altLang="en-US" sz="1800"/>
              <a:t>Calculate q, knowing T</a:t>
            </a:r>
            <a:r>
              <a:rPr lang="en-US" altLang="en-US" sz="1800" baseline="-25000">
                <a:sym typeface="Symbol" panose="05050102010706020507" pitchFamily="18" charset="2"/>
              </a:rPr>
              <a:t></a:t>
            </a:r>
            <a:r>
              <a:rPr lang="en-US" altLang="en-US" sz="1800">
                <a:sym typeface="Symbol" panose="05050102010706020507" pitchFamily="18" charset="2"/>
              </a:rPr>
              <a:t> ?</a:t>
            </a:r>
            <a:endParaRPr lang="en-US" altLang="en-US" sz="1800" baseline="-25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435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436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4347"/>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grpId="0" nodeType="afterEffect">
                                  <p:stCondLst>
                                    <p:cond delay="2000"/>
                                  </p:stCondLst>
                                  <p:childTnLst>
                                    <p:set>
                                      <p:cBhvr>
                                        <p:cTn id="32" dur="1" fill="hold">
                                          <p:stCondLst>
                                            <p:cond delay="499"/>
                                          </p:stCondLst>
                                        </p:cTn>
                                        <p:tgtEl>
                                          <p:spTgt spid="1440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14390"/>
                                        </p:tgtEl>
                                        <p:attrNameLst>
                                          <p:attrName>style.visibility</p:attrName>
                                        </p:attrNameLst>
                                      </p:cBhvr>
                                      <p:to>
                                        <p:strVal val="visible"/>
                                      </p:to>
                                    </p:set>
                                    <p:anim calcmode="lin" valueType="num">
                                      <p:cBhvr>
                                        <p:cTn id="37" dur="500" fill="hold"/>
                                        <p:tgtEl>
                                          <p:spTgt spid="14390"/>
                                        </p:tgtEl>
                                        <p:attrNameLst>
                                          <p:attrName>ppt_x</p:attrName>
                                        </p:attrNameLst>
                                      </p:cBhvr>
                                      <p:tavLst>
                                        <p:tav tm="0">
                                          <p:val>
                                            <p:strVal val="#ppt_x-#ppt_w/2"/>
                                          </p:val>
                                        </p:tav>
                                        <p:tav tm="100000">
                                          <p:val>
                                            <p:strVal val="#ppt_x"/>
                                          </p:val>
                                        </p:tav>
                                      </p:tavLst>
                                    </p:anim>
                                    <p:anim calcmode="lin" valueType="num">
                                      <p:cBhvr>
                                        <p:cTn id="38" dur="500" fill="hold"/>
                                        <p:tgtEl>
                                          <p:spTgt spid="14390"/>
                                        </p:tgtEl>
                                        <p:attrNameLst>
                                          <p:attrName>ppt_y</p:attrName>
                                        </p:attrNameLst>
                                      </p:cBhvr>
                                      <p:tavLst>
                                        <p:tav tm="0">
                                          <p:val>
                                            <p:strVal val="#ppt_y"/>
                                          </p:val>
                                        </p:tav>
                                        <p:tav tm="100000">
                                          <p:val>
                                            <p:strVal val="#ppt_y"/>
                                          </p:val>
                                        </p:tav>
                                      </p:tavLst>
                                    </p:anim>
                                    <p:anim calcmode="lin" valueType="num">
                                      <p:cBhvr>
                                        <p:cTn id="39" dur="500" fill="hold"/>
                                        <p:tgtEl>
                                          <p:spTgt spid="14390"/>
                                        </p:tgtEl>
                                        <p:attrNameLst>
                                          <p:attrName>ppt_w</p:attrName>
                                        </p:attrNameLst>
                                      </p:cBhvr>
                                      <p:tavLst>
                                        <p:tav tm="0">
                                          <p:val>
                                            <p:fltVal val="0"/>
                                          </p:val>
                                        </p:tav>
                                        <p:tav tm="100000">
                                          <p:val>
                                            <p:strVal val="#ppt_w"/>
                                          </p:val>
                                        </p:tav>
                                      </p:tavLst>
                                    </p:anim>
                                    <p:anim calcmode="lin" valueType="num">
                                      <p:cBhvr>
                                        <p:cTn id="40" dur="500" fill="hold"/>
                                        <p:tgtEl>
                                          <p:spTgt spid="14390"/>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4391"/>
                                        </p:tgtEl>
                                        <p:attrNameLst>
                                          <p:attrName>style.visibility</p:attrName>
                                        </p:attrNameLst>
                                      </p:cBhvr>
                                      <p:to>
                                        <p:strVal val="visible"/>
                                      </p:to>
                                    </p:set>
                                    <p:animEffect transition="in" filter="dissolve">
                                      <p:cBhvr>
                                        <p:cTn id="45" dur="500"/>
                                        <p:tgtEl>
                                          <p:spTgt spid="1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a:extLst>
              <a:ext uri="{FF2B5EF4-FFF2-40B4-BE49-F238E27FC236}">
                <a16:creationId xmlns:a16="http://schemas.microsoft.com/office/drawing/2014/main" id="{5E8FD0E5-DB54-4787-9B95-240C82A8D2D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582B7CF4-5B55-4E54-9A4F-03B63F5AD88A}" type="datetime4">
              <a:rPr lang="en-US" altLang="en-US" sz="1000" smtClean="0"/>
              <a:pPr eaLnBrk="1" hangingPunct="1">
                <a:spcBef>
                  <a:spcPct val="0"/>
                </a:spcBef>
                <a:buClrTx/>
                <a:buSzTx/>
                <a:buFontTx/>
                <a:buNone/>
              </a:pPr>
              <a:t>February 10, 2022</a:t>
            </a:fld>
            <a:endParaRPr lang="en-US" altLang="en-US" sz="1000"/>
          </a:p>
        </p:txBody>
      </p:sp>
      <p:sp>
        <p:nvSpPr>
          <p:cNvPr id="6147" name="Slide Number Placeholder 5">
            <a:extLst>
              <a:ext uri="{FF2B5EF4-FFF2-40B4-BE49-F238E27FC236}">
                <a16:creationId xmlns:a16="http://schemas.microsoft.com/office/drawing/2014/main" id="{F5E9DA41-31B0-4427-A02B-9B3149FF83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6EEF2AF6-EA22-48CF-AA18-9F355411E88C}" type="slidenum">
              <a:rPr lang="en-US" altLang="en-US" sz="1000"/>
              <a:pPr algn="r" eaLnBrk="1" hangingPunct="1">
                <a:spcBef>
                  <a:spcPct val="0"/>
                </a:spcBef>
                <a:buClrTx/>
                <a:buSzTx/>
                <a:buFontTx/>
                <a:buNone/>
              </a:pPr>
              <a:t>3</a:t>
            </a:fld>
            <a:endParaRPr lang="en-US" altLang="en-US" sz="1000"/>
          </a:p>
        </p:txBody>
      </p:sp>
      <p:sp>
        <p:nvSpPr>
          <p:cNvPr id="6148" name="Rectangle 2">
            <a:extLst>
              <a:ext uri="{FF2B5EF4-FFF2-40B4-BE49-F238E27FC236}">
                <a16:creationId xmlns:a16="http://schemas.microsoft.com/office/drawing/2014/main" id="{0DE66371-A130-4BF1-8530-01AF513CC4CD}"/>
              </a:ext>
            </a:extLst>
          </p:cNvPr>
          <p:cNvSpPr>
            <a:spLocks noGrp="1" noChangeArrowheads="1"/>
          </p:cNvSpPr>
          <p:nvPr>
            <p:ph type="title"/>
          </p:nvPr>
        </p:nvSpPr>
        <p:spPr/>
        <p:txBody>
          <a:bodyPr/>
          <a:lstStyle/>
          <a:p>
            <a:pPr eaLnBrk="1" hangingPunct="1"/>
            <a:r>
              <a:rPr lang="en-US" altLang="en-US"/>
              <a:t>Course Structure</a:t>
            </a:r>
          </a:p>
        </p:txBody>
      </p:sp>
      <p:sp>
        <p:nvSpPr>
          <p:cNvPr id="6149" name="Rectangle 3">
            <a:extLst>
              <a:ext uri="{FF2B5EF4-FFF2-40B4-BE49-F238E27FC236}">
                <a16:creationId xmlns:a16="http://schemas.microsoft.com/office/drawing/2014/main" id="{3B922D34-896F-4675-84ED-DEC723FD3745}"/>
              </a:ext>
            </a:extLst>
          </p:cNvPr>
          <p:cNvSpPr>
            <a:spLocks noGrp="1" noChangeArrowheads="1"/>
          </p:cNvSpPr>
          <p:nvPr>
            <p:ph type="body" idx="1"/>
          </p:nvPr>
        </p:nvSpPr>
        <p:spPr>
          <a:xfrm>
            <a:off x="457200" y="2209800"/>
            <a:ext cx="8229600" cy="4411663"/>
          </a:xfrm>
        </p:spPr>
        <p:txBody>
          <a:bodyPr/>
          <a:lstStyle/>
          <a:p>
            <a:pPr eaLnBrk="1" hangingPunct="1"/>
            <a:r>
              <a:rPr lang="en-US" altLang="en-US"/>
              <a:t>Heat transfer-Modes</a:t>
            </a:r>
          </a:p>
          <a:p>
            <a:pPr eaLnBrk="1" hangingPunct="1"/>
            <a:r>
              <a:rPr lang="en-US" altLang="en-US"/>
              <a:t> Conduction</a:t>
            </a:r>
          </a:p>
          <a:p>
            <a:pPr eaLnBrk="1" hangingPunct="1"/>
            <a:r>
              <a:rPr lang="en-US" altLang="en-US"/>
              <a:t> Convection</a:t>
            </a:r>
          </a:p>
          <a:p>
            <a:pPr eaLnBrk="1" hangingPunct="1"/>
            <a:r>
              <a:rPr lang="en-US" altLang="en-US"/>
              <a:t> Composite systems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a:extLst>
              <a:ext uri="{FF2B5EF4-FFF2-40B4-BE49-F238E27FC236}">
                <a16:creationId xmlns:a16="http://schemas.microsoft.com/office/drawing/2014/main" id="{A3293167-5EEA-4BAE-9A51-232E43E519A0}"/>
              </a:ext>
            </a:extLst>
          </p:cNvPr>
          <p:cNvSpPr>
            <a:spLocks noGrp="1" noChangeArrowheads="1"/>
          </p:cNvSpPr>
          <p:nvPr>
            <p:ph type="body" sz="half" idx="1"/>
          </p:nvPr>
        </p:nvSpPr>
        <p:spPr>
          <a:xfrm>
            <a:off x="685800" y="228600"/>
            <a:ext cx="7772400" cy="6019800"/>
          </a:xfrm>
        </p:spPr>
        <p:txBody>
          <a:bodyPr/>
          <a:lstStyle/>
          <a:p>
            <a:pPr eaLnBrk="1" hangingPunct="1"/>
            <a:r>
              <a:rPr lang="en-US" altLang="en-US" sz="2000"/>
              <a:t>Overall heat transfer coefficient (U)</a:t>
            </a:r>
          </a:p>
          <a:p>
            <a:pPr eaLnBrk="1" hangingPunct="1"/>
            <a:endParaRPr lang="en-US" altLang="en-US" sz="2000"/>
          </a:p>
          <a:p>
            <a:pPr eaLnBrk="1" hangingPunct="1"/>
            <a:endParaRPr lang="en-US" altLang="en-US" sz="2000"/>
          </a:p>
          <a:p>
            <a:pPr eaLnBrk="1" hangingPunct="1"/>
            <a:endParaRPr lang="en-US" altLang="en-US" sz="2000"/>
          </a:p>
          <a:p>
            <a:pPr lvl="1" eaLnBrk="1" hangingPunct="1">
              <a:buFontTx/>
              <a:buNone/>
            </a:pPr>
            <a:r>
              <a:rPr lang="en-US" altLang="en-US" sz="1800"/>
              <a:t>where</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UA has units of W / K</a:t>
            </a:r>
          </a:p>
          <a:p>
            <a:pPr eaLnBrk="1" hangingPunct="1"/>
            <a:r>
              <a:rPr lang="en-US" altLang="en-US" sz="2000"/>
              <a:t>R</a:t>
            </a:r>
            <a:r>
              <a:rPr lang="en-US" altLang="en-US" sz="2000" baseline="-25000"/>
              <a:t>t</a:t>
            </a:r>
            <a:r>
              <a:rPr lang="en-US" altLang="en-US" sz="2000"/>
              <a:t> has units of K / W</a:t>
            </a:r>
          </a:p>
          <a:p>
            <a:pPr eaLnBrk="1" hangingPunct="1"/>
            <a:r>
              <a:rPr lang="en-US" altLang="en-US" sz="2000"/>
              <a:t>R</a:t>
            </a:r>
            <a:r>
              <a:rPr lang="en-US" altLang="en-US" sz="2000" baseline="-25000"/>
              <a:t>t</a:t>
            </a:r>
            <a:r>
              <a:rPr lang="en-US" altLang="en-US" sz="2000"/>
              <a:t>” has units K m</a:t>
            </a:r>
            <a:r>
              <a:rPr lang="en-US" altLang="en-US" sz="2000" baseline="30000"/>
              <a:t>2</a:t>
            </a:r>
            <a:r>
              <a:rPr lang="en-US" altLang="en-US" sz="2000"/>
              <a:t> / W</a:t>
            </a:r>
            <a:endParaRPr lang="en-CA" altLang="en-US" sz="2000"/>
          </a:p>
        </p:txBody>
      </p:sp>
      <p:graphicFrame>
        <p:nvGraphicFramePr>
          <p:cNvPr id="33795" name="Object 4">
            <a:extLst>
              <a:ext uri="{FF2B5EF4-FFF2-40B4-BE49-F238E27FC236}">
                <a16:creationId xmlns:a16="http://schemas.microsoft.com/office/drawing/2014/main" id="{4AECD8E7-B4CB-492B-9F82-E14738112883}"/>
              </a:ext>
            </a:extLst>
          </p:cNvPr>
          <p:cNvGraphicFramePr>
            <a:graphicFrameLocks noGrp="1" noChangeAspect="1"/>
          </p:cNvGraphicFramePr>
          <p:nvPr>
            <p:ph idx="4294967295"/>
          </p:nvPr>
        </p:nvGraphicFramePr>
        <p:xfrm>
          <a:off x="2209800" y="1981200"/>
          <a:ext cx="2844800" cy="1079500"/>
        </p:xfrm>
        <a:graphic>
          <a:graphicData uri="http://schemas.openxmlformats.org/presentationml/2006/ole">
            <mc:AlternateContent xmlns:mc="http://schemas.openxmlformats.org/markup-compatibility/2006">
              <mc:Choice xmlns:v="urn:schemas-microsoft-com:vml" Requires="v">
                <p:oleObj spid="_x0000_s33802" name="Equation" r:id="rId3" imgW="2844800" imgH="1079500" progId="Equation.3">
                  <p:embed/>
                </p:oleObj>
              </mc:Choice>
              <mc:Fallback>
                <p:oleObj name="Equation" r:id="rId3" imgW="2844800" imgH="1079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81200"/>
                        <a:ext cx="28448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10">
            <a:extLst>
              <a:ext uri="{FF2B5EF4-FFF2-40B4-BE49-F238E27FC236}">
                <a16:creationId xmlns:a16="http://schemas.microsoft.com/office/drawing/2014/main" id="{13E32B91-7EF5-456A-8D96-54221035ED16}"/>
              </a:ext>
            </a:extLst>
          </p:cNvPr>
          <p:cNvGraphicFramePr>
            <a:graphicFrameLocks noGrp="1" noChangeAspect="1"/>
          </p:cNvGraphicFramePr>
          <p:nvPr>
            <p:ph sz="half" idx="2"/>
          </p:nvPr>
        </p:nvGraphicFramePr>
        <p:xfrm>
          <a:off x="2209800" y="3429000"/>
          <a:ext cx="2908300" cy="673100"/>
        </p:xfrm>
        <a:graphic>
          <a:graphicData uri="http://schemas.openxmlformats.org/presentationml/2006/ole">
            <mc:AlternateContent xmlns:mc="http://schemas.openxmlformats.org/markup-compatibility/2006">
              <mc:Choice xmlns:v="urn:schemas-microsoft-com:vml" Requires="v">
                <p:oleObj spid="_x0000_s33803" name="Equation" r:id="rId5" imgW="3238500" imgH="749300" progId="Equation.3">
                  <p:embed/>
                </p:oleObj>
              </mc:Choice>
              <mc:Fallback>
                <p:oleObj name="Equation" r:id="rId5" imgW="3238500" imgH="749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429000"/>
                        <a:ext cx="29083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14">
            <a:extLst>
              <a:ext uri="{FF2B5EF4-FFF2-40B4-BE49-F238E27FC236}">
                <a16:creationId xmlns:a16="http://schemas.microsoft.com/office/drawing/2014/main" id="{E032D2A3-AF94-4327-8D28-5AA0B2847FD5}"/>
              </a:ext>
            </a:extLst>
          </p:cNvPr>
          <p:cNvGraphicFramePr>
            <a:graphicFrameLocks noChangeAspect="1"/>
          </p:cNvGraphicFramePr>
          <p:nvPr/>
        </p:nvGraphicFramePr>
        <p:xfrm>
          <a:off x="2209800" y="781050"/>
          <a:ext cx="2043113" cy="736600"/>
        </p:xfrm>
        <a:graphic>
          <a:graphicData uri="http://schemas.openxmlformats.org/presentationml/2006/ole">
            <mc:AlternateContent xmlns:mc="http://schemas.openxmlformats.org/markup-compatibility/2006">
              <mc:Choice xmlns:v="urn:schemas-microsoft-com:vml" Requires="v">
                <p:oleObj spid="_x0000_s33804" name="Equation" r:id="rId7" imgW="2044700" imgH="736600" progId="Equation.3">
                  <p:embed/>
                </p:oleObj>
              </mc:Choice>
              <mc:Fallback>
                <p:oleObj name="Equation" r:id="rId7" imgW="2044700" imgH="7366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781050"/>
                        <a:ext cx="204311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Rectangle 19">
            <a:extLst>
              <a:ext uri="{FF2B5EF4-FFF2-40B4-BE49-F238E27FC236}">
                <a16:creationId xmlns:a16="http://schemas.microsoft.com/office/drawing/2014/main" id="{74A2D9E2-8CE4-4569-B17A-50CB0E36B918}"/>
              </a:ext>
            </a:extLst>
          </p:cNvPr>
          <p:cNvSpPr>
            <a:spLocks noGrp="1" noChangeArrowheads="1"/>
          </p:cNvSpPr>
          <p:nvPr>
            <p:ph type="title"/>
          </p:nvPr>
        </p:nvSpPr>
        <p:spPr/>
        <p:txBody>
          <a:bodyPr/>
          <a:lstStyle/>
          <a:p>
            <a:pPr algn="l" eaLnBrk="1" hangingPunct="1"/>
            <a:r>
              <a:rPr lang="en-US" altLang="en-US" sz="2400"/>
              <a:t> 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14">
            <a:extLst>
              <a:ext uri="{FF2B5EF4-FFF2-40B4-BE49-F238E27FC236}">
                <a16:creationId xmlns:a16="http://schemas.microsoft.com/office/drawing/2014/main" id="{C3A57783-4388-4AEE-A7EA-D3044EA66417}"/>
              </a:ext>
            </a:extLst>
          </p:cNvPr>
          <p:cNvSpPr>
            <a:spLocks noGrp="1" noChangeArrowheads="1"/>
          </p:cNvSpPr>
          <p:nvPr>
            <p:ph type="title"/>
          </p:nvPr>
        </p:nvSpPr>
        <p:spPr/>
        <p:txBody>
          <a:bodyPr/>
          <a:lstStyle/>
          <a:p>
            <a:pPr algn="l" eaLnBrk="1" hangingPunct="1"/>
            <a:r>
              <a:rPr lang="en-US" altLang="en-US" sz="2400"/>
              <a:t>c) The composite wall</a:t>
            </a:r>
          </a:p>
        </p:txBody>
      </p:sp>
      <p:grpSp>
        <p:nvGrpSpPr>
          <p:cNvPr id="34819" name="Group 1082">
            <a:extLst>
              <a:ext uri="{FF2B5EF4-FFF2-40B4-BE49-F238E27FC236}">
                <a16:creationId xmlns:a16="http://schemas.microsoft.com/office/drawing/2014/main" id="{29D60BC7-7925-467C-B59B-374D134D334A}"/>
              </a:ext>
            </a:extLst>
          </p:cNvPr>
          <p:cNvGrpSpPr>
            <a:grpSpLocks/>
          </p:cNvGrpSpPr>
          <p:nvPr/>
        </p:nvGrpSpPr>
        <p:grpSpPr bwMode="auto">
          <a:xfrm>
            <a:off x="1676400" y="762000"/>
            <a:ext cx="6149975" cy="2686050"/>
            <a:chOff x="480" y="799"/>
            <a:chExt cx="3874" cy="1692"/>
          </a:xfrm>
        </p:grpSpPr>
        <p:sp>
          <p:nvSpPr>
            <p:cNvPr id="34845" name="Line 1031">
              <a:extLst>
                <a:ext uri="{FF2B5EF4-FFF2-40B4-BE49-F238E27FC236}">
                  <a16:creationId xmlns:a16="http://schemas.microsoft.com/office/drawing/2014/main" id="{9A7F2E1A-4FED-43BE-BEEB-9618B128E641}"/>
                </a:ext>
              </a:extLst>
            </p:cNvPr>
            <p:cNvSpPr>
              <a:spLocks noChangeShapeType="1"/>
            </p:cNvSpPr>
            <p:nvPr/>
          </p:nvSpPr>
          <p:spPr bwMode="auto">
            <a:xfrm>
              <a:off x="1488" y="1008"/>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6" name="Line 1033">
              <a:extLst>
                <a:ext uri="{FF2B5EF4-FFF2-40B4-BE49-F238E27FC236}">
                  <a16:creationId xmlns:a16="http://schemas.microsoft.com/office/drawing/2014/main" id="{6AD9F57B-3E96-440A-8C01-5179A824D0BB}"/>
                </a:ext>
              </a:extLst>
            </p:cNvPr>
            <p:cNvSpPr>
              <a:spLocks noChangeShapeType="1"/>
            </p:cNvSpPr>
            <p:nvPr/>
          </p:nvSpPr>
          <p:spPr bwMode="auto">
            <a:xfrm flipV="1">
              <a:off x="624" y="1536"/>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7" name="Line 1036">
              <a:extLst>
                <a:ext uri="{FF2B5EF4-FFF2-40B4-BE49-F238E27FC236}">
                  <a16:creationId xmlns:a16="http://schemas.microsoft.com/office/drawing/2014/main" id="{1886D0D3-6A91-40DE-A272-D34000BF5E3E}"/>
                </a:ext>
              </a:extLst>
            </p:cNvPr>
            <p:cNvSpPr>
              <a:spLocks noChangeShapeType="1"/>
            </p:cNvSpPr>
            <p:nvPr/>
          </p:nvSpPr>
          <p:spPr bwMode="auto">
            <a:xfrm flipH="1">
              <a:off x="864" y="8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8" name="Freeform 1038">
              <a:extLst>
                <a:ext uri="{FF2B5EF4-FFF2-40B4-BE49-F238E27FC236}">
                  <a16:creationId xmlns:a16="http://schemas.microsoft.com/office/drawing/2014/main" id="{78419EE9-99BA-447E-AA32-91C80EFE8BBC}"/>
                </a:ext>
              </a:extLst>
            </p:cNvPr>
            <p:cNvSpPr>
              <a:spLocks/>
            </p:cNvSpPr>
            <p:nvPr/>
          </p:nvSpPr>
          <p:spPr bwMode="auto">
            <a:xfrm>
              <a:off x="1248" y="864"/>
              <a:ext cx="240" cy="155"/>
            </a:xfrm>
            <a:custGeom>
              <a:avLst/>
              <a:gdLst>
                <a:gd name="T0" fmla="*/ 240 w 240"/>
                <a:gd name="T1" fmla="*/ 155 h 155"/>
                <a:gd name="T2" fmla="*/ 216 w 240"/>
                <a:gd name="T3" fmla="*/ 102 h 155"/>
                <a:gd name="T4" fmla="*/ 197 w 240"/>
                <a:gd name="T5" fmla="*/ 83 h 155"/>
                <a:gd name="T6" fmla="*/ 178 w 240"/>
                <a:gd name="T7" fmla="*/ 64 h 155"/>
                <a:gd name="T8" fmla="*/ 0 w 240"/>
                <a:gd name="T9" fmla="*/ 1 h 155"/>
                <a:gd name="T10" fmla="*/ 0 60000 65536"/>
                <a:gd name="T11" fmla="*/ 0 60000 65536"/>
                <a:gd name="T12" fmla="*/ 0 60000 65536"/>
                <a:gd name="T13" fmla="*/ 0 60000 65536"/>
                <a:gd name="T14" fmla="*/ 0 60000 65536"/>
                <a:gd name="T15" fmla="*/ 0 w 240"/>
                <a:gd name="T16" fmla="*/ 0 h 155"/>
                <a:gd name="T17" fmla="*/ 240 w 240"/>
                <a:gd name="T18" fmla="*/ 155 h 155"/>
              </a:gdLst>
              <a:ahLst/>
              <a:cxnLst>
                <a:cxn ang="T10">
                  <a:pos x="T0" y="T1"/>
                </a:cxn>
                <a:cxn ang="T11">
                  <a:pos x="T2" y="T3"/>
                </a:cxn>
                <a:cxn ang="T12">
                  <a:pos x="T4" y="T5"/>
                </a:cxn>
                <a:cxn ang="T13">
                  <a:pos x="T6" y="T7"/>
                </a:cxn>
                <a:cxn ang="T14">
                  <a:pos x="T8" y="T9"/>
                </a:cxn>
              </a:cxnLst>
              <a:rect l="T15" t="T16" r="T17" b="T18"/>
              <a:pathLst>
                <a:path w="240" h="155">
                  <a:moveTo>
                    <a:pt x="240" y="155"/>
                  </a:moveTo>
                  <a:cubicBezTo>
                    <a:pt x="235" y="127"/>
                    <a:pt x="238" y="117"/>
                    <a:pt x="216" y="102"/>
                  </a:cubicBezTo>
                  <a:cubicBezTo>
                    <a:pt x="202" y="63"/>
                    <a:pt x="223" y="110"/>
                    <a:pt x="197" y="83"/>
                  </a:cubicBezTo>
                  <a:cubicBezTo>
                    <a:pt x="174" y="59"/>
                    <a:pt x="212" y="74"/>
                    <a:pt x="178" y="64"/>
                  </a:cubicBezTo>
                  <a:cubicBezTo>
                    <a:pt x="135" y="0"/>
                    <a:pt x="69" y="1"/>
                    <a:pt x="0" y="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49" name="Group 1055">
              <a:extLst>
                <a:ext uri="{FF2B5EF4-FFF2-40B4-BE49-F238E27FC236}">
                  <a16:creationId xmlns:a16="http://schemas.microsoft.com/office/drawing/2014/main" id="{9A16C952-1A79-4AE8-B358-35947A01F735}"/>
                </a:ext>
              </a:extLst>
            </p:cNvPr>
            <p:cNvGrpSpPr>
              <a:grpSpLocks/>
            </p:cNvGrpSpPr>
            <p:nvPr/>
          </p:nvGrpSpPr>
          <p:grpSpPr bwMode="auto">
            <a:xfrm>
              <a:off x="1488" y="912"/>
              <a:ext cx="480" cy="1104"/>
              <a:chOff x="1488" y="912"/>
              <a:chExt cx="480" cy="1104"/>
            </a:xfrm>
          </p:grpSpPr>
          <p:sp>
            <p:nvSpPr>
              <p:cNvPr id="34886" name="Line 1029">
                <a:extLst>
                  <a:ext uri="{FF2B5EF4-FFF2-40B4-BE49-F238E27FC236}">
                    <a16:creationId xmlns:a16="http://schemas.microsoft.com/office/drawing/2014/main" id="{45E96F85-8010-4051-8D15-506120FA30C1}"/>
                  </a:ext>
                </a:extLst>
              </p:cNvPr>
              <p:cNvSpPr>
                <a:spLocks noChangeShapeType="1"/>
              </p:cNvSpPr>
              <p:nvPr/>
            </p:nvSpPr>
            <p:spPr bwMode="auto">
              <a:xfrm>
                <a:off x="1488" y="96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87" name="Line 1030">
                <a:extLst>
                  <a:ext uri="{FF2B5EF4-FFF2-40B4-BE49-F238E27FC236}">
                    <a16:creationId xmlns:a16="http://schemas.microsoft.com/office/drawing/2014/main" id="{48DB2781-1155-43E0-8D53-C5FBCA1195A0}"/>
                  </a:ext>
                </a:extLst>
              </p:cNvPr>
              <p:cNvSpPr>
                <a:spLocks noChangeShapeType="1"/>
              </p:cNvSpPr>
              <p:nvPr/>
            </p:nvSpPr>
            <p:spPr bwMode="auto">
              <a:xfrm>
                <a:off x="1968" y="96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88" name="Freeform 1039">
                <a:extLst>
                  <a:ext uri="{FF2B5EF4-FFF2-40B4-BE49-F238E27FC236}">
                    <a16:creationId xmlns:a16="http://schemas.microsoft.com/office/drawing/2014/main" id="{BD42D031-4BF0-499B-AF75-90A0E2D9A3CE}"/>
                  </a:ext>
                </a:extLst>
              </p:cNvPr>
              <p:cNvSpPr>
                <a:spLocks/>
              </p:cNvSpPr>
              <p:nvPr/>
            </p:nvSpPr>
            <p:spPr bwMode="auto">
              <a:xfrm>
                <a:off x="1488" y="912"/>
                <a:ext cx="480" cy="96"/>
              </a:xfrm>
              <a:custGeom>
                <a:avLst/>
                <a:gdLst>
                  <a:gd name="T0" fmla="*/ 0 w 480"/>
                  <a:gd name="T1" fmla="*/ 48 h 96"/>
                  <a:gd name="T2" fmla="*/ 192 w 480"/>
                  <a:gd name="T3" fmla="*/ 0 h 96"/>
                  <a:gd name="T4" fmla="*/ 384 w 480"/>
                  <a:gd name="T5" fmla="*/ 96 h 96"/>
                  <a:gd name="T6" fmla="*/ 480 w 480"/>
                  <a:gd name="T7" fmla="*/ 48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192" y="0"/>
                    </a:lnTo>
                    <a:lnTo>
                      <a:pt x="384" y="96"/>
                    </a:lnTo>
                    <a:lnTo>
                      <a:pt x="480"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9" name="Freeform 1040">
                <a:extLst>
                  <a:ext uri="{FF2B5EF4-FFF2-40B4-BE49-F238E27FC236}">
                    <a16:creationId xmlns:a16="http://schemas.microsoft.com/office/drawing/2014/main" id="{9FE7BCEA-2B2B-46EB-A67C-72546C134B2F}"/>
                  </a:ext>
                </a:extLst>
              </p:cNvPr>
              <p:cNvSpPr>
                <a:spLocks/>
              </p:cNvSpPr>
              <p:nvPr/>
            </p:nvSpPr>
            <p:spPr bwMode="auto">
              <a:xfrm>
                <a:off x="1488" y="1920"/>
                <a:ext cx="480" cy="96"/>
              </a:xfrm>
              <a:custGeom>
                <a:avLst/>
                <a:gdLst>
                  <a:gd name="T0" fmla="*/ 0 w 480"/>
                  <a:gd name="T1" fmla="*/ 48 h 96"/>
                  <a:gd name="T2" fmla="*/ 192 w 480"/>
                  <a:gd name="T3" fmla="*/ 0 h 96"/>
                  <a:gd name="T4" fmla="*/ 336 w 480"/>
                  <a:gd name="T5" fmla="*/ 96 h 96"/>
                  <a:gd name="T6" fmla="*/ 480 w 480"/>
                  <a:gd name="T7" fmla="*/ 48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192" y="0"/>
                    </a:lnTo>
                    <a:lnTo>
                      <a:pt x="336" y="96"/>
                    </a:lnTo>
                    <a:lnTo>
                      <a:pt x="480"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50" name="Line 1041">
              <a:extLst>
                <a:ext uri="{FF2B5EF4-FFF2-40B4-BE49-F238E27FC236}">
                  <a16:creationId xmlns:a16="http://schemas.microsoft.com/office/drawing/2014/main" id="{9041C57E-421B-4181-B8E2-2846AC845CD3}"/>
                </a:ext>
              </a:extLst>
            </p:cNvPr>
            <p:cNvSpPr>
              <a:spLocks noChangeShapeType="1"/>
            </p:cNvSpPr>
            <p:nvPr/>
          </p:nvSpPr>
          <p:spPr bwMode="auto">
            <a:xfrm>
              <a:off x="1488" y="206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1" name="Text Box 1046">
              <a:extLst>
                <a:ext uri="{FF2B5EF4-FFF2-40B4-BE49-F238E27FC236}">
                  <a16:creationId xmlns:a16="http://schemas.microsoft.com/office/drawing/2014/main" id="{EC73D3E2-C027-41A8-A3A8-485EF1FB58C9}"/>
                </a:ext>
              </a:extLst>
            </p:cNvPr>
            <p:cNvSpPr txBox="1">
              <a:spLocks noChangeArrowheads="1"/>
            </p:cNvSpPr>
            <p:nvPr/>
          </p:nvSpPr>
          <p:spPr bwMode="auto">
            <a:xfrm>
              <a:off x="528" y="799"/>
              <a:ext cx="4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∞,1</a:t>
              </a:r>
              <a:endParaRPr lang="en-US" altLang="en-US"/>
            </a:p>
          </p:txBody>
        </p:sp>
        <p:sp>
          <p:nvSpPr>
            <p:cNvPr id="34852" name="Text Box 1048">
              <a:extLst>
                <a:ext uri="{FF2B5EF4-FFF2-40B4-BE49-F238E27FC236}">
                  <a16:creationId xmlns:a16="http://schemas.microsoft.com/office/drawing/2014/main" id="{AC38D586-C6D5-4FFE-A019-A31BAAB8DBD2}"/>
                </a:ext>
              </a:extLst>
            </p:cNvPr>
            <p:cNvSpPr txBox="1">
              <a:spLocks noChangeArrowheads="1"/>
            </p:cNvSpPr>
            <p:nvPr/>
          </p:nvSpPr>
          <p:spPr bwMode="auto">
            <a:xfrm>
              <a:off x="1104" y="943"/>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s,1</a:t>
              </a:r>
            </a:p>
          </p:txBody>
        </p:sp>
        <p:grpSp>
          <p:nvGrpSpPr>
            <p:cNvPr id="34853" name="Group 1054">
              <a:extLst>
                <a:ext uri="{FF2B5EF4-FFF2-40B4-BE49-F238E27FC236}">
                  <a16:creationId xmlns:a16="http://schemas.microsoft.com/office/drawing/2014/main" id="{9A88269B-95C9-4D9F-AE80-2EB0F75C6866}"/>
                </a:ext>
              </a:extLst>
            </p:cNvPr>
            <p:cNvGrpSpPr>
              <a:grpSpLocks/>
            </p:cNvGrpSpPr>
            <p:nvPr/>
          </p:nvGrpSpPr>
          <p:grpSpPr bwMode="auto">
            <a:xfrm>
              <a:off x="2928" y="1392"/>
              <a:ext cx="1426" cy="893"/>
              <a:chOff x="1968" y="1056"/>
              <a:chExt cx="1426" cy="893"/>
            </a:xfrm>
          </p:grpSpPr>
          <p:sp>
            <p:nvSpPr>
              <p:cNvPr id="34879" name="Line 1034">
                <a:extLst>
                  <a:ext uri="{FF2B5EF4-FFF2-40B4-BE49-F238E27FC236}">
                    <a16:creationId xmlns:a16="http://schemas.microsoft.com/office/drawing/2014/main" id="{0B91FBB8-FD44-48A4-8087-952C0C6C1EE9}"/>
                  </a:ext>
                </a:extLst>
              </p:cNvPr>
              <p:cNvSpPr>
                <a:spLocks noChangeShapeType="1"/>
              </p:cNvSpPr>
              <p:nvPr/>
            </p:nvSpPr>
            <p:spPr bwMode="auto">
              <a:xfrm flipV="1">
                <a:off x="2544" y="1056"/>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80" name="Line 1035">
                <a:extLst>
                  <a:ext uri="{FF2B5EF4-FFF2-40B4-BE49-F238E27FC236}">
                    <a16:creationId xmlns:a16="http://schemas.microsoft.com/office/drawing/2014/main" id="{C584E51E-DB1C-4E45-8F76-C2C7E912496F}"/>
                  </a:ext>
                </a:extLst>
              </p:cNvPr>
              <p:cNvSpPr>
                <a:spLocks noChangeShapeType="1"/>
              </p:cNvSpPr>
              <p:nvPr/>
            </p:nvSpPr>
            <p:spPr bwMode="auto">
              <a:xfrm>
                <a:off x="2256" y="172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81" name="Freeform 1037">
                <a:extLst>
                  <a:ext uri="{FF2B5EF4-FFF2-40B4-BE49-F238E27FC236}">
                    <a16:creationId xmlns:a16="http://schemas.microsoft.com/office/drawing/2014/main" id="{6C080DEB-A883-45CB-8707-2D1FC3B80BCF}"/>
                  </a:ext>
                </a:extLst>
              </p:cNvPr>
              <p:cNvSpPr>
                <a:spLocks/>
              </p:cNvSpPr>
              <p:nvPr/>
            </p:nvSpPr>
            <p:spPr bwMode="auto">
              <a:xfrm>
                <a:off x="1973" y="1536"/>
                <a:ext cx="283" cy="192"/>
              </a:xfrm>
              <a:custGeom>
                <a:avLst/>
                <a:gdLst>
                  <a:gd name="T0" fmla="*/ 0 w 283"/>
                  <a:gd name="T1" fmla="*/ 0 h 192"/>
                  <a:gd name="T2" fmla="*/ 38 w 283"/>
                  <a:gd name="T3" fmla="*/ 67 h 192"/>
                  <a:gd name="T4" fmla="*/ 72 w 283"/>
                  <a:gd name="T5" fmla="*/ 106 h 192"/>
                  <a:gd name="T6" fmla="*/ 240 w 283"/>
                  <a:gd name="T7" fmla="*/ 182 h 192"/>
                  <a:gd name="T8" fmla="*/ 283 w 283"/>
                  <a:gd name="T9" fmla="*/ 192 h 192"/>
                  <a:gd name="T10" fmla="*/ 0 60000 65536"/>
                  <a:gd name="T11" fmla="*/ 0 60000 65536"/>
                  <a:gd name="T12" fmla="*/ 0 60000 65536"/>
                  <a:gd name="T13" fmla="*/ 0 60000 65536"/>
                  <a:gd name="T14" fmla="*/ 0 60000 65536"/>
                  <a:gd name="T15" fmla="*/ 0 w 283"/>
                  <a:gd name="T16" fmla="*/ 0 h 192"/>
                  <a:gd name="T17" fmla="*/ 283 w 283"/>
                  <a:gd name="T18" fmla="*/ 192 h 192"/>
                </a:gdLst>
                <a:ahLst/>
                <a:cxnLst>
                  <a:cxn ang="T10">
                    <a:pos x="T0" y="T1"/>
                  </a:cxn>
                  <a:cxn ang="T11">
                    <a:pos x="T2" y="T3"/>
                  </a:cxn>
                  <a:cxn ang="T12">
                    <a:pos x="T4" y="T5"/>
                  </a:cxn>
                  <a:cxn ang="T13">
                    <a:pos x="T6" y="T7"/>
                  </a:cxn>
                  <a:cxn ang="T14">
                    <a:pos x="T8" y="T9"/>
                  </a:cxn>
                </a:cxnLst>
                <a:rect l="T15" t="T16" r="T17" b="T18"/>
                <a:pathLst>
                  <a:path w="283" h="192">
                    <a:moveTo>
                      <a:pt x="0" y="0"/>
                    </a:moveTo>
                    <a:cubicBezTo>
                      <a:pt x="10" y="27"/>
                      <a:pt x="12" y="50"/>
                      <a:pt x="38" y="67"/>
                    </a:cubicBezTo>
                    <a:cubicBezTo>
                      <a:pt x="60" y="101"/>
                      <a:pt x="47" y="90"/>
                      <a:pt x="72" y="106"/>
                    </a:cubicBezTo>
                    <a:cubicBezTo>
                      <a:pt x="106" y="159"/>
                      <a:pt x="182" y="177"/>
                      <a:pt x="240" y="182"/>
                    </a:cubicBezTo>
                    <a:cubicBezTo>
                      <a:pt x="251" y="184"/>
                      <a:pt x="271" y="192"/>
                      <a:pt x="283"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2" name="Text Box 1044">
                <a:extLst>
                  <a:ext uri="{FF2B5EF4-FFF2-40B4-BE49-F238E27FC236}">
                    <a16:creationId xmlns:a16="http://schemas.microsoft.com/office/drawing/2014/main" id="{9533D06F-C8D9-41EC-9CC9-76E3F216B3FD}"/>
                  </a:ext>
                </a:extLst>
              </p:cNvPr>
              <p:cNvSpPr txBox="1">
                <a:spLocks noChangeArrowheads="1"/>
              </p:cNvSpPr>
              <p:nvPr/>
            </p:nvSpPr>
            <p:spPr bwMode="auto">
              <a:xfrm>
                <a:off x="2544" y="1087"/>
                <a:ext cx="8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Cold fluid</a:t>
                </a:r>
              </a:p>
            </p:txBody>
          </p:sp>
          <p:sp>
            <p:nvSpPr>
              <p:cNvPr id="34883" name="Text Box 1045">
                <a:extLst>
                  <a:ext uri="{FF2B5EF4-FFF2-40B4-BE49-F238E27FC236}">
                    <a16:creationId xmlns:a16="http://schemas.microsoft.com/office/drawing/2014/main" id="{B59926AC-11BE-4946-B93D-3D7005A36FAB}"/>
                  </a:ext>
                </a:extLst>
              </p:cNvPr>
              <p:cNvSpPr txBox="1">
                <a:spLocks noChangeArrowheads="1"/>
              </p:cNvSpPr>
              <p:nvPr/>
            </p:nvSpPr>
            <p:spPr bwMode="auto">
              <a:xfrm>
                <a:off x="2640" y="1680"/>
                <a:ext cx="4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∞,2</a:t>
                </a:r>
              </a:p>
            </p:txBody>
          </p:sp>
          <p:sp>
            <p:nvSpPr>
              <p:cNvPr id="34884" name="Text Box 1047">
                <a:extLst>
                  <a:ext uri="{FF2B5EF4-FFF2-40B4-BE49-F238E27FC236}">
                    <a16:creationId xmlns:a16="http://schemas.microsoft.com/office/drawing/2014/main" id="{6FBB8F98-894D-42E9-9B18-B2D2571CDD18}"/>
                  </a:ext>
                </a:extLst>
              </p:cNvPr>
              <p:cNvSpPr txBox="1">
                <a:spLocks noChangeArrowheads="1"/>
              </p:cNvSpPr>
              <p:nvPr/>
            </p:nvSpPr>
            <p:spPr bwMode="auto">
              <a:xfrm>
                <a:off x="1968" y="1279"/>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s,4</a:t>
                </a:r>
              </a:p>
            </p:txBody>
          </p:sp>
          <p:sp>
            <p:nvSpPr>
              <p:cNvPr id="34885" name="Text Box 1050">
                <a:extLst>
                  <a:ext uri="{FF2B5EF4-FFF2-40B4-BE49-F238E27FC236}">
                    <a16:creationId xmlns:a16="http://schemas.microsoft.com/office/drawing/2014/main" id="{B53D7428-A05C-4029-BEE3-FAE08366D801}"/>
                  </a:ext>
                </a:extLst>
              </p:cNvPr>
              <p:cNvSpPr txBox="1">
                <a:spLocks noChangeArrowheads="1"/>
              </p:cNvSpPr>
              <p:nvPr/>
            </p:nvSpPr>
            <p:spPr bwMode="auto">
              <a:xfrm>
                <a:off x="2832" y="1327"/>
                <a:ext cx="28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h</a:t>
                </a:r>
                <a:r>
                  <a:rPr lang="en-US" altLang="en-US" baseline="-25000"/>
                  <a:t>2</a:t>
                </a:r>
              </a:p>
            </p:txBody>
          </p:sp>
        </p:grpSp>
        <p:sp>
          <p:nvSpPr>
            <p:cNvPr id="34854" name="Text Box 1051">
              <a:extLst>
                <a:ext uri="{FF2B5EF4-FFF2-40B4-BE49-F238E27FC236}">
                  <a16:creationId xmlns:a16="http://schemas.microsoft.com/office/drawing/2014/main" id="{1EA6BDCC-CCD3-4DED-AFDD-F4B1573D4340}"/>
                </a:ext>
              </a:extLst>
            </p:cNvPr>
            <p:cNvSpPr txBox="1">
              <a:spLocks noChangeArrowheads="1"/>
            </p:cNvSpPr>
            <p:nvPr/>
          </p:nvSpPr>
          <p:spPr bwMode="auto">
            <a:xfrm>
              <a:off x="480" y="1279"/>
              <a:ext cx="7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Hot fluid</a:t>
              </a:r>
            </a:p>
          </p:txBody>
        </p:sp>
        <p:sp>
          <p:nvSpPr>
            <p:cNvPr id="34855" name="Text Box 1052">
              <a:extLst>
                <a:ext uri="{FF2B5EF4-FFF2-40B4-BE49-F238E27FC236}">
                  <a16:creationId xmlns:a16="http://schemas.microsoft.com/office/drawing/2014/main" id="{EECCCA17-269D-4BEB-A6D0-DBFC5309E354}"/>
                </a:ext>
              </a:extLst>
            </p:cNvPr>
            <p:cNvSpPr txBox="1">
              <a:spLocks noChangeArrowheads="1"/>
            </p:cNvSpPr>
            <p:nvPr/>
          </p:nvSpPr>
          <p:spPr bwMode="auto">
            <a:xfrm>
              <a:off x="768" y="1471"/>
              <a:ext cx="28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h</a:t>
              </a:r>
              <a:r>
                <a:rPr lang="en-US" altLang="en-US" baseline="-25000"/>
                <a:t>1</a:t>
              </a:r>
            </a:p>
          </p:txBody>
        </p:sp>
        <p:grpSp>
          <p:nvGrpSpPr>
            <p:cNvPr id="34856" name="Group 1056">
              <a:extLst>
                <a:ext uri="{FF2B5EF4-FFF2-40B4-BE49-F238E27FC236}">
                  <a16:creationId xmlns:a16="http://schemas.microsoft.com/office/drawing/2014/main" id="{F63A5457-9CE3-4A0C-949E-7A748255C8BE}"/>
                </a:ext>
              </a:extLst>
            </p:cNvPr>
            <p:cNvGrpSpPr>
              <a:grpSpLocks/>
            </p:cNvGrpSpPr>
            <p:nvPr/>
          </p:nvGrpSpPr>
          <p:grpSpPr bwMode="auto">
            <a:xfrm>
              <a:off x="1968" y="912"/>
              <a:ext cx="480" cy="1104"/>
              <a:chOff x="1488" y="912"/>
              <a:chExt cx="480" cy="1104"/>
            </a:xfrm>
          </p:grpSpPr>
          <p:sp>
            <p:nvSpPr>
              <p:cNvPr id="34875" name="Line 1057">
                <a:extLst>
                  <a:ext uri="{FF2B5EF4-FFF2-40B4-BE49-F238E27FC236}">
                    <a16:creationId xmlns:a16="http://schemas.microsoft.com/office/drawing/2014/main" id="{CD1615F7-E374-4D48-8303-CB28C4684DC9}"/>
                  </a:ext>
                </a:extLst>
              </p:cNvPr>
              <p:cNvSpPr>
                <a:spLocks noChangeShapeType="1"/>
              </p:cNvSpPr>
              <p:nvPr/>
            </p:nvSpPr>
            <p:spPr bwMode="auto">
              <a:xfrm>
                <a:off x="1488" y="96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76" name="Line 1058">
                <a:extLst>
                  <a:ext uri="{FF2B5EF4-FFF2-40B4-BE49-F238E27FC236}">
                    <a16:creationId xmlns:a16="http://schemas.microsoft.com/office/drawing/2014/main" id="{536D6CE6-C4C1-4574-8A22-17B3805A4C21}"/>
                  </a:ext>
                </a:extLst>
              </p:cNvPr>
              <p:cNvSpPr>
                <a:spLocks noChangeShapeType="1"/>
              </p:cNvSpPr>
              <p:nvPr/>
            </p:nvSpPr>
            <p:spPr bwMode="auto">
              <a:xfrm>
                <a:off x="1968" y="96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77" name="Freeform 1059">
                <a:extLst>
                  <a:ext uri="{FF2B5EF4-FFF2-40B4-BE49-F238E27FC236}">
                    <a16:creationId xmlns:a16="http://schemas.microsoft.com/office/drawing/2014/main" id="{87DF4BC0-A1D6-4CCC-9F6D-A0FC203EC378}"/>
                  </a:ext>
                </a:extLst>
              </p:cNvPr>
              <p:cNvSpPr>
                <a:spLocks/>
              </p:cNvSpPr>
              <p:nvPr/>
            </p:nvSpPr>
            <p:spPr bwMode="auto">
              <a:xfrm>
                <a:off x="1488" y="912"/>
                <a:ext cx="480" cy="96"/>
              </a:xfrm>
              <a:custGeom>
                <a:avLst/>
                <a:gdLst>
                  <a:gd name="T0" fmla="*/ 0 w 480"/>
                  <a:gd name="T1" fmla="*/ 48 h 96"/>
                  <a:gd name="T2" fmla="*/ 192 w 480"/>
                  <a:gd name="T3" fmla="*/ 0 h 96"/>
                  <a:gd name="T4" fmla="*/ 384 w 480"/>
                  <a:gd name="T5" fmla="*/ 96 h 96"/>
                  <a:gd name="T6" fmla="*/ 480 w 480"/>
                  <a:gd name="T7" fmla="*/ 48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192" y="0"/>
                    </a:lnTo>
                    <a:lnTo>
                      <a:pt x="384" y="96"/>
                    </a:lnTo>
                    <a:lnTo>
                      <a:pt x="480"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8" name="Freeform 1060">
                <a:extLst>
                  <a:ext uri="{FF2B5EF4-FFF2-40B4-BE49-F238E27FC236}">
                    <a16:creationId xmlns:a16="http://schemas.microsoft.com/office/drawing/2014/main" id="{C0D0ED49-20AB-4E3A-9227-B7D728864878}"/>
                  </a:ext>
                </a:extLst>
              </p:cNvPr>
              <p:cNvSpPr>
                <a:spLocks/>
              </p:cNvSpPr>
              <p:nvPr/>
            </p:nvSpPr>
            <p:spPr bwMode="auto">
              <a:xfrm>
                <a:off x="1488" y="1920"/>
                <a:ext cx="480" cy="96"/>
              </a:xfrm>
              <a:custGeom>
                <a:avLst/>
                <a:gdLst>
                  <a:gd name="T0" fmla="*/ 0 w 480"/>
                  <a:gd name="T1" fmla="*/ 48 h 96"/>
                  <a:gd name="T2" fmla="*/ 192 w 480"/>
                  <a:gd name="T3" fmla="*/ 0 h 96"/>
                  <a:gd name="T4" fmla="*/ 336 w 480"/>
                  <a:gd name="T5" fmla="*/ 96 h 96"/>
                  <a:gd name="T6" fmla="*/ 480 w 480"/>
                  <a:gd name="T7" fmla="*/ 48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192" y="0"/>
                    </a:lnTo>
                    <a:lnTo>
                      <a:pt x="336" y="96"/>
                    </a:lnTo>
                    <a:lnTo>
                      <a:pt x="480"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857" name="Group 1061">
              <a:extLst>
                <a:ext uri="{FF2B5EF4-FFF2-40B4-BE49-F238E27FC236}">
                  <a16:creationId xmlns:a16="http://schemas.microsoft.com/office/drawing/2014/main" id="{D719421F-7D21-4005-987A-DF816180B23F}"/>
                </a:ext>
              </a:extLst>
            </p:cNvPr>
            <p:cNvGrpSpPr>
              <a:grpSpLocks/>
            </p:cNvGrpSpPr>
            <p:nvPr/>
          </p:nvGrpSpPr>
          <p:grpSpPr bwMode="auto">
            <a:xfrm>
              <a:off x="2448" y="912"/>
              <a:ext cx="480" cy="1104"/>
              <a:chOff x="1488" y="912"/>
              <a:chExt cx="480" cy="1104"/>
            </a:xfrm>
          </p:grpSpPr>
          <p:sp>
            <p:nvSpPr>
              <p:cNvPr id="34871" name="Line 1062">
                <a:extLst>
                  <a:ext uri="{FF2B5EF4-FFF2-40B4-BE49-F238E27FC236}">
                    <a16:creationId xmlns:a16="http://schemas.microsoft.com/office/drawing/2014/main" id="{C90A1A88-38F5-4C18-B1C6-16626A906EE4}"/>
                  </a:ext>
                </a:extLst>
              </p:cNvPr>
              <p:cNvSpPr>
                <a:spLocks noChangeShapeType="1"/>
              </p:cNvSpPr>
              <p:nvPr/>
            </p:nvSpPr>
            <p:spPr bwMode="auto">
              <a:xfrm>
                <a:off x="1488" y="96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72" name="Line 1063">
                <a:extLst>
                  <a:ext uri="{FF2B5EF4-FFF2-40B4-BE49-F238E27FC236}">
                    <a16:creationId xmlns:a16="http://schemas.microsoft.com/office/drawing/2014/main" id="{CF894ADE-9E70-44B4-B011-0666457436A9}"/>
                  </a:ext>
                </a:extLst>
              </p:cNvPr>
              <p:cNvSpPr>
                <a:spLocks noChangeShapeType="1"/>
              </p:cNvSpPr>
              <p:nvPr/>
            </p:nvSpPr>
            <p:spPr bwMode="auto">
              <a:xfrm>
                <a:off x="1968" y="96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73" name="Freeform 1064">
                <a:extLst>
                  <a:ext uri="{FF2B5EF4-FFF2-40B4-BE49-F238E27FC236}">
                    <a16:creationId xmlns:a16="http://schemas.microsoft.com/office/drawing/2014/main" id="{7DDE4CBE-F1BE-423F-9F13-3E8D88A4A4B3}"/>
                  </a:ext>
                </a:extLst>
              </p:cNvPr>
              <p:cNvSpPr>
                <a:spLocks/>
              </p:cNvSpPr>
              <p:nvPr/>
            </p:nvSpPr>
            <p:spPr bwMode="auto">
              <a:xfrm>
                <a:off x="1488" y="912"/>
                <a:ext cx="480" cy="96"/>
              </a:xfrm>
              <a:custGeom>
                <a:avLst/>
                <a:gdLst>
                  <a:gd name="T0" fmla="*/ 0 w 480"/>
                  <a:gd name="T1" fmla="*/ 48 h 96"/>
                  <a:gd name="T2" fmla="*/ 192 w 480"/>
                  <a:gd name="T3" fmla="*/ 0 h 96"/>
                  <a:gd name="T4" fmla="*/ 384 w 480"/>
                  <a:gd name="T5" fmla="*/ 96 h 96"/>
                  <a:gd name="T6" fmla="*/ 480 w 480"/>
                  <a:gd name="T7" fmla="*/ 48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192" y="0"/>
                    </a:lnTo>
                    <a:lnTo>
                      <a:pt x="384" y="96"/>
                    </a:lnTo>
                    <a:lnTo>
                      <a:pt x="480"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4" name="Freeform 1065">
                <a:extLst>
                  <a:ext uri="{FF2B5EF4-FFF2-40B4-BE49-F238E27FC236}">
                    <a16:creationId xmlns:a16="http://schemas.microsoft.com/office/drawing/2014/main" id="{6C6F0835-D32A-4A95-9322-43205A418590}"/>
                  </a:ext>
                </a:extLst>
              </p:cNvPr>
              <p:cNvSpPr>
                <a:spLocks/>
              </p:cNvSpPr>
              <p:nvPr/>
            </p:nvSpPr>
            <p:spPr bwMode="auto">
              <a:xfrm>
                <a:off x="1488" y="1920"/>
                <a:ext cx="480" cy="96"/>
              </a:xfrm>
              <a:custGeom>
                <a:avLst/>
                <a:gdLst>
                  <a:gd name="T0" fmla="*/ 0 w 480"/>
                  <a:gd name="T1" fmla="*/ 48 h 96"/>
                  <a:gd name="T2" fmla="*/ 192 w 480"/>
                  <a:gd name="T3" fmla="*/ 0 h 96"/>
                  <a:gd name="T4" fmla="*/ 336 w 480"/>
                  <a:gd name="T5" fmla="*/ 96 h 96"/>
                  <a:gd name="T6" fmla="*/ 480 w 480"/>
                  <a:gd name="T7" fmla="*/ 48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192" y="0"/>
                    </a:lnTo>
                    <a:lnTo>
                      <a:pt x="336" y="96"/>
                    </a:lnTo>
                    <a:lnTo>
                      <a:pt x="480"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58" name="Line 1066">
              <a:extLst>
                <a:ext uri="{FF2B5EF4-FFF2-40B4-BE49-F238E27FC236}">
                  <a16:creationId xmlns:a16="http://schemas.microsoft.com/office/drawing/2014/main" id="{C155A5C3-894B-4CC1-B2FE-732287384FA6}"/>
                </a:ext>
              </a:extLst>
            </p:cNvPr>
            <p:cNvSpPr>
              <a:spLocks noChangeShapeType="1"/>
            </p:cNvSpPr>
            <p:nvPr/>
          </p:nvSpPr>
          <p:spPr bwMode="auto">
            <a:xfrm>
              <a:off x="1968" y="1344"/>
              <a:ext cx="48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9" name="Line 1067">
              <a:extLst>
                <a:ext uri="{FF2B5EF4-FFF2-40B4-BE49-F238E27FC236}">
                  <a16:creationId xmlns:a16="http://schemas.microsoft.com/office/drawing/2014/main" id="{1EAFE6D8-FCEC-46CD-B775-02A90058A488}"/>
                </a:ext>
              </a:extLst>
            </p:cNvPr>
            <p:cNvSpPr>
              <a:spLocks noChangeShapeType="1"/>
            </p:cNvSpPr>
            <p:nvPr/>
          </p:nvSpPr>
          <p:spPr bwMode="auto">
            <a:xfrm>
              <a:off x="2448" y="1440"/>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0" name="Text Box 1068">
              <a:extLst>
                <a:ext uri="{FF2B5EF4-FFF2-40B4-BE49-F238E27FC236}">
                  <a16:creationId xmlns:a16="http://schemas.microsoft.com/office/drawing/2014/main" id="{48D83B87-B76B-4C59-82D4-D9603A61A555}"/>
                </a:ext>
              </a:extLst>
            </p:cNvPr>
            <p:cNvSpPr txBox="1">
              <a:spLocks noChangeArrowheads="1"/>
            </p:cNvSpPr>
            <p:nvPr/>
          </p:nvSpPr>
          <p:spPr bwMode="auto">
            <a:xfrm>
              <a:off x="1968" y="1087"/>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s,2</a:t>
              </a:r>
            </a:p>
          </p:txBody>
        </p:sp>
        <p:sp>
          <p:nvSpPr>
            <p:cNvPr id="34861" name="Text Box 1069">
              <a:extLst>
                <a:ext uri="{FF2B5EF4-FFF2-40B4-BE49-F238E27FC236}">
                  <a16:creationId xmlns:a16="http://schemas.microsoft.com/office/drawing/2014/main" id="{3D8E2DA8-56D7-4C5D-9E8C-019022D32704}"/>
                </a:ext>
              </a:extLst>
            </p:cNvPr>
            <p:cNvSpPr txBox="1">
              <a:spLocks noChangeArrowheads="1"/>
            </p:cNvSpPr>
            <p:nvPr/>
          </p:nvSpPr>
          <p:spPr bwMode="auto">
            <a:xfrm>
              <a:off x="2448" y="1183"/>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s,3</a:t>
              </a:r>
            </a:p>
          </p:txBody>
        </p:sp>
        <p:sp>
          <p:nvSpPr>
            <p:cNvPr id="34862" name="Line 1071">
              <a:extLst>
                <a:ext uri="{FF2B5EF4-FFF2-40B4-BE49-F238E27FC236}">
                  <a16:creationId xmlns:a16="http://schemas.microsoft.com/office/drawing/2014/main" id="{82918007-D152-4D21-A9F3-8DCDBED0566E}"/>
                </a:ext>
              </a:extLst>
            </p:cNvPr>
            <p:cNvSpPr>
              <a:spLocks noChangeShapeType="1"/>
            </p:cNvSpPr>
            <p:nvPr/>
          </p:nvSpPr>
          <p:spPr bwMode="auto">
            <a:xfrm>
              <a:off x="2448" y="206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3" name="Line 1072">
              <a:extLst>
                <a:ext uri="{FF2B5EF4-FFF2-40B4-BE49-F238E27FC236}">
                  <a16:creationId xmlns:a16="http://schemas.microsoft.com/office/drawing/2014/main" id="{E92DAFD5-72B2-4ADF-B29B-7A476492B71C}"/>
                </a:ext>
              </a:extLst>
            </p:cNvPr>
            <p:cNvSpPr>
              <a:spLocks noChangeShapeType="1"/>
            </p:cNvSpPr>
            <p:nvPr/>
          </p:nvSpPr>
          <p:spPr bwMode="auto">
            <a:xfrm>
              <a:off x="2928" y="206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4" name="Line 1073">
              <a:extLst>
                <a:ext uri="{FF2B5EF4-FFF2-40B4-BE49-F238E27FC236}">
                  <a16:creationId xmlns:a16="http://schemas.microsoft.com/office/drawing/2014/main" id="{7AC70BA5-AF47-4C16-A454-9FE7DEAA94D9}"/>
                </a:ext>
              </a:extLst>
            </p:cNvPr>
            <p:cNvSpPr>
              <a:spLocks noChangeShapeType="1"/>
            </p:cNvSpPr>
            <p:nvPr/>
          </p:nvSpPr>
          <p:spPr bwMode="auto">
            <a:xfrm>
              <a:off x="1968" y="206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5" name="Text Box 1076">
              <a:extLst>
                <a:ext uri="{FF2B5EF4-FFF2-40B4-BE49-F238E27FC236}">
                  <a16:creationId xmlns:a16="http://schemas.microsoft.com/office/drawing/2014/main" id="{253E9F5D-43DD-4C83-AC68-5936D8D3CAE3}"/>
                </a:ext>
              </a:extLst>
            </p:cNvPr>
            <p:cNvSpPr txBox="1">
              <a:spLocks noChangeArrowheads="1"/>
            </p:cNvSpPr>
            <p:nvPr/>
          </p:nvSpPr>
          <p:spPr bwMode="auto">
            <a:xfrm>
              <a:off x="1584" y="2222"/>
              <a:ext cx="29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L</a:t>
              </a:r>
              <a:r>
                <a:rPr lang="en-US" altLang="en-US" baseline="-25000"/>
                <a:t>A</a:t>
              </a:r>
              <a:endParaRPr lang="en-CA" altLang="en-US" baseline="-25000"/>
            </a:p>
          </p:txBody>
        </p:sp>
        <p:sp>
          <p:nvSpPr>
            <p:cNvPr id="34866" name="Line 1077">
              <a:extLst>
                <a:ext uri="{FF2B5EF4-FFF2-40B4-BE49-F238E27FC236}">
                  <a16:creationId xmlns:a16="http://schemas.microsoft.com/office/drawing/2014/main" id="{EE91A952-7F7E-45DD-877B-3DB14D874929}"/>
                </a:ext>
              </a:extLst>
            </p:cNvPr>
            <p:cNvSpPr>
              <a:spLocks noChangeShapeType="1"/>
            </p:cNvSpPr>
            <p:nvPr/>
          </p:nvSpPr>
          <p:spPr bwMode="auto">
            <a:xfrm>
              <a:off x="1488" y="2160"/>
              <a:ext cx="48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7" name="Line 1078">
              <a:extLst>
                <a:ext uri="{FF2B5EF4-FFF2-40B4-BE49-F238E27FC236}">
                  <a16:creationId xmlns:a16="http://schemas.microsoft.com/office/drawing/2014/main" id="{B0AB278B-5778-4B6A-9C1E-5C9FABB6CC54}"/>
                </a:ext>
              </a:extLst>
            </p:cNvPr>
            <p:cNvSpPr>
              <a:spLocks noChangeShapeType="1"/>
            </p:cNvSpPr>
            <p:nvPr/>
          </p:nvSpPr>
          <p:spPr bwMode="auto">
            <a:xfrm>
              <a:off x="1968" y="2160"/>
              <a:ext cx="48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8" name="Line 1079">
              <a:extLst>
                <a:ext uri="{FF2B5EF4-FFF2-40B4-BE49-F238E27FC236}">
                  <a16:creationId xmlns:a16="http://schemas.microsoft.com/office/drawing/2014/main" id="{CDEC5593-6ADE-4F74-8A63-BA78552EE2D0}"/>
                </a:ext>
              </a:extLst>
            </p:cNvPr>
            <p:cNvSpPr>
              <a:spLocks noChangeShapeType="1"/>
            </p:cNvSpPr>
            <p:nvPr/>
          </p:nvSpPr>
          <p:spPr bwMode="auto">
            <a:xfrm>
              <a:off x="2448" y="2160"/>
              <a:ext cx="48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9" name="Text Box 1080">
              <a:extLst>
                <a:ext uri="{FF2B5EF4-FFF2-40B4-BE49-F238E27FC236}">
                  <a16:creationId xmlns:a16="http://schemas.microsoft.com/office/drawing/2014/main" id="{0C1839C6-C08B-4E46-8697-94A0DDB70480}"/>
                </a:ext>
              </a:extLst>
            </p:cNvPr>
            <p:cNvSpPr txBox="1">
              <a:spLocks noChangeArrowheads="1"/>
            </p:cNvSpPr>
            <p:nvPr/>
          </p:nvSpPr>
          <p:spPr bwMode="auto">
            <a:xfrm>
              <a:off x="2064" y="2222"/>
              <a:ext cx="29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L</a:t>
              </a:r>
              <a:r>
                <a:rPr lang="en-US" altLang="en-US" baseline="-25000"/>
                <a:t>B</a:t>
              </a:r>
              <a:endParaRPr lang="en-CA" altLang="en-US" baseline="-25000"/>
            </a:p>
          </p:txBody>
        </p:sp>
        <p:sp>
          <p:nvSpPr>
            <p:cNvPr id="34870" name="Text Box 1081">
              <a:extLst>
                <a:ext uri="{FF2B5EF4-FFF2-40B4-BE49-F238E27FC236}">
                  <a16:creationId xmlns:a16="http://schemas.microsoft.com/office/drawing/2014/main" id="{00A3C9EA-F796-4AD5-B0D8-1DAFA1C20754}"/>
                </a:ext>
              </a:extLst>
            </p:cNvPr>
            <p:cNvSpPr txBox="1">
              <a:spLocks noChangeArrowheads="1"/>
            </p:cNvSpPr>
            <p:nvPr/>
          </p:nvSpPr>
          <p:spPr bwMode="auto">
            <a:xfrm>
              <a:off x="2544" y="2208"/>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L</a:t>
              </a:r>
              <a:r>
                <a:rPr lang="en-US" altLang="en-US" baseline="-25000"/>
                <a:t>C</a:t>
              </a:r>
              <a:endParaRPr lang="en-CA" altLang="en-US" baseline="-25000"/>
            </a:p>
          </p:txBody>
        </p:sp>
      </p:grpSp>
      <p:grpSp>
        <p:nvGrpSpPr>
          <p:cNvPr id="34820" name="Group 1110">
            <a:extLst>
              <a:ext uri="{FF2B5EF4-FFF2-40B4-BE49-F238E27FC236}">
                <a16:creationId xmlns:a16="http://schemas.microsoft.com/office/drawing/2014/main" id="{7F5B5A0B-B9FD-4972-9E90-D823B5C80F19}"/>
              </a:ext>
            </a:extLst>
          </p:cNvPr>
          <p:cNvGrpSpPr>
            <a:grpSpLocks/>
          </p:cNvGrpSpPr>
          <p:nvPr/>
        </p:nvGrpSpPr>
        <p:grpSpPr bwMode="auto">
          <a:xfrm>
            <a:off x="762000" y="3732213"/>
            <a:ext cx="8194675" cy="1525587"/>
            <a:chOff x="480" y="2767"/>
            <a:chExt cx="5162" cy="961"/>
          </a:xfrm>
        </p:grpSpPr>
        <p:graphicFrame>
          <p:nvGraphicFramePr>
            <p:cNvPr id="34827" name="Object 1098">
              <a:extLst>
                <a:ext uri="{FF2B5EF4-FFF2-40B4-BE49-F238E27FC236}">
                  <a16:creationId xmlns:a16="http://schemas.microsoft.com/office/drawing/2014/main" id="{A624DC3E-5897-4EE8-B8A6-3CF2F4303091}"/>
                </a:ext>
              </a:extLst>
            </p:cNvPr>
            <p:cNvGraphicFramePr>
              <a:graphicFrameLocks noChangeAspect="1"/>
            </p:cNvGraphicFramePr>
            <p:nvPr/>
          </p:nvGraphicFramePr>
          <p:xfrm>
            <a:off x="3036" y="3216"/>
            <a:ext cx="352" cy="464"/>
          </p:xfrm>
          <a:graphic>
            <a:graphicData uri="http://schemas.openxmlformats.org/presentationml/2006/ole">
              <mc:AlternateContent xmlns:mc="http://schemas.openxmlformats.org/markup-compatibility/2006">
                <mc:Choice xmlns:v="urn:schemas-microsoft-com:vml" Requires="v">
                  <p:oleObj spid="_x0000_s34897" name="Equation" r:id="rId3" imgW="558800" imgH="736600" progId="Equation.3">
                    <p:embed/>
                  </p:oleObj>
                </mc:Choice>
                <mc:Fallback>
                  <p:oleObj name="Equation" r:id="rId3" imgW="558800" imgH="736600" progId="Equation.3">
                    <p:embed/>
                    <p:pic>
                      <p:nvPicPr>
                        <p:cNvPr id="0" name="Object 10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6" y="3216"/>
                          <a:ext cx="352"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8" name="Freeform 1084">
              <a:extLst>
                <a:ext uri="{FF2B5EF4-FFF2-40B4-BE49-F238E27FC236}">
                  <a16:creationId xmlns:a16="http://schemas.microsoft.com/office/drawing/2014/main" id="{F43EA87F-4BB2-4036-9D15-D95A9B9A6FC7}"/>
                </a:ext>
              </a:extLst>
            </p:cNvPr>
            <p:cNvSpPr>
              <a:spLocks/>
            </p:cNvSpPr>
            <p:nvPr/>
          </p:nvSpPr>
          <p:spPr bwMode="auto">
            <a:xfrm>
              <a:off x="1056" y="2976"/>
              <a:ext cx="829" cy="192"/>
            </a:xfrm>
            <a:custGeom>
              <a:avLst/>
              <a:gdLst>
                <a:gd name="T0" fmla="*/ 0 w 1104"/>
                <a:gd name="T1" fmla="*/ 96 h 192"/>
                <a:gd name="T2" fmla="*/ 2 w 1104"/>
                <a:gd name="T3" fmla="*/ 96 h 192"/>
                <a:gd name="T4" fmla="*/ 2 w 1104"/>
                <a:gd name="T5" fmla="*/ 0 h 192"/>
                <a:gd name="T6" fmla="*/ 2 w 1104"/>
                <a:gd name="T7" fmla="*/ 192 h 192"/>
                <a:gd name="T8" fmla="*/ 2 w 1104"/>
                <a:gd name="T9" fmla="*/ 0 h 192"/>
                <a:gd name="T10" fmla="*/ 2 w 1104"/>
                <a:gd name="T11" fmla="*/ 192 h 192"/>
                <a:gd name="T12" fmla="*/ 3 w 1104"/>
                <a:gd name="T13" fmla="*/ 0 h 192"/>
                <a:gd name="T14" fmla="*/ 3 w 1104"/>
                <a:gd name="T15" fmla="*/ 192 h 192"/>
                <a:gd name="T16" fmla="*/ 3 w 1104"/>
                <a:gd name="T17" fmla="*/ 96 h 192"/>
                <a:gd name="T18" fmla="*/ 4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29" name="Freeform 1085">
              <a:extLst>
                <a:ext uri="{FF2B5EF4-FFF2-40B4-BE49-F238E27FC236}">
                  <a16:creationId xmlns:a16="http://schemas.microsoft.com/office/drawing/2014/main" id="{31F69AFD-99A5-4028-8454-F52763FBBF42}"/>
                </a:ext>
              </a:extLst>
            </p:cNvPr>
            <p:cNvSpPr>
              <a:spLocks/>
            </p:cNvSpPr>
            <p:nvPr/>
          </p:nvSpPr>
          <p:spPr bwMode="auto">
            <a:xfrm>
              <a:off x="2736" y="2976"/>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0" name="Freeform 1086">
              <a:extLst>
                <a:ext uri="{FF2B5EF4-FFF2-40B4-BE49-F238E27FC236}">
                  <a16:creationId xmlns:a16="http://schemas.microsoft.com/office/drawing/2014/main" id="{F96EF758-33E1-4342-B859-CCCC75B313B5}"/>
                </a:ext>
              </a:extLst>
            </p:cNvPr>
            <p:cNvSpPr>
              <a:spLocks/>
            </p:cNvSpPr>
            <p:nvPr/>
          </p:nvSpPr>
          <p:spPr bwMode="auto">
            <a:xfrm>
              <a:off x="1872" y="2976"/>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1" name="Line 1087">
              <a:extLst>
                <a:ext uri="{FF2B5EF4-FFF2-40B4-BE49-F238E27FC236}">
                  <a16:creationId xmlns:a16="http://schemas.microsoft.com/office/drawing/2014/main" id="{E6B0AC60-592F-4B3D-84DD-9E5A1637CD38}"/>
                </a:ext>
              </a:extLst>
            </p:cNvPr>
            <p:cNvSpPr>
              <a:spLocks noChangeShapeType="1"/>
            </p:cNvSpPr>
            <p:nvPr/>
          </p:nvSpPr>
          <p:spPr bwMode="auto">
            <a:xfrm>
              <a:off x="624" y="3072"/>
              <a:ext cx="384"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832" name="Text Box 1088">
              <a:extLst>
                <a:ext uri="{FF2B5EF4-FFF2-40B4-BE49-F238E27FC236}">
                  <a16:creationId xmlns:a16="http://schemas.microsoft.com/office/drawing/2014/main" id="{2205B2E3-546B-48B0-966F-CCC0DBA2C1E5}"/>
                </a:ext>
              </a:extLst>
            </p:cNvPr>
            <p:cNvSpPr txBox="1">
              <a:spLocks noChangeArrowheads="1"/>
            </p:cNvSpPr>
            <p:nvPr/>
          </p:nvSpPr>
          <p:spPr bwMode="auto">
            <a:xfrm>
              <a:off x="864" y="2767"/>
              <a:ext cx="4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∞,1</a:t>
              </a:r>
              <a:endParaRPr lang="en-US" altLang="en-US"/>
            </a:p>
          </p:txBody>
        </p:sp>
        <p:sp>
          <p:nvSpPr>
            <p:cNvPr id="34833" name="Text Box 1089">
              <a:extLst>
                <a:ext uri="{FF2B5EF4-FFF2-40B4-BE49-F238E27FC236}">
                  <a16:creationId xmlns:a16="http://schemas.microsoft.com/office/drawing/2014/main" id="{B0AA0660-745E-44B2-A4CF-E94866C2DBE3}"/>
                </a:ext>
              </a:extLst>
            </p:cNvPr>
            <p:cNvSpPr txBox="1">
              <a:spLocks noChangeArrowheads="1"/>
            </p:cNvSpPr>
            <p:nvPr/>
          </p:nvSpPr>
          <p:spPr bwMode="auto">
            <a:xfrm>
              <a:off x="1680" y="2767"/>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s,1</a:t>
              </a:r>
              <a:endParaRPr lang="en-US" altLang="en-US"/>
            </a:p>
          </p:txBody>
        </p:sp>
        <p:sp>
          <p:nvSpPr>
            <p:cNvPr id="34834" name="Text Box 1090">
              <a:extLst>
                <a:ext uri="{FF2B5EF4-FFF2-40B4-BE49-F238E27FC236}">
                  <a16:creationId xmlns:a16="http://schemas.microsoft.com/office/drawing/2014/main" id="{47238E71-1CB1-4D76-880C-EEEF9C38B1E2}"/>
                </a:ext>
              </a:extLst>
            </p:cNvPr>
            <p:cNvSpPr txBox="1">
              <a:spLocks noChangeArrowheads="1"/>
            </p:cNvSpPr>
            <p:nvPr/>
          </p:nvSpPr>
          <p:spPr bwMode="auto">
            <a:xfrm>
              <a:off x="2544" y="2767"/>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s,2</a:t>
              </a:r>
              <a:endParaRPr lang="en-US" altLang="en-US"/>
            </a:p>
          </p:txBody>
        </p:sp>
        <p:sp>
          <p:nvSpPr>
            <p:cNvPr id="34835" name="Text Box 1091">
              <a:extLst>
                <a:ext uri="{FF2B5EF4-FFF2-40B4-BE49-F238E27FC236}">
                  <a16:creationId xmlns:a16="http://schemas.microsoft.com/office/drawing/2014/main" id="{8F006A23-53AA-43BF-A3B5-D8B4983F2874}"/>
                </a:ext>
              </a:extLst>
            </p:cNvPr>
            <p:cNvSpPr txBox="1">
              <a:spLocks noChangeArrowheads="1"/>
            </p:cNvSpPr>
            <p:nvPr/>
          </p:nvSpPr>
          <p:spPr bwMode="auto">
            <a:xfrm>
              <a:off x="5232" y="2767"/>
              <a:ext cx="4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∞,2</a:t>
              </a:r>
              <a:endParaRPr lang="en-US" altLang="en-US"/>
            </a:p>
          </p:txBody>
        </p:sp>
        <p:sp>
          <p:nvSpPr>
            <p:cNvPr id="34836" name="Text Box 1092">
              <a:extLst>
                <a:ext uri="{FF2B5EF4-FFF2-40B4-BE49-F238E27FC236}">
                  <a16:creationId xmlns:a16="http://schemas.microsoft.com/office/drawing/2014/main" id="{1931CCC5-A2B3-43A0-8F50-F8C1EF9FCD63}"/>
                </a:ext>
              </a:extLst>
            </p:cNvPr>
            <p:cNvSpPr txBox="1">
              <a:spLocks noChangeArrowheads="1"/>
            </p:cNvSpPr>
            <p:nvPr/>
          </p:nvSpPr>
          <p:spPr bwMode="auto">
            <a:xfrm>
              <a:off x="480" y="2784"/>
              <a:ext cx="34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q</a:t>
              </a:r>
              <a:r>
                <a:rPr lang="en-US" altLang="en-US" baseline="-25000"/>
                <a:t>x</a:t>
              </a:r>
              <a:endParaRPr lang="en-US" altLang="en-US"/>
            </a:p>
          </p:txBody>
        </p:sp>
        <p:graphicFrame>
          <p:nvGraphicFramePr>
            <p:cNvPr id="34837" name="Object 1093">
              <a:extLst>
                <a:ext uri="{FF2B5EF4-FFF2-40B4-BE49-F238E27FC236}">
                  <a16:creationId xmlns:a16="http://schemas.microsoft.com/office/drawing/2014/main" id="{C9F9C3DE-5C7D-44A3-AD70-E595C8FC1A4F}"/>
                </a:ext>
              </a:extLst>
            </p:cNvPr>
            <p:cNvGraphicFramePr>
              <a:graphicFrameLocks noChangeAspect="1"/>
            </p:cNvGraphicFramePr>
            <p:nvPr/>
          </p:nvGraphicFramePr>
          <p:xfrm>
            <a:off x="1344" y="3184"/>
            <a:ext cx="312" cy="464"/>
          </p:xfrm>
          <a:graphic>
            <a:graphicData uri="http://schemas.openxmlformats.org/presentationml/2006/ole">
              <mc:AlternateContent xmlns:mc="http://schemas.openxmlformats.org/markup-compatibility/2006">
                <mc:Choice xmlns:v="urn:schemas-microsoft-com:vml" Requires="v">
                  <p:oleObj spid="_x0000_s34898" name="Equation" r:id="rId5" imgW="495085" imgH="736280" progId="Equation.3">
                    <p:embed/>
                  </p:oleObj>
                </mc:Choice>
                <mc:Fallback>
                  <p:oleObj name="Equation" r:id="rId5" imgW="495085" imgH="736280" progId="Equation.3">
                    <p:embed/>
                    <p:pic>
                      <p:nvPicPr>
                        <p:cNvPr id="0" name="Object 10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3184"/>
                          <a:ext cx="312"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8" name="Object 1094">
              <a:extLst>
                <a:ext uri="{FF2B5EF4-FFF2-40B4-BE49-F238E27FC236}">
                  <a16:creationId xmlns:a16="http://schemas.microsoft.com/office/drawing/2014/main" id="{F5543FC2-FEF3-4B1A-A645-2EFCDE246810}"/>
                </a:ext>
              </a:extLst>
            </p:cNvPr>
            <p:cNvGraphicFramePr>
              <a:graphicFrameLocks noChangeAspect="1"/>
            </p:cNvGraphicFramePr>
            <p:nvPr/>
          </p:nvGraphicFramePr>
          <p:xfrm>
            <a:off x="2192" y="3208"/>
            <a:ext cx="376" cy="464"/>
          </p:xfrm>
          <a:graphic>
            <a:graphicData uri="http://schemas.openxmlformats.org/presentationml/2006/ole">
              <mc:AlternateContent xmlns:mc="http://schemas.openxmlformats.org/markup-compatibility/2006">
                <mc:Choice xmlns:v="urn:schemas-microsoft-com:vml" Requires="v">
                  <p:oleObj spid="_x0000_s34899" name="Equation" r:id="rId7" imgW="596900" imgH="736600" progId="Equation.3">
                    <p:embed/>
                  </p:oleObj>
                </mc:Choice>
                <mc:Fallback>
                  <p:oleObj name="Equation" r:id="rId7" imgW="596900" imgH="736600" progId="Equation.3">
                    <p:embed/>
                    <p:pic>
                      <p:nvPicPr>
                        <p:cNvPr id="0" name="Object 10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2" y="3208"/>
                          <a:ext cx="376"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9" name="Object 1095">
              <a:extLst>
                <a:ext uri="{FF2B5EF4-FFF2-40B4-BE49-F238E27FC236}">
                  <a16:creationId xmlns:a16="http://schemas.microsoft.com/office/drawing/2014/main" id="{A171CD1F-E28A-49D8-9148-F90D07F309BF}"/>
                </a:ext>
              </a:extLst>
            </p:cNvPr>
            <p:cNvGraphicFramePr>
              <a:graphicFrameLocks noChangeAspect="1"/>
            </p:cNvGraphicFramePr>
            <p:nvPr/>
          </p:nvGraphicFramePr>
          <p:xfrm>
            <a:off x="4752" y="3264"/>
            <a:ext cx="344" cy="464"/>
          </p:xfrm>
          <a:graphic>
            <a:graphicData uri="http://schemas.openxmlformats.org/presentationml/2006/ole">
              <mc:AlternateContent xmlns:mc="http://schemas.openxmlformats.org/markup-compatibility/2006">
                <mc:Choice xmlns:v="urn:schemas-microsoft-com:vml" Requires="v">
                  <p:oleObj spid="_x0000_s34900" name="Equation" r:id="rId9" imgW="545863" imgH="736280" progId="Equation.3">
                    <p:embed/>
                  </p:oleObj>
                </mc:Choice>
                <mc:Fallback>
                  <p:oleObj name="Equation" r:id="rId9" imgW="545863" imgH="736280" progId="Equation.3">
                    <p:embed/>
                    <p:pic>
                      <p:nvPicPr>
                        <p:cNvPr id="0" name="Object 10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3264"/>
                          <a:ext cx="34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0" name="Freeform 1096">
              <a:extLst>
                <a:ext uri="{FF2B5EF4-FFF2-40B4-BE49-F238E27FC236}">
                  <a16:creationId xmlns:a16="http://schemas.microsoft.com/office/drawing/2014/main" id="{270DCFC0-FA2C-46F2-A0C0-DBF983AC74FA}"/>
                </a:ext>
              </a:extLst>
            </p:cNvPr>
            <p:cNvSpPr>
              <a:spLocks/>
            </p:cNvSpPr>
            <p:nvPr/>
          </p:nvSpPr>
          <p:spPr bwMode="auto">
            <a:xfrm>
              <a:off x="3600" y="2976"/>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1" name="Freeform 1097">
              <a:extLst>
                <a:ext uri="{FF2B5EF4-FFF2-40B4-BE49-F238E27FC236}">
                  <a16:creationId xmlns:a16="http://schemas.microsoft.com/office/drawing/2014/main" id="{133A2FD8-B52A-42AF-BDD8-B029FCE47B31}"/>
                </a:ext>
              </a:extLst>
            </p:cNvPr>
            <p:cNvSpPr>
              <a:spLocks/>
            </p:cNvSpPr>
            <p:nvPr/>
          </p:nvSpPr>
          <p:spPr bwMode="auto">
            <a:xfrm>
              <a:off x="4464" y="2976"/>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34842" name="Object 1101">
              <a:extLst>
                <a:ext uri="{FF2B5EF4-FFF2-40B4-BE49-F238E27FC236}">
                  <a16:creationId xmlns:a16="http://schemas.microsoft.com/office/drawing/2014/main" id="{4288EFA9-02C7-4331-A342-1A3C4C46CA3C}"/>
                </a:ext>
              </a:extLst>
            </p:cNvPr>
            <p:cNvGraphicFramePr>
              <a:graphicFrameLocks noChangeAspect="1"/>
            </p:cNvGraphicFramePr>
            <p:nvPr/>
          </p:nvGraphicFramePr>
          <p:xfrm>
            <a:off x="3892" y="3216"/>
            <a:ext cx="368" cy="464"/>
          </p:xfrm>
          <a:graphic>
            <a:graphicData uri="http://schemas.openxmlformats.org/presentationml/2006/ole">
              <mc:AlternateContent xmlns:mc="http://schemas.openxmlformats.org/markup-compatibility/2006">
                <mc:Choice xmlns:v="urn:schemas-microsoft-com:vml" Requires="v">
                  <p:oleObj spid="_x0000_s34901" name="Equation" r:id="rId11" imgW="583947" imgH="736280" progId="Equation.3">
                    <p:embed/>
                  </p:oleObj>
                </mc:Choice>
                <mc:Fallback>
                  <p:oleObj name="Equation" r:id="rId11" imgW="583947" imgH="736280" progId="Equation.3">
                    <p:embed/>
                    <p:pic>
                      <p:nvPicPr>
                        <p:cNvPr id="0" name="Object 11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2" y="3216"/>
                          <a:ext cx="368"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3" name="Text Box 1104">
              <a:extLst>
                <a:ext uri="{FF2B5EF4-FFF2-40B4-BE49-F238E27FC236}">
                  <a16:creationId xmlns:a16="http://schemas.microsoft.com/office/drawing/2014/main" id="{561B40F3-4BEC-4D32-9DFD-3838A9A3F687}"/>
                </a:ext>
              </a:extLst>
            </p:cNvPr>
            <p:cNvSpPr txBox="1">
              <a:spLocks noChangeArrowheads="1"/>
            </p:cNvSpPr>
            <p:nvPr/>
          </p:nvSpPr>
          <p:spPr bwMode="auto">
            <a:xfrm>
              <a:off x="3408" y="2767"/>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s,3</a:t>
              </a:r>
              <a:endParaRPr lang="en-US" altLang="en-US"/>
            </a:p>
          </p:txBody>
        </p:sp>
        <p:sp>
          <p:nvSpPr>
            <p:cNvPr id="34844" name="Text Box 1105">
              <a:extLst>
                <a:ext uri="{FF2B5EF4-FFF2-40B4-BE49-F238E27FC236}">
                  <a16:creationId xmlns:a16="http://schemas.microsoft.com/office/drawing/2014/main" id="{3B375819-2DA8-4EC5-93AE-F5962A4F26F2}"/>
                </a:ext>
              </a:extLst>
            </p:cNvPr>
            <p:cNvSpPr txBox="1">
              <a:spLocks noChangeArrowheads="1"/>
            </p:cNvSpPr>
            <p:nvPr/>
          </p:nvSpPr>
          <p:spPr bwMode="auto">
            <a:xfrm>
              <a:off x="4272" y="2767"/>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s,4</a:t>
              </a:r>
            </a:p>
          </p:txBody>
        </p:sp>
      </p:grpSp>
      <p:sp>
        <p:nvSpPr>
          <p:cNvPr id="34821" name="Text Box 1107">
            <a:extLst>
              <a:ext uri="{FF2B5EF4-FFF2-40B4-BE49-F238E27FC236}">
                <a16:creationId xmlns:a16="http://schemas.microsoft.com/office/drawing/2014/main" id="{51669E14-B4FD-40EB-A987-422CEC36F3F0}"/>
              </a:ext>
            </a:extLst>
          </p:cNvPr>
          <p:cNvSpPr txBox="1">
            <a:spLocks noChangeArrowheads="1"/>
          </p:cNvSpPr>
          <p:nvPr/>
        </p:nvSpPr>
        <p:spPr bwMode="auto">
          <a:xfrm>
            <a:off x="3429000" y="1905000"/>
            <a:ext cx="4508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k</a:t>
            </a:r>
            <a:r>
              <a:rPr lang="en-US" altLang="en-US" baseline="-25000"/>
              <a:t>A</a:t>
            </a:r>
            <a:endParaRPr lang="en-CA" altLang="en-US" baseline="-25000"/>
          </a:p>
        </p:txBody>
      </p:sp>
      <p:sp>
        <p:nvSpPr>
          <p:cNvPr id="34822" name="Text Box 1108">
            <a:extLst>
              <a:ext uri="{FF2B5EF4-FFF2-40B4-BE49-F238E27FC236}">
                <a16:creationId xmlns:a16="http://schemas.microsoft.com/office/drawing/2014/main" id="{4BA0768C-429A-4DAE-80E6-8BD675EFE259}"/>
              </a:ext>
            </a:extLst>
          </p:cNvPr>
          <p:cNvSpPr txBox="1">
            <a:spLocks noChangeArrowheads="1"/>
          </p:cNvSpPr>
          <p:nvPr/>
        </p:nvSpPr>
        <p:spPr bwMode="auto">
          <a:xfrm>
            <a:off x="4191000" y="1981200"/>
            <a:ext cx="4508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k</a:t>
            </a:r>
            <a:r>
              <a:rPr lang="en-US" altLang="en-US" baseline="-25000"/>
              <a:t>B</a:t>
            </a:r>
            <a:endParaRPr lang="en-CA" altLang="en-US" baseline="-25000"/>
          </a:p>
        </p:txBody>
      </p:sp>
      <p:sp>
        <p:nvSpPr>
          <p:cNvPr id="34823" name="Text Box 1109">
            <a:extLst>
              <a:ext uri="{FF2B5EF4-FFF2-40B4-BE49-F238E27FC236}">
                <a16:creationId xmlns:a16="http://schemas.microsoft.com/office/drawing/2014/main" id="{F3450D77-80BB-4C04-9A73-6312749481CB}"/>
              </a:ext>
            </a:extLst>
          </p:cNvPr>
          <p:cNvSpPr txBox="1">
            <a:spLocks noChangeArrowheads="1"/>
          </p:cNvSpPr>
          <p:nvPr/>
        </p:nvSpPr>
        <p:spPr bwMode="auto">
          <a:xfrm>
            <a:off x="4876800" y="2133600"/>
            <a:ext cx="4619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k</a:t>
            </a:r>
            <a:r>
              <a:rPr lang="en-US" altLang="en-US" baseline="-25000"/>
              <a:t>C</a:t>
            </a:r>
            <a:endParaRPr lang="en-CA" altLang="en-US" baseline="-25000"/>
          </a:p>
        </p:txBody>
      </p:sp>
      <p:graphicFrame>
        <p:nvGraphicFramePr>
          <p:cNvPr id="27735" name="Object 1111">
            <a:extLst>
              <a:ext uri="{FF2B5EF4-FFF2-40B4-BE49-F238E27FC236}">
                <a16:creationId xmlns:a16="http://schemas.microsoft.com/office/drawing/2014/main" id="{4ADFB3E0-F7F8-4593-AE4C-8A5C1E8F616A}"/>
              </a:ext>
            </a:extLst>
          </p:cNvPr>
          <p:cNvGraphicFramePr>
            <a:graphicFrameLocks noChangeAspect="1"/>
          </p:cNvGraphicFramePr>
          <p:nvPr/>
        </p:nvGraphicFramePr>
        <p:xfrm>
          <a:off x="685800" y="5662613"/>
          <a:ext cx="1873250" cy="749300"/>
        </p:xfrm>
        <a:graphic>
          <a:graphicData uri="http://schemas.openxmlformats.org/presentationml/2006/ole">
            <mc:AlternateContent xmlns:mc="http://schemas.openxmlformats.org/markup-compatibility/2006">
              <mc:Choice xmlns:v="urn:schemas-microsoft-com:vml" Requires="v">
                <p:oleObj spid="_x0000_s34902" name="Equation" r:id="rId13" imgW="1905000" imgH="762000" progId="Equation.3">
                  <p:embed/>
                </p:oleObj>
              </mc:Choice>
              <mc:Fallback>
                <p:oleObj name="Equation" r:id="rId13" imgW="1905000" imgH="762000" progId="Equation.3">
                  <p:embed/>
                  <p:pic>
                    <p:nvPicPr>
                      <p:cNvPr id="0" name="Object 11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5662613"/>
                        <a:ext cx="187325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36" name="Object 1112">
            <a:extLst>
              <a:ext uri="{FF2B5EF4-FFF2-40B4-BE49-F238E27FC236}">
                <a16:creationId xmlns:a16="http://schemas.microsoft.com/office/drawing/2014/main" id="{0233E658-8F69-4614-A821-BB22E0117A45}"/>
              </a:ext>
            </a:extLst>
          </p:cNvPr>
          <p:cNvGraphicFramePr>
            <a:graphicFrameLocks noChangeAspect="1"/>
          </p:cNvGraphicFramePr>
          <p:nvPr/>
        </p:nvGraphicFramePr>
        <p:xfrm>
          <a:off x="3810000" y="5676900"/>
          <a:ext cx="5264150" cy="720725"/>
        </p:xfrm>
        <a:graphic>
          <a:graphicData uri="http://schemas.openxmlformats.org/presentationml/2006/ole">
            <mc:AlternateContent xmlns:mc="http://schemas.openxmlformats.org/markup-compatibility/2006">
              <mc:Choice xmlns:v="urn:schemas-microsoft-com:vml" Requires="v">
                <p:oleObj spid="_x0000_s34903" name="Equation" r:id="rId15" imgW="5384800" imgH="736600" progId="Equation.3">
                  <p:embed/>
                </p:oleObj>
              </mc:Choice>
              <mc:Fallback>
                <p:oleObj name="Equation" r:id="rId15" imgW="5384800" imgH="736600" progId="Equation.3">
                  <p:embed/>
                  <p:pic>
                    <p:nvPicPr>
                      <p:cNvPr id="0" name="Object 11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0" y="5676900"/>
                        <a:ext cx="526415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37" name="Text Box 1113">
            <a:extLst>
              <a:ext uri="{FF2B5EF4-FFF2-40B4-BE49-F238E27FC236}">
                <a16:creationId xmlns:a16="http://schemas.microsoft.com/office/drawing/2014/main" id="{8F19817E-2CB1-491E-A6C6-EF202A90DE34}"/>
              </a:ext>
            </a:extLst>
          </p:cNvPr>
          <p:cNvSpPr txBox="1">
            <a:spLocks noChangeArrowheads="1"/>
          </p:cNvSpPr>
          <p:nvPr/>
        </p:nvSpPr>
        <p:spPr bwMode="auto">
          <a:xfrm>
            <a:off x="2743200" y="58166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where</a:t>
            </a:r>
            <a:endParaRPr lang="en-CA"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7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37"/>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27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3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60">
            <a:extLst>
              <a:ext uri="{FF2B5EF4-FFF2-40B4-BE49-F238E27FC236}">
                <a16:creationId xmlns:a16="http://schemas.microsoft.com/office/drawing/2014/main" id="{B245B894-9A8A-4F18-9A8C-BCFE27C2E6B2}"/>
              </a:ext>
            </a:extLst>
          </p:cNvPr>
          <p:cNvGraphicFramePr>
            <a:graphicFrameLocks noGrp="1" noChangeAspect="1"/>
          </p:cNvGraphicFramePr>
          <p:nvPr>
            <p:ph sz="half" idx="2"/>
          </p:nvPr>
        </p:nvGraphicFramePr>
        <p:xfrm>
          <a:off x="3659188" y="5180013"/>
          <a:ext cx="5253037" cy="1601787"/>
        </p:xfrm>
        <a:graphic>
          <a:graphicData uri="http://schemas.openxmlformats.org/presentationml/2006/ole">
            <mc:AlternateContent xmlns:mc="http://schemas.openxmlformats.org/markup-compatibility/2006">
              <mc:Choice xmlns:v="urn:schemas-microsoft-com:vml" Requires="v">
                <p:oleObj spid="_x0000_s35890" name="Equation" r:id="rId3" imgW="5956300" imgH="1816100" progId="Equation.3">
                  <p:embed/>
                </p:oleObj>
              </mc:Choice>
              <mc:Fallback>
                <p:oleObj name="Equation" r:id="rId3" imgW="5956300" imgH="1816100"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188" y="5180013"/>
                        <a:ext cx="5253037" cy="16017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3" name="Rectangle 3">
            <a:extLst>
              <a:ext uri="{FF2B5EF4-FFF2-40B4-BE49-F238E27FC236}">
                <a16:creationId xmlns:a16="http://schemas.microsoft.com/office/drawing/2014/main" id="{47C9C8EB-993D-43C2-808B-2A010D1F85B0}"/>
              </a:ext>
            </a:extLst>
          </p:cNvPr>
          <p:cNvSpPr>
            <a:spLocks noChangeArrowheads="1"/>
          </p:cNvSpPr>
          <p:nvPr/>
        </p:nvSpPr>
        <p:spPr bwMode="auto">
          <a:xfrm>
            <a:off x="1595438" y="739775"/>
            <a:ext cx="5334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5844" name="Rectangle 4">
            <a:extLst>
              <a:ext uri="{FF2B5EF4-FFF2-40B4-BE49-F238E27FC236}">
                <a16:creationId xmlns:a16="http://schemas.microsoft.com/office/drawing/2014/main" id="{13785A13-FE43-4417-884B-F1D0F506393F}"/>
              </a:ext>
            </a:extLst>
          </p:cNvPr>
          <p:cNvSpPr>
            <a:spLocks noChangeArrowheads="1"/>
          </p:cNvSpPr>
          <p:nvPr/>
        </p:nvSpPr>
        <p:spPr bwMode="auto">
          <a:xfrm>
            <a:off x="2128838" y="739775"/>
            <a:ext cx="1447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5845" name="Rectangle 5">
            <a:extLst>
              <a:ext uri="{FF2B5EF4-FFF2-40B4-BE49-F238E27FC236}">
                <a16:creationId xmlns:a16="http://schemas.microsoft.com/office/drawing/2014/main" id="{A9BD1200-D096-4FF3-B44F-2ADF239DC99F}"/>
              </a:ext>
            </a:extLst>
          </p:cNvPr>
          <p:cNvSpPr>
            <a:spLocks noChangeArrowheads="1"/>
          </p:cNvSpPr>
          <p:nvPr/>
        </p:nvSpPr>
        <p:spPr bwMode="auto">
          <a:xfrm>
            <a:off x="2128838" y="1501775"/>
            <a:ext cx="1447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5846" name="Rectangle 6">
            <a:extLst>
              <a:ext uri="{FF2B5EF4-FFF2-40B4-BE49-F238E27FC236}">
                <a16:creationId xmlns:a16="http://schemas.microsoft.com/office/drawing/2014/main" id="{A0A2A902-56D8-44CD-9455-BFC5E35E0CE0}"/>
              </a:ext>
            </a:extLst>
          </p:cNvPr>
          <p:cNvSpPr>
            <a:spLocks noChangeArrowheads="1"/>
          </p:cNvSpPr>
          <p:nvPr/>
        </p:nvSpPr>
        <p:spPr bwMode="auto">
          <a:xfrm>
            <a:off x="3576638" y="739775"/>
            <a:ext cx="6858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5847" name="Line 7">
            <a:extLst>
              <a:ext uri="{FF2B5EF4-FFF2-40B4-BE49-F238E27FC236}">
                <a16:creationId xmlns:a16="http://schemas.microsoft.com/office/drawing/2014/main" id="{C511A7DB-512E-4A9E-BF5A-9779646322F0}"/>
              </a:ext>
            </a:extLst>
          </p:cNvPr>
          <p:cNvSpPr>
            <a:spLocks noChangeShapeType="1"/>
          </p:cNvSpPr>
          <p:nvPr/>
        </p:nvSpPr>
        <p:spPr bwMode="auto">
          <a:xfrm>
            <a:off x="1595438" y="241617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8">
            <a:extLst>
              <a:ext uri="{FF2B5EF4-FFF2-40B4-BE49-F238E27FC236}">
                <a16:creationId xmlns:a16="http://schemas.microsoft.com/office/drawing/2014/main" id="{F1D20A8E-18BA-41F7-8F7A-02330CA0010D}"/>
              </a:ext>
            </a:extLst>
          </p:cNvPr>
          <p:cNvSpPr>
            <a:spLocks noChangeShapeType="1"/>
          </p:cNvSpPr>
          <p:nvPr/>
        </p:nvSpPr>
        <p:spPr bwMode="auto">
          <a:xfrm>
            <a:off x="2128838" y="241617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Line 9">
            <a:extLst>
              <a:ext uri="{FF2B5EF4-FFF2-40B4-BE49-F238E27FC236}">
                <a16:creationId xmlns:a16="http://schemas.microsoft.com/office/drawing/2014/main" id="{7FCAC19A-1970-4836-8E63-947DBD95A24D}"/>
              </a:ext>
            </a:extLst>
          </p:cNvPr>
          <p:cNvSpPr>
            <a:spLocks noChangeShapeType="1"/>
          </p:cNvSpPr>
          <p:nvPr/>
        </p:nvSpPr>
        <p:spPr bwMode="auto">
          <a:xfrm>
            <a:off x="3576638" y="241617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Line 10">
            <a:extLst>
              <a:ext uri="{FF2B5EF4-FFF2-40B4-BE49-F238E27FC236}">
                <a16:creationId xmlns:a16="http://schemas.microsoft.com/office/drawing/2014/main" id="{31E9E301-0CC3-443A-9FBF-E5645E9A8E5F}"/>
              </a:ext>
            </a:extLst>
          </p:cNvPr>
          <p:cNvSpPr>
            <a:spLocks noChangeShapeType="1"/>
          </p:cNvSpPr>
          <p:nvPr/>
        </p:nvSpPr>
        <p:spPr bwMode="auto">
          <a:xfrm>
            <a:off x="4262438" y="241617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11">
            <a:extLst>
              <a:ext uri="{FF2B5EF4-FFF2-40B4-BE49-F238E27FC236}">
                <a16:creationId xmlns:a16="http://schemas.microsoft.com/office/drawing/2014/main" id="{7DE9423E-A337-4BED-9E67-53A4A61826D4}"/>
              </a:ext>
            </a:extLst>
          </p:cNvPr>
          <p:cNvSpPr>
            <a:spLocks noChangeShapeType="1"/>
          </p:cNvSpPr>
          <p:nvPr/>
        </p:nvSpPr>
        <p:spPr bwMode="auto">
          <a:xfrm>
            <a:off x="1595438" y="2568575"/>
            <a:ext cx="533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2" name="Line 12">
            <a:extLst>
              <a:ext uri="{FF2B5EF4-FFF2-40B4-BE49-F238E27FC236}">
                <a16:creationId xmlns:a16="http://schemas.microsoft.com/office/drawing/2014/main" id="{F579FBC0-FECD-4395-AFC3-7AC6A31E3486}"/>
              </a:ext>
            </a:extLst>
          </p:cNvPr>
          <p:cNvSpPr>
            <a:spLocks noChangeShapeType="1"/>
          </p:cNvSpPr>
          <p:nvPr/>
        </p:nvSpPr>
        <p:spPr bwMode="auto">
          <a:xfrm>
            <a:off x="2128838" y="2568575"/>
            <a:ext cx="1447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3" name="Line 13">
            <a:extLst>
              <a:ext uri="{FF2B5EF4-FFF2-40B4-BE49-F238E27FC236}">
                <a16:creationId xmlns:a16="http://schemas.microsoft.com/office/drawing/2014/main" id="{35EDEF3D-FA88-457D-8797-5843EB45947C}"/>
              </a:ext>
            </a:extLst>
          </p:cNvPr>
          <p:cNvSpPr>
            <a:spLocks noChangeShapeType="1"/>
          </p:cNvSpPr>
          <p:nvPr/>
        </p:nvSpPr>
        <p:spPr bwMode="auto">
          <a:xfrm>
            <a:off x="3576638" y="2568575"/>
            <a:ext cx="685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4" name="Text Box 14">
            <a:extLst>
              <a:ext uri="{FF2B5EF4-FFF2-40B4-BE49-F238E27FC236}">
                <a16:creationId xmlns:a16="http://schemas.microsoft.com/office/drawing/2014/main" id="{96BCA942-41DE-4CD3-AE5D-372F59B800C9}"/>
              </a:ext>
            </a:extLst>
          </p:cNvPr>
          <p:cNvSpPr txBox="1">
            <a:spLocks noChangeArrowheads="1"/>
          </p:cNvSpPr>
          <p:nvPr/>
        </p:nvSpPr>
        <p:spPr bwMode="auto">
          <a:xfrm>
            <a:off x="1655763" y="1196975"/>
            <a:ext cx="490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k</a:t>
            </a:r>
            <a:r>
              <a:rPr lang="en-US" altLang="en-US" sz="2000" baseline="-25000"/>
              <a:t>A</a:t>
            </a:r>
            <a:r>
              <a:rPr lang="en-US" altLang="en-US" sz="2000"/>
              <a:t>,</a:t>
            </a:r>
          </a:p>
          <a:p>
            <a:pPr eaLnBrk="1" hangingPunct="1">
              <a:spcBef>
                <a:spcPct val="0"/>
              </a:spcBef>
              <a:buFontTx/>
              <a:buNone/>
            </a:pPr>
            <a:r>
              <a:rPr lang="en-US" altLang="en-US" sz="2000"/>
              <a:t>A</a:t>
            </a:r>
            <a:r>
              <a:rPr lang="en-US" altLang="en-US" sz="2000" baseline="-25000"/>
              <a:t>A</a:t>
            </a:r>
            <a:endParaRPr lang="en-CA" altLang="en-US" sz="2000" baseline="-25000"/>
          </a:p>
        </p:txBody>
      </p:sp>
      <p:sp>
        <p:nvSpPr>
          <p:cNvPr id="35855" name="Text Box 15">
            <a:extLst>
              <a:ext uri="{FF2B5EF4-FFF2-40B4-BE49-F238E27FC236}">
                <a16:creationId xmlns:a16="http://schemas.microsoft.com/office/drawing/2014/main" id="{2BE6DD71-73F9-4417-BD20-21E2E53EF475}"/>
              </a:ext>
            </a:extLst>
          </p:cNvPr>
          <p:cNvSpPr txBox="1">
            <a:spLocks noChangeArrowheads="1"/>
          </p:cNvSpPr>
          <p:nvPr/>
        </p:nvSpPr>
        <p:spPr bwMode="auto">
          <a:xfrm>
            <a:off x="2451100" y="950913"/>
            <a:ext cx="839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en-US" sz="2000"/>
              <a:t>k</a:t>
            </a:r>
            <a:r>
              <a:rPr lang="en-US" altLang="en-US" sz="2000" baseline="-25000"/>
              <a:t>B</a:t>
            </a:r>
            <a:r>
              <a:rPr lang="en-US" altLang="en-US" sz="2000"/>
              <a:t>, A</a:t>
            </a:r>
            <a:r>
              <a:rPr lang="en-US" altLang="en-US" sz="2000" baseline="-25000"/>
              <a:t>B</a:t>
            </a:r>
            <a:endParaRPr lang="en-CA" altLang="en-US" sz="2000" baseline="-25000"/>
          </a:p>
        </p:txBody>
      </p:sp>
      <p:sp>
        <p:nvSpPr>
          <p:cNvPr id="35856" name="Text Box 16">
            <a:extLst>
              <a:ext uri="{FF2B5EF4-FFF2-40B4-BE49-F238E27FC236}">
                <a16:creationId xmlns:a16="http://schemas.microsoft.com/office/drawing/2014/main" id="{E06B206C-8713-41FA-A805-A2DA8C425730}"/>
              </a:ext>
            </a:extLst>
          </p:cNvPr>
          <p:cNvSpPr txBox="1">
            <a:spLocks noChangeArrowheads="1"/>
          </p:cNvSpPr>
          <p:nvPr/>
        </p:nvSpPr>
        <p:spPr bwMode="auto">
          <a:xfrm>
            <a:off x="2374900" y="1590675"/>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en-US" sz="2000"/>
              <a:t>k</a:t>
            </a:r>
            <a:r>
              <a:rPr lang="en-US" altLang="en-US" sz="2000" baseline="-25000"/>
              <a:t>C</a:t>
            </a:r>
            <a:r>
              <a:rPr lang="en-US" altLang="en-US" sz="2000"/>
              <a:t>, A</a:t>
            </a:r>
            <a:r>
              <a:rPr lang="en-US" altLang="en-US" sz="2000" baseline="-25000"/>
              <a:t>C</a:t>
            </a:r>
            <a:endParaRPr lang="en-CA" altLang="en-US" sz="2000" baseline="-25000"/>
          </a:p>
        </p:txBody>
      </p:sp>
      <p:sp>
        <p:nvSpPr>
          <p:cNvPr id="35857" name="Text Box 17">
            <a:extLst>
              <a:ext uri="{FF2B5EF4-FFF2-40B4-BE49-F238E27FC236}">
                <a16:creationId xmlns:a16="http://schemas.microsoft.com/office/drawing/2014/main" id="{AF0A3B41-86F0-4493-A39C-FD3A7B1DD2F0}"/>
              </a:ext>
            </a:extLst>
          </p:cNvPr>
          <p:cNvSpPr txBox="1">
            <a:spLocks noChangeArrowheads="1"/>
          </p:cNvSpPr>
          <p:nvPr/>
        </p:nvSpPr>
        <p:spPr bwMode="auto">
          <a:xfrm>
            <a:off x="3652838" y="1155700"/>
            <a:ext cx="546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k</a:t>
            </a:r>
            <a:r>
              <a:rPr lang="en-US" altLang="en-US" sz="2000" baseline="-25000"/>
              <a:t>D </a:t>
            </a:r>
            <a:r>
              <a:rPr lang="en-US" altLang="en-US" sz="2000"/>
              <a:t>,</a:t>
            </a:r>
          </a:p>
          <a:p>
            <a:pPr eaLnBrk="1" hangingPunct="1">
              <a:spcBef>
                <a:spcPct val="0"/>
              </a:spcBef>
              <a:buFontTx/>
              <a:buNone/>
            </a:pPr>
            <a:r>
              <a:rPr lang="en-US" altLang="en-US" sz="2000"/>
              <a:t>A</a:t>
            </a:r>
            <a:r>
              <a:rPr lang="en-US" altLang="en-US" sz="2000" baseline="-25000"/>
              <a:t>D</a:t>
            </a:r>
            <a:endParaRPr lang="en-CA" altLang="en-US" sz="2000" baseline="-25000"/>
          </a:p>
        </p:txBody>
      </p:sp>
      <p:sp>
        <p:nvSpPr>
          <p:cNvPr id="35858" name="Text Box 18">
            <a:extLst>
              <a:ext uri="{FF2B5EF4-FFF2-40B4-BE49-F238E27FC236}">
                <a16:creationId xmlns:a16="http://schemas.microsoft.com/office/drawing/2014/main" id="{FB355C75-6D2F-46DF-8E77-BB8CD63DFC59}"/>
              </a:ext>
            </a:extLst>
          </p:cNvPr>
          <p:cNvSpPr txBox="1">
            <a:spLocks noChangeArrowheads="1"/>
          </p:cNvSpPr>
          <p:nvPr/>
        </p:nvSpPr>
        <p:spPr bwMode="auto">
          <a:xfrm>
            <a:off x="1595438" y="2767013"/>
            <a:ext cx="43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L</a:t>
            </a:r>
            <a:r>
              <a:rPr lang="en-US" altLang="en-US" sz="2000" baseline="-25000"/>
              <a:t>A</a:t>
            </a:r>
            <a:endParaRPr lang="en-CA" altLang="en-US" sz="2000" baseline="-25000"/>
          </a:p>
        </p:txBody>
      </p:sp>
      <p:sp>
        <p:nvSpPr>
          <p:cNvPr id="35859" name="Text Box 19">
            <a:extLst>
              <a:ext uri="{FF2B5EF4-FFF2-40B4-BE49-F238E27FC236}">
                <a16:creationId xmlns:a16="http://schemas.microsoft.com/office/drawing/2014/main" id="{318E103C-26B0-48E9-B13D-2F9919FE320A}"/>
              </a:ext>
            </a:extLst>
          </p:cNvPr>
          <p:cNvSpPr txBox="1">
            <a:spLocks noChangeArrowheads="1"/>
          </p:cNvSpPr>
          <p:nvPr/>
        </p:nvSpPr>
        <p:spPr bwMode="auto">
          <a:xfrm>
            <a:off x="3652838" y="2767013"/>
            <a:ext cx="44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L</a:t>
            </a:r>
            <a:r>
              <a:rPr lang="en-US" altLang="en-US" sz="2000" baseline="-25000"/>
              <a:t>D</a:t>
            </a:r>
            <a:endParaRPr lang="en-CA" altLang="en-US" sz="2000" baseline="-25000"/>
          </a:p>
        </p:txBody>
      </p:sp>
      <p:sp>
        <p:nvSpPr>
          <p:cNvPr id="35860" name="Text Box 20">
            <a:extLst>
              <a:ext uri="{FF2B5EF4-FFF2-40B4-BE49-F238E27FC236}">
                <a16:creationId xmlns:a16="http://schemas.microsoft.com/office/drawing/2014/main" id="{A15D15E7-2D68-4872-9058-936FB8D5DDAF}"/>
              </a:ext>
            </a:extLst>
          </p:cNvPr>
          <p:cNvSpPr txBox="1">
            <a:spLocks noChangeArrowheads="1"/>
          </p:cNvSpPr>
          <p:nvPr/>
        </p:nvSpPr>
        <p:spPr bwMode="auto">
          <a:xfrm>
            <a:off x="2281238" y="272097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L</a:t>
            </a:r>
            <a:r>
              <a:rPr lang="en-US" altLang="en-US" sz="2000" baseline="-25000"/>
              <a:t>B</a:t>
            </a:r>
            <a:r>
              <a:rPr lang="en-US" altLang="en-US" sz="2000"/>
              <a:t>=L</a:t>
            </a:r>
            <a:r>
              <a:rPr lang="en-US" altLang="en-US" sz="2000" baseline="-25000"/>
              <a:t>C</a:t>
            </a:r>
            <a:endParaRPr lang="en-CA" altLang="en-US" sz="2000" baseline="-25000"/>
          </a:p>
        </p:txBody>
      </p:sp>
      <p:sp>
        <p:nvSpPr>
          <p:cNvPr id="35861" name="Freeform 21">
            <a:extLst>
              <a:ext uri="{FF2B5EF4-FFF2-40B4-BE49-F238E27FC236}">
                <a16:creationId xmlns:a16="http://schemas.microsoft.com/office/drawing/2014/main" id="{E5713D5B-21C4-44D9-A992-4067112C2AF8}"/>
              </a:ext>
            </a:extLst>
          </p:cNvPr>
          <p:cNvSpPr>
            <a:spLocks/>
          </p:cNvSpPr>
          <p:nvPr/>
        </p:nvSpPr>
        <p:spPr bwMode="auto">
          <a:xfrm>
            <a:off x="4251325" y="2017713"/>
            <a:ext cx="349250" cy="101600"/>
          </a:xfrm>
          <a:custGeom>
            <a:avLst/>
            <a:gdLst>
              <a:gd name="T0" fmla="*/ 0 w 220"/>
              <a:gd name="T1" fmla="*/ 0 h 64"/>
              <a:gd name="T2" fmla="*/ 2147483647 w 220"/>
              <a:gd name="T3" fmla="*/ 2147483647 h 64"/>
              <a:gd name="T4" fmla="*/ 2147483647 w 220"/>
              <a:gd name="T5" fmla="*/ 2147483647 h 64"/>
              <a:gd name="T6" fmla="*/ 0 60000 65536"/>
              <a:gd name="T7" fmla="*/ 0 60000 65536"/>
              <a:gd name="T8" fmla="*/ 0 60000 65536"/>
              <a:gd name="T9" fmla="*/ 0 w 220"/>
              <a:gd name="T10" fmla="*/ 0 h 64"/>
              <a:gd name="T11" fmla="*/ 220 w 220"/>
              <a:gd name="T12" fmla="*/ 64 h 64"/>
            </a:gdLst>
            <a:ahLst/>
            <a:cxnLst>
              <a:cxn ang="T6">
                <a:pos x="T0" y="T1"/>
              </a:cxn>
              <a:cxn ang="T7">
                <a:pos x="T2" y="T3"/>
              </a:cxn>
              <a:cxn ang="T8">
                <a:pos x="T4" y="T5"/>
              </a:cxn>
            </a:cxnLst>
            <a:rect l="T9" t="T10" r="T11" b="T12"/>
            <a:pathLst>
              <a:path w="220" h="64">
                <a:moveTo>
                  <a:pt x="0" y="0"/>
                </a:moveTo>
                <a:cubicBezTo>
                  <a:pt x="51" y="17"/>
                  <a:pt x="105" y="28"/>
                  <a:pt x="156" y="45"/>
                </a:cubicBezTo>
                <a:cubicBezTo>
                  <a:pt x="176" y="52"/>
                  <a:pt x="199" y="64"/>
                  <a:pt x="220" y="6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2" name="Freeform 22">
            <a:extLst>
              <a:ext uri="{FF2B5EF4-FFF2-40B4-BE49-F238E27FC236}">
                <a16:creationId xmlns:a16="http://schemas.microsoft.com/office/drawing/2014/main" id="{3BDF6CDC-E330-4F6E-8AFB-60487692337C}"/>
              </a:ext>
            </a:extLst>
          </p:cNvPr>
          <p:cNvSpPr>
            <a:spLocks/>
          </p:cNvSpPr>
          <p:nvPr/>
        </p:nvSpPr>
        <p:spPr bwMode="auto">
          <a:xfrm>
            <a:off x="1204913" y="850900"/>
            <a:ext cx="390525" cy="193675"/>
          </a:xfrm>
          <a:custGeom>
            <a:avLst/>
            <a:gdLst>
              <a:gd name="T0" fmla="*/ 2147483647 w 246"/>
              <a:gd name="T1" fmla="*/ 2147483647 h 122"/>
              <a:gd name="T2" fmla="*/ 2147483647 w 246"/>
              <a:gd name="T3" fmla="*/ 2147483647 h 122"/>
              <a:gd name="T4" fmla="*/ 2147483647 w 246"/>
              <a:gd name="T5" fmla="*/ 2147483647 h 122"/>
              <a:gd name="T6" fmla="*/ 2147483647 w 246"/>
              <a:gd name="T7" fmla="*/ 2147483647 h 122"/>
              <a:gd name="T8" fmla="*/ 0 60000 65536"/>
              <a:gd name="T9" fmla="*/ 0 60000 65536"/>
              <a:gd name="T10" fmla="*/ 0 60000 65536"/>
              <a:gd name="T11" fmla="*/ 0 60000 65536"/>
              <a:gd name="T12" fmla="*/ 0 w 246"/>
              <a:gd name="T13" fmla="*/ 0 h 122"/>
              <a:gd name="T14" fmla="*/ 246 w 246"/>
              <a:gd name="T15" fmla="*/ 122 h 122"/>
            </a:gdLst>
            <a:ahLst/>
            <a:cxnLst>
              <a:cxn ang="T8">
                <a:pos x="T0" y="T1"/>
              </a:cxn>
              <a:cxn ang="T9">
                <a:pos x="T2" y="T3"/>
              </a:cxn>
              <a:cxn ang="T10">
                <a:pos x="T4" y="T5"/>
              </a:cxn>
              <a:cxn ang="T11">
                <a:pos x="T6" y="T7"/>
              </a:cxn>
            </a:cxnLst>
            <a:rect l="T12" t="T13" r="T14" b="T15"/>
            <a:pathLst>
              <a:path w="246" h="122">
                <a:moveTo>
                  <a:pt x="36" y="12"/>
                </a:moveTo>
                <a:cubicBezTo>
                  <a:pt x="115" y="38"/>
                  <a:pt x="0" y="0"/>
                  <a:pt x="100" y="31"/>
                </a:cubicBezTo>
                <a:cubicBezTo>
                  <a:pt x="118" y="37"/>
                  <a:pt x="155" y="49"/>
                  <a:pt x="155" y="49"/>
                </a:cubicBezTo>
                <a:cubicBezTo>
                  <a:pt x="195" y="76"/>
                  <a:pt x="214" y="90"/>
                  <a:pt x="246" y="12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3" name="Text Box 23">
            <a:extLst>
              <a:ext uri="{FF2B5EF4-FFF2-40B4-BE49-F238E27FC236}">
                <a16:creationId xmlns:a16="http://schemas.microsoft.com/office/drawing/2014/main" id="{8195C2A0-00E5-4071-95DF-213868FEE29E}"/>
              </a:ext>
            </a:extLst>
          </p:cNvPr>
          <p:cNvSpPr txBox="1">
            <a:spLocks noChangeArrowheads="1"/>
          </p:cNvSpPr>
          <p:nvPr/>
        </p:nvSpPr>
        <p:spPr bwMode="auto">
          <a:xfrm>
            <a:off x="4719638" y="20812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T</a:t>
            </a:r>
            <a:r>
              <a:rPr lang="en-US" altLang="en-US" sz="2000" baseline="-25000"/>
              <a:t>2</a:t>
            </a:r>
            <a:endParaRPr lang="en-CA" altLang="en-US" sz="2000" baseline="-25000"/>
          </a:p>
        </p:txBody>
      </p:sp>
      <p:sp>
        <p:nvSpPr>
          <p:cNvPr id="35864" name="Text Box 24">
            <a:extLst>
              <a:ext uri="{FF2B5EF4-FFF2-40B4-BE49-F238E27FC236}">
                <a16:creationId xmlns:a16="http://schemas.microsoft.com/office/drawing/2014/main" id="{87FA252C-0E58-4116-ADEE-2FDB11E959A2}"/>
              </a:ext>
            </a:extLst>
          </p:cNvPr>
          <p:cNvSpPr txBox="1">
            <a:spLocks noChangeArrowheads="1"/>
          </p:cNvSpPr>
          <p:nvPr/>
        </p:nvSpPr>
        <p:spPr bwMode="auto">
          <a:xfrm>
            <a:off x="757238" y="6334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T</a:t>
            </a:r>
            <a:r>
              <a:rPr lang="en-US" altLang="en-US" sz="2000" baseline="-25000"/>
              <a:t>1</a:t>
            </a:r>
            <a:endParaRPr lang="en-CA" altLang="en-US" sz="2000" baseline="-25000"/>
          </a:p>
        </p:txBody>
      </p:sp>
      <p:sp>
        <p:nvSpPr>
          <p:cNvPr id="35865" name="Rectangle 27">
            <a:extLst>
              <a:ext uri="{FF2B5EF4-FFF2-40B4-BE49-F238E27FC236}">
                <a16:creationId xmlns:a16="http://schemas.microsoft.com/office/drawing/2014/main" id="{0856118C-F883-4B47-A529-A68AE4322EC8}"/>
              </a:ext>
            </a:extLst>
          </p:cNvPr>
          <p:cNvSpPr>
            <a:spLocks noGrp="1" noChangeArrowheads="1"/>
          </p:cNvSpPr>
          <p:nvPr>
            <p:ph type="title"/>
          </p:nvPr>
        </p:nvSpPr>
        <p:spPr>
          <a:noFill/>
        </p:spPr>
        <p:txBody>
          <a:bodyPr/>
          <a:lstStyle/>
          <a:p>
            <a:pPr algn="l" eaLnBrk="1" hangingPunct="1"/>
            <a:r>
              <a:rPr lang="en-US" altLang="en-US" sz="2400"/>
              <a:t>d) Series-Parallel composite wall</a:t>
            </a:r>
          </a:p>
        </p:txBody>
      </p:sp>
      <p:grpSp>
        <p:nvGrpSpPr>
          <p:cNvPr id="35866" name="Group 62">
            <a:extLst>
              <a:ext uri="{FF2B5EF4-FFF2-40B4-BE49-F238E27FC236}">
                <a16:creationId xmlns:a16="http://schemas.microsoft.com/office/drawing/2014/main" id="{F4D386DF-6B40-469A-9D50-9096998FD259}"/>
              </a:ext>
            </a:extLst>
          </p:cNvPr>
          <p:cNvGrpSpPr>
            <a:grpSpLocks/>
          </p:cNvGrpSpPr>
          <p:nvPr/>
        </p:nvGrpSpPr>
        <p:grpSpPr bwMode="auto">
          <a:xfrm>
            <a:off x="3200400" y="2667000"/>
            <a:ext cx="5338763" cy="2438400"/>
            <a:chOff x="240" y="1968"/>
            <a:chExt cx="3363" cy="1536"/>
          </a:xfrm>
        </p:grpSpPr>
        <p:sp>
          <p:nvSpPr>
            <p:cNvPr id="35870" name="Freeform 29">
              <a:extLst>
                <a:ext uri="{FF2B5EF4-FFF2-40B4-BE49-F238E27FC236}">
                  <a16:creationId xmlns:a16="http://schemas.microsoft.com/office/drawing/2014/main" id="{8E027CFB-7D37-4853-AA1D-6905B122A65D}"/>
                </a:ext>
              </a:extLst>
            </p:cNvPr>
            <p:cNvSpPr>
              <a:spLocks/>
            </p:cNvSpPr>
            <p:nvPr/>
          </p:nvSpPr>
          <p:spPr bwMode="auto">
            <a:xfrm>
              <a:off x="851" y="2661"/>
              <a:ext cx="829" cy="192"/>
            </a:xfrm>
            <a:custGeom>
              <a:avLst/>
              <a:gdLst>
                <a:gd name="T0" fmla="*/ 0 w 1104"/>
                <a:gd name="T1" fmla="*/ 96 h 192"/>
                <a:gd name="T2" fmla="*/ 2 w 1104"/>
                <a:gd name="T3" fmla="*/ 96 h 192"/>
                <a:gd name="T4" fmla="*/ 2 w 1104"/>
                <a:gd name="T5" fmla="*/ 0 h 192"/>
                <a:gd name="T6" fmla="*/ 2 w 1104"/>
                <a:gd name="T7" fmla="*/ 192 h 192"/>
                <a:gd name="T8" fmla="*/ 2 w 1104"/>
                <a:gd name="T9" fmla="*/ 0 h 192"/>
                <a:gd name="T10" fmla="*/ 2 w 1104"/>
                <a:gd name="T11" fmla="*/ 192 h 192"/>
                <a:gd name="T12" fmla="*/ 3 w 1104"/>
                <a:gd name="T13" fmla="*/ 0 h 192"/>
                <a:gd name="T14" fmla="*/ 3 w 1104"/>
                <a:gd name="T15" fmla="*/ 192 h 192"/>
                <a:gd name="T16" fmla="*/ 3 w 1104"/>
                <a:gd name="T17" fmla="*/ 96 h 192"/>
                <a:gd name="T18" fmla="*/ 4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1" name="Freeform 30">
              <a:extLst>
                <a:ext uri="{FF2B5EF4-FFF2-40B4-BE49-F238E27FC236}">
                  <a16:creationId xmlns:a16="http://schemas.microsoft.com/office/drawing/2014/main" id="{65A31FCB-6199-452C-995C-E46F7196EF19}"/>
                </a:ext>
              </a:extLst>
            </p:cNvPr>
            <p:cNvSpPr>
              <a:spLocks/>
            </p:cNvSpPr>
            <p:nvPr/>
          </p:nvSpPr>
          <p:spPr bwMode="auto">
            <a:xfrm>
              <a:off x="1680" y="2508"/>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2" name="Line 31">
              <a:extLst>
                <a:ext uri="{FF2B5EF4-FFF2-40B4-BE49-F238E27FC236}">
                  <a16:creationId xmlns:a16="http://schemas.microsoft.com/office/drawing/2014/main" id="{432FE05B-39EE-49C8-BAAE-60F11080897F}"/>
                </a:ext>
              </a:extLst>
            </p:cNvPr>
            <p:cNvSpPr>
              <a:spLocks noChangeShapeType="1"/>
            </p:cNvSpPr>
            <p:nvPr/>
          </p:nvSpPr>
          <p:spPr bwMode="auto">
            <a:xfrm>
              <a:off x="384" y="2757"/>
              <a:ext cx="384"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5873" name="Text Box 32">
              <a:extLst>
                <a:ext uri="{FF2B5EF4-FFF2-40B4-BE49-F238E27FC236}">
                  <a16:creationId xmlns:a16="http://schemas.microsoft.com/office/drawing/2014/main" id="{138C81A9-3353-4973-961C-270278B0C695}"/>
                </a:ext>
              </a:extLst>
            </p:cNvPr>
            <p:cNvSpPr txBox="1">
              <a:spLocks noChangeArrowheads="1"/>
            </p:cNvSpPr>
            <p:nvPr/>
          </p:nvSpPr>
          <p:spPr bwMode="auto">
            <a:xfrm>
              <a:off x="624" y="2452"/>
              <a:ext cx="2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1</a:t>
              </a:r>
              <a:endParaRPr lang="en-US" altLang="en-US"/>
            </a:p>
          </p:txBody>
        </p:sp>
        <p:sp>
          <p:nvSpPr>
            <p:cNvPr id="35874" name="Text Box 33">
              <a:extLst>
                <a:ext uri="{FF2B5EF4-FFF2-40B4-BE49-F238E27FC236}">
                  <a16:creationId xmlns:a16="http://schemas.microsoft.com/office/drawing/2014/main" id="{B64C96CE-430B-4B2D-B077-46D1A32CD88A}"/>
                </a:ext>
              </a:extLst>
            </p:cNvPr>
            <p:cNvSpPr txBox="1">
              <a:spLocks noChangeArrowheads="1"/>
            </p:cNvSpPr>
            <p:nvPr/>
          </p:nvSpPr>
          <p:spPr bwMode="auto">
            <a:xfrm>
              <a:off x="3312" y="2452"/>
              <a:ext cx="2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2</a:t>
              </a:r>
              <a:endParaRPr lang="en-US" altLang="en-US"/>
            </a:p>
          </p:txBody>
        </p:sp>
        <p:sp>
          <p:nvSpPr>
            <p:cNvPr id="35875" name="Text Box 34">
              <a:extLst>
                <a:ext uri="{FF2B5EF4-FFF2-40B4-BE49-F238E27FC236}">
                  <a16:creationId xmlns:a16="http://schemas.microsoft.com/office/drawing/2014/main" id="{F3A43A2E-8FEF-4F67-BE6E-5BE6E94BBC50}"/>
                </a:ext>
              </a:extLst>
            </p:cNvPr>
            <p:cNvSpPr txBox="1">
              <a:spLocks noChangeArrowheads="1"/>
            </p:cNvSpPr>
            <p:nvPr/>
          </p:nvSpPr>
          <p:spPr bwMode="auto">
            <a:xfrm>
              <a:off x="240" y="2469"/>
              <a:ext cx="34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q</a:t>
              </a:r>
              <a:r>
                <a:rPr lang="en-US" altLang="en-US" baseline="-25000"/>
                <a:t>x</a:t>
              </a:r>
              <a:endParaRPr lang="en-US" altLang="en-US"/>
            </a:p>
          </p:txBody>
        </p:sp>
        <p:graphicFrame>
          <p:nvGraphicFramePr>
            <p:cNvPr id="35876" name="Object 35">
              <a:extLst>
                <a:ext uri="{FF2B5EF4-FFF2-40B4-BE49-F238E27FC236}">
                  <a16:creationId xmlns:a16="http://schemas.microsoft.com/office/drawing/2014/main" id="{FBBC0F9F-57B4-4B7D-8FB7-EA808F3BEC91}"/>
                </a:ext>
              </a:extLst>
            </p:cNvPr>
            <p:cNvGraphicFramePr>
              <a:graphicFrameLocks noChangeAspect="1"/>
            </p:cNvGraphicFramePr>
            <p:nvPr/>
          </p:nvGraphicFramePr>
          <p:xfrm>
            <a:off x="988" y="2893"/>
            <a:ext cx="512" cy="464"/>
          </p:xfrm>
          <a:graphic>
            <a:graphicData uri="http://schemas.openxmlformats.org/presentationml/2006/ole">
              <mc:AlternateContent xmlns:mc="http://schemas.openxmlformats.org/markup-compatibility/2006">
                <mc:Choice xmlns:v="urn:schemas-microsoft-com:vml" Requires="v">
                  <p:oleObj spid="_x0000_s35891" name="Equation" r:id="rId5" imgW="812800" imgH="736600" progId="Equation.3">
                    <p:embed/>
                  </p:oleObj>
                </mc:Choice>
                <mc:Fallback>
                  <p:oleObj name="Equation" r:id="rId5" imgW="812800" imgH="7366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8" y="2893"/>
                          <a:ext cx="512"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7" name="Freeform 36">
              <a:extLst>
                <a:ext uri="{FF2B5EF4-FFF2-40B4-BE49-F238E27FC236}">
                  <a16:creationId xmlns:a16="http://schemas.microsoft.com/office/drawing/2014/main" id="{FABB8435-E73E-41E0-A373-39A32858E210}"/>
                </a:ext>
              </a:extLst>
            </p:cNvPr>
            <p:cNvSpPr>
              <a:spLocks/>
            </p:cNvSpPr>
            <p:nvPr/>
          </p:nvSpPr>
          <p:spPr bwMode="auto">
            <a:xfrm>
              <a:off x="1680" y="2796"/>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8" name="Freeform 37">
              <a:extLst>
                <a:ext uri="{FF2B5EF4-FFF2-40B4-BE49-F238E27FC236}">
                  <a16:creationId xmlns:a16="http://schemas.microsoft.com/office/drawing/2014/main" id="{9F6D87D6-D72F-451B-A5D5-2C8FA8EEC95E}"/>
                </a:ext>
              </a:extLst>
            </p:cNvPr>
            <p:cNvSpPr>
              <a:spLocks/>
            </p:cNvSpPr>
            <p:nvPr/>
          </p:nvSpPr>
          <p:spPr bwMode="auto">
            <a:xfrm>
              <a:off x="2544" y="2661"/>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35879" name="Object 39">
              <a:extLst>
                <a:ext uri="{FF2B5EF4-FFF2-40B4-BE49-F238E27FC236}">
                  <a16:creationId xmlns:a16="http://schemas.microsoft.com/office/drawing/2014/main" id="{28FFAC4D-F562-48C0-B5EB-71B0ACB06904}"/>
                </a:ext>
              </a:extLst>
            </p:cNvPr>
            <p:cNvGraphicFramePr>
              <a:graphicFrameLocks noChangeAspect="1"/>
            </p:cNvGraphicFramePr>
            <p:nvPr/>
          </p:nvGraphicFramePr>
          <p:xfrm>
            <a:off x="2820" y="2901"/>
            <a:ext cx="488" cy="464"/>
          </p:xfrm>
          <a:graphic>
            <a:graphicData uri="http://schemas.openxmlformats.org/presentationml/2006/ole">
              <mc:AlternateContent xmlns:mc="http://schemas.openxmlformats.org/markup-compatibility/2006">
                <mc:Choice xmlns:v="urn:schemas-microsoft-com:vml" Requires="v">
                  <p:oleObj spid="_x0000_s35892" name="Equation" r:id="rId7" imgW="774364" imgH="736280" progId="Equation.3">
                    <p:embed/>
                  </p:oleObj>
                </mc:Choice>
                <mc:Fallback>
                  <p:oleObj name="Equation" r:id="rId7" imgW="774364" imgH="73628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0" y="2901"/>
                          <a:ext cx="488"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80" name="Line 40">
              <a:extLst>
                <a:ext uri="{FF2B5EF4-FFF2-40B4-BE49-F238E27FC236}">
                  <a16:creationId xmlns:a16="http://schemas.microsoft.com/office/drawing/2014/main" id="{4801081D-35E6-4212-81BD-42C0A2F4200C}"/>
                </a:ext>
              </a:extLst>
            </p:cNvPr>
            <p:cNvSpPr>
              <a:spLocks noChangeShapeType="1"/>
            </p:cNvSpPr>
            <p:nvPr/>
          </p:nvSpPr>
          <p:spPr bwMode="auto">
            <a:xfrm>
              <a:off x="1680" y="26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5881" name="Line 41">
              <a:extLst>
                <a:ext uri="{FF2B5EF4-FFF2-40B4-BE49-F238E27FC236}">
                  <a16:creationId xmlns:a16="http://schemas.microsoft.com/office/drawing/2014/main" id="{C46F1BB3-D472-4FFE-9E73-3F6A27B34C27}"/>
                </a:ext>
              </a:extLst>
            </p:cNvPr>
            <p:cNvSpPr>
              <a:spLocks noChangeShapeType="1"/>
            </p:cNvSpPr>
            <p:nvPr/>
          </p:nvSpPr>
          <p:spPr bwMode="auto">
            <a:xfrm>
              <a:off x="2544" y="26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aphicFrame>
          <p:nvGraphicFramePr>
            <p:cNvPr id="35882" name="Object 58">
              <a:extLst>
                <a:ext uri="{FF2B5EF4-FFF2-40B4-BE49-F238E27FC236}">
                  <a16:creationId xmlns:a16="http://schemas.microsoft.com/office/drawing/2014/main" id="{9DE96DBF-EBC2-4DE9-BC4E-EBFC79383C31}"/>
                </a:ext>
              </a:extLst>
            </p:cNvPr>
            <p:cNvGraphicFramePr>
              <a:graphicFrameLocks noChangeAspect="1"/>
            </p:cNvGraphicFramePr>
            <p:nvPr/>
          </p:nvGraphicFramePr>
          <p:xfrm>
            <a:off x="1907" y="3032"/>
            <a:ext cx="496" cy="472"/>
          </p:xfrm>
          <a:graphic>
            <a:graphicData uri="http://schemas.openxmlformats.org/presentationml/2006/ole">
              <mc:AlternateContent xmlns:mc="http://schemas.openxmlformats.org/markup-compatibility/2006">
                <mc:Choice xmlns:v="urn:schemas-microsoft-com:vml" Requires="v">
                  <p:oleObj spid="_x0000_s35893" name="Equation" r:id="rId9" imgW="787400" imgH="749300" progId="Equation.3">
                    <p:embed/>
                  </p:oleObj>
                </mc:Choice>
                <mc:Fallback>
                  <p:oleObj name="Equation" r:id="rId9" imgW="787400" imgH="749300" progId="Equation.3">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 y="3032"/>
                          <a:ext cx="496"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3" name="Object 59">
              <a:extLst>
                <a:ext uri="{FF2B5EF4-FFF2-40B4-BE49-F238E27FC236}">
                  <a16:creationId xmlns:a16="http://schemas.microsoft.com/office/drawing/2014/main" id="{1305C190-E218-495D-B7A0-2848FBD5A250}"/>
                </a:ext>
              </a:extLst>
            </p:cNvPr>
            <p:cNvGraphicFramePr>
              <a:graphicFrameLocks noChangeAspect="1"/>
            </p:cNvGraphicFramePr>
            <p:nvPr/>
          </p:nvGraphicFramePr>
          <p:xfrm>
            <a:off x="1915" y="1968"/>
            <a:ext cx="480" cy="464"/>
          </p:xfrm>
          <a:graphic>
            <a:graphicData uri="http://schemas.openxmlformats.org/presentationml/2006/ole">
              <mc:AlternateContent xmlns:mc="http://schemas.openxmlformats.org/markup-compatibility/2006">
                <mc:Choice xmlns:v="urn:schemas-microsoft-com:vml" Requires="v">
                  <p:oleObj spid="_x0000_s35894" name="Equation" r:id="rId11" imgW="762000" imgH="736600" progId="Equation.3">
                    <p:embed/>
                  </p:oleObj>
                </mc:Choice>
                <mc:Fallback>
                  <p:oleObj name="Equation" r:id="rId11" imgW="762000" imgH="736600" progId="Equation.3">
                    <p:embed/>
                    <p:pic>
                      <p:nvPicPr>
                        <p:cNvPr id="0"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5" y="1968"/>
                          <a:ext cx="480"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5867" name="Object 61">
            <a:extLst>
              <a:ext uri="{FF2B5EF4-FFF2-40B4-BE49-F238E27FC236}">
                <a16:creationId xmlns:a16="http://schemas.microsoft.com/office/drawing/2014/main" id="{694F924B-279B-48B8-A0B2-CA0EE14B1B40}"/>
              </a:ext>
            </a:extLst>
          </p:cNvPr>
          <p:cNvGraphicFramePr>
            <a:graphicFrameLocks noChangeAspect="1"/>
          </p:cNvGraphicFramePr>
          <p:nvPr/>
        </p:nvGraphicFramePr>
        <p:xfrm>
          <a:off x="5715000" y="1066800"/>
          <a:ext cx="1735138" cy="762000"/>
        </p:xfrm>
        <a:graphic>
          <a:graphicData uri="http://schemas.openxmlformats.org/presentationml/2006/ole">
            <mc:AlternateContent xmlns:mc="http://schemas.openxmlformats.org/markup-compatibility/2006">
              <mc:Choice xmlns:v="urn:schemas-microsoft-com:vml" Requires="v">
                <p:oleObj spid="_x0000_s35895" name="Equation" r:id="rId13" imgW="1764534" imgH="774364" progId="Equation.3">
                  <p:embed/>
                </p:oleObj>
              </mc:Choice>
              <mc:Fallback>
                <p:oleObj name="Equation" r:id="rId13" imgW="1764534" imgH="774364" progId="Equation.3">
                  <p:embed/>
                  <p:pic>
                    <p:nvPicPr>
                      <p:cNvPr id="0"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1066800"/>
                        <a:ext cx="17351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8" name="Text Box 63">
            <a:extLst>
              <a:ext uri="{FF2B5EF4-FFF2-40B4-BE49-F238E27FC236}">
                <a16:creationId xmlns:a16="http://schemas.microsoft.com/office/drawing/2014/main" id="{FE2B9D9F-C41C-45FD-A55F-09718B8965BD}"/>
              </a:ext>
            </a:extLst>
          </p:cNvPr>
          <p:cNvSpPr txBox="1">
            <a:spLocks noChangeArrowheads="1"/>
          </p:cNvSpPr>
          <p:nvPr/>
        </p:nvSpPr>
        <p:spPr bwMode="auto">
          <a:xfrm>
            <a:off x="228600" y="5105400"/>
            <a:ext cx="3879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r>
              <a:rPr lang="en-CA" altLang="en-US" sz="2000"/>
              <a:t>Are there other possible circuits?</a:t>
            </a:r>
            <a:endParaRPr lang="en-US" altLang="en-US" sz="2000"/>
          </a:p>
        </p:txBody>
      </p:sp>
      <p:sp>
        <p:nvSpPr>
          <p:cNvPr id="35869" name="Text Box 64">
            <a:extLst>
              <a:ext uri="{FF2B5EF4-FFF2-40B4-BE49-F238E27FC236}">
                <a16:creationId xmlns:a16="http://schemas.microsoft.com/office/drawing/2014/main" id="{00B613C0-C727-4A49-A095-68FB0C4E89C4}"/>
              </a:ext>
            </a:extLst>
          </p:cNvPr>
          <p:cNvSpPr txBox="1">
            <a:spLocks noChangeArrowheads="1"/>
          </p:cNvSpPr>
          <p:nvPr/>
        </p:nvSpPr>
        <p:spPr bwMode="auto">
          <a:xfrm>
            <a:off x="228600" y="4267200"/>
            <a:ext cx="380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r>
              <a:rPr lang="en-CA" altLang="en-US" sz="2000"/>
              <a:t>This assume surfaces normal to the x direction are isothermal</a:t>
            </a:r>
            <a:endParaRPr lang="en-US"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B407E32-B6A0-487F-BE6E-AFF493DA7C1C}"/>
              </a:ext>
            </a:extLst>
          </p:cNvPr>
          <p:cNvSpPr>
            <a:spLocks noChangeArrowheads="1"/>
          </p:cNvSpPr>
          <p:nvPr/>
        </p:nvSpPr>
        <p:spPr bwMode="auto">
          <a:xfrm>
            <a:off x="1595438" y="739775"/>
            <a:ext cx="5334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6867" name="Rectangle 3">
            <a:extLst>
              <a:ext uri="{FF2B5EF4-FFF2-40B4-BE49-F238E27FC236}">
                <a16:creationId xmlns:a16="http://schemas.microsoft.com/office/drawing/2014/main" id="{42057804-EAE8-4C97-9241-FC91C98286B9}"/>
              </a:ext>
            </a:extLst>
          </p:cNvPr>
          <p:cNvSpPr>
            <a:spLocks noChangeArrowheads="1"/>
          </p:cNvSpPr>
          <p:nvPr/>
        </p:nvSpPr>
        <p:spPr bwMode="auto">
          <a:xfrm>
            <a:off x="2128838" y="739775"/>
            <a:ext cx="1447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6868" name="Rectangle 4">
            <a:extLst>
              <a:ext uri="{FF2B5EF4-FFF2-40B4-BE49-F238E27FC236}">
                <a16:creationId xmlns:a16="http://schemas.microsoft.com/office/drawing/2014/main" id="{090B9226-D3ED-4202-8D9C-AC9A38E8731C}"/>
              </a:ext>
            </a:extLst>
          </p:cNvPr>
          <p:cNvSpPr>
            <a:spLocks noChangeArrowheads="1"/>
          </p:cNvSpPr>
          <p:nvPr/>
        </p:nvSpPr>
        <p:spPr bwMode="auto">
          <a:xfrm>
            <a:off x="2128838" y="1501775"/>
            <a:ext cx="1447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6869" name="Rectangle 5">
            <a:extLst>
              <a:ext uri="{FF2B5EF4-FFF2-40B4-BE49-F238E27FC236}">
                <a16:creationId xmlns:a16="http://schemas.microsoft.com/office/drawing/2014/main" id="{D878C359-A4B8-43C4-A3F3-B98211E8EBCB}"/>
              </a:ext>
            </a:extLst>
          </p:cNvPr>
          <p:cNvSpPr>
            <a:spLocks noChangeArrowheads="1"/>
          </p:cNvSpPr>
          <p:nvPr/>
        </p:nvSpPr>
        <p:spPr bwMode="auto">
          <a:xfrm>
            <a:off x="3576638" y="739775"/>
            <a:ext cx="6858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6870" name="Line 6">
            <a:extLst>
              <a:ext uri="{FF2B5EF4-FFF2-40B4-BE49-F238E27FC236}">
                <a16:creationId xmlns:a16="http://schemas.microsoft.com/office/drawing/2014/main" id="{F97E4654-C548-465E-AF3D-BDFF074D825B}"/>
              </a:ext>
            </a:extLst>
          </p:cNvPr>
          <p:cNvSpPr>
            <a:spLocks noChangeShapeType="1"/>
          </p:cNvSpPr>
          <p:nvPr/>
        </p:nvSpPr>
        <p:spPr bwMode="auto">
          <a:xfrm>
            <a:off x="1595438" y="241617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
            <a:extLst>
              <a:ext uri="{FF2B5EF4-FFF2-40B4-BE49-F238E27FC236}">
                <a16:creationId xmlns:a16="http://schemas.microsoft.com/office/drawing/2014/main" id="{99EB902C-57B9-4326-9467-95A42792272E}"/>
              </a:ext>
            </a:extLst>
          </p:cNvPr>
          <p:cNvSpPr>
            <a:spLocks noChangeShapeType="1"/>
          </p:cNvSpPr>
          <p:nvPr/>
        </p:nvSpPr>
        <p:spPr bwMode="auto">
          <a:xfrm>
            <a:off x="2128838" y="241617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8">
            <a:extLst>
              <a:ext uri="{FF2B5EF4-FFF2-40B4-BE49-F238E27FC236}">
                <a16:creationId xmlns:a16="http://schemas.microsoft.com/office/drawing/2014/main" id="{403CC07B-C238-44AD-B141-2AE89D6B5AF9}"/>
              </a:ext>
            </a:extLst>
          </p:cNvPr>
          <p:cNvSpPr>
            <a:spLocks noChangeShapeType="1"/>
          </p:cNvSpPr>
          <p:nvPr/>
        </p:nvSpPr>
        <p:spPr bwMode="auto">
          <a:xfrm>
            <a:off x="3576638" y="241617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9">
            <a:extLst>
              <a:ext uri="{FF2B5EF4-FFF2-40B4-BE49-F238E27FC236}">
                <a16:creationId xmlns:a16="http://schemas.microsoft.com/office/drawing/2014/main" id="{978FA495-5012-4B31-9F06-B2FAD1E29C32}"/>
              </a:ext>
            </a:extLst>
          </p:cNvPr>
          <p:cNvSpPr>
            <a:spLocks noChangeShapeType="1"/>
          </p:cNvSpPr>
          <p:nvPr/>
        </p:nvSpPr>
        <p:spPr bwMode="auto">
          <a:xfrm>
            <a:off x="4262438" y="241617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10">
            <a:extLst>
              <a:ext uri="{FF2B5EF4-FFF2-40B4-BE49-F238E27FC236}">
                <a16:creationId xmlns:a16="http://schemas.microsoft.com/office/drawing/2014/main" id="{4CFBC3A6-5AFB-4E6B-A86E-9342F26EEC90}"/>
              </a:ext>
            </a:extLst>
          </p:cNvPr>
          <p:cNvSpPr>
            <a:spLocks noChangeShapeType="1"/>
          </p:cNvSpPr>
          <p:nvPr/>
        </p:nvSpPr>
        <p:spPr bwMode="auto">
          <a:xfrm>
            <a:off x="1595438" y="2568575"/>
            <a:ext cx="533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5" name="Line 11">
            <a:extLst>
              <a:ext uri="{FF2B5EF4-FFF2-40B4-BE49-F238E27FC236}">
                <a16:creationId xmlns:a16="http://schemas.microsoft.com/office/drawing/2014/main" id="{F3015FA7-4A36-40EC-9490-FDC60D9F3FF3}"/>
              </a:ext>
            </a:extLst>
          </p:cNvPr>
          <p:cNvSpPr>
            <a:spLocks noChangeShapeType="1"/>
          </p:cNvSpPr>
          <p:nvPr/>
        </p:nvSpPr>
        <p:spPr bwMode="auto">
          <a:xfrm>
            <a:off x="2128838" y="2568575"/>
            <a:ext cx="1447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6" name="Line 12">
            <a:extLst>
              <a:ext uri="{FF2B5EF4-FFF2-40B4-BE49-F238E27FC236}">
                <a16:creationId xmlns:a16="http://schemas.microsoft.com/office/drawing/2014/main" id="{4B1CE956-7B7C-4884-9E9C-C6A6B069467D}"/>
              </a:ext>
            </a:extLst>
          </p:cNvPr>
          <p:cNvSpPr>
            <a:spLocks noChangeShapeType="1"/>
          </p:cNvSpPr>
          <p:nvPr/>
        </p:nvSpPr>
        <p:spPr bwMode="auto">
          <a:xfrm>
            <a:off x="3576638" y="2568575"/>
            <a:ext cx="685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7" name="Text Box 13">
            <a:extLst>
              <a:ext uri="{FF2B5EF4-FFF2-40B4-BE49-F238E27FC236}">
                <a16:creationId xmlns:a16="http://schemas.microsoft.com/office/drawing/2014/main" id="{7FCB62B4-687D-4A98-893E-762BA9AAB2F3}"/>
              </a:ext>
            </a:extLst>
          </p:cNvPr>
          <p:cNvSpPr txBox="1">
            <a:spLocks noChangeArrowheads="1"/>
          </p:cNvSpPr>
          <p:nvPr/>
        </p:nvSpPr>
        <p:spPr bwMode="auto">
          <a:xfrm>
            <a:off x="1655763" y="1196975"/>
            <a:ext cx="490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k</a:t>
            </a:r>
            <a:r>
              <a:rPr lang="en-US" altLang="en-US" sz="2000" baseline="-25000"/>
              <a:t>A</a:t>
            </a:r>
            <a:r>
              <a:rPr lang="en-US" altLang="en-US" sz="2000"/>
              <a:t>,</a:t>
            </a:r>
          </a:p>
          <a:p>
            <a:pPr eaLnBrk="1" hangingPunct="1">
              <a:spcBef>
                <a:spcPct val="0"/>
              </a:spcBef>
              <a:buFontTx/>
              <a:buNone/>
            </a:pPr>
            <a:r>
              <a:rPr lang="en-US" altLang="en-US" sz="2000"/>
              <a:t>A</a:t>
            </a:r>
            <a:r>
              <a:rPr lang="en-US" altLang="en-US" sz="2000" baseline="-25000"/>
              <a:t>A</a:t>
            </a:r>
            <a:endParaRPr lang="en-CA" altLang="en-US" sz="2000" baseline="-25000"/>
          </a:p>
        </p:txBody>
      </p:sp>
      <p:sp>
        <p:nvSpPr>
          <p:cNvPr id="36878" name="Text Box 14">
            <a:extLst>
              <a:ext uri="{FF2B5EF4-FFF2-40B4-BE49-F238E27FC236}">
                <a16:creationId xmlns:a16="http://schemas.microsoft.com/office/drawing/2014/main" id="{9F585AD0-5641-461C-826D-8192634FC9FA}"/>
              </a:ext>
            </a:extLst>
          </p:cNvPr>
          <p:cNvSpPr txBox="1">
            <a:spLocks noChangeArrowheads="1"/>
          </p:cNvSpPr>
          <p:nvPr/>
        </p:nvSpPr>
        <p:spPr bwMode="auto">
          <a:xfrm>
            <a:off x="2451100" y="950913"/>
            <a:ext cx="839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en-US" sz="2000"/>
              <a:t>k</a:t>
            </a:r>
            <a:r>
              <a:rPr lang="en-US" altLang="en-US" sz="2000" baseline="-25000"/>
              <a:t>B</a:t>
            </a:r>
            <a:r>
              <a:rPr lang="en-US" altLang="en-US" sz="2000"/>
              <a:t>, A</a:t>
            </a:r>
            <a:r>
              <a:rPr lang="en-US" altLang="en-US" sz="2000" baseline="-25000"/>
              <a:t>B</a:t>
            </a:r>
            <a:endParaRPr lang="en-CA" altLang="en-US" sz="2000" baseline="-25000"/>
          </a:p>
        </p:txBody>
      </p:sp>
      <p:sp>
        <p:nvSpPr>
          <p:cNvPr id="36879" name="Text Box 15">
            <a:extLst>
              <a:ext uri="{FF2B5EF4-FFF2-40B4-BE49-F238E27FC236}">
                <a16:creationId xmlns:a16="http://schemas.microsoft.com/office/drawing/2014/main" id="{67696FF9-AB95-4D41-A4E4-7DF229B3AD86}"/>
              </a:ext>
            </a:extLst>
          </p:cNvPr>
          <p:cNvSpPr txBox="1">
            <a:spLocks noChangeArrowheads="1"/>
          </p:cNvSpPr>
          <p:nvPr/>
        </p:nvSpPr>
        <p:spPr bwMode="auto">
          <a:xfrm>
            <a:off x="2374900" y="1590675"/>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en-US" sz="2000"/>
              <a:t>k</a:t>
            </a:r>
            <a:r>
              <a:rPr lang="en-US" altLang="en-US" sz="2000" baseline="-25000"/>
              <a:t>C</a:t>
            </a:r>
            <a:r>
              <a:rPr lang="en-US" altLang="en-US" sz="2000"/>
              <a:t>, A</a:t>
            </a:r>
            <a:r>
              <a:rPr lang="en-US" altLang="en-US" sz="2000" baseline="-25000"/>
              <a:t>C</a:t>
            </a:r>
            <a:endParaRPr lang="en-CA" altLang="en-US" sz="2000" baseline="-25000"/>
          </a:p>
        </p:txBody>
      </p:sp>
      <p:sp>
        <p:nvSpPr>
          <p:cNvPr id="36880" name="Text Box 16">
            <a:extLst>
              <a:ext uri="{FF2B5EF4-FFF2-40B4-BE49-F238E27FC236}">
                <a16:creationId xmlns:a16="http://schemas.microsoft.com/office/drawing/2014/main" id="{1D04AE90-6202-4BAF-BB99-B2823E44BFDA}"/>
              </a:ext>
            </a:extLst>
          </p:cNvPr>
          <p:cNvSpPr txBox="1">
            <a:spLocks noChangeArrowheads="1"/>
          </p:cNvSpPr>
          <p:nvPr/>
        </p:nvSpPr>
        <p:spPr bwMode="auto">
          <a:xfrm>
            <a:off x="3652838" y="1155700"/>
            <a:ext cx="546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k</a:t>
            </a:r>
            <a:r>
              <a:rPr lang="en-US" altLang="en-US" sz="2000" baseline="-25000"/>
              <a:t>D </a:t>
            </a:r>
            <a:r>
              <a:rPr lang="en-US" altLang="en-US" sz="2000"/>
              <a:t>,</a:t>
            </a:r>
          </a:p>
          <a:p>
            <a:pPr eaLnBrk="1" hangingPunct="1">
              <a:spcBef>
                <a:spcPct val="0"/>
              </a:spcBef>
              <a:buFontTx/>
              <a:buNone/>
            </a:pPr>
            <a:r>
              <a:rPr lang="en-US" altLang="en-US" sz="2000"/>
              <a:t>A</a:t>
            </a:r>
            <a:r>
              <a:rPr lang="en-US" altLang="en-US" sz="2000" baseline="-25000"/>
              <a:t>D</a:t>
            </a:r>
            <a:endParaRPr lang="en-CA" altLang="en-US" sz="2000" baseline="-25000"/>
          </a:p>
        </p:txBody>
      </p:sp>
      <p:sp>
        <p:nvSpPr>
          <p:cNvPr id="36881" name="Text Box 17">
            <a:extLst>
              <a:ext uri="{FF2B5EF4-FFF2-40B4-BE49-F238E27FC236}">
                <a16:creationId xmlns:a16="http://schemas.microsoft.com/office/drawing/2014/main" id="{DF91B43C-D26A-4C7C-9024-BD8F03206C7C}"/>
              </a:ext>
            </a:extLst>
          </p:cNvPr>
          <p:cNvSpPr txBox="1">
            <a:spLocks noChangeArrowheads="1"/>
          </p:cNvSpPr>
          <p:nvPr/>
        </p:nvSpPr>
        <p:spPr bwMode="auto">
          <a:xfrm>
            <a:off x="1595438" y="2767013"/>
            <a:ext cx="43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L</a:t>
            </a:r>
            <a:r>
              <a:rPr lang="en-US" altLang="en-US" sz="2000" baseline="-25000"/>
              <a:t>A</a:t>
            </a:r>
            <a:endParaRPr lang="en-CA" altLang="en-US" sz="2000" baseline="-25000"/>
          </a:p>
        </p:txBody>
      </p:sp>
      <p:sp>
        <p:nvSpPr>
          <p:cNvPr id="36882" name="Text Box 18">
            <a:extLst>
              <a:ext uri="{FF2B5EF4-FFF2-40B4-BE49-F238E27FC236}">
                <a16:creationId xmlns:a16="http://schemas.microsoft.com/office/drawing/2014/main" id="{273E26CC-3602-453D-804E-5E65ABECE067}"/>
              </a:ext>
            </a:extLst>
          </p:cNvPr>
          <p:cNvSpPr txBox="1">
            <a:spLocks noChangeArrowheads="1"/>
          </p:cNvSpPr>
          <p:nvPr/>
        </p:nvSpPr>
        <p:spPr bwMode="auto">
          <a:xfrm>
            <a:off x="3652838" y="2767013"/>
            <a:ext cx="44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L</a:t>
            </a:r>
            <a:r>
              <a:rPr lang="en-US" altLang="en-US" sz="2000" baseline="-25000"/>
              <a:t>D</a:t>
            </a:r>
            <a:endParaRPr lang="en-CA" altLang="en-US" sz="2000" baseline="-25000"/>
          </a:p>
        </p:txBody>
      </p:sp>
      <p:sp>
        <p:nvSpPr>
          <p:cNvPr id="36883" name="Text Box 19">
            <a:extLst>
              <a:ext uri="{FF2B5EF4-FFF2-40B4-BE49-F238E27FC236}">
                <a16:creationId xmlns:a16="http://schemas.microsoft.com/office/drawing/2014/main" id="{7D196218-58DB-435F-AB2B-B330BE2AE073}"/>
              </a:ext>
            </a:extLst>
          </p:cNvPr>
          <p:cNvSpPr txBox="1">
            <a:spLocks noChangeArrowheads="1"/>
          </p:cNvSpPr>
          <p:nvPr/>
        </p:nvSpPr>
        <p:spPr bwMode="auto">
          <a:xfrm>
            <a:off x="2281238" y="272097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L</a:t>
            </a:r>
            <a:r>
              <a:rPr lang="en-US" altLang="en-US" sz="2000" baseline="-25000"/>
              <a:t>B</a:t>
            </a:r>
            <a:r>
              <a:rPr lang="en-US" altLang="en-US" sz="2000"/>
              <a:t>=L</a:t>
            </a:r>
            <a:r>
              <a:rPr lang="en-US" altLang="en-US" sz="2000" baseline="-25000"/>
              <a:t>C</a:t>
            </a:r>
            <a:endParaRPr lang="en-CA" altLang="en-US" sz="2000" baseline="-25000"/>
          </a:p>
        </p:txBody>
      </p:sp>
      <p:sp>
        <p:nvSpPr>
          <p:cNvPr id="36884" name="Freeform 20">
            <a:extLst>
              <a:ext uri="{FF2B5EF4-FFF2-40B4-BE49-F238E27FC236}">
                <a16:creationId xmlns:a16="http://schemas.microsoft.com/office/drawing/2014/main" id="{B80223D1-52A3-400F-8FE9-1430906D0F69}"/>
              </a:ext>
            </a:extLst>
          </p:cNvPr>
          <p:cNvSpPr>
            <a:spLocks/>
          </p:cNvSpPr>
          <p:nvPr/>
        </p:nvSpPr>
        <p:spPr bwMode="auto">
          <a:xfrm>
            <a:off x="4251325" y="2017713"/>
            <a:ext cx="349250" cy="101600"/>
          </a:xfrm>
          <a:custGeom>
            <a:avLst/>
            <a:gdLst>
              <a:gd name="T0" fmla="*/ 0 w 220"/>
              <a:gd name="T1" fmla="*/ 0 h 64"/>
              <a:gd name="T2" fmla="*/ 2147483647 w 220"/>
              <a:gd name="T3" fmla="*/ 2147483647 h 64"/>
              <a:gd name="T4" fmla="*/ 2147483647 w 220"/>
              <a:gd name="T5" fmla="*/ 2147483647 h 64"/>
              <a:gd name="T6" fmla="*/ 0 60000 65536"/>
              <a:gd name="T7" fmla="*/ 0 60000 65536"/>
              <a:gd name="T8" fmla="*/ 0 60000 65536"/>
              <a:gd name="T9" fmla="*/ 0 w 220"/>
              <a:gd name="T10" fmla="*/ 0 h 64"/>
              <a:gd name="T11" fmla="*/ 220 w 220"/>
              <a:gd name="T12" fmla="*/ 64 h 64"/>
            </a:gdLst>
            <a:ahLst/>
            <a:cxnLst>
              <a:cxn ang="T6">
                <a:pos x="T0" y="T1"/>
              </a:cxn>
              <a:cxn ang="T7">
                <a:pos x="T2" y="T3"/>
              </a:cxn>
              <a:cxn ang="T8">
                <a:pos x="T4" y="T5"/>
              </a:cxn>
            </a:cxnLst>
            <a:rect l="T9" t="T10" r="T11" b="T12"/>
            <a:pathLst>
              <a:path w="220" h="64">
                <a:moveTo>
                  <a:pt x="0" y="0"/>
                </a:moveTo>
                <a:cubicBezTo>
                  <a:pt x="51" y="17"/>
                  <a:pt x="105" y="28"/>
                  <a:pt x="156" y="45"/>
                </a:cubicBezTo>
                <a:cubicBezTo>
                  <a:pt x="176" y="52"/>
                  <a:pt x="199" y="64"/>
                  <a:pt x="220" y="6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5" name="Freeform 21">
            <a:extLst>
              <a:ext uri="{FF2B5EF4-FFF2-40B4-BE49-F238E27FC236}">
                <a16:creationId xmlns:a16="http://schemas.microsoft.com/office/drawing/2014/main" id="{CA3E751B-F887-4276-95E5-70AC29FE17B9}"/>
              </a:ext>
            </a:extLst>
          </p:cNvPr>
          <p:cNvSpPr>
            <a:spLocks/>
          </p:cNvSpPr>
          <p:nvPr/>
        </p:nvSpPr>
        <p:spPr bwMode="auto">
          <a:xfrm>
            <a:off x="1204913" y="850900"/>
            <a:ext cx="390525" cy="193675"/>
          </a:xfrm>
          <a:custGeom>
            <a:avLst/>
            <a:gdLst>
              <a:gd name="T0" fmla="*/ 2147483647 w 246"/>
              <a:gd name="T1" fmla="*/ 2147483647 h 122"/>
              <a:gd name="T2" fmla="*/ 2147483647 w 246"/>
              <a:gd name="T3" fmla="*/ 2147483647 h 122"/>
              <a:gd name="T4" fmla="*/ 2147483647 w 246"/>
              <a:gd name="T5" fmla="*/ 2147483647 h 122"/>
              <a:gd name="T6" fmla="*/ 2147483647 w 246"/>
              <a:gd name="T7" fmla="*/ 2147483647 h 122"/>
              <a:gd name="T8" fmla="*/ 0 60000 65536"/>
              <a:gd name="T9" fmla="*/ 0 60000 65536"/>
              <a:gd name="T10" fmla="*/ 0 60000 65536"/>
              <a:gd name="T11" fmla="*/ 0 60000 65536"/>
              <a:gd name="T12" fmla="*/ 0 w 246"/>
              <a:gd name="T13" fmla="*/ 0 h 122"/>
              <a:gd name="T14" fmla="*/ 246 w 246"/>
              <a:gd name="T15" fmla="*/ 122 h 122"/>
            </a:gdLst>
            <a:ahLst/>
            <a:cxnLst>
              <a:cxn ang="T8">
                <a:pos x="T0" y="T1"/>
              </a:cxn>
              <a:cxn ang="T9">
                <a:pos x="T2" y="T3"/>
              </a:cxn>
              <a:cxn ang="T10">
                <a:pos x="T4" y="T5"/>
              </a:cxn>
              <a:cxn ang="T11">
                <a:pos x="T6" y="T7"/>
              </a:cxn>
            </a:cxnLst>
            <a:rect l="T12" t="T13" r="T14" b="T15"/>
            <a:pathLst>
              <a:path w="246" h="122">
                <a:moveTo>
                  <a:pt x="36" y="12"/>
                </a:moveTo>
                <a:cubicBezTo>
                  <a:pt x="115" y="38"/>
                  <a:pt x="0" y="0"/>
                  <a:pt x="100" y="31"/>
                </a:cubicBezTo>
                <a:cubicBezTo>
                  <a:pt x="118" y="37"/>
                  <a:pt x="155" y="49"/>
                  <a:pt x="155" y="49"/>
                </a:cubicBezTo>
                <a:cubicBezTo>
                  <a:pt x="195" y="76"/>
                  <a:pt x="214" y="90"/>
                  <a:pt x="246" y="12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6" name="Text Box 22">
            <a:extLst>
              <a:ext uri="{FF2B5EF4-FFF2-40B4-BE49-F238E27FC236}">
                <a16:creationId xmlns:a16="http://schemas.microsoft.com/office/drawing/2014/main" id="{0B69948A-49B4-44E0-8C85-D49E147DE1B8}"/>
              </a:ext>
            </a:extLst>
          </p:cNvPr>
          <p:cNvSpPr txBox="1">
            <a:spLocks noChangeArrowheads="1"/>
          </p:cNvSpPr>
          <p:nvPr/>
        </p:nvSpPr>
        <p:spPr bwMode="auto">
          <a:xfrm>
            <a:off x="4719638" y="20812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T</a:t>
            </a:r>
            <a:r>
              <a:rPr lang="en-US" altLang="en-US" sz="2000" baseline="-25000"/>
              <a:t>2</a:t>
            </a:r>
            <a:endParaRPr lang="en-CA" altLang="en-US" sz="2000" baseline="-25000"/>
          </a:p>
        </p:txBody>
      </p:sp>
      <p:sp>
        <p:nvSpPr>
          <p:cNvPr id="36887" name="Text Box 23">
            <a:extLst>
              <a:ext uri="{FF2B5EF4-FFF2-40B4-BE49-F238E27FC236}">
                <a16:creationId xmlns:a16="http://schemas.microsoft.com/office/drawing/2014/main" id="{A905F725-FF6B-46C7-8AC8-031A39146402}"/>
              </a:ext>
            </a:extLst>
          </p:cNvPr>
          <p:cNvSpPr txBox="1">
            <a:spLocks noChangeArrowheads="1"/>
          </p:cNvSpPr>
          <p:nvPr/>
        </p:nvSpPr>
        <p:spPr bwMode="auto">
          <a:xfrm>
            <a:off x="757238" y="6334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T</a:t>
            </a:r>
            <a:r>
              <a:rPr lang="en-US" altLang="en-US" sz="2000" baseline="-25000"/>
              <a:t>1</a:t>
            </a:r>
            <a:endParaRPr lang="en-CA" altLang="en-US" sz="2000" baseline="-25000"/>
          </a:p>
        </p:txBody>
      </p:sp>
      <p:sp>
        <p:nvSpPr>
          <p:cNvPr id="36888" name="Freeform 25">
            <a:extLst>
              <a:ext uri="{FF2B5EF4-FFF2-40B4-BE49-F238E27FC236}">
                <a16:creationId xmlns:a16="http://schemas.microsoft.com/office/drawing/2014/main" id="{89B1E30B-877D-4769-90CC-DABBF53F5F8C}"/>
              </a:ext>
            </a:extLst>
          </p:cNvPr>
          <p:cNvSpPr>
            <a:spLocks/>
          </p:cNvSpPr>
          <p:nvPr/>
        </p:nvSpPr>
        <p:spPr bwMode="auto">
          <a:xfrm>
            <a:off x="1219200" y="4826000"/>
            <a:ext cx="1316038" cy="304800"/>
          </a:xfrm>
          <a:custGeom>
            <a:avLst/>
            <a:gdLst>
              <a:gd name="T0" fmla="*/ 0 w 1104"/>
              <a:gd name="T1" fmla="*/ 2147483647 h 192"/>
              <a:gd name="T2" fmla="*/ 2147483647 w 1104"/>
              <a:gd name="T3" fmla="*/ 2147483647 h 192"/>
              <a:gd name="T4" fmla="*/ 2147483647 w 1104"/>
              <a:gd name="T5" fmla="*/ 0 h 192"/>
              <a:gd name="T6" fmla="*/ 2147483647 w 1104"/>
              <a:gd name="T7" fmla="*/ 2147483647 h 192"/>
              <a:gd name="T8" fmla="*/ 2147483647 w 1104"/>
              <a:gd name="T9" fmla="*/ 0 h 192"/>
              <a:gd name="T10" fmla="*/ 2147483647 w 1104"/>
              <a:gd name="T11" fmla="*/ 2147483647 h 192"/>
              <a:gd name="T12" fmla="*/ 2147483647 w 1104"/>
              <a:gd name="T13" fmla="*/ 0 h 192"/>
              <a:gd name="T14" fmla="*/ 2147483647 w 1104"/>
              <a:gd name="T15" fmla="*/ 2147483647 h 192"/>
              <a:gd name="T16" fmla="*/ 2147483647 w 1104"/>
              <a:gd name="T17" fmla="*/ 2147483647 h 192"/>
              <a:gd name="T18" fmla="*/ 2147483647 w 1104"/>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9" name="Line 27">
            <a:extLst>
              <a:ext uri="{FF2B5EF4-FFF2-40B4-BE49-F238E27FC236}">
                <a16:creationId xmlns:a16="http://schemas.microsoft.com/office/drawing/2014/main" id="{AEA8CF1D-163D-4972-8A55-B9B244117FDF}"/>
              </a:ext>
            </a:extLst>
          </p:cNvPr>
          <p:cNvSpPr>
            <a:spLocks noChangeShapeType="1"/>
          </p:cNvSpPr>
          <p:nvPr/>
        </p:nvSpPr>
        <p:spPr bwMode="auto">
          <a:xfrm>
            <a:off x="469900" y="4737100"/>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6890" name="Text Box 28">
            <a:extLst>
              <a:ext uri="{FF2B5EF4-FFF2-40B4-BE49-F238E27FC236}">
                <a16:creationId xmlns:a16="http://schemas.microsoft.com/office/drawing/2014/main" id="{CB3E7953-94C7-49B8-924B-E28F9BE0051A}"/>
              </a:ext>
            </a:extLst>
          </p:cNvPr>
          <p:cNvSpPr txBox="1">
            <a:spLocks noChangeArrowheads="1"/>
          </p:cNvSpPr>
          <p:nvPr/>
        </p:nvSpPr>
        <p:spPr bwMode="auto">
          <a:xfrm>
            <a:off x="833438" y="4273550"/>
            <a:ext cx="4619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1</a:t>
            </a:r>
            <a:endParaRPr lang="en-US" altLang="en-US"/>
          </a:p>
        </p:txBody>
      </p:sp>
      <p:sp>
        <p:nvSpPr>
          <p:cNvPr id="36891" name="Text Box 29">
            <a:extLst>
              <a:ext uri="{FF2B5EF4-FFF2-40B4-BE49-F238E27FC236}">
                <a16:creationId xmlns:a16="http://schemas.microsoft.com/office/drawing/2014/main" id="{48BE8A69-D0D6-4E9E-BDB8-7EEBF7289B7E}"/>
              </a:ext>
            </a:extLst>
          </p:cNvPr>
          <p:cNvSpPr txBox="1">
            <a:spLocks noChangeArrowheads="1"/>
          </p:cNvSpPr>
          <p:nvPr/>
        </p:nvSpPr>
        <p:spPr bwMode="auto">
          <a:xfrm>
            <a:off x="5253038" y="4273550"/>
            <a:ext cx="4619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2</a:t>
            </a:r>
            <a:endParaRPr lang="en-US" altLang="en-US"/>
          </a:p>
        </p:txBody>
      </p:sp>
      <p:sp>
        <p:nvSpPr>
          <p:cNvPr id="36892" name="Text Box 30">
            <a:extLst>
              <a:ext uri="{FF2B5EF4-FFF2-40B4-BE49-F238E27FC236}">
                <a16:creationId xmlns:a16="http://schemas.microsoft.com/office/drawing/2014/main" id="{BAC46EFA-481E-431B-8919-37E2D2FF7D76}"/>
              </a:ext>
            </a:extLst>
          </p:cNvPr>
          <p:cNvSpPr txBox="1">
            <a:spLocks noChangeArrowheads="1"/>
          </p:cNvSpPr>
          <p:nvPr/>
        </p:nvSpPr>
        <p:spPr bwMode="auto">
          <a:xfrm>
            <a:off x="223838" y="4287838"/>
            <a:ext cx="5492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q</a:t>
            </a:r>
            <a:r>
              <a:rPr lang="en-US" altLang="en-US" baseline="-25000"/>
              <a:t>x</a:t>
            </a:r>
            <a:endParaRPr lang="en-US" altLang="en-US"/>
          </a:p>
        </p:txBody>
      </p:sp>
      <p:graphicFrame>
        <p:nvGraphicFramePr>
          <p:cNvPr id="36893" name="Object 31">
            <a:extLst>
              <a:ext uri="{FF2B5EF4-FFF2-40B4-BE49-F238E27FC236}">
                <a16:creationId xmlns:a16="http://schemas.microsoft.com/office/drawing/2014/main" id="{C973C591-4B96-41DD-878D-9B472489376D}"/>
              </a:ext>
            </a:extLst>
          </p:cNvPr>
          <p:cNvGraphicFramePr>
            <a:graphicFrameLocks noChangeAspect="1"/>
          </p:cNvGraphicFramePr>
          <p:nvPr/>
        </p:nvGraphicFramePr>
        <p:xfrm>
          <a:off x="1417638" y="5207000"/>
          <a:ext cx="800100" cy="736600"/>
        </p:xfrm>
        <a:graphic>
          <a:graphicData uri="http://schemas.openxmlformats.org/presentationml/2006/ole">
            <mc:AlternateContent xmlns:mc="http://schemas.openxmlformats.org/markup-compatibility/2006">
              <mc:Choice xmlns:v="urn:schemas-microsoft-com:vml" Requires="v">
                <p:oleObj spid="_x0000_s36917" name="Equation" r:id="rId3" imgW="800100" imgH="736600" progId="Equation.3">
                  <p:embed/>
                </p:oleObj>
              </mc:Choice>
              <mc:Fallback>
                <p:oleObj name="Equation" r:id="rId3" imgW="800100" imgH="73660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638" y="5207000"/>
                        <a:ext cx="8001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4" name="Freeform 32">
            <a:extLst>
              <a:ext uri="{FF2B5EF4-FFF2-40B4-BE49-F238E27FC236}">
                <a16:creationId xmlns:a16="http://schemas.microsoft.com/office/drawing/2014/main" id="{EBCB4C5D-1B16-40DF-AF5D-F47160E2347D}"/>
              </a:ext>
            </a:extLst>
          </p:cNvPr>
          <p:cNvSpPr>
            <a:spLocks/>
          </p:cNvSpPr>
          <p:nvPr/>
        </p:nvSpPr>
        <p:spPr bwMode="auto">
          <a:xfrm>
            <a:off x="2509838" y="4819650"/>
            <a:ext cx="1371600" cy="304800"/>
          </a:xfrm>
          <a:custGeom>
            <a:avLst/>
            <a:gdLst>
              <a:gd name="T0" fmla="*/ 0 w 1104"/>
              <a:gd name="T1" fmla="*/ 2147483647 h 192"/>
              <a:gd name="T2" fmla="*/ 2147483647 w 1104"/>
              <a:gd name="T3" fmla="*/ 2147483647 h 192"/>
              <a:gd name="T4" fmla="*/ 2147483647 w 1104"/>
              <a:gd name="T5" fmla="*/ 0 h 192"/>
              <a:gd name="T6" fmla="*/ 2147483647 w 1104"/>
              <a:gd name="T7" fmla="*/ 2147483647 h 192"/>
              <a:gd name="T8" fmla="*/ 2147483647 w 1104"/>
              <a:gd name="T9" fmla="*/ 0 h 192"/>
              <a:gd name="T10" fmla="*/ 2147483647 w 1104"/>
              <a:gd name="T11" fmla="*/ 2147483647 h 192"/>
              <a:gd name="T12" fmla="*/ 2147483647 w 1104"/>
              <a:gd name="T13" fmla="*/ 0 h 192"/>
              <a:gd name="T14" fmla="*/ 2147483647 w 1104"/>
              <a:gd name="T15" fmla="*/ 2147483647 h 192"/>
              <a:gd name="T16" fmla="*/ 2147483647 w 1104"/>
              <a:gd name="T17" fmla="*/ 2147483647 h 192"/>
              <a:gd name="T18" fmla="*/ 2147483647 w 1104"/>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5" name="Freeform 33">
            <a:extLst>
              <a:ext uri="{FF2B5EF4-FFF2-40B4-BE49-F238E27FC236}">
                <a16:creationId xmlns:a16="http://schemas.microsoft.com/office/drawing/2014/main" id="{445FEE8D-73EA-44B5-9855-AE019341E109}"/>
              </a:ext>
            </a:extLst>
          </p:cNvPr>
          <p:cNvSpPr>
            <a:spLocks/>
          </p:cNvSpPr>
          <p:nvPr/>
        </p:nvSpPr>
        <p:spPr bwMode="auto">
          <a:xfrm>
            <a:off x="3886200" y="4826000"/>
            <a:ext cx="1371600" cy="304800"/>
          </a:xfrm>
          <a:custGeom>
            <a:avLst/>
            <a:gdLst>
              <a:gd name="T0" fmla="*/ 0 w 1104"/>
              <a:gd name="T1" fmla="*/ 2147483647 h 192"/>
              <a:gd name="T2" fmla="*/ 2147483647 w 1104"/>
              <a:gd name="T3" fmla="*/ 2147483647 h 192"/>
              <a:gd name="T4" fmla="*/ 2147483647 w 1104"/>
              <a:gd name="T5" fmla="*/ 0 h 192"/>
              <a:gd name="T6" fmla="*/ 2147483647 w 1104"/>
              <a:gd name="T7" fmla="*/ 2147483647 h 192"/>
              <a:gd name="T8" fmla="*/ 2147483647 w 1104"/>
              <a:gd name="T9" fmla="*/ 0 h 192"/>
              <a:gd name="T10" fmla="*/ 2147483647 w 1104"/>
              <a:gd name="T11" fmla="*/ 2147483647 h 192"/>
              <a:gd name="T12" fmla="*/ 2147483647 w 1104"/>
              <a:gd name="T13" fmla="*/ 0 h 192"/>
              <a:gd name="T14" fmla="*/ 2147483647 w 1104"/>
              <a:gd name="T15" fmla="*/ 2147483647 h 192"/>
              <a:gd name="T16" fmla="*/ 2147483647 w 1104"/>
              <a:gd name="T17" fmla="*/ 2147483647 h 192"/>
              <a:gd name="T18" fmla="*/ 2147483647 w 1104"/>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36896" name="Object 34">
            <a:extLst>
              <a:ext uri="{FF2B5EF4-FFF2-40B4-BE49-F238E27FC236}">
                <a16:creationId xmlns:a16="http://schemas.microsoft.com/office/drawing/2014/main" id="{F5D0BEE3-49CC-48E1-900A-E9E43CFACD2B}"/>
              </a:ext>
            </a:extLst>
          </p:cNvPr>
          <p:cNvGraphicFramePr>
            <a:graphicFrameLocks noChangeAspect="1"/>
          </p:cNvGraphicFramePr>
          <p:nvPr/>
        </p:nvGraphicFramePr>
        <p:xfrm>
          <a:off x="4313238" y="5207000"/>
          <a:ext cx="787400" cy="736600"/>
        </p:xfrm>
        <a:graphic>
          <a:graphicData uri="http://schemas.openxmlformats.org/presentationml/2006/ole">
            <mc:AlternateContent xmlns:mc="http://schemas.openxmlformats.org/markup-compatibility/2006">
              <mc:Choice xmlns:v="urn:schemas-microsoft-com:vml" Requires="v">
                <p:oleObj spid="_x0000_s36918" name="Equation" r:id="rId5" imgW="787400" imgH="736600" progId="Equation.3">
                  <p:embed/>
                </p:oleObj>
              </mc:Choice>
              <mc:Fallback>
                <p:oleObj name="Equation" r:id="rId5" imgW="787400" imgH="7366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238" y="5207000"/>
                        <a:ext cx="7874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7" name="Line 35">
            <a:extLst>
              <a:ext uri="{FF2B5EF4-FFF2-40B4-BE49-F238E27FC236}">
                <a16:creationId xmlns:a16="http://schemas.microsoft.com/office/drawing/2014/main" id="{77749EE7-C5A5-47CE-A5A2-023CBB2EBC12}"/>
              </a:ext>
            </a:extLst>
          </p:cNvPr>
          <p:cNvSpPr>
            <a:spLocks noChangeShapeType="1"/>
          </p:cNvSpPr>
          <p:nvPr/>
        </p:nvSpPr>
        <p:spPr bwMode="auto">
          <a:xfrm>
            <a:off x="1219200" y="451485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6898" name="Line 36">
            <a:extLst>
              <a:ext uri="{FF2B5EF4-FFF2-40B4-BE49-F238E27FC236}">
                <a16:creationId xmlns:a16="http://schemas.microsoft.com/office/drawing/2014/main" id="{0E6EF4E2-775C-4DD8-A165-BA1596E17739}"/>
              </a:ext>
            </a:extLst>
          </p:cNvPr>
          <p:cNvSpPr>
            <a:spLocks noChangeShapeType="1"/>
          </p:cNvSpPr>
          <p:nvPr/>
        </p:nvSpPr>
        <p:spPr bwMode="auto">
          <a:xfrm>
            <a:off x="5257800" y="451485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aphicFrame>
        <p:nvGraphicFramePr>
          <p:cNvPr id="36899" name="Object 37">
            <a:extLst>
              <a:ext uri="{FF2B5EF4-FFF2-40B4-BE49-F238E27FC236}">
                <a16:creationId xmlns:a16="http://schemas.microsoft.com/office/drawing/2014/main" id="{C0CC5DCB-DB12-48CF-AE4E-05E91B3B7221}"/>
              </a:ext>
            </a:extLst>
          </p:cNvPr>
          <p:cNvGraphicFramePr>
            <a:graphicFrameLocks noChangeAspect="1"/>
          </p:cNvGraphicFramePr>
          <p:nvPr/>
        </p:nvGraphicFramePr>
        <p:xfrm>
          <a:off x="2827338" y="5194300"/>
          <a:ext cx="787400" cy="749300"/>
        </p:xfrm>
        <a:graphic>
          <a:graphicData uri="http://schemas.openxmlformats.org/presentationml/2006/ole">
            <mc:AlternateContent xmlns:mc="http://schemas.openxmlformats.org/markup-compatibility/2006">
              <mc:Choice xmlns:v="urn:schemas-microsoft-com:vml" Requires="v">
                <p:oleObj spid="_x0000_s36919" name="Equation" r:id="rId7" imgW="787400" imgH="749300" progId="Equation.3">
                  <p:embed/>
                </p:oleObj>
              </mc:Choice>
              <mc:Fallback>
                <p:oleObj name="Equation" r:id="rId7" imgW="787400" imgH="7493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7338" y="5194300"/>
                        <a:ext cx="7874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0" name="Object 38">
            <a:extLst>
              <a:ext uri="{FF2B5EF4-FFF2-40B4-BE49-F238E27FC236}">
                <a16:creationId xmlns:a16="http://schemas.microsoft.com/office/drawing/2014/main" id="{E2AD73E0-A4E3-48EB-B791-DA71910A8C5C}"/>
              </a:ext>
            </a:extLst>
          </p:cNvPr>
          <p:cNvGraphicFramePr>
            <a:graphicFrameLocks noChangeAspect="1"/>
          </p:cNvGraphicFramePr>
          <p:nvPr/>
        </p:nvGraphicFramePr>
        <p:xfrm>
          <a:off x="2840038" y="3505200"/>
          <a:ext cx="762000" cy="736600"/>
        </p:xfrm>
        <a:graphic>
          <a:graphicData uri="http://schemas.openxmlformats.org/presentationml/2006/ole">
            <mc:AlternateContent xmlns:mc="http://schemas.openxmlformats.org/markup-compatibility/2006">
              <mc:Choice xmlns:v="urn:schemas-microsoft-com:vml" Requires="v">
                <p:oleObj spid="_x0000_s36920" name="Equation" r:id="rId9" imgW="762000" imgH="736600" progId="Equation.3">
                  <p:embed/>
                </p:oleObj>
              </mc:Choice>
              <mc:Fallback>
                <p:oleObj name="Equation" r:id="rId9" imgW="762000" imgH="73660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0038" y="3505200"/>
                        <a:ext cx="7620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01" name="Freeform 39">
            <a:extLst>
              <a:ext uri="{FF2B5EF4-FFF2-40B4-BE49-F238E27FC236}">
                <a16:creationId xmlns:a16="http://schemas.microsoft.com/office/drawing/2014/main" id="{0DC04305-EFE3-4008-8265-699F62EF017B}"/>
              </a:ext>
            </a:extLst>
          </p:cNvPr>
          <p:cNvSpPr>
            <a:spLocks/>
          </p:cNvSpPr>
          <p:nvPr/>
        </p:nvSpPr>
        <p:spPr bwMode="auto">
          <a:xfrm>
            <a:off x="1223963" y="4349750"/>
            <a:ext cx="1316037" cy="304800"/>
          </a:xfrm>
          <a:custGeom>
            <a:avLst/>
            <a:gdLst>
              <a:gd name="T0" fmla="*/ 0 w 1104"/>
              <a:gd name="T1" fmla="*/ 2147483647 h 192"/>
              <a:gd name="T2" fmla="*/ 2147483647 w 1104"/>
              <a:gd name="T3" fmla="*/ 2147483647 h 192"/>
              <a:gd name="T4" fmla="*/ 2147483647 w 1104"/>
              <a:gd name="T5" fmla="*/ 0 h 192"/>
              <a:gd name="T6" fmla="*/ 2147483647 w 1104"/>
              <a:gd name="T7" fmla="*/ 2147483647 h 192"/>
              <a:gd name="T8" fmla="*/ 2147483647 w 1104"/>
              <a:gd name="T9" fmla="*/ 0 h 192"/>
              <a:gd name="T10" fmla="*/ 2147483647 w 1104"/>
              <a:gd name="T11" fmla="*/ 2147483647 h 192"/>
              <a:gd name="T12" fmla="*/ 2147483647 w 1104"/>
              <a:gd name="T13" fmla="*/ 0 h 192"/>
              <a:gd name="T14" fmla="*/ 2147483647 w 1104"/>
              <a:gd name="T15" fmla="*/ 2147483647 h 192"/>
              <a:gd name="T16" fmla="*/ 2147483647 w 1104"/>
              <a:gd name="T17" fmla="*/ 2147483647 h 192"/>
              <a:gd name="T18" fmla="*/ 2147483647 w 1104"/>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36902" name="Object 40">
            <a:extLst>
              <a:ext uri="{FF2B5EF4-FFF2-40B4-BE49-F238E27FC236}">
                <a16:creationId xmlns:a16="http://schemas.microsoft.com/office/drawing/2014/main" id="{CBCD4840-DF32-4A19-97F9-D21BAD90C9CC}"/>
              </a:ext>
            </a:extLst>
          </p:cNvPr>
          <p:cNvGraphicFramePr>
            <a:graphicFrameLocks noChangeAspect="1"/>
          </p:cNvGraphicFramePr>
          <p:nvPr/>
        </p:nvGraphicFramePr>
        <p:xfrm>
          <a:off x="1454150" y="3505200"/>
          <a:ext cx="787400" cy="736600"/>
        </p:xfrm>
        <a:graphic>
          <a:graphicData uri="http://schemas.openxmlformats.org/presentationml/2006/ole">
            <mc:AlternateContent xmlns:mc="http://schemas.openxmlformats.org/markup-compatibility/2006">
              <mc:Choice xmlns:v="urn:schemas-microsoft-com:vml" Requires="v">
                <p:oleObj spid="_x0000_s36921" name="Equation" r:id="rId11" imgW="787400" imgH="736600" progId="Equation.3">
                  <p:embed/>
                </p:oleObj>
              </mc:Choice>
              <mc:Fallback>
                <p:oleObj name="Equation" r:id="rId11" imgW="787400" imgH="736600"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4150" y="3505200"/>
                        <a:ext cx="7874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03" name="Freeform 41">
            <a:extLst>
              <a:ext uri="{FF2B5EF4-FFF2-40B4-BE49-F238E27FC236}">
                <a16:creationId xmlns:a16="http://schemas.microsoft.com/office/drawing/2014/main" id="{8B16E127-BA73-45E9-B171-EBD9C9395987}"/>
              </a:ext>
            </a:extLst>
          </p:cNvPr>
          <p:cNvSpPr>
            <a:spLocks/>
          </p:cNvSpPr>
          <p:nvPr/>
        </p:nvSpPr>
        <p:spPr bwMode="auto">
          <a:xfrm>
            <a:off x="2514600" y="4343400"/>
            <a:ext cx="1371600" cy="304800"/>
          </a:xfrm>
          <a:custGeom>
            <a:avLst/>
            <a:gdLst>
              <a:gd name="T0" fmla="*/ 0 w 1104"/>
              <a:gd name="T1" fmla="*/ 2147483647 h 192"/>
              <a:gd name="T2" fmla="*/ 2147483647 w 1104"/>
              <a:gd name="T3" fmla="*/ 2147483647 h 192"/>
              <a:gd name="T4" fmla="*/ 2147483647 w 1104"/>
              <a:gd name="T5" fmla="*/ 0 h 192"/>
              <a:gd name="T6" fmla="*/ 2147483647 w 1104"/>
              <a:gd name="T7" fmla="*/ 2147483647 h 192"/>
              <a:gd name="T8" fmla="*/ 2147483647 w 1104"/>
              <a:gd name="T9" fmla="*/ 0 h 192"/>
              <a:gd name="T10" fmla="*/ 2147483647 w 1104"/>
              <a:gd name="T11" fmla="*/ 2147483647 h 192"/>
              <a:gd name="T12" fmla="*/ 2147483647 w 1104"/>
              <a:gd name="T13" fmla="*/ 0 h 192"/>
              <a:gd name="T14" fmla="*/ 2147483647 w 1104"/>
              <a:gd name="T15" fmla="*/ 2147483647 h 192"/>
              <a:gd name="T16" fmla="*/ 2147483647 w 1104"/>
              <a:gd name="T17" fmla="*/ 2147483647 h 192"/>
              <a:gd name="T18" fmla="*/ 2147483647 w 1104"/>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4" name="Freeform 42">
            <a:extLst>
              <a:ext uri="{FF2B5EF4-FFF2-40B4-BE49-F238E27FC236}">
                <a16:creationId xmlns:a16="http://schemas.microsoft.com/office/drawing/2014/main" id="{6356438D-8BF8-48EC-B76A-7ABDFF78E88F}"/>
              </a:ext>
            </a:extLst>
          </p:cNvPr>
          <p:cNvSpPr>
            <a:spLocks/>
          </p:cNvSpPr>
          <p:nvPr/>
        </p:nvSpPr>
        <p:spPr bwMode="auto">
          <a:xfrm>
            <a:off x="3890963" y="4349750"/>
            <a:ext cx="1371600" cy="304800"/>
          </a:xfrm>
          <a:custGeom>
            <a:avLst/>
            <a:gdLst>
              <a:gd name="T0" fmla="*/ 0 w 1104"/>
              <a:gd name="T1" fmla="*/ 2147483647 h 192"/>
              <a:gd name="T2" fmla="*/ 2147483647 w 1104"/>
              <a:gd name="T3" fmla="*/ 2147483647 h 192"/>
              <a:gd name="T4" fmla="*/ 2147483647 w 1104"/>
              <a:gd name="T5" fmla="*/ 0 h 192"/>
              <a:gd name="T6" fmla="*/ 2147483647 w 1104"/>
              <a:gd name="T7" fmla="*/ 2147483647 h 192"/>
              <a:gd name="T8" fmla="*/ 2147483647 w 1104"/>
              <a:gd name="T9" fmla="*/ 0 h 192"/>
              <a:gd name="T10" fmla="*/ 2147483647 w 1104"/>
              <a:gd name="T11" fmla="*/ 2147483647 h 192"/>
              <a:gd name="T12" fmla="*/ 2147483647 w 1104"/>
              <a:gd name="T13" fmla="*/ 0 h 192"/>
              <a:gd name="T14" fmla="*/ 2147483647 w 1104"/>
              <a:gd name="T15" fmla="*/ 2147483647 h 192"/>
              <a:gd name="T16" fmla="*/ 2147483647 w 1104"/>
              <a:gd name="T17" fmla="*/ 2147483647 h 192"/>
              <a:gd name="T18" fmla="*/ 2147483647 w 1104"/>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36905" name="Object 43">
            <a:extLst>
              <a:ext uri="{FF2B5EF4-FFF2-40B4-BE49-F238E27FC236}">
                <a16:creationId xmlns:a16="http://schemas.microsoft.com/office/drawing/2014/main" id="{CD60D55F-3397-4BCA-8538-66CE42DC5B75}"/>
              </a:ext>
            </a:extLst>
          </p:cNvPr>
          <p:cNvGraphicFramePr>
            <a:graphicFrameLocks noChangeAspect="1"/>
          </p:cNvGraphicFramePr>
          <p:nvPr/>
        </p:nvGraphicFramePr>
        <p:xfrm>
          <a:off x="4191000" y="3505200"/>
          <a:ext cx="762000" cy="736600"/>
        </p:xfrm>
        <a:graphic>
          <a:graphicData uri="http://schemas.openxmlformats.org/presentationml/2006/ole">
            <mc:AlternateContent xmlns:mc="http://schemas.openxmlformats.org/markup-compatibility/2006">
              <mc:Choice xmlns:v="urn:schemas-microsoft-com:vml" Requires="v">
                <p:oleObj spid="_x0000_s36922" name="Equation" r:id="rId13" imgW="762000" imgH="736600" progId="Equation.3">
                  <p:embed/>
                </p:oleObj>
              </mc:Choice>
              <mc:Fallback>
                <p:oleObj name="Equation" r:id="rId13" imgW="762000" imgH="736600" progId="Equation.3">
                  <p:embed/>
                  <p:pic>
                    <p:nvPicPr>
                      <p:cNvPr id="0"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3505200"/>
                        <a:ext cx="7620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06" name="Oval 45">
            <a:extLst>
              <a:ext uri="{FF2B5EF4-FFF2-40B4-BE49-F238E27FC236}">
                <a16:creationId xmlns:a16="http://schemas.microsoft.com/office/drawing/2014/main" id="{A3252775-3029-4480-AC38-376B750BAFA7}"/>
              </a:ext>
            </a:extLst>
          </p:cNvPr>
          <p:cNvSpPr>
            <a:spLocks noChangeArrowheads="1"/>
          </p:cNvSpPr>
          <p:nvPr/>
        </p:nvSpPr>
        <p:spPr bwMode="auto">
          <a:xfrm flipH="1">
            <a:off x="1168400" y="4673600"/>
            <a:ext cx="106363" cy="106363"/>
          </a:xfrm>
          <a:prstGeom prst="ellipse">
            <a:avLst/>
          </a:prstGeom>
          <a:solidFill>
            <a:schemeClr val="tx1"/>
          </a:solidFill>
          <a:ln w="9525">
            <a:solidFill>
              <a:schemeClr val="tx1"/>
            </a:solidFill>
            <a:round/>
            <a:headEnd/>
            <a:tailEnd/>
          </a:ln>
        </p:spPr>
        <p:txBody>
          <a:bodyPr anchor="ct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6907" name="Oval 46">
            <a:extLst>
              <a:ext uri="{FF2B5EF4-FFF2-40B4-BE49-F238E27FC236}">
                <a16:creationId xmlns:a16="http://schemas.microsoft.com/office/drawing/2014/main" id="{F365FC2B-6AEB-43E6-A749-CEA17BD48123}"/>
              </a:ext>
            </a:extLst>
          </p:cNvPr>
          <p:cNvSpPr>
            <a:spLocks noChangeArrowheads="1"/>
          </p:cNvSpPr>
          <p:nvPr/>
        </p:nvSpPr>
        <p:spPr bwMode="auto">
          <a:xfrm flipH="1">
            <a:off x="5207000" y="4673600"/>
            <a:ext cx="106363" cy="106363"/>
          </a:xfrm>
          <a:prstGeom prst="ellipse">
            <a:avLst/>
          </a:prstGeom>
          <a:solidFill>
            <a:schemeClr val="tx1"/>
          </a:solidFill>
          <a:ln w="9525">
            <a:solidFill>
              <a:schemeClr val="tx1"/>
            </a:solidFill>
            <a:round/>
            <a:headEnd/>
            <a:tailEnd/>
          </a:ln>
        </p:spPr>
        <p:txBody>
          <a:bodyPr anchor="ct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6908" name="Line 48">
            <a:extLst>
              <a:ext uri="{FF2B5EF4-FFF2-40B4-BE49-F238E27FC236}">
                <a16:creationId xmlns:a16="http://schemas.microsoft.com/office/drawing/2014/main" id="{618DFEFE-B54E-47AB-B44A-68EF7AA85396}"/>
              </a:ext>
            </a:extLst>
          </p:cNvPr>
          <p:cNvSpPr>
            <a:spLocks noChangeShapeType="1"/>
          </p:cNvSpPr>
          <p:nvPr/>
        </p:nvSpPr>
        <p:spPr bwMode="auto">
          <a:xfrm>
            <a:off x="5410200" y="4737100"/>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6909" name="Text Box 50">
            <a:extLst>
              <a:ext uri="{FF2B5EF4-FFF2-40B4-BE49-F238E27FC236}">
                <a16:creationId xmlns:a16="http://schemas.microsoft.com/office/drawing/2014/main" id="{F5DE9196-98D9-4843-982F-4E2AE8F8CD99}"/>
              </a:ext>
            </a:extLst>
          </p:cNvPr>
          <p:cNvSpPr txBox="1">
            <a:spLocks noChangeArrowheads="1"/>
          </p:cNvSpPr>
          <p:nvPr/>
        </p:nvSpPr>
        <p:spPr bwMode="auto">
          <a:xfrm>
            <a:off x="5029200" y="2895600"/>
            <a:ext cx="380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r>
              <a:rPr lang="en-CA" altLang="en-US" sz="2000"/>
              <a:t>This assume surfaces parallel to the x direction are adiabatic</a:t>
            </a:r>
            <a:endParaRPr lang="en-US" altLang="en-US" sz="2000"/>
          </a:p>
        </p:txBody>
      </p:sp>
      <p:sp>
        <p:nvSpPr>
          <p:cNvPr id="36910" name="Rectangle 51">
            <a:extLst>
              <a:ext uri="{FF2B5EF4-FFF2-40B4-BE49-F238E27FC236}">
                <a16:creationId xmlns:a16="http://schemas.microsoft.com/office/drawing/2014/main" id="{84E7C1A8-402F-422C-817D-B665E6838516}"/>
              </a:ext>
            </a:extLst>
          </p:cNvPr>
          <p:cNvSpPr>
            <a:spLocks noGrp="1" noChangeArrowheads="1"/>
          </p:cNvSpPr>
          <p:nvPr>
            <p:ph type="title"/>
          </p:nvPr>
        </p:nvSpPr>
        <p:spPr/>
        <p:txBody>
          <a:bodyPr/>
          <a:lstStyle/>
          <a:p>
            <a:pPr algn="l" eaLnBrk="1" hangingPunct="1"/>
            <a:r>
              <a:rPr lang="en-CA" altLang="en-US" sz="2400"/>
              <a:t>Parallel only</a:t>
            </a:r>
            <a:endParaRPr lang="en-US"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C007C70-84B3-45A1-A786-256CA6DDCFB8}"/>
              </a:ext>
            </a:extLst>
          </p:cNvPr>
          <p:cNvSpPr>
            <a:spLocks noGrp="1" noChangeArrowheads="1"/>
          </p:cNvSpPr>
          <p:nvPr>
            <p:ph type="body" sz="half" idx="1"/>
          </p:nvPr>
        </p:nvSpPr>
        <p:spPr>
          <a:xfrm>
            <a:off x="685800" y="228600"/>
            <a:ext cx="8077200" cy="5867400"/>
          </a:xfrm>
        </p:spPr>
        <p:txBody>
          <a:bodyPr/>
          <a:lstStyle/>
          <a:p>
            <a:pPr eaLnBrk="1" hangingPunct="1">
              <a:buFontTx/>
              <a:buNone/>
            </a:pPr>
            <a:endParaRPr lang="en-US" altLang="en-US"/>
          </a:p>
          <a:p>
            <a:pPr lvl="1" eaLnBrk="1" hangingPunct="1"/>
            <a:r>
              <a:rPr lang="en-US" altLang="en-US"/>
              <a:t>Temperature drop (T</a:t>
            </a:r>
            <a:r>
              <a:rPr lang="en-US" altLang="en-US" baseline="-25000"/>
              <a:t>A</a:t>
            </a:r>
            <a:r>
              <a:rPr lang="en-US" altLang="en-US"/>
              <a:t> – T</a:t>
            </a:r>
            <a:r>
              <a:rPr lang="en-US" altLang="en-US" baseline="-25000"/>
              <a:t>B</a:t>
            </a:r>
            <a:r>
              <a:rPr lang="en-US" altLang="en-US"/>
              <a:t>) due to a contact resistance</a:t>
            </a:r>
          </a:p>
          <a:p>
            <a:pPr lvl="1" eaLnBrk="1" hangingPunct="1"/>
            <a:r>
              <a:rPr lang="en-US" altLang="en-US"/>
              <a:t>Contact resistance is primarily due to surface roughness effects because gaps are filled with fluid (air)</a:t>
            </a:r>
          </a:p>
          <a:p>
            <a:pPr lvl="1" eaLnBrk="1" hangingPunct="1"/>
            <a:endParaRPr lang="en-US" altLang="en-US"/>
          </a:p>
          <a:p>
            <a:pPr lvl="1" eaLnBrk="1" hangingPunct="1">
              <a:buFontTx/>
              <a:buNone/>
            </a:pPr>
            <a:endParaRPr lang="en-CA" altLang="en-US"/>
          </a:p>
        </p:txBody>
      </p:sp>
      <p:sp>
        <p:nvSpPr>
          <p:cNvPr id="37891" name="Text Box 3">
            <a:extLst>
              <a:ext uri="{FF2B5EF4-FFF2-40B4-BE49-F238E27FC236}">
                <a16:creationId xmlns:a16="http://schemas.microsoft.com/office/drawing/2014/main" id="{ACDE6AA6-8059-4A05-9AF0-ADF4F8444D63}"/>
              </a:ext>
            </a:extLst>
          </p:cNvPr>
          <p:cNvSpPr txBox="1">
            <a:spLocks noChangeArrowheads="1"/>
          </p:cNvSpPr>
          <p:nvPr/>
        </p:nvSpPr>
        <p:spPr bwMode="auto">
          <a:xfrm>
            <a:off x="4648200" y="1933575"/>
            <a:ext cx="40116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For a unit area of the interface,</a:t>
            </a:r>
            <a:endParaRPr lang="en-CA" altLang="en-US"/>
          </a:p>
        </p:txBody>
      </p:sp>
      <p:graphicFrame>
        <p:nvGraphicFramePr>
          <p:cNvPr id="37892" name="Object 4">
            <a:extLst>
              <a:ext uri="{FF2B5EF4-FFF2-40B4-BE49-F238E27FC236}">
                <a16:creationId xmlns:a16="http://schemas.microsoft.com/office/drawing/2014/main" id="{76CBED54-FC1E-46BD-B3F1-92732D946FA1}"/>
              </a:ext>
            </a:extLst>
          </p:cNvPr>
          <p:cNvGraphicFramePr>
            <a:graphicFrameLocks noGrp="1" noChangeAspect="1"/>
          </p:cNvGraphicFramePr>
          <p:nvPr>
            <p:ph sz="half" idx="2"/>
          </p:nvPr>
        </p:nvGraphicFramePr>
        <p:xfrm>
          <a:off x="5326063" y="2466975"/>
          <a:ext cx="2751137" cy="733425"/>
        </p:xfrm>
        <a:graphic>
          <a:graphicData uri="http://schemas.openxmlformats.org/presentationml/2006/ole">
            <mc:AlternateContent xmlns:mc="http://schemas.openxmlformats.org/markup-compatibility/2006">
              <mc:Choice xmlns:v="urn:schemas-microsoft-com:vml" Requires="v">
                <p:oleObj spid="_x0000_s37924" name="Equation" r:id="rId3" imgW="2768600" imgH="736600" progId="Equation.3">
                  <p:embed/>
                </p:oleObj>
              </mc:Choice>
              <mc:Fallback>
                <p:oleObj name="Equation" r:id="rId3" imgW="2768600" imgH="736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63" y="2466975"/>
                        <a:ext cx="2751137"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Text Box 6">
            <a:extLst>
              <a:ext uri="{FF2B5EF4-FFF2-40B4-BE49-F238E27FC236}">
                <a16:creationId xmlns:a16="http://schemas.microsoft.com/office/drawing/2014/main" id="{E2CF35B0-8C50-4267-ADEC-89EEC096ED1C}"/>
              </a:ext>
            </a:extLst>
          </p:cNvPr>
          <p:cNvSpPr txBox="1">
            <a:spLocks noChangeArrowheads="1"/>
          </p:cNvSpPr>
          <p:nvPr/>
        </p:nvSpPr>
        <p:spPr bwMode="auto">
          <a:xfrm>
            <a:off x="685800" y="1905000"/>
            <a:ext cx="482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A</a:t>
            </a:r>
            <a:endParaRPr lang="en-CA" altLang="en-US" baseline="-25000"/>
          </a:p>
        </p:txBody>
      </p:sp>
      <p:sp>
        <p:nvSpPr>
          <p:cNvPr id="37894" name="Freeform 7">
            <a:extLst>
              <a:ext uri="{FF2B5EF4-FFF2-40B4-BE49-F238E27FC236}">
                <a16:creationId xmlns:a16="http://schemas.microsoft.com/office/drawing/2014/main" id="{31BD80EC-AF68-4FAE-A44D-75A8F78E5ACE}"/>
              </a:ext>
            </a:extLst>
          </p:cNvPr>
          <p:cNvSpPr>
            <a:spLocks/>
          </p:cNvSpPr>
          <p:nvPr/>
        </p:nvSpPr>
        <p:spPr bwMode="auto">
          <a:xfrm>
            <a:off x="2057400" y="1958975"/>
            <a:ext cx="266700" cy="2765425"/>
          </a:xfrm>
          <a:custGeom>
            <a:avLst/>
            <a:gdLst>
              <a:gd name="T0" fmla="*/ 2147483647 w 163"/>
              <a:gd name="T1" fmla="*/ 0 h 1591"/>
              <a:gd name="T2" fmla="*/ 2147483647 w 163"/>
              <a:gd name="T3" fmla="*/ 2147483647 h 1591"/>
              <a:gd name="T4" fmla="*/ 2147483647 w 163"/>
              <a:gd name="T5" fmla="*/ 2147483647 h 1591"/>
              <a:gd name="T6" fmla="*/ 2147483647 w 163"/>
              <a:gd name="T7" fmla="*/ 2147483647 h 1591"/>
              <a:gd name="T8" fmla="*/ 2147483647 w 163"/>
              <a:gd name="T9" fmla="*/ 2147483647 h 1591"/>
              <a:gd name="T10" fmla="*/ 2147483647 w 163"/>
              <a:gd name="T11" fmla="*/ 2147483647 h 1591"/>
              <a:gd name="T12" fmla="*/ 2147483647 w 163"/>
              <a:gd name="T13" fmla="*/ 2147483647 h 1591"/>
              <a:gd name="T14" fmla="*/ 2147483647 w 163"/>
              <a:gd name="T15" fmla="*/ 2147483647 h 1591"/>
              <a:gd name="T16" fmla="*/ 2147483647 w 163"/>
              <a:gd name="T17" fmla="*/ 2147483647 h 1591"/>
              <a:gd name="T18" fmla="*/ 2147483647 w 163"/>
              <a:gd name="T19" fmla="*/ 2147483647 h 1591"/>
              <a:gd name="T20" fmla="*/ 2147483647 w 163"/>
              <a:gd name="T21" fmla="*/ 2147483647 h 1591"/>
              <a:gd name="T22" fmla="*/ 0 w 163"/>
              <a:gd name="T23" fmla="*/ 2147483647 h 1591"/>
              <a:gd name="T24" fmla="*/ 2147483647 w 163"/>
              <a:gd name="T25" fmla="*/ 2147483647 h 1591"/>
              <a:gd name="T26" fmla="*/ 2147483647 w 163"/>
              <a:gd name="T27" fmla="*/ 2147483647 h 1591"/>
              <a:gd name="T28" fmla="*/ 2147483647 w 163"/>
              <a:gd name="T29" fmla="*/ 2147483647 h 1591"/>
              <a:gd name="T30" fmla="*/ 2147483647 w 163"/>
              <a:gd name="T31" fmla="*/ 2147483647 h 1591"/>
              <a:gd name="T32" fmla="*/ 2147483647 w 163"/>
              <a:gd name="T33" fmla="*/ 2147483647 h 1591"/>
              <a:gd name="T34" fmla="*/ 2147483647 w 163"/>
              <a:gd name="T35" fmla="*/ 2147483647 h 15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3"/>
              <a:gd name="T55" fmla="*/ 0 h 1591"/>
              <a:gd name="T56" fmla="*/ 163 w 163"/>
              <a:gd name="T57" fmla="*/ 1591 h 15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3" h="1591">
                <a:moveTo>
                  <a:pt x="27" y="0"/>
                </a:moveTo>
                <a:cubicBezTo>
                  <a:pt x="88" y="61"/>
                  <a:pt x="21" y="2"/>
                  <a:pt x="82" y="36"/>
                </a:cubicBezTo>
                <a:cubicBezTo>
                  <a:pt x="101" y="47"/>
                  <a:pt x="137" y="73"/>
                  <a:pt x="137" y="73"/>
                </a:cubicBezTo>
                <a:cubicBezTo>
                  <a:pt x="148" y="118"/>
                  <a:pt x="145" y="176"/>
                  <a:pt x="109" y="210"/>
                </a:cubicBezTo>
                <a:cubicBezTo>
                  <a:pt x="88" y="275"/>
                  <a:pt x="102" y="249"/>
                  <a:pt x="73" y="292"/>
                </a:cubicBezTo>
                <a:cubicBezTo>
                  <a:pt x="63" y="323"/>
                  <a:pt x="46" y="335"/>
                  <a:pt x="36" y="366"/>
                </a:cubicBezTo>
                <a:cubicBezTo>
                  <a:pt x="45" y="428"/>
                  <a:pt x="53" y="528"/>
                  <a:pt x="82" y="585"/>
                </a:cubicBezTo>
                <a:cubicBezTo>
                  <a:pt x="95" y="612"/>
                  <a:pt x="120" y="634"/>
                  <a:pt x="137" y="658"/>
                </a:cubicBezTo>
                <a:cubicBezTo>
                  <a:pt x="163" y="738"/>
                  <a:pt x="161" y="781"/>
                  <a:pt x="109" y="850"/>
                </a:cubicBezTo>
                <a:cubicBezTo>
                  <a:pt x="47" y="933"/>
                  <a:pt x="97" y="882"/>
                  <a:pt x="54" y="923"/>
                </a:cubicBezTo>
                <a:cubicBezTo>
                  <a:pt x="41" y="962"/>
                  <a:pt x="22" y="993"/>
                  <a:pt x="9" y="1033"/>
                </a:cubicBezTo>
                <a:cubicBezTo>
                  <a:pt x="6" y="1042"/>
                  <a:pt x="0" y="1060"/>
                  <a:pt x="0" y="1060"/>
                </a:cubicBezTo>
                <a:cubicBezTo>
                  <a:pt x="3" y="1088"/>
                  <a:pt x="0" y="1117"/>
                  <a:pt x="9" y="1143"/>
                </a:cubicBezTo>
                <a:cubicBezTo>
                  <a:pt x="13" y="1153"/>
                  <a:pt x="28" y="1153"/>
                  <a:pt x="36" y="1161"/>
                </a:cubicBezTo>
                <a:cubicBezTo>
                  <a:pt x="53" y="1178"/>
                  <a:pt x="56" y="1195"/>
                  <a:pt x="64" y="1216"/>
                </a:cubicBezTo>
                <a:cubicBezTo>
                  <a:pt x="49" y="1257"/>
                  <a:pt x="62" y="1295"/>
                  <a:pt x="91" y="1326"/>
                </a:cubicBezTo>
                <a:cubicBezTo>
                  <a:pt x="120" y="1412"/>
                  <a:pt x="123" y="1480"/>
                  <a:pt x="54" y="1545"/>
                </a:cubicBezTo>
                <a:cubicBezTo>
                  <a:pt x="43" y="1579"/>
                  <a:pt x="49" y="1563"/>
                  <a:pt x="36" y="159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5" name="Freeform 8">
            <a:extLst>
              <a:ext uri="{FF2B5EF4-FFF2-40B4-BE49-F238E27FC236}">
                <a16:creationId xmlns:a16="http://schemas.microsoft.com/office/drawing/2014/main" id="{001AB79F-7A2C-488F-ABAB-DA80314E5E39}"/>
              </a:ext>
            </a:extLst>
          </p:cNvPr>
          <p:cNvSpPr>
            <a:spLocks/>
          </p:cNvSpPr>
          <p:nvPr/>
        </p:nvSpPr>
        <p:spPr bwMode="auto">
          <a:xfrm>
            <a:off x="2219325" y="2038350"/>
            <a:ext cx="309563" cy="2816225"/>
          </a:xfrm>
          <a:custGeom>
            <a:avLst/>
            <a:gdLst>
              <a:gd name="T0" fmla="*/ 2147483647 w 195"/>
              <a:gd name="T1" fmla="*/ 0 h 1774"/>
              <a:gd name="T2" fmla="*/ 2147483647 w 195"/>
              <a:gd name="T3" fmla="*/ 2147483647 h 1774"/>
              <a:gd name="T4" fmla="*/ 2147483647 w 195"/>
              <a:gd name="T5" fmla="*/ 2147483647 h 1774"/>
              <a:gd name="T6" fmla="*/ 2147483647 w 195"/>
              <a:gd name="T7" fmla="*/ 2147483647 h 1774"/>
              <a:gd name="T8" fmla="*/ 2147483647 w 195"/>
              <a:gd name="T9" fmla="*/ 2147483647 h 1774"/>
              <a:gd name="T10" fmla="*/ 2147483647 w 195"/>
              <a:gd name="T11" fmla="*/ 2147483647 h 1774"/>
              <a:gd name="T12" fmla="*/ 2147483647 w 195"/>
              <a:gd name="T13" fmla="*/ 2147483647 h 1774"/>
              <a:gd name="T14" fmla="*/ 2147483647 w 195"/>
              <a:gd name="T15" fmla="*/ 2147483647 h 1774"/>
              <a:gd name="T16" fmla="*/ 2147483647 w 195"/>
              <a:gd name="T17" fmla="*/ 2147483647 h 1774"/>
              <a:gd name="T18" fmla="*/ 2147483647 w 195"/>
              <a:gd name="T19" fmla="*/ 2147483647 h 1774"/>
              <a:gd name="T20" fmla="*/ 2147483647 w 195"/>
              <a:gd name="T21" fmla="*/ 2147483647 h 1774"/>
              <a:gd name="T22" fmla="*/ 2147483647 w 195"/>
              <a:gd name="T23" fmla="*/ 2147483647 h 1774"/>
              <a:gd name="T24" fmla="*/ 2147483647 w 195"/>
              <a:gd name="T25" fmla="*/ 2147483647 h 1774"/>
              <a:gd name="T26" fmla="*/ 2147483647 w 195"/>
              <a:gd name="T27" fmla="*/ 2147483647 h 1774"/>
              <a:gd name="T28" fmla="*/ 2147483647 w 195"/>
              <a:gd name="T29" fmla="*/ 2147483647 h 1774"/>
              <a:gd name="T30" fmla="*/ 2147483647 w 195"/>
              <a:gd name="T31" fmla="*/ 2147483647 h 1774"/>
              <a:gd name="T32" fmla="*/ 2147483647 w 195"/>
              <a:gd name="T33" fmla="*/ 2147483647 h 1774"/>
              <a:gd name="T34" fmla="*/ 2147483647 w 195"/>
              <a:gd name="T35" fmla="*/ 2147483647 h 1774"/>
              <a:gd name="T36" fmla="*/ 2147483647 w 195"/>
              <a:gd name="T37" fmla="*/ 2147483647 h 1774"/>
              <a:gd name="T38" fmla="*/ 2147483647 w 195"/>
              <a:gd name="T39" fmla="*/ 2147483647 h 1774"/>
              <a:gd name="T40" fmla="*/ 2147483647 w 195"/>
              <a:gd name="T41" fmla="*/ 2147483647 h 1774"/>
              <a:gd name="T42" fmla="*/ 2147483647 w 195"/>
              <a:gd name="T43" fmla="*/ 2147483647 h 17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5"/>
              <a:gd name="T67" fmla="*/ 0 h 1774"/>
              <a:gd name="T68" fmla="*/ 195 w 195"/>
              <a:gd name="T69" fmla="*/ 1774 h 17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5" h="1774">
                <a:moveTo>
                  <a:pt x="177" y="0"/>
                </a:moveTo>
                <a:cubicBezTo>
                  <a:pt x="137" y="13"/>
                  <a:pt x="107" y="25"/>
                  <a:pt x="76" y="55"/>
                </a:cubicBezTo>
                <a:cubicBezTo>
                  <a:pt x="55" y="120"/>
                  <a:pt x="69" y="94"/>
                  <a:pt x="40" y="137"/>
                </a:cubicBezTo>
                <a:cubicBezTo>
                  <a:pt x="30" y="200"/>
                  <a:pt x="31" y="249"/>
                  <a:pt x="67" y="302"/>
                </a:cubicBezTo>
                <a:cubicBezTo>
                  <a:pt x="40" y="468"/>
                  <a:pt x="101" y="564"/>
                  <a:pt x="131" y="713"/>
                </a:cubicBezTo>
                <a:cubicBezTo>
                  <a:pt x="118" y="777"/>
                  <a:pt x="127" y="745"/>
                  <a:pt x="104" y="814"/>
                </a:cubicBezTo>
                <a:cubicBezTo>
                  <a:pt x="101" y="823"/>
                  <a:pt x="95" y="841"/>
                  <a:pt x="95" y="841"/>
                </a:cubicBezTo>
                <a:cubicBezTo>
                  <a:pt x="111" y="892"/>
                  <a:pt x="106" y="946"/>
                  <a:pt x="122" y="997"/>
                </a:cubicBezTo>
                <a:cubicBezTo>
                  <a:pt x="129" y="1060"/>
                  <a:pt x="131" y="1132"/>
                  <a:pt x="177" y="1180"/>
                </a:cubicBezTo>
                <a:cubicBezTo>
                  <a:pt x="191" y="1222"/>
                  <a:pt x="193" y="1230"/>
                  <a:pt x="149" y="1244"/>
                </a:cubicBezTo>
                <a:cubicBezTo>
                  <a:pt x="146" y="1253"/>
                  <a:pt x="144" y="1262"/>
                  <a:pt x="140" y="1271"/>
                </a:cubicBezTo>
                <a:cubicBezTo>
                  <a:pt x="135" y="1281"/>
                  <a:pt x="126" y="1289"/>
                  <a:pt x="122" y="1299"/>
                </a:cubicBezTo>
                <a:cubicBezTo>
                  <a:pt x="109" y="1334"/>
                  <a:pt x="104" y="1366"/>
                  <a:pt x="85" y="1399"/>
                </a:cubicBezTo>
                <a:cubicBezTo>
                  <a:pt x="74" y="1418"/>
                  <a:pt x="56" y="1433"/>
                  <a:pt x="49" y="1454"/>
                </a:cubicBezTo>
                <a:cubicBezTo>
                  <a:pt x="28" y="1517"/>
                  <a:pt x="45" y="1496"/>
                  <a:pt x="12" y="1527"/>
                </a:cubicBezTo>
                <a:cubicBezTo>
                  <a:pt x="9" y="1536"/>
                  <a:pt x="0" y="1546"/>
                  <a:pt x="3" y="1555"/>
                </a:cubicBezTo>
                <a:cubicBezTo>
                  <a:pt x="10" y="1576"/>
                  <a:pt x="40" y="1609"/>
                  <a:pt x="40" y="1609"/>
                </a:cubicBezTo>
                <a:cubicBezTo>
                  <a:pt x="43" y="1618"/>
                  <a:pt x="42" y="1630"/>
                  <a:pt x="49" y="1637"/>
                </a:cubicBezTo>
                <a:cubicBezTo>
                  <a:pt x="56" y="1644"/>
                  <a:pt x="68" y="1641"/>
                  <a:pt x="76" y="1646"/>
                </a:cubicBezTo>
                <a:cubicBezTo>
                  <a:pt x="86" y="1652"/>
                  <a:pt x="104" y="1676"/>
                  <a:pt x="113" y="1683"/>
                </a:cubicBezTo>
                <a:cubicBezTo>
                  <a:pt x="136" y="1702"/>
                  <a:pt x="158" y="1719"/>
                  <a:pt x="186" y="1728"/>
                </a:cubicBezTo>
                <a:cubicBezTo>
                  <a:pt x="189" y="1743"/>
                  <a:pt x="195" y="1774"/>
                  <a:pt x="195" y="177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6" name="Line 9">
            <a:extLst>
              <a:ext uri="{FF2B5EF4-FFF2-40B4-BE49-F238E27FC236}">
                <a16:creationId xmlns:a16="http://schemas.microsoft.com/office/drawing/2014/main" id="{5D5FEA07-0183-4EDC-8AE3-571F519DBBBD}"/>
              </a:ext>
            </a:extLst>
          </p:cNvPr>
          <p:cNvSpPr>
            <a:spLocks noChangeShapeType="1"/>
          </p:cNvSpPr>
          <p:nvPr/>
        </p:nvSpPr>
        <p:spPr bwMode="auto">
          <a:xfrm>
            <a:off x="2286000" y="4397375"/>
            <a:ext cx="1219200" cy="304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Line 10">
            <a:extLst>
              <a:ext uri="{FF2B5EF4-FFF2-40B4-BE49-F238E27FC236}">
                <a16:creationId xmlns:a16="http://schemas.microsoft.com/office/drawing/2014/main" id="{11E9544C-85B9-4F9A-ACDB-11E175974FCE}"/>
              </a:ext>
            </a:extLst>
          </p:cNvPr>
          <p:cNvSpPr>
            <a:spLocks noChangeShapeType="1"/>
          </p:cNvSpPr>
          <p:nvPr/>
        </p:nvSpPr>
        <p:spPr bwMode="auto">
          <a:xfrm>
            <a:off x="1143000" y="2111375"/>
            <a:ext cx="1143000" cy="152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8" name="Line 11">
            <a:extLst>
              <a:ext uri="{FF2B5EF4-FFF2-40B4-BE49-F238E27FC236}">
                <a16:creationId xmlns:a16="http://schemas.microsoft.com/office/drawing/2014/main" id="{A579617E-FC2B-4403-B8DA-AD2825EB2BEF}"/>
              </a:ext>
            </a:extLst>
          </p:cNvPr>
          <p:cNvSpPr>
            <a:spLocks noChangeShapeType="1"/>
          </p:cNvSpPr>
          <p:nvPr/>
        </p:nvSpPr>
        <p:spPr bwMode="auto">
          <a:xfrm>
            <a:off x="1600200" y="2263775"/>
            <a:ext cx="0" cy="213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9" name="Line 12">
            <a:extLst>
              <a:ext uri="{FF2B5EF4-FFF2-40B4-BE49-F238E27FC236}">
                <a16:creationId xmlns:a16="http://schemas.microsoft.com/office/drawing/2014/main" id="{D78394D8-7815-471F-9368-8F0A0291385A}"/>
              </a:ext>
            </a:extLst>
          </p:cNvPr>
          <p:cNvSpPr>
            <a:spLocks noChangeShapeType="1"/>
          </p:cNvSpPr>
          <p:nvPr/>
        </p:nvSpPr>
        <p:spPr bwMode="auto">
          <a:xfrm flipH="1">
            <a:off x="1447800" y="2263775"/>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13">
            <a:extLst>
              <a:ext uri="{FF2B5EF4-FFF2-40B4-BE49-F238E27FC236}">
                <a16:creationId xmlns:a16="http://schemas.microsoft.com/office/drawing/2014/main" id="{A77FA406-24D7-4D93-99FE-7FABAB973774}"/>
              </a:ext>
            </a:extLst>
          </p:cNvPr>
          <p:cNvSpPr>
            <a:spLocks noChangeShapeType="1"/>
          </p:cNvSpPr>
          <p:nvPr/>
        </p:nvSpPr>
        <p:spPr bwMode="auto">
          <a:xfrm flipH="1">
            <a:off x="1447800" y="4397375"/>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14">
            <a:extLst>
              <a:ext uri="{FF2B5EF4-FFF2-40B4-BE49-F238E27FC236}">
                <a16:creationId xmlns:a16="http://schemas.microsoft.com/office/drawing/2014/main" id="{43BBB237-2214-4AAD-B817-4119080E346C}"/>
              </a:ext>
            </a:extLst>
          </p:cNvPr>
          <p:cNvSpPr>
            <a:spLocks noChangeShapeType="1"/>
          </p:cNvSpPr>
          <p:nvPr/>
        </p:nvSpPr>
        <p:spPr bwMode="auto">
          <a:xfrm>
            <a:off x="2209800" y="2797175"/>
            <a:ext cx="533400" cy="984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7902" name="Line 15">
            <a:extLst>
              <a:ext uri="{FF2B5EF4-FFF2-40B4-BE49-F238E27FC236}">
                <a16:creationId xmlns:a16="http://schemas.microsoft.com/office/drawing/2014/main" id="{D9AEED32-4623-431F-8A94-3C88D13A9549}"/>
              </a:ext>
            </a:extLst>
          </p:cNvPr>
          <p:cNvSpPr>
            <a:spLocks noChangeShapeType="1"/>
          </p:cNvSpPr>
          <p:nvPr/>
        </p:nvSpPr>
        <p:spPr bwMode="auto">
          <a:xfrm>
            <a:off x="2133600" y="3330575"/>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3" name="Line 16">
            <a:extLst>
              <a:ext uri="{FF2B5EF4-FFF2-40B4-BE49-F238E27FC236}">
                <a16:creationId xmlns:a16="http://schemas.microsoft.com/office/drawing/2014/main" id="{6F580A8D-3315-4ED1-A8CF-CE81B0C31B00}"/>
              </a:ext>
            </a:extLst>
          </p:cNvPr>
          <p:cNvSpPr>
            <a:spLocks noChangeShapeType="1"/>
          </p:cNvSpPr>
          <p:nvPr/>
        </p:nvSpPr>
        <p:spPr bwMode="auto">
          <a:xfrm flipV="1">
            <a:off x="1981200" y="3810000"/>
            <a:ext cx="1066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4" name="Line 17">
            <a:extLst>
              <a:ext uri="{FF2B5EF4-FFF2-40B4-BE49-F238E27FC236}">
                <a16:creationId xmlns:a16="http://schemas.microsoft.com/office/drawing/2014/main" id="{6F77CC1B-563E-469E-8933-A9295CB05A72}"/>
              </a:ext>
            </a:extLst>
          </p:cNvPr>
          <p:cNvSpPr>
            <a:spLocks noChangeShapeType="1"/>
          </p:cNvSpPr>
          <p:nvPr/>
        </p:nvSpPr>
        <p:spPr bwMode="auto">
          <a:xfrm>
            <a:off x="1071563" y="3535363"/>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5" name="Line 18">
            <a:extLst>
              <a:ext uri="{FF2B5EF4-FFF2-40B4-BE49-F238E27FC236}">
                <a16:creationId xmlns:a16="http://schemas.microsoft.com/office/drawing/2014/main" id="{550DC633-A2E9-49E8-A1D2-D581D037DB63}"/>
              </a:ext>
            </a:extLst>
          </p:cNvPr>
          <p:cNvSpPr>
            <a:spLocks noChangeShapeType="1"/>
          </p:cNvSpPr>
          <p:nvPr/>
        </p:nvSpPr>
        <p:spPr bwMode="auto">
          <a:xfrm>
            <a:off x="1905000" y="4572000"/>
            <a:ext cx="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7906" name="Line 19">
            <a:extLst>
              <a:ext uri="{FF2B5EF4-FFF2-40B4-BE49-F238E27FC236}">
                <a16:creationId xmlns:a16="http://schemas.microsoft.com/office/drawing/2014/main" id="{9E9E8C4B-4FB9-405F-BF1C-022FDA6E354D}"/>
              </a:ext>
            </a:extLst>
          </p:cNvPr>
          <p:cNvSpPr>
            <a:spLocks noChangeShapeType="1"/>
          </p:cNvSpPr>
          <p:nvPr/>
        </p:nvSpPr>
        <p:spPr bwMode="auto">
          <a:xfrm>
            <a:off x="1905000" y="5029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7" name="Text Box 20">
            <a:extLst>
              <a:ext uri="{FF2B5EF4-FFF2-40B4-BE49-F238E27FC236}">
                <a16:creationId xmlns:a16="http://schemas.microsoft.com/office/drawing/2014/main" id="{A4AC7B84-9C0C-4463-A59F-F9A9BA119D43}"/>
              </a:ext>
            </a:extLst>
          </p:cNvPr>
          <p:cNvSpPr txBox="1">
            <a:spLocks noChangeArrowheads="1"/>
          </p:cNvSpPr>
          <p:nvPr/>
        </p:nvSpPr>
        <p:spPr bwMode="auto">
          <a:xfrm>
            <a:off x="2514600" y="4800600"/>
            <a:ext cx="3238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x</a:t>
            </a:r>
            <a:endParaRPr lang="en-CA" altLang="en-US"/>
          </a:p>
        </p:txBody>
      </p:sp>
      <p:sp>
        <p:nvSpPr>
          <p:cNvPr id="37908" name="Text Box 21">
            <a:extLst>
              <a:ext uri="{FF2B5EF4-FFF2-40B4-BE49-F238E27FC236}">
                <a16:creationId xmlns:a16="http://schemas.microsoft.com/office/drawing/2014/main" id="{A0D6240E-A352-4E2F-A638-B4A842F46D66}"/>
              </a:ext>
            </a:extLst>
          </p:cNvPr>
          <p:cNvSpPr txBox="1">
            <a:spLocks noChangeArrowheads="1"/>
          </p:cNvSpPr>
          <p:nvPr/>
        </p:nvSpPr>
        <p:spPr bwMode="auto">
          <a:xfrm>
            <a:off x="1447800" y="4648200"/>
            <a:ext cx="35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endParaRPr lang="en-CA" altLang="en-US"/>
          </a:p>
        </p:txBody>
      </p:sp>
      <p:sp>
        <p:nvSpPr>
          <p:cNvPr id="37909" name="Text Box 22">
            <a:extLst>
              <a:ext uri="{FF2B5EF4-FFF2-40B4-BE49-F238E27FC236}">
                <a16:creationId xmlns:a16="http://schemas.microsoft.com/office/drawing/2014/main" id="{0F29C09B-C303-4F83-BCB2-9518D1582CCB}"/>
              </a:ext>
            </a:extLst>
          </p:cNvPr>
          <p:cNvSpPr txBox="1">
            <a:spLocks noChangeArrowheads="1"/>
          </p:cNvSpPr>
          <p:nvPr/>
        </p:nvSpPr>
        <p:spPr bwMode="auto">
          <a:xfrm>
            <a:off x="3641725" y="4460875"/>
            <a:ext cx="482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B</a:t>
            </a:r>
            <a:endParaRPr lang="en-CA" altLang="en-US" baseline="-25000"/>
          </a:p>
        </p:txBody>
      </p:sp>
      <p:sp>
        <p:nvSpPr>
          <p:cNvPr id="37910" name="Text Box 23">
            <a:extLst>
              <a:ext uri="{FF2B5EF4-FFF2-40B4-BE49-F238E27FC236}">
                <a16:creationId xmlns:a16="http://schemas.microsoft.com/office/drawing/2014/main" id="{BD5671FE-38E3-414B-877D-4EB1D793FDB5}"/>
              </a:ext>
            </a:extLst>
          </p:cNvPr>
          <p:cNvSpPr txBox="1">
            <a:spLocks noChangeArrowheads="1"/>
          </p:cNvSpPr>
          <p:nvPr/>
        </p:nvSpPr>
        <p:spPr bwMode="auto">
          <a:xfrm>
            <a:off x="2743200" y="2743200"/>
            <a:ext cx="7127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Gap</a:t>
            </a:r>
            <a:endParaRPr lang="en-CA" altLang="en-US"/>
          </a:p>
        </p:txBody>
      </p:sp>
      <p:sp>
        <p:nvSpPr>
          <p:cNvPr id="37911" name="Text Box 24">
            <a:extLst>
              <a:ext uri="{FF2B5EF4-FFF2-40B4-BE49-F238E27FC236}">
                <a16:creationId xmlns:a16="http://schemas.microsoft.com/office/drawing/2014/main" id="{9EF41528-9D32-472E-A537-BC188F6FC415}"/>
              </a:ext>
            </a:extLst>
          </p:cNvPr>
          <p:cNvSpPr txBox="1">
            <a:spLocks noChangeArrowheads="1"/>
          </p:cNvSpPr>
          <p:nvPr/>
        </p:nvSpPr>
        <p:spPr bwMode="auto">
          <a:xfrm>
            <a:off x="2971800" y="3124200"/>
            <a:ext cx="1047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q”</a:t>
            </a:r>
            <a:r>
              <a:rPr lang="en-US" altLang="en-US" baseline="-25000"/>
              <a:t>contact</a:t>
            </a:r>
            <a:endParaRPr lang="en-CA" altLang="en-US" baseline="-25000"/>
          </a:p>
        </p:txBody>
      </p:sp>
      <p:sp>
        <p:nvSpPr>
          <p:cNvPr id="37912" name="Text Box 25">
            <a:extLst>
              <a:ext uri="{FF2B5EF4-FFF2-40B4-BE49-F238E27FC236}">
                <a16:creationId xmlns:a16="http://schemas.microsoft.com/office/drawing/2014/main" id="{F317B7EF-D33E-4A02-A489-295E38E68697}"/>
              </a:ext>
            </a:extLst>
          </p:cNvPr>
          <p:cNvSpPr txBox="1">
            <a:spLocks noChangeArrowheads="1"/>
          </p:cNvSpPr>
          <p:nvPr/>
        </p:nvSpPr>
        <p:spPr bwMode="auto">
          <a:xfrm>
            <a:off x="3048000" y="3581400"/>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q”</a:t>
            </a:r>
            <a:r>
              <a:rPr lang="en-US" altLang="en-US" baseline="-25000"/>
              <a:t>gap</a:t>
            </a:r>
            <a:endParaRPr lang="en-CA" altLang="en-US" baseline="-25000"/>
          </a:p>
        </p:txBody>
      </p:sp>
      <p:sp>
        <p:nvSpPr>
          <p:cNvPr id="37913" name="Text Box 26">
            <a:extLst>
              <a:ext uri="{FF2B5EF4-FFF2-40B4-BE49-F238E27FC236}">
                <a16:creationId xmlns:a16="http://schemas.microsoft.com/office/drawing/2014/main" id="{DEE34FCC-FD54-470A-8CD0-A5D013B4CAB1}"/>
              </a:ext>
            </a:extLst>
          </p:cNvPr>
          <p:cNvSpPr txBox="1">
            <a:spLocks noChangeArrowheads="1"/>
          </p:cNvSpPr>
          <p:nvPr/>
        </p:nvSpPr>
        <p:spPr bwMode="auto">
          <a:xfrm>
            <a:off x="609600" y="3306763"/>
            <a:ext cx="5286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q”</a:t>
            </a:r>
            <a:r>
              <a:rPr lang="en-US" altLang="en-US" baseline="-25000"/>
              <a:t>x</a:t>
            </a:r>
            <a:endParaRPr lang="en-CA" altLang="en-US" baseline="-25000"/>
          </a:p>
        </p:txBody>
      </p:sp>
      <p:sp>
        <p:nvSpPr>
          <p:cNvPr id="37914" name="Text Box 27">
            <a:extLst>
              <a:ext uri="{FF2B5EF4-FFF2-40B4-BE49-F238E27FC236}">
                <a16:creationId xmlns:a16="http://schemas.microsoft.com/office/drawing/2014/main" id="{4D82C996-2715-4BA5-AC9D-7CADDDC525D3}"/>
              </a:ext>
            </a:extLst>
          </p:cNvPr>
          <p:cNvSpPr txBox="1">
            <a:spLocks noChangeArrowheads="1"/>
          </p:cNvSpPr>
          <p:nvPr/>
        </p:nvSpPr>
        <p:spPr bwMode="auto">
          <a:xfrm>
            <a:off x="1066800" y="2743200"/>
            <a:ext cx="5270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CA" altLang="en-US"/>
              <a:t>∆T</a:t>
            </a:r>
          </a:p>
        </p:txBody>
      </p:sp>
      <p:sp>
        <p:nvSpPr>
          <p:cNvPr id="37915" name="Rectangle 28">
            <a:extLst>
              <a:ext uri="{FF2B5EF4-FFF2-40B4-BE49-F238E27FC236}">
                <a16:creationId xmlns:a16="http://schemas.microsoft.com/office/drawing/2014/main" id="{87ECE8B3-8F60-4901-B8E2-F741DEBB590B}"/>
              </a:ext>
            </a:extLst>
          </p:cNvPr>
          <p:cNvSpPr>
            <a:spLocks noChangeArrowheads="1"/>
          </p:cNvSpPr>
          <p:nvPr/>
        </p:nvSpPr>
        <p:spPr bwMode="auto">
          <a:xfrm>
            <a:off x="1066800" y="5616575"/>
            <a:ext cx="25908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7916" name="Line 29">
            <a:extLst>
              <a:ext uri="{FF2B5EF4-FFF2-40B4-BE49-F238E27FC236}">
                <a16:creationId xmlns:a16="http://schemas.microsoft.com/office/drawing/2014/main" id="{DC5F1B2A-87EF-4669-984D-DE59B58B2103}"/>
              </a:ext>
            </a:extLst>
          </p:cNvPr>
          <p:cNvSpPr>
            <a:spLocks noChangeShapeType="1"/>
          </p:cNvSpPr>
          <p:nvPr/>
        </p:nvSpPr>
        <p:spPr bwMode="auto">
          <a:xfrm>
            <a:off x="2362200" y="56388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7" name="Text Box 30">
            <a:extLst>
              <a:ext uri="{FF2B5EF4-FFF2-40B4-BE49-F238E27FC236}">
                <a16:creationId xmlns:a16="http://schemas.microsoft.com/office/drawing/2014/main" id="{5B7BA5FF-BC35-4E0A-B3F1-C072E63E0093}"/>
              </a:ext>
            </a:extLst>
          </p:cNvPr>
          <p:cNvSpPr txBox="1">
            <a:spLocks noChangeArrowheads="1"/>
          </p:cNvSpPr>
          <p:nvPr/>
        </p:nvSpPr>
        <p:spPr bwMode="auto">
          <a:xfrm>
            <a:off x="1524000" y="5867400"/>
            <a:ext cx="3698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A</a:t>
            </a:r>
            <a:endParaRPr lang="en-CA" altLang="en-US"/>
          </a:p>
        </p:txBody>
      </p:sp>
      <p:sp>
        <p:nvSpPr>
          <p:cNvPr id="37918" name="Text Box 31">
            <a:extLst>
              <a:ext uri="{FF2B5EF4-FFF2-40B4-BE49-F238E27FC236}">
                <a16:creationId xmlns:a16="http://schemas.microsoft.com/office/drawing/2014/main" id="{9D57AD21-1364-42AE-B8FB-70E41BC9F109}"/>
              </a:ext>
            </a:extLst>
          </p:cNvPr>
          <p:cNvSpPr txBox="1">
            <a:spLocks noChangeArrowheads="1"/>
          </p:cNvSpPr>
          <p:nvPr/>
        </p:nvSpPr>
        <p:spPr bwMode="auto">
          <a:xfrm>
            <a:off x="2895600" y="5867400"/>
            <a:ext cx="3698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B</a:t>
            </a:r>
            <a:endParaRPr lang="en-CA" altLang="en-US"/>
          </a:p>
        </p:txBody>
      </p:sp>
      <p:sp>
        <p:nvSpPr>
          <p:cNvPr id="37919" name="Rectangle 32">
            <a:extLst>
              <a:ext uri="{FF2B5EF4-FFF2-40B4-BE49-F238E27FC236}">
                <a16:creationId xmlns:a16="http://schemas.microsoft.com/office/drawing/2014/main" id="{7464F2B2-8DF8-4FCA-BE54-A1CB3C391E64}"/>
              </a:ext>
            </a:extLst>
          </p:cNvPr>
          <p:cNvSpPr>
            <a:spLocks noChangeArrowheads="1"/>
          </p:cNvSpPr>
          <p:nvPr/>
        </p:nvSpPr>
        <p:spPr bwMode="auto">
          <a:xfrm>
            <a:off x="2209800" y="5791200"/>
            <a:ext cx="304800" cy="5334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37920" name="Line 33">
            <a:extLst>
              <a:ext uri="{FF2B5EF4-FFF2-40B4-BE49-F238E27FC236}">
                <a16:creationId xmlns:a16="http://schemas.microsoft.com/office/drawing/2014/main" id="{6EDA4107-BFE6-4DAC-971F-0ECF713530C6}"/>
              </a:ext>
            </a:extLst>
          </p:cNvPr>
          <p:cNvSpPr>
            <a:spLocks noChangeShapeType="1"/>
          </p:cNvSpPr>
          <p:nvPr/>
        </p:nvSpPr>
        <p:spPr bwMode="auto">
          <a:xfrm flipV="1">
            <a:off x="2362200" y="51816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1" name="Rectangle 35">
            <a:extLst>
              <a:ext uri="{FF2B5EF4-FFF2-40B4-BE49-F238E27FC236}">
                <a16:creationId xmlns:a16="http://schemas.microsoft.com/office/drawing/2014/main" id="{1C999B4D-D778-43CA-B7AD-7A839B2999BD}"/>
              </a:ext>
            </a:extLst>
          </p:cNvPr>
          <p:cNvSpPr>
            <a:spLocks noChangeArrowheads="1"/>
          </p:cNvSpPr>
          <p:nvPr/>
        </p:nvSpPr>
        <p:spPr bwMode="auto">
          <a:xfrm>
            <a:off x="4267200" y="3352800"/>
            <a:ext cx="4800600" cy="3124200"/>
          </a:xfrm>
          <a:prstGeom prst="rect">
            <a:avLst/>
          </a:prstGeom>
          <a:noFill/>
          <a:ln w="3810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algn="l" eaLnBrk="0" hangingPunct="0">
              <a:spcBef>
                <a:spcPct val="20000"/>
              </a:spcBef>
              <a:buChar char="•"/>
              <a:defRPr sz="2200">
                <a:solidFill>
                  <a:schemeClr val="tx1"/>
                </a:solidFill>
                <a:latin typeface="Arial" panose="020B0604020202020204" pitchFamily="34" charset="0"/>
              </a:defRPr>
            </a:lvl1pPr>
            <a:lvl2pPr marL="914400" indent="-45720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buFontTx/>
              <a:buNone/>
            </a:pPr>
            <a:r>
              <a:rPr lang="en-US" altLang="en-US" sz="1800" b="1"/>
              <a:t>Examples (see Tables 3.1 and 3.2):</a:t>
            </a:r>
          </a:p>
          <a:p>
            <a:pPr eaLnBrk="1" hangingPunct="1">
              <a:buFontTx/>
              <a:buNone/>
            </a:pPr>
            <a:r>
              <a:rPr lang="en-US" altLang="en-US" sz="1600"/>
              <a:t>1. Metallic Interfaces under vacuum</a:t>
            </a:r>
          </a:p>
          <a:p>
            <a:pPr lvl="1" eaLnBrk="1" hangingPunct="1">
              <a:buFontTx/>
              <a:buNone/>
            </a:pPr>
            <a:r>
              <a:rPr lang="en-US" altLang="en-US" sz="1600"/>
              <a:t>Aluminum-Aluminum under 100 kN/m</a:t>
            </a:r>
            <a:r>
              <a:rPr lang="en-US" altLang="en-US" sz="1600" baseline="30000"/>
              <a:t>2</a:t>
            </a:r>
            <a:endParaRPr lang="en-US" altLang="en-US" sz="1600"/>
          </a:p>
          <a:p>
            <a:pPr lvl="1" eaLnBrk="1" hangingPunct="1">
              <a:buFontTx/>
              <a:buNone/>
            </a:pPr>
            <a:r>
              <a:rPr lang="en-US" altLang="en-US" sz="1600"/>
              <a:t>	R</a:t>
            </a:r>
            <a:r>
              <a:rPr lang="en-US" altLang="en-US" sz="1600" baseline="-25000"/>
              <a:t> t,cont</a:t>
            </a:r>
            <a:r>
              <a:rPr lang="en-US" altLang="en-US" sz="1600"/>
              <a:t>” ≈ 1.5 – 5.0 x 10</a:t>
            </a:r>
            <a:r>
              <a:rPr lang="en-US" altLang="en-US" sz="1600" baseline="30000"/>
              <a:t>-4</a:t>
            </a:r>
            <a:r>
              <a:rPr lang="en-US" altLang="en-US" sz="1600"/>
              <a:t> m</a:t>
            </a:r>
            <a:r>
              <a:rPr lang="en-US" altLang="en-US" sz="1600" baseline="30000"/>
              <a:t>2 </a:t>
            </a:r>
            <a:r>
              <a:rPr lang="en-US" altLang="en-US" sz="1600"/>
              <a:t>K / W</a:t>
            </a:r>
          </a:p>
          <a:p>
            <a:pPr eaLnBrk="1" hangingPunct="1">
              <a:buFontTx/>
              <a:buNone/>
            </a:pPr>
            <a:r>
              <a:rPr lang="en-US" altLang="en-US" sz="1600"/>
              <a:t>2. Metallic Interfaces with different interfacial fluids</a:t>
            </a:r>
          </a:p>
          <a:p>
            <a:pPr eaLnBrk="1" hangingPunct="1">
              <a:buFontTx/>
              <a:buNone/>
            </a:pPr>
            <a:r>
              <a:rPr lang="en-US" altLang="en-US" sz="1600"/>
              <a:t>	Aluminum (10 μm roughness) – Air</a:t>
            </a:r>
          </a:p>
          <a:p>
            <a:pPr eaLnBrk="1" hangingPunct="1">
              <a:buFontTx/>
              <a:buNone/>
            </a:pPr>
            <a:r>
              <a:rPr lang="en-US" altLang="en-US" sz="1600"/>
              <a:t>		R</a:t>
            </a:r>
            <a:r>
              <a:rPr lang="en-US" altLang="en-US" sz="1600" baseline="-25000"/>
              <a:t> t,cont</a:t>
            </a:r>
            <a:r>
              <a:rPr lang="en-US" altLang="en-US" sz="1600"/>
              <a:t>” ≈ 2.75 x 10</a:t>
            </a:r>
            <a:r>
              <a:rPr lang="en-US" altLang="en-US" sz="1600" baseline="30000"/>
              <a:t>-4</a:t>
            </a:r>
            <a:r>
              <a:rPr lang="en-US" altLang="en-US" sz="1600"/>
              <a:t> m</a:t>
            </a:r>
            <a:r>
              <a:rPr lang="en-US" altLang="en-US" sz="1600" baseline="30000"/>
              <a:t>2 </a:t>
            </a:r>
            <a:r>
              <a:rPr lang="en-US" altLang="en-US" sz="1600"/>
              <a:t>K / W</a:t>
            </a:r>
          </a:p>
          <a:p>
            <a:pPr eaLnBrk="1" hangingPunct="1">
              <a:buFontTx/>
              <a:buNone/>
            </a:pPr>
            <a:r>
              <a:rPr lang="en-US" altLang="en-US" sz="1600"/>
              <a:t>3. Solid/Solid interface</a:t>
            </a:r>
          </a:p>
          <a:p>
            <a:pPr eaLnBrk="1" hangingPunct="1">
              <a:buFontTx/>
              <a:buNone/>
            </a:pPr>
            <a:r>
              <a:rPr lang="en-US" altLang="en-US" sz="1600"/>
              <a:t>	 Silicone chip/Aluminum with 0.02-mm epoxy</a:t>
            </a:r>
          </a:p>
          <a:p>
            <a:pPr eaLnBrk="1" hangingPunct="1">
              <a:buFontTx/>
              <a:buNone/>
            </a:pPr>
            <a:r>
              <a:rPr lang="en-US" altLang="en-US" sz="1600"/>
              <a:t>		R</a:t>
            </a:r>
            <a:r>
              <a:rPr lang="en-US" altLang="en-US" sz="1600" baseline="-25000"/>
              <a:t> t,cont</a:t>
            </a:r>
            <a:r>
              <a:rPr lang="en-US" altLang="en-US" sz="1600"/>
              <a:t>” ≈ 0.2 – 0.9 x 10</a:t>
            </a:r>
            <a:r>
              <a:rPr lang="en-US" altLang="en-US" sz="1600" baseline="30000"/>
              <a:t>-4</a:t>
            </a:r>
            <a:r>
              <a:rPr lang="en-US" altLang="en-US" sz="1600"/>
              <a:t> m</a:t>
            </a:r>
            <a:r>
              <a:rPr lang="en-US" altLang="en-US" sz="1600" baseline="30000"/>
              <a:t>2 </a:t>
            </a:r>
            <a:r>
              <a:rPr lang="en-US" altLang="en-US" sz="1600"/>
              <a:t>K / W</a:t>
            </a:r>
            <a:endParaRPr lang="en-US" altLang="en-US" sz="1600" baseline="30000"/>
          </a:p>
        </p:txBody>
      </p:sp>
      <p:sp>
        <p:nvSpPr>
          <p:cNvPr id="37922" name="Rectangle 36">
            <a:extLst>
              <a:ext uri="{FF2B5EF4-FFF2-40B4-BE49-F238E27FC236}">
                <a16:creationId xmlns:a16="http://schemas.microsoft.com/office/drawing/2014/main" id="{0278A1BE-F1C0-4CF2-BB24-1E7E0B07EAFB}"/>
              </a:ext>
            </a:extLst>
          </p:cNvPr>
          <p:cNvSpPr>
            <a:spLocks noGrp="1" noChangeArrowheads="1"/>
          </p:cNvSpPr>
          <p:nvPr>
            <p:ph type="title"/>
          </p:nvPr>
        </p:nvSpPr>
        <p:spPr>
          <a:noFill/>
        </p:spPr>
        <p:txBody>
          <a:bodyPr/>
          <a:lstStyle/>
          <a:p>
            <a:pPr algn="l" eaLnBrk="1" hangingPunct="1"/>
            <a:r>
              <a:rPr lang="en-US" altLang="en-US" sz="2400"/>
              <a:t>e) Contact resistance (R</a:t>
            </a:r>
            <a:r>
              <a:rPr lang="en-US" altLang="en-US" sz="2400" baseline="-25000"/>
              <a:t>t,cont</a:t>
            </a:r>
            <a:r>
              <a:rPr lang="en-US" altLang="en-US" sz="240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DECB1415-282C-47E8-A449-68599129C094}"/>
              </a:ext>
            </a:extLst>
          </p:cNvPr>
          <p:cNvSpPr>
            <a:spLocks noGrp="1" noChangeArrowheads="1"/>
          </p:cNvSpPr>
          <p:nvPr>
            <p:ph type="body" idx="1"/>
          </p:nvPr>
        </p:nvSpPr>
        <p:spPr>
          <a:xfrm>
            <a:off x="685800" y="762000"/>
            <a:ext cx="7772400" cy="5791200"/>
          </a:xfrm>
        </p:spPr>
        <p:txBody>
          <a:bodyPr/>
          <a:lstStyle/>
          <a:p>
            <a:pPr eaLnBrk="1" hangingPunct="1"/>
            <a:r>
              <a:rPr lang="en-US" altLang="en-US"/>
              <a:t>Standard Analysis Method</a:t>
            </a:r>
          </a:p>
          <a:p>
            <a:pPr lvl="1" eaLnBrk="1" hangingPunct="1"/>
            <a:r>
              <a:rPr lang="en-US" altLang="en-US"/>
              <a:t>Appropriate heat equation is solved to obtain the required temperature distribution, and Fourier’s Law is subsequently applied to obtain the heat transfer rate</a:t>
            </a:r>
          </a:p>
          <a:p>
            <a:pPr eaLnBrk="1" hangingPunct="1"/>
            <a:r>
              <a:rPr lang="en-US" altLang="en-US"/>
              <a:t>Alternative Analysis Method</a:t>
            </a:r>
          </a:p>
          <a:p>
            <a:pPr lvl="1" eaLnBrk="1" hangingPunct="1"/>
            <a:r>
              <a:rPr lang="en-US" altLang="en-US"/>
              <a:t>Exclusive application of Fourier’s Law (i.e., no heat equation applied in the analysis)</a:t>
            </a:r>
          </a:p>
          <a:p>
            <a:pPr lvl="1" eaLnBrk="1" hangingPunct="1"/>
            <a:r>
              <a:rPr lang="en-US" altLang="en-US"/>
              <a:t>Integration of Fourier’s Law over the domain</a:t>
            </a:r>
          </a:p>
          <a:p>
            <a:pPr lvl="1" eaLnBrk="1" hangingPunct="1"/>
            <a:endParaRPr lang="en-US" altLang="en-US"/>
          </a:p>
          <a:p>
            <a:pPr lvl="1" eaLnBrk="1" hangingPunct="1"/>
            <a:endParaRPr lang="en-US" altLang="en-US"/>
          </a:p>
          <a:p>
            <a:pPr lvl="1" eaLnBrk="1" hangingPunct="1"/>
            <a:r>
              <a:rPr lang="en-US" altLang="en-US"/>
              <a:t>Assumptions</a:t>
            </a:r>
          </a:p>
          <a:p>
            <a:pPr lvl="2" eaLnBrk="1" hangingPunct="1"/>
            <a:r>
              <a:rPr lang="en-US" altLang="en-US"/>
              <a:t>Steady-State conduction with no heat generation</a:t>
            </a:r>
          </a:p>
          <a:p>
            <a:pPr lvl="2" eaLnBrk="1" hangingPunct="1"/>
            <a:r>
              <a:rPr lang="en-US" altLang="en-US"/>
              <a:t>Negligible heat losses form the sides</a:t>
            </a:r>
          </a:p>
          <a:p>
            <a:pPr lvl="2" eaLnBrk="1" hangingPunct="1"/>
            <a:r>
              <a:rPr lang="en-US" altLang="en-US"/>
              <a:t>Constant heat transfer rate, q</a:t>
            </a:r>
            <a:r>
              <a:rPr lang="en-US" altLang="en-US" baseline="-25000"/>
              <a:t>x</a:t>
            </a:r>
          </a:p>
          <a:p>
            <a:pPr lvl="2" eaLnBrk="1" hangingPunct="1"/>
            <a:r>
              <a:rPr lang="en-US" altLang="en-US"/>
              <a:t>1-D temperature distribution</a:t>
            </a:r>
          </a:p>
          <a:p>
            <a:pPr lvl="2" eaLnBrk="1" hangingPunct="1"/>
            <a:r>
              <a:rPr lang="en-US" altLang="en-US"/>
              <a:t>A=f(x) and k=f(T)</a:t>
            </a:r>
          </a:p>
          <a:p>
            <a:pPr lvl="1" eaLnBrk="1" hangingPunct="1"/>
            <a:endParaRPr lang="en-CA" altLang="en-US"/>
          </a:p>
        </p:txBody>
      </p:sp>
      <p:sp>
        <p:nvSpPr>
          <p:cNvPr id="38915" name="Rectangle 4">
            <a:extLst>
              <a:ext uri="{FF2B5EF4-FFF2-40B4-BE49-F238E27FC236}">
                <a16:creationId xmlns:a16="http://schemas.microsoft.com/office/drawing/2014/main" id="{F4BDB479-9B71-4ED4-8BF8-9BA0998ACA10}"/>
              </a:ext>
            </a:extLst>
          </p:cNvPr>
          <p:cNvSpPr>
            <a:spLocks noGrp="1" noChangeArrowheads="1"/>
          </p:cNvSpPr>
          <p:nvPr>
            <p:ph type="title"/>
          </p:nvPr>
        </p:nvSpPr>
        <p:spPr>
          <a:noFill/>
        </p:spPr>
        <p:txBody>
          <a:bodyPr/>
          <a:lstStyle/>
          <a:p>
            <a:pPr algn="l" eaLnBrk="1" hangingPunct="1"/>
            <a:r>
              <a:rPr lang="en-US" altLang="en-US" sz="2400"/>
              <a:t>2. Alternative Conduction Analysis Method</a:t>
            </a:r>
          </a:p>
        </p:txBody>
      </p:sp>
      <p:graphicFrame>
        <p:nvGraphicFramePr>
          <p:cNvPr id="38916" name="Object 8">
            <a:extLst>
              <a:ext uri="{FF2B5EF4-FFF2-40B4-BE49-F238E27FC236}">
                <a16:creationId xmlns:a16="http://schemas.microsoft.com/office/drawing/2014/main" id="{B334D103-B9B1-4ECC-AD27-DDF564EA6C29}"/>
              </a:ext>
            </a:extLst>
          </p:cNvPr>
          <p:cNvGraphicFramePr>
            <a:graphicFrameLocks noChangeAspect="1"/>
          </p:cNvGraphicFramePr>
          <p:nvPr/>
        </p:nvGraphicFramePr>
        <p:xfrm>
          <a:off x="1981200" y="3657600"/>
          <a:ext cx="1524000" cy="673100"/>
        </p:xfrm>
        <a:graphic>
          <a:graphicData uri="http://schemas.openxmlformats.org/presentationml/2006/ole">
            <mc:AlternateContent xmlns:mc="http://schemas.openxmlformats.org/markup-compatibility/2006">
              <mc:Choice xmlns:v="urn:schemas-microsoft-com:vml" Requires="v">
                <p:oleObj spid="_x0000_s38920" name="Equation" r:id="rId3" imgW="1524000" imgH="673100" progId="Equation.3">
                  <p:embed/>
                </p:oleObj>
              </mc:Choice>
              <mc:Fallback>
                <p:oleObj name="Equation" r:id="rId3" imgW="1524000" imgH="6731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657600"/>
                        <a:ext cx="15240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9">
            <a:extLst>
              <a:ext uri="{FF2B5EF4-FFF2-40B4-BE49-F238E27FC236}">
                <a16:creationId xmlns:a16="http://schemas.microsoft.com/office/drawing/2014/main" id="{F1E0CFE3-67AF-4560-AFCA-A3CA0BE0C32D}"/>
              </a:ext>
            </a:extLst>
          </p:cNvPr>
          <p:cNvGraphicFramePr>
            <a:graphicFrameLocks noChangeAspect="1"/>
          </p:cNvGraphicFramePr>
          <p:nvPr/>
        </p:nvGraphicFramePr>
        <p:xfrm>
          <a:off x="4114800" y="3581400"/>
          <a:ext cx="2316163" cy="825500"/>
        </p:xfrm>
        <a:graphic>
          <a:graphicData uri="http://schemas.openxmlformats.org/presentationml/2006/ole">
            <mc:AlternateContent xmlns:mc="http://schemas.openxmlformats.org/markup-compatibility/2006">
              <mc:Choice xmlns:v="urn:schemas-microsoft-com:vml" Requires="v">
                <p:oleObj spid="_x0000_s38921" name="Equation" r:id="rId5" imgW="2743200" imgH="977900" progId="Equation.3">
                  <p:embed/>
                </p:oleObj>
              </mc:Choice>
              <mc:Fallback>
                <p:oleObj name="Equation" r:id="rId5" imgW="2743200" imgH="9779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581400"/>
                        <a:ext cx="231616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7">
            <a:extLst>
              <a:ext uri="{FF2B5EF4-FFF2-40B4-BE49-F238E27FC236}">
                <a16:creationId xmlns:a16="http://schemas.microsoft.com/office/drawing/2014/main" id="{16C5E919-46F4-4D48-A809-604B10463003}"/>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5824"/>
          <a:stretch>
            <a:fillRect/>
          </a:stretch>
        </p:blipFill>
        <p:spPr bwMode="auto">
          <a:xfrm>
            <a:off x="4038600" y="0"/>
            <a:ext cx="51054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a:extLst>
              <a:ext uri="{FF2B5EF4-FFF2-40B4-BE49-F238E27FC236}">
                <a16:creationId xmlns:a16="http://schemas.microsoft.com/office/drawing/2014/main" id="{B5630B34-5411-412C-8E21-263F4C004C21}"/>
              </a:ext>
            </a:extLst>
          </p:cNvPr>
          <p:cNvSpPr>
            <a:spLocks noGrp="1" noChangeArrowheads="1"/>
          </p:cNvSpPr>
          <p:nvPr>
            <p:ph type="body" sz="half" idx="1"/>
          </p:nvPr>
        </p:nvSpPr>
        <p:spPr>
          <a:xfrm>
            <a:off x="381000" y="914400"/>
            <a:ext cx="7924800" cy="5638800"/>
          </a:xfrm>
        </p:spPr>
        <p:txBody>
          <a:bodyPr/>
          <a:lstStyle/>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a:t>Integrating the above equation</a:t>
            </a:r>
            <a:br>
              <a:rPr lang="en-US" altLang="en-US"/>
            </a:br>
            <a:r>
              <a:rPr lang="en-US" altLang="en-US"/>
              <a:t>with the b.c.’s noted in the schematic</a:t>
            </a:r>
          </a:p>
          <a:p>
            <a:pPr lvl="1" eaLnBrk="1" hangingPunct="1">
              <a:lnSpc>
                <a:spcPct val="90000"/>
              </a:lnSpc>
            </a:pPr>
            <a:r>
              <a:rPr lang="en-US" altLang="en-US"/>
              <a:t>T = T</a:t>
            </a:r>
            <a:r>
              <a:rPr lang="en-US" altLang="en-US" baseline="-25000"/>
              <a:t>0</a:t>
            </a:r>
            <a:r>
              <a:rPr lang="en-US" altLang="en-US"/>
              <a:t> at x = x</a:t>
            </a:r>
            <a:r>
              <a:rPr lang="en-US" altLang="en-US" baseline="-25000"/>
              <a:t>0</a:t>
            </a:r>
            <a:r>
              <a:rPr lang="en-US" altLang="en-US"/>
              <a:t>    and</a:t>
            </a:r>
          </a:p>
          <a:p>
            <a:pPr lvl="1" eaLnBrk="1" hangingPunct="1">
              <a:lnSpc>
                <a:spcPct val="90000"/>
              </a:lnSpc>
            </a:pPr>
            <a:r>
              <a:rPr lang="en-US" altLang="en-US"/>
              <a:t>T = T</a:t>
            </a:r>
            <a:r>
              <a:rPr lang="en-US" altLang="en-US" baseline="-25000"/>
              <a:t>1</a:t>
            </a:r>
            <a:r>
              <a:rPr lang="en-US" altLang="en-US"/>
              <a:t> at x = x</a:t>
            </a:r>
            <a:r>
              <a:rPr lang="en-US" altLang="en-US" baseline="-25000"/>
              <a:t>1</a:t>
            </a:r>
          </a:p>
          <a:p>
            <a:pPr eaLnBrk="1" hangingPunct="1">
              <a:lnSpc>
                <a:spcPct val="90000"/>
              </a:lnSpc>
            </a:pPr>
            <a:r>
              <a:rPr lang="en-US" altLang="en-US"/>
              <a:t>q</a:t>
            </a:r>
            <a:r>
              <a:rPr lang="en-US" altLang="en-US" baseline="-25000"/>
              <a:t>x</a:t>
            </a:r>
            <a:r>
              <a:rPr lang="en-US" altLang="en-US"/>
              <a:t> can be computed.</a:t>
            </a:r>
          </a:p>
          <a:p>
            <a:pPr lvl="2" eaLnBrk="1" hangingPunct="1">
              <a:lnSpc>
                <a:spcPct val="90000"/>
              </a:lnSpc>
            </a:pPr>
            <a:endParaRPr lang="en-US" altLang="en-US"/>
          </a:p>
          <a:p>
            <a:pPr eaLnBrk="1" hangingPunct="1">
              <a:lnSpc>
                <a:spcPct val="90000"/>
              </a:lnSpc>
            </a:pPr>
            <a:r>
              <a:rPr lang="en-US" altLang="en-US"/>
              <a:t>If A = constant and k = constant (Independent of T), then the above equation reduces to:</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lvl="1" eaLnBrk="1" hangingPunct="1">
              <a:lnSpc>
                <a:spcPct val="90000"/>
              </a:lnSpc>
              <a:buFontTx/>
              <a:buNone/>
            </a:pPr>
            <a:r>
              <a:rPr lang="en-US" altLang="en-US"/>
              <a:t>	where ∆x = x</a:t>
            </a:r>
            <a:r>
              <a:rPr lang="en-US" altLang="en-US" baseline="-25000"/>
              <a:t>1 </a:t>
            </a:r>
            <a:r>
              <a:rPr lang="en-US" altLang="en-US"/>
              <a:t>– x</a:t>
            </a:r>
            <a:r>
              <a:rPr lang="en-US" altLang="en-US" baseline="-25000"/>
              <a:t>0</a:t>
            </a:r>
            <a:r>
              <a:rPr lang="en-US" altLang="en-US"/>
              <a:t> and  ∆T = T</a:t>
            </a:r>
            <a:r>
              <a:rPr lang="en-US" altLang="en-US" baseline="-25000"/>
              <a:t>1</a:t>
            </a:r>
            <a:r>
              <a:rPr lang="en-US" altLang="en-US"/>
              <a:t> – T</a:t>
            </a:r>
            <a:r>
              <a:rPr lang="en-US" altLang="en-US" baseline="-25000"/>
              <a:t>0</a:t>
            </a:r>
            <a:endParaRPr lang="en-US" altLang="en-US" sz="2200"/>
          </a:p>
        </p:txBody>
      </p:sp>
      <p:graphicFrame>
        <p:nvGraphicFramePr>
          <p:cNvPr id="39940" name="Object 4">
            <a:extLst>
              <a:ext uri="{FF2B5EF4-FFF2-40B4-BE49-F238E27FC236}">
                <a16:creationId xmlns:a16="http://schemas.microsoft.com/office/drawing/2014/main" id="{0122C40C-F4DA-4322-8877-341CF713FC70}"/>
              </a:ext>
            </a:extLst>
          </p:cNvPr>
          <p:cNvGraphicFramePr>
            <a:graphicFrameLocks noGrp="1" noChangeAspect="1"/>
          </p:cNvGraphicFramePr>
          <p:nvPr>
            <p:ph sz="half" idx="2"/>
          </p:nvPr>
        </p:nvGraphicFramePr>
        <p:xfrm>
          <a:off x="1600200" y="4903788"/>
          <a:ext cx="1938338" cy="658812"/>
        </p:xfrm>
        <a:graphic>
          <a:graphicData uri="http://schemas.openxmlformats.org/presentationml/2006/ole">
            <mc:AlternateContent xmlns:mc="http://schemas.openxmlformats.org/markup-compatibility/2006">
              <mc:Choice xmlns:v="urn:schemas-microsoft-com:vml" Requires="v">
                <p:oleObj spid="_x0000_s39947" name="Equation" r:id="rId4" imgW="1943100" imgH="660400" progId="Equation.3">
                  <p:embed/>
                </p:oleObj>
              </mc:Choice>
              <mc:Fallback>
                <p:oleObj name="Equation" r:id="rId4" imgW="1943100" imgH="660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903788"/>
                        <a:ext cx="1938338"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8">
            <a:extLst>
              <a:ext uri="{FF2B5EF4-FFF2-40B4-BE49-F238E27FC236}">
                <a16:creationId xmlns:a16="http://schemas.microsoft.com/office/drawing/2014/main" id="{F3816D61-EA0B-462D-A819-357869F9D8E2}"/>
              </a:ext>
            </a:extLst>
          </p:cNvPr>
          <p:cNvGraphicFramePr>
            <a:graphicFrameLocks noChangeAspect="1"/>
          </p:cNvGraphicFramePr>
          <p:nvPr/>
        </p:nvGraphicFramePr>
        <p:xfrm>
          <a:off x="838200" y="914400"/>
          <a:ext cx="2293938" cy="825500"/>
        </p:xfrm>
        <a:graphic>
          <a:graphicData uri="http://schemas.openxmlformats.org/presentationml/2006/ole">
            <mc:AlternateContent xmlns:mc="http://schemas.openxmlformats.org/markup-compatibility/2006">
              <mc:Choice xmlns:v="urn:schemas-microsoft-com:vml" Requires="v">
                <p:oleObj spid="_x0000_s39948" name="Equation" r:id="rId6" imgW="2717800" imgH="977900" progId="Equation.3">
                  <p:embed/>
                </p:oleObj>
              </mc:Choice>
              <mc:Fallback>
                <p:oleObj name="Equation" r:id="rId6" imgW="2717800" imgH="9779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914400"/>
                        <a:ext cx="22939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9">
            <a:extLst>
              <a:ext uri="{FF2B5EF4-FFF2-40B4-BE49-F238E27FC236}">
                <a16:creationId xmlns:a16="http://schemas.microsoft.com/office/drawing/2014/main" id="{C32C308F-96BB-45F4-9A2F-1E1C76D6D337}"/>
              </a:ext>
            </a:extLst>
          </p:cNvPr>
          <p:cNvSpPr txBox="1">
            <a:spLocks noChangeArrowheads="1"/>
          </p:cNvSpPr>
          <p:nvPr/>
        </p:nvSpPr>
        <p:spPr bwMode="auto">
          <a:xfrm>
            <a:off x="4022725" y="5037138"/>
            <a:ext cx="511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lnSpc>
                <a:spcPct val="90000"/>
              </a:lnSpc>
              <a:buFontTx/>
              <a:buNone/>
            </a:pPr>
            <a:r>
              <a:rPr lang="en-US" altLang="en-US"/>
              <a:t>or </a:t>
            </a:r>
          </a:p>
        </p:txBody>
      </p:sp>
      <p:graphicFrame>
        <p:nvGraphicFramePr>
          <p:cNvPr id="39943" name="Object 10">
            <a:extLst>
              <a:ext uri="{FF2B5EF4-FFF2-40B4-BE49-F238E27FC236}">
                <a16:creationId xmlns:a16="http://schemas.microsoft.com/office/drawing/2014/main" id="{451DE14E-55C8-42F5-AD13-65CC1C772ABC}"/>
              </a:ext>
            </a:extLst>
          </p:cNvPr>
          <p:cNvGraphicFramePr>
            <a:graphicFrameLocks noChangeAspect="1"/>
          </p:cNvGraphicFramePr>
          <p:nvPr/>
        </p:nvGraphicFramePr>
        <p:xfrm>
          <a:off x="4972050" y="4903788"/>
          <a:ext cx="1595438" cy="658812"/>
        </p:xfrm>
        <a:graphic>
          <a:graphicData uri="http://schemas.openxmlformats.org/presentationml/2006/ole">
            <mc:AlternateContent xmlns:mc="http://schemas.openxmlformats.org/markup-compatibility/2006">
              <mc:Choice xmlns:v="urn:schemas-microsoft-com:vml" Requires="v">
                <p:oleObj spid="_x0000_s39949" name="Equation" r:id="rId8" imgW="1600200" imgH="660400" progId="Equation.3">
                  <p:embed/>
                </p:oleObj>
              </mc:Choice>
              <mc:Fallback>
                <p:oleObj name="Equation" r:id="rId8" imgW="1600200" imgH="6604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2050" y="4903788"/>
                        <a:ext cx="1595438"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DBABD3B1-8449-4777-98C7-3E2123DDD0E9}"/>
              </a:ext>
            </a:extLst>
          </p:cNvPr>
          <p:cNvSpPr>
            <a:spLocks noGrp="1" noChangeArrowheads="1"/>
          </p:cNvSpPr>
          <p:nvPr>
            <p:ph type="title"/>
          </p:nvPr>
        </p:nvSpPr>
        <p:spPr/>
        <p:txBody>
          <a:bodyPr/>
          <a:lstStyle/>
          <a:p>
            <a:pPr algn="l" eaLnBrk="1" hangingPunct="1"/>
            <a:r>
              <a:rPr lang="en-US" altLang="en-US"/>
              <a:t>3. Radial Systems</a:t>
            </a:r>
            <a:endParaRPr lang="en-CA" altLang="en-US"/>
          </a:p>
        </p:txBody>
      </p:sp>
      <p:graphicFrame>
        <p:nvGraphicFramePr>
          <p:cNvPr id="40963" name="Object 11">
            <a:extLst>
              <a:ext uri="{FF2B5EF4-FFF2-40B4-BE49-F238E27FC236}">
                <a16:creationId xmlns:a16="http://schemas.microsoft.com/office/drawing/2014/main" id="{1D96776A-87AD-46B3-9B0D-730FF345B12D}"/>
              </a:ext>
            </a:extLst>
          </p:cNvPr>
          <p:cNvGraphicFramePr>
            <a:graphicFrameLocks noGrp="1" noChangeAspect="1"/>
          </p:cNvGraphicFramePr>
          <p:nvPr>
            <p:ph idx="1"/>
          </p:nvPr>
        </p:nvGraphicFramePr>
        <p:xfrm>
          <a:off x="1539875" y="1143000"/>
          <a:ext cx="5649913" cy="3865563"/>
        </p:xfrm>
        <a:graphic>
          <a:graphicData uri="http://schemas.openxmlformats.org/presentationml/2006/ole">
            <mc:AlternateContent xmlns:mc="http://schemas.openxmlformats.org/markup-compatibility/2006">
              <mc:Choice xmlns:v="urn:schemas-microsoft-com:vml" Requires="v">
                <p:oleObj spid="_x0000_s40986" name="Part" r:id="rId3" imgW="10020270" imgH="7734238" progId="SldPart.Document">
                  <p:embed/>
                </p:oleObj>
              </mc:Choice>
              <mc:Fallback>
                <p:oleObj name="Part" r:id="rId3" imgW="10020270" imgH="7734238" progId="SldPart.Document">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75" y="1143000"/>
                        <a:ext cx="5649913" cy="386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4" name="Line 13">
            <a:extLst>
              <a:ext uri="{FF2B5EF4-FFF2-40B4-BE49-F238E27FC236}">
                <a16:creationId xmlns:a16="http://schemas.microsoft.com/office/drawing/2014/main" id="{6EA4CA8A-A9DD-4A46-B69E-162F67C0D830}"/>
              </a:ext>
            </a:extLst>
          </p:cNvPr>
          <p:cNvSpPr>
            <a:spLocks noChangeShapeType="1"/>
          </p:cNvSpPr>
          <p:nvPr/>
        </p:nvSpPr>
        <p:spPr bwMode="auto">
          <a:xfrm>
            <a:off x="4283075" y="47244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5" name="Line 14">
            <a:extLst>
              <a:ext uri="{FF2B5EF4-FFF2-40B4-BE49-F238E27FC236}">
                <a16:creationId xmlns:a16="http://schemas.microsoft.com/office/drawing/2014/main" id="{E23207D5-8C78-49AD-A114-7DDEEAC57566}"/>
              </a:ext>
            </a:extLst>
          </p:cNvPr>
          <p:cNvSpPr>
            <a:spLocks noChangeShapeType="1"/>
          </p:cNvSpPr>
          <p:nvPr/>
        </p:nvSpPr>
        <p:spPr bwMode="auto">
          <a:xfrm>
            <a:off x="6416675" y="2971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6" name="Line 15">
            <a:extLst>
              <a:ext uri="{FF2B5EF4-FFF2-40B4-BE49-F238E27FC236}">
                <a16:creationId xmlns:a16="http://schemas.microsoft.com/office/drawing/2014/main" id="{3DFC5BAD-000C-4EC0-B8B6-A8B52649D586}"/>
              </a:ext>
            </a:extLst>
          </p:cNvPr>
          <p:cNvSpPr>
            <a:spLocks noChangeShapeType="1"/>
          </p:cNvSpPr>
          <p:nvPr/>
        </p:nvSpPr>
        <p:spPr bwMode="auto">
          <a:xfrm flipV="1">
            <a:off x="4435475" y="3124200"/>
            <a:ext cx="2133600" cy="1676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7" name="Line 16">
            <a:extLst>
              <a:ext uri="{FF2B5EF4-FFF2-40B4-BE49-F238E27FC236}">
                <a16:creationId xmlns:a16="http://schemas.microsoft.com/office/drawing/2014/main" id="{326589C5-7D85-44E2-947F-9D9EB68A1B8E}"/>
              </a:ext>
            </a:extLst>
          </p:cNvPr>
          <p:cNvSpPr>
            <a:spLocks noChangeShapeType="1"/>
          </p:cNvSpPr>
          <p:nvPr/>
        </p:nvSpPr>
        <p:spPr bwMode="auto">
          <a:xfrm>
            <a:off x="2759075" y="19050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8" name="Line 20">
            <a:extLst>
              <a:ext uri="{FF2B5EF4-FFF2-40B4-BE49-F238E27FC236}">
                <a16:creationId xmlns:a16="http://schemas.microsoft.com/office/drawing/2014/main" id="{6E02B528-DEDF-4D57-8E4A-7160CF98F7A5}"/>
              </a:ext>
            </a:extLst>
          </p:cNvPr>
          <p:cNvSpPr>
            <a:spLocks noChangeShapeType="1"/>
          </p:cNvSpPr>
          <p:nvPr/>
        </p:nvSpPr>
        <p:spPr bwMode="auto">
          <a:xfrm>
            <a:off x="3048000" y="1752600"/>
            <a:ext cx="549275"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9" name="Line 21">
            <a:extLst>
              <a:ext uri="{FF2B5EF4-FFF2-40B4-BE49-F238E27FC236}">
                <a16:creationId xmlns:a16="http://schemas.microsoft.com/office/drawing/2014/main" id="{53196B63-0437-4FB9-A0C6-B372AC0ACD26}"/>
              </a:ext>
            </a:extLst>
          </p:cNvPr>
          <p:cNvSpPr>
            <a:spLocks noChangeShapeType="1"/>
          </p:cNvSpPr>
          <p:nvPr/>
        </p:nvSpPr>
        <p:spPr bwMode="auto">
          <a:xfrm>
            <a:off x="3276600" y="1600200"/>
            <a:ext cx="549275"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0" name="Line 26">
            <a:extLst>
              <a:ext uri="{FF2B5EF4-FFF2-40B4-BE49-F238E27FC236}">
                <a16:creationId xmlns:a16="http://schemas.microsoft.com/office/drawing/2014/main" id="{9C8B1432-E16A-4DF6-979A-4271DF9C7064}"/>
              </a:ext>
            </a:extLst>
          </p:cNvPr>
          <p:cNvSpPr>
            <a:spLocks noChangeShapeType="1"/>
          </p:cNvSpPr>
          <p:nvPr/>
        </p:nvSpPr>
        <p:spPr bwMode="auto">
          <a:xfrm>
            <a:off x="5502275" y="23622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1" name="Line 30">
            <a:extLst>
              <a:ext uri="{FF2B5EF4-FFF2-40B4-BE49-F238E27FC236}">
                <a16:creationId xmlns:a16="http://schemas.microsoft.com/office/drawing/2014/main" id="{8387EA3C-7A69-4BEE-8479-1505F342F9A6}"/>
              </a:ext>
            </a:extLst>
          </p:cNvPr>
          <p:cNvSpPr>
            <a:spLocks noChangeShapeType="1"/>
          </p:cNvSpPr>
          <p:nvPr/>
        </p:nvSpPr>
        <p:spPr bwMode="auto">
          <a:xfrm flipV="1">
            <a:off x="6111875" y="1219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2" name="Line 31">
            <a:extLst>
              <a:ext uri="{FF2B5EF4-FFF2-40B4-BE49-F238E27FC236}">
                <a16:creationId xmlns:a16="http://schemas.microsoft.com/office/drawing/2014/main" id="{BD8EA3A2-90E3-46AC-A6CA-464692EB452E}"/>
              </a:ext>
            </a:extLst>
          </p:cNvPr>
          <p:cNvSpPr>
            <a:spLocks noChangeShapeType="1"/>
          </p:cNvSpPr>
          <p:nvPr/>
        </p:nvSpPr>
        <p:spPr bwMode="auto">
          <a:xfrm flipV="1">
            <a:off x="5502275" y="2057400"/>
            <a:ext cx="30480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Line 32">
            <a:extLst>
              <a:ext uri="{FF2B5EF4-FFF2-40B4-BE49-F238E27FC236}">
                <a16:creationId xmlns:a16="http://schemas.microsoft.com/office/drawing/2014/main" id="{647CF2E4-3F16-40E2-8147-3E08ECEE49F5}"/>
              </a:ext>
            </a:extLst>
          </p:cNvPr>
          <p:cNvSpPr>
            <a:spLocks noChangeShapeType="1"/>
          </p:cNvSpPr>
          <p:nvPr/>
        </p:nvSpPr>
        <p:spPr bwMode="auto">
          <a:xfrm flipH="1" flipV="1">
            <a:off x="2759075" y="3352800"/>
            <a:ext cx="838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4" name="Line 33">
            <a:extLst>
              <a:ext uri="{FF2B5EF4-FFF2-40B4-BE49-F238E27FC236}">
                <a16:creationId xmlns:a16="http://schemas.microsoft.com/office/drawing/2014/main" id="{C59DF130-072E-4614-83CC-3EDA780E7591}"/>
              </a:ext>
            </a:extLst>
          </p:cNvPr>
          <p:cNvSpPr>
            <a:spLocks noChangeShapeType="1"/>
          </p:cNvSpPr>
          <p:nvPr/>
        </p:nvSpPr>
        <p:spPr bwMode="auto">
          <a:xfrm flipH="1">
            <a:off x="3521075" y="3886200"/>
            <a:ext cx="76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5" name="Line 34">
            <a:extLst>
              <a:ext uri="{FF2B5EF4-FFF2-40B4-BE49-F238E27FC236}">
                <a16:creationId xmlns:a16="http://schemas.microsoft.com/office/drawing/2014/main" id="{2DC17112-81B9-4922-A70E-4E69C58F00EF}"/>
              </a:ext>
            </a:extLst>
          </p:cNvPr>
          <p:cNvSpPr>
            <a:spLocks noChangeShapeType="1"/>
          </p:cNvSpPr>
          <p:nvPr/>
        </p:nvSpPr>
        <p:spPr bwMode="auto">
          <a:xfrm>
            <a:off x="3140075" y="4648200"/>
            <a:ext cx="304800" cy="304800"/>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0976" name="Line 36">
            <a:extLst>
              <a:ext uri="{FF2B5EF4-FFF2-40B4-BE49-F238E27FC236}">
                <a16:creationId xmlns:a16="http://schemas.microsoft.com/office/drawing/2014/main" id="{31C35D91-03E1-45EA-B403-561A23A8CB7B}"/>
              </a:ext>
            </a:extLst>
          </p:cNvPr>
          <p:cNvSpPr>
            <a:spLocks noChangeShapeType="1"/>
          </p:cNvSpPr>
          <p:nvPr/>
        </p:nvSpPr>
        <p:spPr bwMode="auto">
          <a:xfrm flipH="1">
            <a:off x="2225675" y="3962400"/>
            <a:ext cx="838200" cy="152400"/>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0977" name="Text Box 37">
            <a:extLst>
              <a:ext uri="{FF2B5EF4-FFF2-40B4-BE49-F238E27FC236}">
                <a16:creationId xmlns:a16="http://schemas.microsoft.com/office/drawing/2014/main" id="{3AD3D4CB-F2E9-4548-8901-7A9B7E8B462A}"/>
              </a:ext>
            </a:extLst>
          </p:cNvPr>
          <p:cNvSpPr txBox="1">
            <a:spLocks noChangeArrowheads="1"/>
          </p:cNvSpPr>
          <p:nvPr/>
        </p:nvSpPr>
        <p:spPr bwMode="auto">
          <a:xfrm>
            <a:off x="5638800" y="3873500"/>
            <a:ext cx="339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L</a:t>
            </a:r>
            <a:endParaRPr lang="en-CA" altLang="en-US"/>
          </a:p>
        </p:txBody>
      </p:sp>
      <p:sp>
        <p:nvSpPr>
          <p:cNvPr id="40978" name="Text Box 38">
            <a:extLst>
              <a:ext uri="{FF2B5EF4-FFF2-40B4-BE49-F238E27FC236}">
                <a16:creationId xmlns:a16="http://schemas.microsoft.com/office/drawing/2014/main" id="{6B051131-C42C-4987-A1DF-02FAA95FDCE7}"/>
              </a:ext>
            </a:extLst>
          </p:cNvPr>
          <p:cNvSpPr txBox="1">
            <a:spLocks noChangeArrowheads="1"/>
          </p:cNvSpPr>
          <p:nvPr/>
        </p:nvSpPr>
        <p:spPr bwMode="auto">
          <a:xfrm>
            <a:off x="6553200" y="1282700"/>
            <a:ext cx="13033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Hot Fluid</a:t>
            </a:r>
          </a:p>
          <a:p>
            <a:pPr eaLnBrk="1" hangingPunct="1">
              <a:spcBef>
                <a:spcPct val="0"/>
              </a:spcBef>
              <a:buFontTx/>
              <a:buNone/>
            </a:pPr>
            <a:r>
              <a:rPr lang="en-US" altLang="en-US"/>
              <a:t>h</a:t>
            </a:r>
            <a:r>
              <a:rPr lang="en-US" altLang="en-US" baseline="-25000"/>
              <a:t>1</a:t>
            </a:r>
            <a:r>
              <a:rPr lang="en-US" altLang="en-US"/>
              <a:t>,  T</a:t>
            </a:r>
            <a:r>
              <a:rPr lang="en-CA" altLang="en-US" baseline="-25000"/>
              <a:t>∞,1</a:t>
            </a:r>
          </a:p>
        </p:txBody>
      </p:sp>
      <p:sp>
        <p:nvSpPr>
          <p:cNvPr id="40979" name="Text Box 39">
            <a:extLst>
              <a:ext uri="{FF2B5EF4-FFF2-40B4-BE49-F238E27FC236}">
                <a16:creationId xmlns:a16="http://schemas.microsoft.com/office/drawing/2014/main" id="{7C71B0C0-4F76-4BF5-BB72-8CC509FB738A}"/>
              </a:ext>
            </a:extLst>
          </p:cNvPr>
          <p:cNvSpPr txBox="1">
            <a:spLocks noChangeArrowheads="1"/>
          </p:cNvSpPr>
          <p:nvPr/>
        </p:nvSpPr>
        <p:spPr bwMode="auto">
          <a:xfrm>
            <a:off x="1371600" y="1206500"/>
            <a:ext cx="1443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Cold Fluid</a:t>
            </a:r>
          </a:p>
          <a:p>
            <a:pPr eaLnBrk="1" hangingPunct="1">
              <a:spcBef>
                <a:spcPct val="0"/>
              </a:spcBef>
              <a:buFontTx/>
              <a:buNone/>
            </a:pPr>
            <a:r>
              <a:rPr lang="en-US" altLang="en-US"/>
              <a:t>h</a:t>
            </a:r>
            <a:r>
              <a:rPr lang="en-US" altLang="en-US" baseline="-25000"/>
              <a:t>2</a:t>
            </a:r>
            <a:r>
              <a:rPr lang="en-US" altLang="en-US"/>
              <a:t>,  T</a:t>
            </a:r>
            <a:r>
              <a:rPr lang="en-CA" altLang="en-US" baseline="-25000"/>
              <a:t>∞,2</a:t>
            </a:r>
          </a:p>
        </p:txBody>
      </p:sp>
      <p:sp>
        <p:nvSpPr>
          <p:cNvPr id="40980" name="Text Box 40">
            <a:extLst>
              <a:ext uri="{FF2B5EF4-FFF2-40B4-BE49-F238E27FC236}">
                <a16:creationId xmlns:a16="http://schemas.microsoft.com/office/drawing/2014/main" id="{BAD3B14A-C758-418D-9C3E-540F24A648D6}"/>
              </a:ext>
            </a:extLst>
          </p:cNvPr>
          <p:cNvSpPr txBox="1">
            <a:spLocks noChangeArrowheads="1"/>
          </p:cNvSpPr>
          <p:nvPr/>
        </p:nvSpPr>
        <p:spPr bwMode="auto">
          <a:xfrm>
            <a:off x="3521075" y="4822825"/>
            <a:ext cx="6873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s,2</a:t>
            </a:r>
            <a:endParaRPr lang="en-CA" altLang="en-US" baseline="-25000"/>
          </a:p>
        </p:txBody>
      </p:sp>
      <p:sp>
        <p:nvSpPr>
          <p:cNvPr id="40981" name="Text Box 41">
            <a:extLst>
              <a:ext uri="{FF2B5EF4-FFF2-40B4-BE49-F238E27FC236}">
                <a16:creationId xmlns:a16="http://schemas.microsoft.com/office/drawing/2014/main" id="{C32E64AC-E544-43F1-9C98-88337AF04568}"/>
              </a:ext>
            </a:extLst>
          </p:cNvPr>
          <p:cNvSpPr txBox="1">
            <a:spLocks noChangeArrowheads="1"/>
          </p:cNvSpPr>
          <p:nvPr/>
        </p:nvSpPr>
        <p:spPr bwMode="auto">
          <a:xfrm>
            <a:off x="1600200" y="3644900"/>
            <a:ext cx="6873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s,1</a:t>
            </a:r>
            <a:endParaRPr lang="en-CA" altLang="en-US" baseline="-25000"/>
          </a:p>
        </p:txBody>
      </p:sp>
      <p:sp>
        <p:nvSpPr>
          <p:cNvPr id="40982" name="Text Box 42">
            <a:extLst>
              <a:ext uri="{FF2B5EF4-FFF2-40B4-BE49-F238E27FC236}">
                <a16:creationId xmlns:a16="http://schemas.microsoft.com/office/drawing/2014/main" id="{E0B2C4D6-13C2-4EA5-B204-04C501580A22}"/>
              </a:ext>
            </a:extLst>
          </p:cNvPr>
          <p:cNvSpPr txBox="1">
            <a:spLocks noChangeArrowheads="1"/>
          </p:cNvSpPr>
          <p:nvPr/>
        </p:nvSpPr>
        <p:spPr bwMode="auto">
          <a:xfrm>
            <a:off x="3581400" y="3949700"/>
            <a:ext cx="384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1</a:t>
            </a:r>
            <a:endParaRPr lang="en-CA" altLang="en-US" baseline="-25000"/>
          </a:p>
        </p:txBody>
      </p:sp>
      <p:sp>
        <p:nvSpPr>
          <p:cNvPr id="40983" name="Text Box 43">
            <a:extLst>
              <a:ext uri="{FF2B5EF4-FFF2-40B4-BE49-F238E27FC236}">
                <a16:creationId xmlns:a16="http://schemas.microsoft.com/office/drawing/2014/main" id="{283823D1-63A4-4DE2-9A30-FBC0F9040627}"/>
              </a:ext>
            </a:extLst>
          </p:cNvPr>
          <p:cNvSpPr txBox="1">
            <a:spLocks noChangeArrowheads="1"/>
          </p:cNvSpPr>
          <p:nvPr/>
        </p:nvSpPr>
        <p:spPr bwMode="auto">
          <a:xfrm>
            <a:off x="2911475" y="3070225"/>
            <a:ext cx="384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2</a:t>
            </a:r>
            <a:endParaRPr lang="en-CA" altLang="en-US" baseline="-25000"/>
          </a:p>
        </p:txBody>
      </p:sp>
      <p:sp>
        <p:nvSpPr>
          <p:cNvPr id="40984" name="Text Box 45">
            <a:extLst>
              <a:ext uri="{FF2B5EF4-FFF2-40B4-BE49-F238E27FC236}">
                <a16:creationId xmlns:a16="http://schemas.microsoft.com/office/drawing/2014/main" id="{6203F528-A420-4582-8C1A-B9FA0734E4DC}"/>
              </a:ext>
            </a:extLst>
          </p:cNvPr>
          <p:cNvSpPr txBox="1">
            <a:spLocks noChangeArrowheads="1"/>
          </p:cNvSpPr>
          <p:nvPr/>
        </p:nvSpPr>
        <p:spPr bwMode="auto">
          <a:xfrm>
            <a:off x="1279525" y="5549900"/>
            <a:ext cx="63690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Hollow cylinder with convective surface conditions</a:t>
            </a:r>
            <a:endParaRPr lang="en-CA"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71C7113A-6539-47B9-B82A-9A78BFACE282}"/>
              </a:ext>
            </a:extLst>
          </p:cNvPr>
          <p:cNvSpPr>
            <a:spLocks noGrp="1" noChangeArrowheads="1"/>
          </p:cNvSpPr>
          <p:nvPr>
            <p:ph type="body" idx="1"/>
          </p:nvPr>
        </p:nvSpPr>
        <p:spPr/>
        <p:txBody>
          <a:bodyPr/>
          <a:lstStyle/>
          <a:p>
            <a:pPr marL="419100" indent="-419100" eaLnBrk="1" hangingPunct="1">
              <a:buFontTx/>
              <a:buNone/>
            </a:pPr>
            <a:endParaRPr lang="en-CA" altLang="en-US"/>
          </a:p>
        </p:txBody>
      </p:sp>
      <p:grpSp>
        <p:nvGrpSpPr>
          <p:cNvPr id="41987" name="Group 59">
            <a:extLst>
              <a:ext uri="{FF2B5EF4-FFF2-40B4-BE49-F238E27FC236}">
                <a16:creationId xmlns:a16="http://schemas.microsoft.com/office/drawing/2014/main" id="{547C76DD-54E3-4737-95D9-97F51AA98F11}"/>
              </a:ext>
            </a:extLst>
          </p:cNvPr>
          <p:cNvGrpSpPr>
            <a:grpSpLocks/>
          </p:cNvGrpSpPr>
          <p:nvPr/>
        </p:nvGrpSpPr>
        <p:grpSpPr bwMode="auto">
          <a:xfrm>
            <a:off x="2057400" y="1295400"/>
            <a:ext cx="4795838" cy="2895600"/>
            <a:chOff x="480" y="816"/>
            <a:chExt cx="3021" cy="1824"/>
          </a:xfrm>
        </p:grpSpPr>
        <p:sp>
          <p:nvSpPr>
            <p:cNvPr id="42003" name="AutoShape 16">
              <a:extLst>
                <a:ext uri="{FF2B5EF4-FFF2-40B4-BE49-F238E27FC236}">
                  <a16:creationId xmlns:a16="http://schemas.microsoft.com/office/drawing/2014/main" id="{2E392C52-D973-4116-A83A-BB4304E91558}"/>
                </a:ext>
              </a:extLst>
            </p:cNvPr>
            <p:cNvSpPr>
              <a:spLocks noChangeArrowheads="1"/>
            </p:cNvSpPr>
            <p:nvPr/>
          </p:nvSpPr>
          <p:spPr bwMode="auto">
            <a:xfrm rot="2603538">
              <a:off x="864" y="1248"/>
              <a:ext cx="1440"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380 w 21600"/>
                <a:gd name="T13" fmla="*/ 0 h 21600"/>
                <a:gd name="T14" fmla="*/ 20220 w 21600"/>
                <a:gd name="T15" fmla="*/ 6471 h 21600"/>
              </a:gdLst>
              <a:ahLst/>
              <a:cxnLst>
                <a:cxn ang="T8">
                  <a:pos x="T0" y="T1"/>
                </a:cxn>
                <a:cxn ang="T9">
                  <a:pos x="T2" y="T3"/>
                </a:cxn>
                <a:cxn ang="T10">
                  <a:pos x="T4" y="T5"/>
                </a:cxn>
                <a:cxn ang="T11">
                  <a:pos x="T6" y="T7"/>
                </a:cxn>
              </a:cxnLst>
              <a:rect l="T12" t="T13" r="T14" b="T15"/>
              <a:pathLst>
                <a:path w="21600" h="21600">
                  <a:moveTo>
                    <a:pt x="4244" y="4882"/>
                  </a:moveTo>
                  <a:cubicBezTo>
                    <a:pt x="5919" y="3027"/>
                    <a:pt x="8301" y="1968"/>
                    <a:pt x="10800" y="1969"/>
                  </a:cubicBezTo>
                  <a:cubicBezTo>
                    <a:pt x="13298" y="1969"/>
                    <a:pt x="15680" y="3027"/>
                    <a:pt x="17355" y="4882"/>
                  </a:cubicBezTo>
                  <a:lnTo>
                    <a:pt x="18816" y="3563"/>
                  </a:lnTo>
                  <a:cubicBezTo>
                    <a:pt x="16769" y="1294"/>
                    <a:pt x="13856" y="-1"/>
                    <a:pt x="10799" y="0"/>
                  </a:cubicBezTo>
                  <a:cubicBezTo>
                    <a:pt x="7743" y="0"/>
                    <a:pt x="4830" y="1294"/>
                    <a:pt x="2783" y="3563"/>
                  </a:cubicBezTo>
                  <a:lnTo>
                    <a:pt x="4244" y="4882"/>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4" name="Line 18">
              <a:extLst>
                <a:ext uri="{FF2B5EF4-FFF2-40B4-BE49-F238E27FC236}">
                  <a16:creationId xmlns:a16="http://schemas.microsoft.com/office/drawing/2014/main" id="{4D49FA19-E6BB-4879-AC6D-76DA43564B7E}"/>
                </a:ext>
              </a:extLst>
            </p:cNvPr>
            <p:cNvSpPr>
              <a:spLocks noChangeShapeType="1"/>
            </p:cNvSpPr>
            <p:nvPr/>
          </p:nvSpPr>
          <p:spPr bwMode="auto">
            <a:xfrm flipV="1">
              <a:off x="1536" y="1584"/>
              <a:ext cx="48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5" name="Line 19">
              <a:extLst>
                <a:ext uri="{FF2B5EF4-FFF2-40B4-BE49-F238E27FC236}">
                  <a16:creationId xmlns:a16="http://schemas.microsoft.com/office/drawing/2014/main" id="{5F7F4543-6875-4BF0-AA3A-F5DB74BB15BD}"/>
                </a:ext>
              </a:extLst>
            </p:cNvPr>
            <p:cNvSpPr>
              <a:spLocks noChangeShapeType="1"/>
            </p:cNvSpPr>
            <p:nvPr/>
          </p:nvSpPr>
          <p:spPr bwMode="auto">
            <a:xfrm flipV="1">
              <a:off x="1536" y="1776"/>
              <a:ext cx="72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6" name="Line 20">
              <a:extLst>
                <a:ext uri="{FF2B5EF4-FFF2-40B4-BE49-F238E27FC236}">
                  <a16:creationId xmlns:a16="http://schemas.microsoft.com/office/drawing/2014/main" id="{31824E6E-0779-4CAF-A70B-2BAD1ABE8DF5}"/>
                </a:ext>
              </a:extLst>
            </p:cNvPr>
            <p:cNvSpPr>
              <a:spLocks noChangeShapeType="1"/>
            </p:cNvSpPr>
            <p:nvPr/>
          </p:nvSpPr>
          <p:spPr bwMode="auto">
            <a:xfrm flipV="1">
              <a:off x="1392" y="187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7" name="Line 21">
              <a:extLst>
                <a:ext uri="{FF2B5EF4-FFF2-40B4-BE49-F238E27FC236}">
                  <a16:creationId xmlns:a16="http://schemas.microsoft.com/office/drawing/2014/main" id="{8BBF036F-D1E7-456C-B7AA-CDF376B47B8A}"/>
                </a:ext>
              </a:extLst>
            </p:cNvPr>
            <p:cNvSpPr>
              <a:spLocks noChangeShapeType="1"/>
            </p:cNvSpPr>
            <p:nvPr/>
          </p:nvSpPr>
          <p:spPr bwMode="auto">
            <a:xfrm flipV="1">
              <a:off x="2496" y="816"/>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8" name="Freeform 28">
              <a:extLst>
                <a:ext uri="{FF2B5EF4-FFF2-40B4-BE49-F238E27FC236}">
                  <a16:creationId xmlns:a16="http://schemas.microsoft.com/office/drawing/2014/main" id="{634D6BCD-F7C4-4B07-9F52-24B6E066D77E}"/>
                </a:ext>
              </a:extLst>
            </p:cNvPr>
            <p:cNvSpPr>
              <a:spLocks/>
            </p:cNvSpPr>
            <p:nvPr/>
          </p:nvSpPr>
          <p:spPr bwMode="auto">
            <a:xfrm>
              <a:off x="1440" y="1485"/>
              <a:ext cx="1401" cy="264"/>
            </a:xfrm>
            <a:custGeom>
              <a:avLst/>
              <a:gdLst>
                <a:gd name="T0" fmla="*/ 0 w 1401"/>
                <a:gd name="T1" fmla="*/ 0 h 264"/>
                <a:gd name="T2" fmla="*/ 93 w 1401"/>
                <a:gd name="T3" fmla="*/ 9 h 264"/>
                <a:gd name="T4" fmla="*/ 390 w 1401"/>
                <a:gd name="T5" fmla="*/ 18 h 264"/>
                <a:gd name="T6" fmla="*/ 471 w 1401"/>
                <a:gd name="T7" fmla="*/ 33 h 264"/>
                <a:gd name="T8" fmla="*/ 525 w 1401"/>
                <a:gd name="T9" fmla="*/ 39 h 264"/>
                <a:gd name="T10" fmla="*/ 660 w 1401"/>
                <a:gd name="T11" fmla="*/ 84 h 264"/>
                <a:gd name="T12" fmla="*/ 780 w 1401"/>
                <a:gd name="T13" fmla="*/ 126 h 264"/>
                <a:gd name="T14" fmla="*/ 960 w 1401"/>
                <a:gd name="T15" fmla="*/ 207 h 264"/>
                <a:gd name="T16" fmla="*/ 1035 w 1401"/>
                <a:gd name="T17" fmla="*/ 231 h 264"/>
                <a:gd name="T18" fmla="*/ 1188 w 1401"/>
                <a:gd name="T19" fmla="*/ 255 h 264"/>
                <a:gd name="T20" fmla="*/ 1311 w 1401"/>
                <a:gd name="T21" fmla="*/ 255 h 264"/>
                <a:gd name="T22" fmla="*/ 1401 w 1401"/>
                <a:gd name="T23" fmla="*/ 264 h 2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01"/>
                <a:gd name="T37" fmla="*/ 0 h 264"/>
                <a:gd name="T38" fmla="*/ 1401 w 1401"/>
                <a:gd name="T39" fmla="*/ 264 h 2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01" h="264">
                  <a:moveTo>
                    <a:pt x="0" y="0"/>
                  </a:moveTo>
                  <a:cubicBezTo>
                    <a:pt x="31" y="2"/>
                    <a:pt x="62" y="5"/>
                    <a:pt x="93" y="9"/>
                  </a:cubicBezTo>
                  <a:cubicBezTo>
                    <a:pt x="193" y="6"/>
                    <a:pt x="291" y="10"/>
                    <a:pt x="390" y="18"/>
                  </a:cubicBezTo>
                  <a:cubicBezTo>
                    <a:pt x="417" y="23"/>
                    <a:pt x="444" y="30"/>
                    <a:pt x="471" y="33"/>
                  </a:cubicBezTo>
                  <a:cubicBezTo>
                    <a:pt x="487" y="35"/>
                    <a:pt x="508" y="35"/>
                    <a:pt x="525" y="39"/>
                  </a:cubicBezTo>
                  <a:cubicBezTo>
                    <a:pt x="571" y="51"/>
                    <a:pt x="614" y="75"/>
                    <a:pt x="660" y="84"/>
                  </a:cubicBezTo>
                  <a:cubicBezTo>
                    <a:pt x="694" y="107"/>
                    <a:pt x="748" y="105"/>
                    <a:pt x="780" y="126"/>
                  </a:cubicBezTo>
                  <a:cubicBezTo>
                    <a:pt x="834" y="162"/>
                    <a:pt x="899" y="187"/>
                    <a:pt x="960" y="207"/>
                  </a:cubicBezTo>
                  <a:cubicBezTo>
                    <a:pt x="984" y="215"/>
                    <a:pt x="1009" y="227"/>
                    <a:pt x="1035" y="231"/>
                  </a:cubicBezTo>
                  <a:cubicBezTo>
                    <a:pt x="1084" y="238"/>
                    <a:pt x="1140" y="243"/>
                    <a:pt x="1188" y="255"/>
                  </a:cubicBezTo>
                  <a:cubicBezTo>
                    <a:pt x="1231" y="249"/>
                    <a:pt x="1268" y="252"/>
                    <a:pt x="1311" y="255"/>
                  </a:cubicBezTo>
                  <a:cubicBezTo>
                    <a:pt x="1341" y="262"/>
                    <a:pt x="1370" y="264"/>
                    <a:pt x="1401" y="26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9" name="Text Box 51">
              <a:extLst>
                <a:ext uri="{FF2B5EF4-FFF2-40B4-BE49-F238E27FC236}">
                  <a16:creationId xmlns:a16="http://schemas.microsoft.com/office/drawing/2014/main" id="{8D7E272C-D0B1-4DD4-801E-42266C7C84B7}"/>
                </a:ext>
              </a:extLst>
            </p:cNvPr>
            <p:cNvSpPr txBox="1">
              <a:spLocks noChangeArrowheads="1"/>
            </p:cNvSpPr>
            <p:nvPr/>
          </p:nvSpPr>
          <p:spPr bwMode="auto">
            <a:xfrm>
              <a:off x="480" y="1680"/>
              <a:ext cx="82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Hot Fluid</a:t>
              </a:r>
            </a:p>
            <a:p>
              <a:pPr eaLnBrk="1" hangingPunct="1">
                <a:spcBef>
                  <a:spcPct val="0"/>
                </a:spcBef>
                <a:buFontTx/>
                <a:buNone/>
              </a:pPr>
              <a:r>
                <a:rPr lang="en-US" altLang="en-US"/>
                <a:t>h</a:t>
              </a:r>
              <a:r>
                <a:rPr lang="en-US" altLang="en-US" baseline="-25000"/>
                <a:t>1</a:t>
              </a:r>
              <a:r>
                <a:rPr lang="en-US" altLang="en-US"/>
                <a:t>,  T</a:t>
              </a:r>
              <a:r>
                <a:rPr lang="en-CA" altLang="en-US" baseline="-25000"/>
                <a:t>∞,1</a:t>
              </a:r>
            </a:p>
          </p:txBody>
        </p:sp>
        <p:sp>
          <p:nvSpPr>
            <p:cNvPr id="42010" name="Text Box 52">
              <a:extLst>
                <a:ext uri="{FF2B5EF4-FFF2-40B4-BE49-F238E27FC236}">
                  <a16:creationId xmlns:a16="http://schemas.microsoft.com/office/drawing/2014/main" id="{83BFBFD0-4EF8-4409-8C2B-934A07C4F604}"/>
                </a:ext>
              </a:extLst>
            </p:cNvPr>
            <p:cNvSpPr txBox="1">
              <a:spLocks noChangeArrowheads="1"/>
            </p:cNvSpPr>
            <p:nvPr/>
          </p:nvSpPr>
          <p:spPr bwMode="auto">
            <a:xfrm>
              <a:off x="2592" y="816"/>
              <a:ext cx="90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Cold Fluid</a:t>
              </a:r>
            </a:p>
            <a:p>
              <a:pPr eaLnBrk="1" hangingPunct="1">
                <a:spcBef>
                  <a:spcPct val="0"/>
                </a:spcBef>
                <a:buFontTx/>
                <a:buNone/>
              </a:pPr>
              <a:r>
                <a:rPr lang="en-US" altLang="en-US"/>
                <a:t>h</a:t>
              </a:r>
              <a:r>
                <a:rPr lang="en-US" altLang="en-US" baseline="-25000"/>
                <a:t>2</a:t>
              </a:r>
              <a:r>
                <a:rPr lang="en-US" altLang="en-US"/>
                <a:t>,  T</a:t>
              </a:r>
              <a:r>
                <a:rPr lang="en-CA" altLang="en-US" baseline="-25000"/>
                <a:t>∞,2</a:t>
              </a:r>
            </a:p>
          </p:txBody>
        </p:sp>
        <p:sp>
          <p:nvSpPr>
            <p:cNvPr id="42011" name="Text Box 53">
              <a:extLst>
                <a:ext uri="{FF2B5EF4-FFF2-40B4-BE49-F238E27FC236}">
                  <a16:creationId xmlns:a16="http://schemas.microsoft.com/office/drawing/2014/main" id="{C9086B64-F3F3-4F29-8B19-58932DB289ED}"/>
                </a:ext>
              </a:extLst>
            </p:cNvPr>
            <p:cNvSpPr txBox="1">
              <a:spLocks noChangeArrowheads="1"/>
            </p:cNvSpPr>
            <p:nvPr/>
          </p:nvSpPr>
          <p:spPr bwMode="auto">
            <a:xfrm>
              <a:off x="2208" y="1344"/>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s,2</a:t>
              </a:r>
              <a:endParaRPr lang="en-CA" altLang="en-US" baseline="-25000"/>
            </a:p>
          </p:txBody>
        </p:sp>
        <p:sp>
          <p:nvSpPr>
            <p:cNvPr id="42012" name="Text Box 54">
              <a:extLst>
                <a:ext uri="{FF2B5EF4-FFF2-40B4-BE49-F238E27FC236}">
                  <a16:creationId xmlns:a16="http://schemas.microsoft.com/office/drawing/2014/main" id="{70B0F2DD-C19D-41F3-9E50-ACBE48127780}"/>
                </a:ext>
              </a:extLst>
            </p:cNvPr>
            <p:cNvSpPr txBox="1">
              <a:spLocks noChangeArrowheads="1"/>
            </p:cNvSpPr>
            <p:nvPr/>
          </p:nvSpPr>
          <p:spPr bwMode="auto">
            <a:xfrm>
              <a:off x="1776" y="1104"/>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s,1</a:t>
              </a:r>
              <a:endParaRPr lang="en-CA" altLang="en-US" baseline="-25000"/>
            </a:p>
          </p:txBody>
        </p:sp>
        <p:sp>
          <p:nvSpPr>
            <p:cNvPr id="42013" name="Text Box 55">
              <a:extLst>
                <a:ext uri="{FF2B5EF4-FFF2-40B4-BE49-F238E27FC236}">
                  <a16:creationId xmlns:a16="http://schemas.microsoft.com/office/drawing/2014/main" id="{3F16C09D-F064-498A-A65B-6F4B3C6FE691}"/>
                </a:ext>
              </a:extLst>
            </p:cNvPr>
            <p:cNvSpPr txBox="1">
              <a:spLocks noChangeArrowheads="1"/>
            </p:cNvSpPr>
            <p:nvPr/>
          </p:nvSpPr>
          <p:spPr bwMode="auto">
            <a:xfrm>
              <a:off x="1584" y="1536"/>
              <a:ext cx="24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1</a:t>
              </a:r>
              <a:endParaRPr lang="en-CA" altLang="en-US" baseline="-25000"/>
            </a:p>
          </p:txBody>
        </p:sp>
        <p:sp>
          <p:nvSpPr>
            <p:cNvPr id="42014" name="Text Box 56">
              <a:extLst>
                <a:ext uri="{FF2B5EF4-FFF2-40B4-BE49-F238E27FC236}">
                  <a16:creationId xmlns:a16="http://schemas.microsoft.com/office/drawing/2014/main" id="{038FA13F-F5D5-4D0C-AA95-0AC78468683B}"/>
                </a:ext>
              </a:extLst>
            </p:cNvPr>
            <p:cNvSpPr txBox="1">
              <a:spLocks noChangeArrowheads="1"/>
            </p:cNvSpPr>
            <p:nvPr/>
          </p:nvSpPr>
          <p:spPr bwMode="auto">
            <a:xfrm>
              <a:off x="1824" y="1872"/>
              <a:ext cx="24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2</a:t>
              </a:r>
              <a:endParaRPr lang="en-CA" altLang="en-US" baseline="-25000"/>
            </a:p>
          </p:txBody>
        </p:sp>
        <p:sp>
          <p:nvSpPr>
            <p:cNvPr id="42015" name="Text Box 57">
              <a:extLst>
                <a:ext uri="{FF2B5EF4-FFF2-40B4-BE49-F238E27FC236}">
                  <a16:creationId xmlns:a16="http://schemas.microsoft.com/office/drawing/2014/main" id="{815A6ACD-934C-4353-9988-C42C28C13AEA}"/>
                </a:ext>
              </a:extLst>
            </p:cNvPr>
            <p:cNvSpPr txBox="1">
              <a:spLocks noChangeArrowheads="1"/>
            </p:cNvSpPr>
            <p:nvPr/>
          </p:nvSpPr>
          <p:spPr bwMode="auto">
            <a:xfrm>
              <a:off x="1008" y="1248"/>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T</a:t>
              </a:r>
              <a:r>
                <a:rPr lang="en-CA" altLang="en-US" sz="2400" baseline="-25000">
                  <a:latin typeface="Times New Roman" panose="02020603050405020304" pitchFamily="18" charset="0"/>
                </a:rPr>
                <a:t>∞,1</a:t>
              </a:r>
            </a:p>
          </p:txBody>
        </p:sp>
        <p:sp>
          <p:nvSpPr>
            <p:cNvPr id="42016" name="Text Box 58">
              <a:extLst>
                <a:ext uri="{FF2B5EF4-FFF2-40B4-BE49-F238E27FC236}">
                  <a16:creationId xmlns:a16="http://schemas.microsoft.com/office/drawing/2014/main" id="{5B45F438-E4DE-4ABB-B8F0-4A0512239ACA}"/>
                </a:ext>
              </a:extLst>
            </p:cNvPr>
            <p:cNvSpPr txBox="1">
              <a:spLocks noChangeArrowheads="1"/>
            </p:cNvSpPr>
            <p:nvPr/>
          </p:nvSpPr>
          <p:spPr bwMode="auto">
            <a:xfrm>
              <a:off x="2832" y="1632"/>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T</a:t>
              </a:r>
              <a:r>
                <a:rPr lang="en-CA" altLang="en-US" sz="2400" baseline="-25000">
                  <a:latin typeface="Times New Roman" panose="02020603050405020304" pitchFamily="18" charset="0"/>
                </a:rPr>
                <a:t>∞,2</a:t>
              </a:r>
            </a:p>
          </p:txBody>
        </p:sp>
      </p:grpSp>
      <p:grpSp>
        <p:nvGrpSpPr>
          <p:cNvPr id="41988" name="Group 81">
            <a:extLst>
              <a:ext uri="{FF2B5EF4-FFF2-40B4-BE49-F238E27FC236}">
                <a16:creationId xmlns:a16="http://schemas.microsoft.com/office/drawing/2014/main" id="{A22B2DFA-782C-41A8-BA75-B9D44A14F128}"/>
              </a:ext>
            </a:extLst>
          </p:cNvPr>
          <p:cNvGrpSpPr>
            <a:grpSpLocks/>
          </p:cNvGrpSpPr>
          <p:nvPr/>
        </p:nvGrpSpPr>
        <p:grpSpPr bwMode="auto">
          <a:xfrm>
            <a:off x="1143000" y="4114800"/>
            <a:ext cx="5908675" cy="1830388"/>
            <a:chOff x="720" y="2575"/>
            <a:chExt cx="3722" cy="1153"/>
          </a:xfrm>
        </p:grpSpPr>
        <p:sp>
          <p:nvSpPr>
            <p:cNvPr id="41990" name="Text Box 70">
              <a:extLst>
                <a:ext uri="{FF2B5EF4-FFF2-40B4-BE49-F238E27FC236}">
                  <a16:creationId xmlns:a16="http://schemas.microsoft.com/office/drawing/2014/main" id="{AA12A979-0E41-4B43-8D89-765380D5A669}"/>
                </a:ext>
              </a:extLst>
            </p:cNvPr>
            <p:cNvSpPr txBox="1">
              <a:spLocks noChangeArrowheads="1"/>
            </p:cNvSpPr>
            <p:nvPr/>
          </p:nvSpPr>
          <p:spPr bwMode="auto">
            <a:xfrm>
              <a:off x="720" y="2736"/>
              <a:ext cx="34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q</a:t>
              </a:r>
              <a:r>
                <a:rPr lang="en-US" altLang="en-US" baseline="-25000"/>
                <a:t>x</a:t>
              </a:r>
              <a:endParaRPr lang="en-US" altLang="en-US"/>
            </a:p>
          </p:txBody>
        </p:sp>
        <p:grpSp>
          <p:nvGrpSpPr>
            <p:cNvPr id="41991" name="Group 80">
              <a:extLst>
                <a:ext uri="{FF2B5EF4-FFF2-40B4-BE49-F238E27FC236}">
                  <a16:creationId xmlns:a16="http://schemas.microsoft.com/office/drawing/2014/main" id="{D76E47E7-6531-4F6A-A8E7-2D01A9802232}"/>
                </a:ext>
              </a:extLst>
            </p:cNvPr>
            <p:cNvGrpSpPr>
              <a:grpSpLocks/>
            </p:cNvGrpSpPr>
            <p:nvPr/>
          </p:nvGrpSpPr>
          <p:grpSpPr bwMode="auto">
            <a:xfrm>
              <a:off x="1152" y="2575"/>
              <a:ext cx="3290" cy="1153"/>
              <a:chOff x="384" y="2671"/>
              <a:chExt cx="3290" cy="1153"/>
            </a:xfrm>
          </p:grpSpPr>
          <p:sp>
            <p:nvSpPr>
              <p:cNvPr id="41992" name="Freeform 62">
                <a:extLst>
                  <a:ext uri="{FF2B5EF4-FFF2-40B4-BE49-F238E27FC236}">
                    <a16:creationId xmlns:a16="http://schemas.microsoft.com/office/drawing/2014/main" id="{A58AE9A8-5C0A-4082-9A8F-68D5268CBCB7}"/>
                  </a:ext>
                </a:extLst>
              </p:cNvPr>
              <p:cNvSpPr>
                <a:spLocks/>
              </p:cNvSpPr>
              <p:nvPr/>
            </p:nvSpPr>
            <p:spPr bwMode="auto">
              <a:xfrm>
                <a:off x="816" y="2928"/>
                <a:ext cx="829" cy="192"/>
              </a:xfrm>
              <a:custGeom>
                <a:avLst/>
                <a:gdLst>
                  <a:gd name="T0" fmla="*/ 0 w 1104"/>
                  <a:gd name="T1" fmla="*/ 96 h 192"/>
                  <a:gd name="T2" fmla="*/ 2 w 1104"/>
                  <a:gd name="T3" fmla="*/ 96 h 192"/>
                  <a:gd name="T4" fmla="*/ 2 w 1104"/>
                  <a:gd name="T5" fmla="*/ 0 h 192"/>
                  <a:gd name="T6" fmla="*/ 2 w 1104"/>
                  <a:gd name="T7" fmla="*/ 192 h 192"/>
                  <a:gd name="T8" fmla="*/ 2 w 1104"/>
                  <a:gd name="T9" fmla="*/ 0 h 192"/>
                  <a:gd name="T10" fmla="*/ 2 w 1104"/>
                  <a:gd name="T11" fmla="*/ 192 h 192"/>
                  <a:gd name="T12" fmla="*/ 3 w 1104"/>
                  <a:gd name="T13" fmla="*/ 0 h 192"/>
                  <a:gd name="T14" fmla="*/ 3 w 1104"/>
                  <a:gd name="T15" fmla="*/ 192 h 192"/>
                  <a:gd name="T16" fmla="*/ 3 w 1104"/>
                  <a:gd name="T17" fmla="*/ 96 h 192"/>
                  <a:gd name="T18" fmla="*/ 4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3" name="Freeform 63">
                <a:extLst>
                  <a:ext uri="{FF2B5EF4-FFF2-40B4-BE49-F238E27FC236}">
                    <a16:creationId xmlns:a16="http://schemas.microsoft.com/office/drawing/2014/main" id="{206BDD6C-E711-4A4E-BE8B-0DA5052D9131}"/>
                  </a:ext>
                </a:extLst>
              </p:cNvPr>
              <p:cNvSpPr>
                <a:spLocks/>
              </p:cNvSpPr>
              <p:nvPr/>
            </p:nvSpPr>
            <p:spPr bwMode="auto">
              <a:xfrm>
                <a:off x="2496" y="2928"/>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4" name="Freeform 64">
                <a:extLst>
                  <a:ext uri="{FF2B5EF4-FFF2-40B4-BE49-F238E27FC236}">
                    <a16:creationId xmlns:a16="http://schemas.microsoft.com/office/drawing/2014/main" id="{6A044A1C-0BDC-46D9-90B2-9F43B6113ED3}"/>
                  </a:ext>
                </a:extLst>
              </p:cNvPr>
              <p:cNvSpPr>
                <a:spLocks/>
              </p:cNvSpPr>
              <p:nvPr/>
            </p:nvSpPr>
            <p:spPr bwMode="auto">
              <a:xfrm>
                <a:off x="1632" y="2928"/>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5" name="Line 65">
                <a:extLst>
                  <a:ext uri="{FF2B5EF4-FFF2-40B4-BE49-F238E27FC236}">
                    <a16:creationId xmlns:a16="http://schemas.microsoft.com/office/drawing/2014/main" id="{22318E43-5512-4A92-8BEF-3631F5AF0AFA}"/>
                  </a:ext>
                </a:extLst>
              </p:cNvPr>
              <p:cNvSpPr>
                <a:spLocks noChangeShapeType="1"/>
              </p:cNvSpPr>
              <p:nvPr/>
            </p:nvSpPr>
            <p:spPr bwMode="auto">
              <a:xfrm>
                <a:off x="384" y="3024"/>
                <a:ext cx="384"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1996" name="Text Box 66">
                <a:extLst>
                  <a:ext uri="{FF2B5EF4-FFF2-40B4-BE49-F238E27FC236}">
                    <a16:creationId xmlns:a16="http://schemas.microsoft.com/office/drawing/2014/main" id="{560F82C7-8ABE-4238-B19F-F73ACA5B9E64}"/>
                  </a:ext>
                </a:extLst>
              </p:cNvPr>
              <p:cNvSpPr txBox="1">
                <a:spLocks noChangeArrowheads="1"/>
              </p:cNvSpPr>
              <p:nvPr/>
            </p:nvSpPr>
            <p:spPr bwMode="auto">
              <a:xfrm>
                <a:off x="624" y="2719"/>
                <a:ext cx="4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∞,1</a:t>
                </a:r>
                <a:endParaRPr lang="en-US" altLang="en-US"/>
              </a:p>
            </p:txBody>
          </p:sp>
          <p:sp>
            <p:nvSpPr>
              <p:cNvPr id="41997" name="Text Box 67">
                <a:extLst>
                  <a:ext uri="{FF2B5EF4-FFF2-40B4-BE49-F238E27FC236}">
                    <a16:creationId xmlns:a16="http://schemas.microsoft.com/office/drawing/2014/main" id="{0F367563-ABE1-4517-B782-5E1795A2D2C7}"/>
                  </a:ext>
                </a:extLst>
              </p:cNvPr>
              <p:cNvSpPr txBox="1">
                <a:spLocks noChangeArrowheads="1"/>
              </p:cNvSpPr>
              <p:nvPr/>
            </p:nvSpPr>
            <p:spPr bwMode="auto">
              <a:xfrm>
                <a:off x="1440" y="2719"/>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s,1</a:t>
                </a:r>
                <a:endParaRPr lang="en-US" altLang="en-US"/>
              </a:p>
            </p:txBody>
          </p:sp>
          <p:sp>
            <p:nvSpPr>
              <p:cNvPr id="41998" name="Text Box 68">
                <a:extLst>
                  <a:ext uri="{FF2B5EF4-FFF2-40B4-BE49-F238E27FC236}">
                    <a16:creationId xmlns:a16="http://schemas.microsoft.com/office/drawing/2014/main" id="{CCD0F36B-2B6B-4703-B9D9-E002DD2572E8}"/>
                  </a:ext>
                </a:extLst>
              </p:cNvPr>
              <p:cNvSpPr txBox="1">
                <a:spLocks noChangeArrowheads="1"/>
              </p:cNvSpPr>
              <p:nvPr/>
            </p:nvSpPr>
            <p:spPr bwMode="auto">
              <a:xfrm>
                <a:off x="2304" y="2719"/>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s,2</a:t>
                </a:r>
                <a:endParaRPr lang="en-US" altLang="en-US"/>
              </a:p>
            </p:txBody>
          </p:sp>
          <p:sp>
            <p:nvSpPr>
              <p:cNvPr id="41999" name="Text Box 69">
                <a:extLst>
                  <a:ext uri="{FF2B5EF4-FFF2-40B4-BE49-F238E27FC236}">
                    <a16:creationId xmlns:a16="http://schemas.microsoft.com/office/drawing/2014/main" id="{773D366F-1061-404F-A01D-22486EE34BD7}"/>
                  </a:ext>
                </a:extLst>
              </p:cNvPr>
              <p:cNvSpPr txBox="1">
                <a:spLocks noChangeArrowheads="1"/>
              </p:cNvSpPr>
              <p:nvPr/>
            </p:nvSpPr>
            <p:spPr bwMode="auto">
              <a:xfrm>
                <a:off x="3264" y="2671"/>
                <a:ext cx="4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∞,2</a:t>
                </a:r>
                <a:endParaRPr lang="en-US" altLang="en-US"/>
              </a:p>
            </p:txBody>
          </p:sp>
          <p:graphicFrame>
            <p:nvGraphicFramePr>
              <p:cNvPr id="42000" name="Object 0">
                <a:extLst>
                  <a:ext uri="{FF2B5EF4-FFF2-40B4-BE49-F238E27FC236}">
                    <a16:creationId xmlns:a16="http://schemas.microsoft.com/office/drawing/2014/main" id="{4C1E7D35-03BC-438A-AB7B-7464F6015EAF}"/>
                  </a:ext>
                </a:extLst>
              </p:cNvPr>
              <p:cNvGraphicFramePr>
                <a:graphicFrameLocks noChangeAspect="1"/>
              </p:cNvGraphicFramePr>
              <p:nvPr/>
            </p:nvGraphicFramePr>
            <p:xfrm>
              <a:off x="960" y="3312"/>
              <a:ext cx="584" cy="464"/>
            </p:xfrm>
            <a:graphic>
              <a:graphicData uri="http://schemas.openxmlformats.org/presentationml/2006/ole">
                <mc:AlternateContent xmlns:mc="http://schemas.openxmlformats.org/markup-compatibility/2006">
                  <mc:Choice xmlns:v="urn:schemas-microsoft-com:vml" Requires="v">
                    <p:oleObj spid="_x0000_s42020" name="Equation" r:id="rId3" imgW="927100" imgH="736600" progId="Equation.3">
                      <p:embed/>
                    </p:oleObj>
                  </mc:Choice>
                  <mc:Fallback>
                    <p:oleObj name="Equation" r:id="rId3" imgW="927100" imgH="7366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3312"/>
                            <a:ext cx="58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1" name="Object 1">
                <a:extLst>
                  <a:ext uri="{FF2B5EF4-FFF2-40B4-BE49-F238E27FC236}">
                    <a16:creationId xmlns:a16="http://schemas.microsoft.com/office/drawing/2014/main" id="{C4FFBF0F-EAC9-46DC-B13C-DC16ADA14DF7}"/>
                  </a:ext>
                </a:extLst>
              </p:cNvPr>
              <p:cNvGraphicFramePr>
                <a:graphicFrameLocks noChangeAspect="1"/>
              </p:cNvGraphicFramePr>
              <p:nvPr/>
            </p:nvGraphicFramePr>
            <p:xfrm>
              <a:off x="1824" y="3168"/>
              <a:ext cx="616" cy="624"/>
            </p:xfrm>
            <a:graphic>
              <a:graphicData uri="http://schemas.openxmlformats.org/presentationml/2006/ole">
                <mc:AlternateContent xmlns:mc="http://schemas.openxmlformats.org/markup-compatibility/2006">
                  <mc:Choice xmlns:v="urn:schemas-microsoft-com:vml" Requires="v">
                    <p:oleObj spid="_x0000_s42021" name="Equation" r:id="rId5" imgW="977900" imgH="990600" progId="Equation.3">
                      <p:embed/>
                    </p:oleObj>
                  </mc:Choice>
                  <mc:Fallback>
                    <p:oleObj name="Equation" r:id="rId5" imgW="977900" imgH="9906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3168"/>
                            <a:ext cx="616"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2" name="Object 2">
                <a:extLst>
                  <a:ext uri="{FF2B5EF4-FFF2-40B4-BE49-F238E27FC236}">
                    <a16:creationId xmlns:a16="http://schemas.microsoft.com/office/drawing/2014/main" id="{6DA80F17-8699-4344-B5EF-ABA1D0C80B56}"/>
                  </a:ext>
                </a:extLst>
              </p:cNvPr>
              <p:cNvGraphicFramePr>
                <a:graphicFrameLocks noChangeAspect="1"/>
              </p:cNvGraphicFramePr>
              <p:nvPr/>
            </p:nvGraphicFramePr>
            <p:xfrm>
              <a:off x="2688" y="3360"/>
              <a:ext cx="640" cy="464"/>
            </p:xfrm>
            <a:graphic>
              <a:graphicData uri="http://schemas.openxmlformats.org/presentationml/2006/ole">
                <mc:AlternateContent xmlns:mc="http://schemas.openxmlformats.org/markup-compatibility/2006">
                  <mc:Choice xmlns:v="urn:schemas-microsoft-com:vml" Requires="v">
                    <p:oleObj spid="_x0000_s42022" name="Equation" r:id="rId7" imgW="1016000" imgH="736600" progId="Equation.3">
                      <p:embed/>
                    </p:oleObj>
                  </mc:Choice>
                  <mc:Fallback>
                    <p:oleObj name="Equation" r:id="rId7" imgW="1016000" imgH="7366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3360"/>
                            <a:ext cx="640"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1989" name="Rectangle 82">
            <a:extLst>
              <a:ext uri="{FF2B5EF4-FFF2-40B4-BE49-F238E27FC236}">
                <a16:creationId xmlns:a16="http://schemas.microsoft.com/office/drawing/2014/main" id="{11608F51-42CA-437E-AF97-854AC3FF7151}"/>
              </a:ext>
            </a:extLst>
          </p:cNvPr>
          <p:cNvSpPr>
            <a:spLocks noGrp="1" noChangeArrowheads="1"/>
          </p:cNvSpPr>
          <p:nvPr>
            <p:ph type="title"/>
          </p:nvPr>
        </p:nvSpPr>
        <p:spPr>
          <a:noFill/>
        </p:spPr>
        <p:txBody>
          <a:bodyPr/>
          <a:lstStyle/>
          <a:p>
            <a:pPr algn="l" eaLnBrk="1" hangingPunct="1"/>
            <a:r>
              <a:rPr lang="en-US" altLang="en-US" sz="2400"/>
              <a:t>a) Cylinder</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7429CE4B-B93A-4C00-8365-B49679C3051E}"/>
              </a:ext>
            </a:extLst>
          </p:cNvPr>
          <p:cNvSpPr>
            <a:spLocks noGrp="1" noChangeArrowheads="1"/>
          </p:cNvSpPr>
          <p:nvPr>
            <p:ph type="body" sz="half" idx="1"/>
          </p:nvPr>
        </p:nvSpPr>
        <p:spPr>
          <a:xfrm>
            <a:off x="685800" y="381000"/>
            <a:ext cx="7772400" cy="5715000"/>
          </a:xfrm>
        </p:spPr>
        <p:txBody>
          <a:bodyPr/>
          <a:lstStyle/>
          <a:p>
            <a:pPr eaLnBrk="1" hangingPunct="1"/>
            <a:r>
              <a:rPr lang="en-US" altLang="en-US"/>
              <a:t>Appropriate Heat Equation (1-D)</a:t>
            </a:r>
          </a:p>
          <a:p>
            <a:pPr lvl="1" eaLnBrk="1" hangingPunct="1"/>
            <a:r>
              <a:rPr lang="en-US" altLang="en-US"/>
              <a:t>Assumptions:</a:t>
            </a:r>
          </a:p>
          <a:p>
            <a:pPr lvl="2" eaLnBrk="1" hangingPunct="1"/>
            <a:r>
              <a:rPr lang="en-US" altLang="en-US"/>
              <a:t>Hollow cylinder</a:t>
            </a:r>
          </a:p>
          <a:p>
            <a:pPr lvl="2" eaLnBrk="1" hangingPunct="1"/>
            <a:r>
              <a:rPr lang="en-US" altLang="en-US"/>
              <a:t>Steady-state conditions</a:t>
            </a:r>
          </a:p>
          <a:p>
            <a:pPr lvl="2" eaLnBrk="1" hangingPunct="1"/>
            <a:r>
              <a:rPr lang="en-US" altLang="en-US"/>
              <a:t>No heat generation</a:t>
            </a:r>
          </a:p>
          <a:p>
            <a:pPr lvl="2" eaLnBrk="1" hangingPunct="1"/>
            <a:r>
              <a:rPr lang="en-US" altLang="en-US"/>
              <a:t>Constant k</a:t>
            </a:r>
          </a:p>
          <a:p>
            <a:pPr lvl="2" eaLnBrk="1" hangingPunct="1">
              <a:buFontTx/>
              <a:buNone/>
            </a:pPr>
            <a:endParaRPr lang="en-US" altLang="en-US"/>
          </a:p>
          <a:p>
            <a:pPr lvl="2" eaLnBrk="1" hangingPunct="1">
              <a:buFontTx/>
              <a:buNone/>
            </a:pPr>
            <a:endParaRPr lang="en-US" altLang="en-US" sz="1700"/>
          </a:p>
          <a:p>
            <a:pPr lvl="2" eaLnBrk="1" hangingPunct="1">
              <a:buFontTx/>
              <a:buNone/>
            </a:pPr>
            <a:endParaRPr lang="en-US" altLang="en-US" sz="1700"/>
          </a:p>
          <a:p>
            <a:pPr eaLnBrk="1" hangingPunct="1"/>
            <a:r>
              <a:rPr lang="en-US" altLang="en-US"/>
              <a:t>Integrating the above equation twice gives the general solution (G.S.):</a:t>
            </a:r>
          </a:p>
          <a:p>
            <a:pPr lvl="1" eaLnBrk="1" hangingPunct="1">
              <a:buFontTx/>
              <a:buNone/>
            </a:pPr>
            <a:r>
              <a:rPr lang="en-US" altLang="en-US" sz="1800"/>
              <a:t>				</a:t>
            </a:r>
            <a:r>
              <a:rPr lang="en-US" altLang="en-US"/>
              <a:t>T (r) = C</a:t>
            </a:r>
            <a:r>
              <a:rPr lang="en-US" altLang="en-US" baseline="-25000"/>
              <a:t>1</a:t>
            </a:r>
            <a:r>
              <a:rPr lang="en-US" altLang="en-US"/>
              <a:t> ln (r)   +  C</a:t>
            </a:r>
            <a:r>
              <a:rPr lang="en-US" altLang="en-US" baseline="-25000"/>
              <a:t>2</a:t>
            </a:r>
          </a:p>
          <a:p>
            <a:pPr lvl="1" eaLnBrk="1" hangingPunct="1">
              <a:buFontTx/>
              <a:buNone/>
            </a:pPr>
            <a:endParaRPr lang="en-US" altLang="en-US"/>
          </a:p>
          <a:p>
            <a:pPr lvl="1" eaLnBrk="1" hangingPunct="1">
              <a:buFontTx/>
              <a:buNone/>
            </a:pPr>
            <a:r>
              <a:rPr lang="en-US" altLang="en-US"/>
              <a:t>with the boundary conditions (b.c.’s):</a:t>
            </a:r>
          </a:p>
          <a:p>
            <a:pPr lvl="1" eaLnBrk="1" hangingPunct="1">
              <a:buFontTx/>
              <a:buNone/>
            </a:pPr>
            <a:r>
              <a:rPr lang="en-US" altLang="en-US" sz="1800"/>
              <a:t>			</a:t>
            </a:r>
            <a:r>
              <a:rPr lang="en-US" altLang="en-US"/>
              <a:t>T (r) = T</a:t>
            </a:r>
            <a:r>
              <a:rPr lang="en-US" altLang="en-US" baseline="-25000"/>
              <a:t>s,1</a:t>
            </a:r>
            <a:r>
              <a:rPr lang="en-US" altLang="en-US"/>
              <a:t>        and        T (r) = T</a:t>
            </a:r>
            <a:r>
              <a:rPr lang="en-US" altLang="en-US" baseline="-25000"/>
              <a:t>s,2</a:t>
            </a:r>
          </a:p>
          <a:p>
            <a:pPr lvl="1" eaLnBrk="1" hangingPunct="1">
              <a:buFontTx/>
              <a:buNone/>
            </a:pPr>
            <a:endParaRPr lang="en-US" altLang="en-US" baseline="-25000"/>
          </a:p>
          <a:p>
            <a:pPr lvl="1" eaLnBrk="1" hangingPunct="1">
              <a:buFontTx/>
              <a:buNone/>
            </a:pPr>
            <a:endParaRPr lang="en-US" altLang="en-US" sz="1800" baseline="-25000"/>
          </a:p>
          <a:p>
            <a:pPr lvl="1" eaLnBrk="1" hangingPunct="1">
              <a:buFontTx/>
              <a:buNone/>
            </a:pPr>
            <a:endParaRPr lang="en-US" altLang="en-US" sz="1800" baseline="-25000"/>
          </a:p>
        </p:txBody>
      </p:sp>
      <p:graphicFrame>
        <p:nvGraphicFramePr>
          <p:cNvPr id="43011" name="Object 0">
            <a:extLst>
              <a:ext uri="{FF2B5EF4-FFF2-40B4-BE49-F238E27FC236}">
                <a16:creationId xmlns:a16="http://schemas.microsoft.com/office/drawing/2014/main" id="{C7D328E3-0F04-487F-9DBF-746537F6A248}"/>
              </a:ext>
            </a:extLst>
          </p:cNvPr>
          <p:cNvGraphicFramePr>
            <a:graphicFrameLocks noGrp="1" noChangeAspect="1"/>
          </p:cNvGraphicFramePr>
          <p:nvPr>
            <p:ph sz="half" idx="2"/>
          </p:nvPr>
        </p:nvGraphicFramePr>
        <p:xfrm>
          <a:off x="3886200" y="2251075"/>
          <a:ext cx="1846263" cy="720725"/>
        </p:xfrm>
        <a:graphic>
          <a:graphicData uri="http://schemas.openxmlformats.org/presentationml/2006/ole">
            <mc:AlternateContent xmlns:mc="http://schemas.openxmlformats.org/markup-compatibility/2006">
              <mc:Choice xmlns:v="urn:schemas-microsoft-com:vml" Requires="v">
                <p:oleObj spid="_x0000_s43014" name="Equation" r:id="rId3" imgW="1854200" imgH="723900" progId="Equation.3">
                  <p:embed/>
                </p:oleObj>
              </mc:Choice>
              <mc:Fallback>
                <p:oleObj name="Equation" r:id="rId3" imgW="1854200" imgH="7239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251075"/>
                        <a:ext cx="1846263"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Text Box 7">
            <a:extLst>
              <a:ext uri="{FF2B5EF4-FFF2-40B4-BE49-F238E27FC236}">
                <a16:creationId xmlns:a16="http://schemas.microsoft.com/office/drawing/2014/main" id="{3DD415F2-34CC-45DC-B913-0A65D3385166}"/>
              </a:ext>
            </a:extLst>
          </p:cNvPr>
          <p:cNvSpPr txBox="1">
            <a:spLocks noChangeArrowheads="1"/>
          </p:cNvSpPr>
          <p:nvPr/>
        </p:nvSpPr>
        <p:spPr bwMode="auto">
          <a:xfrm>
            <a:off x="6172200" y="2428875"/>
            <a:ext cx="215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800"/>
              <a:t>radial direction only</a:t>
            </a:r>
            <a:endParaRPr lang="en-CA"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a:extLst>
              <a:ext uri="{FF2B5EF4-FFF2-40B4-BE49-F238E27FC236}">
                <a16:creationId xmlns:a16="http://schemas.microsoft.com/office/drawing/2014/main" id="{94D02C3C-4E4C-4884-9C40-79DC978A591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0D7D537D-A61F-4683-8269-071DA830C0C1}" type="datetime4">
              <a:rPr lang="en-US" altLang="en-US" sz="1000" smtClean="0"/>
              <a:pPr eaLnBrk="1" hangingPunct="1">
                <a:spcBef>
                  <a:spcPct val="0"/>
                </a:spcBef>
                <a:buClrTx/>
                <a:buSzTx/>
                <a:buFontTx/>
                <a:buNone/>
              </a:pPr>
              <a:t>February 10, 2022</a:t>
            </a:fld>
            <a:endParaRPr lang="en-US" altLang="en-US" sz="1000"/>
          </a:p>
        </p:txBody>
      </p:sp>
      <p:sp>
        <p:nvSpPr>
          <p:cNvPr id="7171" name="Slide Number Placeholder 5">
            <a:extLst>
              <a:ext uri="{FF2B5EF4-FFF2-40B4-BE49-F238E27FC236}">
                <a16:creationId xmlns:a16="http://schemas.microsoft.com/office/drawing/2014/main" id="{0F731E96-FDE0-4CD3-8CE5-2FCDCE913A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6121726A-DC24-403D-A416-23BA7541498D}" type="slidenum">
              <a:rPr lang="en-US" altLang="en-US" sz="1000"/>
              <a:pPr algn="r" eaLnBrk="1" hangingPunct="1">
                <a:spcBef>
                  <a:spcPct val="0"/>
                </a:spcBef>
                <a:buClrTx/>
                <a:buSzTx/>
                <a:buFontTx/>
                <a:buNone/>
              </a:pPr>
              <a:t>4</a:t>
            </a:fld>
            <a:endParaRPr lang="en-US" altLang="en-US" sz="1000"/>
          </a:p>
        </p:txBody>
      </p:sp>
      <p:sp>
        <p:nvSpPr>
          <p:cNvPr id="7172" name="Rectangle 2">
            <a:extLst>
              <a:ext uri="{FF2B5EF4-FFF2-40B4-BE49-F238E27FC236}">
                <a16:creationId xmlns:a16="http://schemas.microsoft.com/office/drawing/2014/main" id="{8D10162A-E37C-4957-9E20-D81EBD51236F}"/>
              </a:ext>
            </a:extLst>
          </p:cNvPr>
          <p:cNvSpPr>
            <a:spLocks noGrp="1" noChangeArrowheads="1"/>
          </p:cNvSpPr>
          <p:nvPr>
            <p:ph type="title"/>
          </p:nvPr>
        </p:nvSpPr>
        <p:spPr>
          <a:xfrm>
            <a:off x="457200" y="122238"/>
            <a:ext cx="7543800" cy="1165225"/>
          </a:xfrm>
        </p:spPr>
        <p:txBody>
          <a:bodyPr/>
          <a:lstStyle/>
          <a:p>
            <a:pPr eaLnBrk="1" hangingPunct="1"/>
            <a:r>
              <a:rPr lang="en-US" altLang="en-US"/>
              <a:t>Heat transfer defined</a:t>
            </a:r>
          </a:p>
        </p:txBody>
      </p:sp>
      <p:sp>
        <p:nvSpPr>
          <p:cNvPr id="7173" name="Rectangle 3">
            <a:extLst>
              <a:ext uri="{FF2B5EF4-FFF2-40B4-BE49-F238E27FC236}">
                <a16:creationId xmlns:a16="http://schemas.microsoft.com/office/drawing/2014/main" id="{D1F7240B-372E-42D0-9790-34202E34C73A}"/>
              </a:ext>
            </a:extLst>
          </p:cNvPr>
          <p:cNvSpPr>
            <a:spLocks noGrp="1" noChangeArrowheads="1"/>
          </p:cNvSpPr>
          <p:nvPr>
            <p:ph type="body" idx="1"/>
          </p:nvPr>
        </p:nvSpPr>
        <p:spPr>
          <a:xfrm>
            <a:off x="523875" y="2136775"/>
            <a:ext cx="7813675" cy="3738563"/>
          </a:xfrm>
          <a:noFill/>
        </p:spPr>
        <p:txBody>
          <a:bodyPr lIns="90488" tIns="44450" rIns="90488" bIns="44450"/>
          <a:lstStyle/>
          <a:p>
            <a:pPr marL="628650" eaLnBrk="1" hangingPunct="1">
              <a:lnSpc>
                <a:spcPct val="90000"/>
              </a:lnSpc>
            </a:pPr>
            <a:r>
              <a:rPr lang="en-US" altLang="en-US"/>
              <a:t>Heat is energy in motion due to </a:t>
            </a:r>
            <a:br>
              <a:rPr lang="en-US" altLang="en-US"/>
            </a:br>
            <a:r>
              <a:rPr lang="en-US" altLang="en-US"/>
              <a:t>a difference in temperature and is experimentally observed and measured</a:t>
            </a:r>
          </a:p>
          <a:p>
            <a:pPr marL="628650" eaLnBrk="1" hangingPunct="1">
              <a:lnSpc>
                <a:spcPct val="90000"/>
              </a:lnSpc>
              <a:buFont typeface="Wingdings" panose="05000000000000000000" pitchFamily="2" charset="2"/>
              <a:buNone/>
            </a:pPr>
            <a:endParaRPr lang="en-US"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0F29284A-B39F-486F-AD7D-8FD07013F175}"/>
              </a:ext>
            </a:extLst>
          </p:cNvPr>
          <p:cNvSpPr>
            <a:spLocks noGrp="1" noChangeArrowheads="1"/>
          </p:cNvSpPr>
          <p:nvPr>
            <p:ph type="body" sz="half" idx="1"/>
          </p:nvPr>
        </p:nvSpPr>
        <p:spPr>
          <a:xfrm>
            <a:off x="685800" y="533400"/>
            <a:ext cx="7848600" cy="5562600"/>
          </a:xfrm>
        </p:spPr>
        <p:txBody>
          <a:bodyPr/>
          <a:lstStyle/>
          <a:p>
            <a:pPr eaLnBrk="1" hangingPunct="1"/>
            <a:r>
              <a:rPr lang="en-US" altLang="en-US"/>
              <a:t>Applying the b.c.’s in the G.S, solving for C</a:t>
            </a:r>
            <a:r>
              <a:rPr lang="en-US" altLang="en-US" baseline="-25000"/>
              <a:t>1</a:t>
            </a:r>
            <a:r>
              <a:rPr lang="en-US" altLang="en-US"/>
              <a:t> &amp; C</a:t>
            </a:r>
            <a:r>
              <a:rPr lang="en-US" altLang="en-US" baseline="-25000"/>
              <a:t>2</a:t>
            </a:r>
            <a:r>
              <a:rPr lang="en-US" altLang="en-US"/>
              <a:t> and substituting in the G.S. results in the following radial temperature distribution:</a:t>
            </a:r>
            <a:endParaRPr lang="en-CA" altLang="en-US"/>
          </a:p>
        </p:txBody>
      </p:sp>
      <p:graphicFrame>
        <p:nvGraphicFramePr>
          <p:cNvPr id="44035" name="Object 4">
            <a:extLst>
              <a:ext uri="{FF2B5EF4-FFF2-40B4-BE49-F238E27FC236}">
                <a16:creationId xmlns:a16="http://schemas.microsoft.com/office/drawing/2014/main" id="{F45AA19D-B779-4387-904A-4EFCA4A1D77E}"/>
              </a:ext>
            </a:extLst>
          </p:cNvPr>
          <p:cNvGraphicFramePr>
            <a:graphicFrameLocks noGrp="1" noChangeAspect="1"/>
          </p:cNvGraphicFramePr>
          <p:nvPr>
            <p:ph sz="quarter" idx="2"/>
          </p:nvPr>
        </p:nvGraphicFramePr>
        <p:xfrm>
          <a:off x="6470650" y="2000250"/>
          <a:ext cx="165100" cy="342900"/>
        </p:xfrm>
        <a:graphic>
          <a:graphicData uri="http://schemas.openxmlformats.org/presentationml/2006/ole">
            <mc:AlternateContent xmlns:mc="http://schemas.openxmlformats.org/markup-compatibility/2006">
              <mc:Choice xmlns:v="urn:schemas-microsoft-com:vml" Requires="v">
                <p:oleObj spid="_x0000_s44047" name="Equation" r:id="rId3" imgW="164957" imgH="342603" progId="Equation.3">
                  <p:embed/>
                </p:oleObj>
              </mc:Choice>
              <mc:Fallback>
                <p:oleObj name="Equation" r:id="rId3" imgW="164957" imgH="34260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0650" y="2000250"/>
                        <a:ext cx="1651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6" name="Object 7">
            <a:extLst>
              <a:ext uri="{FF2B5EF4-FFF2-40B4-BE49-F238E27FC236}">
                <a16:creationId xmlns:a16="http://schemas.microsoft.com/office/drawing/2014/main" id="{B7AFC7FD-A781-4466-A44D-17623389A483}"/>
              </a:ext>
            </a:extLst>
          </p:cNvPr>
          <p:cNvGraphicFramePr>
            <a:graphicFrameLocks noGrp="1" noChangeAspect="1"/>
          </p:cNvGraphicFramePr>
          <p:nvPr>
            <p:ph sz="quarter" idx="3"/>
          </p:nvPr>
        </p:nvGraphicFramePr>
        <p:xfrm>
          <a:off x="1371600" y="1905000"/>
          <a:ext cx="3771900" cy="1144588"/>
        </p:xfrm>
        <a:graphic>
          <a:graphicData uri="http://schemas.openxmlformats.org/presentationml/2006/ole">
            <mc:AlternateContent xmlns:mc="http://schemas.openxmlformats.org/markup-compatibility/2006">
              <mc:Choice xmlns:v="urn:schemas-microsoft-com:vml" Requires="v">
                <p:oleObj spid="_x0000_s44048" name="Equation" r:id="rId5" imgW="3517900" imgH="1066800" progId="Equation.3">
                  <p:embed/>
                </p:oleObj>
              </mc:Choice>
              <mc:Fallback>
                <p:oleObj name="Equation" r:id="rId5" imgW="3517900" imgH="1066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905000"/>
                        <a:ext cx="3771900"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10">
            <a:extLst>
              <a:ext uri="{FF2B5EF4-FFF2-40B4-BE49-F238E27FC236}">
                <a16:creationId xmlns:a16="http://schemas.microsoft.com/office/drawing/2014/main" id="{1704FE1A-C56A-40E7-A037-AD64BA4DB543}"/>
              </a:ext>
            </a:extLst>
          </p:cNvPr>
          <p:cNvGraphicFramePr>
            <a:graphicFrameLocks noChangeAspect="1"/>
          </p:cNvGraphicFramePr>
          <p:nvPr/>
        </p:nvGraphicFramePr>
        <p:xfrm>
          <a:off x="1447800" y="3429000"/>
          <a:ext cx="4191000" cy="1066800"/>
        </p:xfrm>
        <a:graphic>
          <a:graphicData uri="http://schemas.openxmlformats.org/presentationml/2006/ole">
            <mc:AlternateContent xmlns:mc="http://schemas.openxmlformats.org/markup-compatibility/2006">
              <mc:Choice xmlns:v="urn:schemas-microsoft-com:vml" Requires="v">
                <p:oleObj spid="_x0000_s44049" name="Equation" r:id="rId7" imgW="4191000" imgH="1066800" progId="Equation.3">
                  <p:embed/>
                </p:oleObj>
              </mc:Choice>
              <mc:Fallback>
                <p:oleObj name="Equation" r:id="rId7" imgW="4191000" imgH="1066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429000"/>
                        <a:ext cx="41910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11">
            <a:extLst>
              <a:ext uri="{FF2B5EF4-FFF2-40B4-BE49-F238E27FC236}">
                <a16:creationId xmlns:a16="http://schemas.microsoft.com/office/drawing/2014/main" id="{3691D272-3739-4E3D-A25A-82718FE5534B}"/>
              </a:ext>
            </a:extLst>
          </p:cNvPr>
          <p:cNvGraphicFramePr>
            <a:graphicFrameLocks noChangeAspect="1"/>
          </p:cNvGraphicFramePr>
          <p:nvPr/>
        </p:nvGraphicFramePr>
        <p:xfrm>
          <a:off x="1447800" y="5029200"/>
          <a:ext cx="1447800" cy="762000"/>
        </p:xfrm>
        <a:graphic>
          <a:graphicData uri="http://schemas.openxmlformats.org/presentationml/2006/ole">
            <mc:AlternateContent xmlns:mc="http://schemas.openxmlformats.org/markup-compatibility/2006">
              <mc:Choice xmlns:v="urn:schemas-microsoft-com:vml" Requires="v">
                <p:oleObj spid="_x0000_s44050" name="Equation" r:id="rId9" imgW="1447172" imgH="761669" progId="Equation.3">
                  <p:embed/>
                </p:oleObj>
              </mc:Choice>
              <mc:Fallback>
                <p:oleObj name="Equation" r:id="rId9" imgW="1447172" imgH="76166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5029200"/>
                        <a:ext cx="1447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12">
            <a:extLst>
              <a:ext uri="{FF2B5EF4-FFF2-40B4-BE49-F238E27FC236}">
                <a16:creationId xmlns:a16="http://schemas.microsoft.com/office/drawing/2014/main" id="{17ACDB84-46CC-4EEC-80C3-C711BA0692F2}"/>
              </a:ext>
            </a:extLst>
          </p:cNvPr>
          <p:cNvGraphicFramePr>
            <a:graphicFrameLocks noChangeAspect="1"/>
          </p:cNvGraphicFramePr>
          <p:nvPr/>
        </p:nvGraphicFramePr>
        <p:xfrm>
          <a:off x="5029200" y="4876800"/>
          <a:ext cx="2108200" cy="990600"/>
        </p:xfrm>
        <a:graphic>
          <a:graphicData uri="http://schemas.openxmlformats.org/presentationml/2006/ole">
            <mc:AlternateContent xmlns:mc="http://schemas.openxmlformats.org/markup-compatibility/2006">
              <mc:Choice xmlns:v="urn:schemas-microsoft-com:vml" Requires="v">
                <p:oleObj spid="_x0000_s44051" name="Equation" r:id="rId11" imgW="2108200" imgH="990600" progId="Equation.3">
                  <p:embed/>
                </p:oleObj>
              </mc:Choice>
              <mc:Fallback>
                <p:oleObj name="Equation" r:id="rId11" imgW="2108200" imgH="990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4876800"/>
                        <a:ext cx="2108200" cy="990600"/>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0" name="Text Box 13">
            <a:extLst>
              <a:ext uri="{FF2B5EF4-FFF2-40B4-BE49-F238E27FC236}">
                <a16:creationId xmlns:a16="http://schemas.microsoft.com/office/drawing/2014/main" id="{71C578AA-5A98-445D-A34F-1CFF7282CE12}"/>
              </a:ext>
            </a:extLst>
          </p:cNvPr>
          <p:cNvSpPr txBox="1">
            <a:spLocks noChangeArrowheads="1"/>
          </p:cNvSpPr>
          <p:nvPr/>
        </p:nvSpPr>
        <p:spPr bwMode="auto">
          <a:xfrm>
            <a:off x="1447800" y="43434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or</a:t>
            </a:r>
            <a:endParaRPr lang="en-CA" altLang="en-US" sz="2000"/>
          </a:p>
        </p:txBody>
      </p:sp>
      <p:sp>
        <p:nvSpPr>
          <p:cNvPr id="44041" name="Text Box 14">
            <a:extLst>
              <a:ext uri="{FF2B5EF4-FFF2-40B4-BE49-F238E27FC236}">
                <a16:creationId xmlns:a16="http://schemas.microsoft.com/office/drawing/2014/main" id="{70CF578D-78A1-415D-A962-577A958CC74C}"/>
              </a:ext>
            </a:extLst>
          </p:cNvPr>
          <p:cNvSpPr txBox="1">
            <a:spLocks noChangeArrowheads="1"/>
          </p:cNvSpPr>
          <p:nvPr/>
        </p:nvSpPr>
        <p:spPr bwMode="auto">
          <a:xfrm>
            <a:off x="3581400" y="5181600"/>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where</a:t>
            </a:r>
            <a:endParaRPr lang="en-CA" alt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102">
            <a:extLst>
              <a:ext uri="{FF2B5EF4-FFF2-40B4-BE49-F238E27FC236}">
                <a16:creationId xmlns:a16="http://schemas.microsoft.com/office/drawing/2014/main" id="{64B3DA67-6A3D-4B24-854B-51FD7E596F81}"/>
              </a:ext>
            </a:extLst>
          </p:cNvPr>
          <p:cNvGraphicFramePr>
            <a:graphicFrameLocks noGrp="1" noChangeAspect="1"/>
          </p:cNvGraphicFramePr>
          <p:nvPr>
            <p:ph sz="quarter" idx="2"/>
          </p:nvPr>
        </p:nvGraphicFramePr>
        <p:xfrm>
          <a:off x="7162800" y="5334000"/>
          <a:ext cx="1041400" cy="736600"/>
        </p:xfrm>
        <a:graphic>
          <a:graphicData uri="http://schemas.openxmlformats.org/presentationml/2006/ole">
            <mc:AlternateContent xmlns:mc="http://schemas.openxmlformats.org/markup-compatibility/2006">
              <mc:Choice xmlns:v="urn:schemas-microsoft-com:vml" Requires="v">
                <p:oleObj spid="_x0000_s45119" name="Equation" r:id="rId3" imgW="1041400" imgH="736600" progId="Equation.3">
                  <p:embed/>
                </p:oleObj>
              </mc:Choice>
              <mc:Fallback>
                <p:oleObj name="Equation" r:id="rId3" imgW="1041400" imgH="736600" progId="Equation.3">
                  <p:embed/>
                  <p:pic>
                    <p:nvPicPr>
                      <p:cNvPr id="0" name="Object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5334000"/>
                        <a:ext cx="10414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59" name="Group 114">
            <a:extLst>
              <a:ext uri="{FF2B5EF4-FFF2-40B4-BE49-F238E27FC236}">
                <a16:creationId xmlns:a16="http://schemas.microsoft.com/office/drawing/2014/main" id="{E592E2DA-289C-45B5-AD29-ECF1A4FE94BF}"/>
              </a:ext>
            </a:extLst>
          </p:cNvPr>
          <p:cNvGrpSpPr>
            <a:grpSpLocks/>
          </p:cNvGrpSpPr>
          <p:nvPr/>
        </p:nvGrpSpPr>
        <p:grpSpPr bwMode="auto">
          <a:xfrm>
            <a:off x="1828800" y="204788"/>
            <a:ext cx="4116388" cy="3986212"/>
            <a:chOff x="1152" y="129"/>
            <a:chExt cx="2593" cy="2511"/>
          </a:xfrm>
        </p:grpSpPr>
        <p:grpSp>
          <p:nvGrpSpPr>
            <p:cNvPr id="45081" name="Group 23">
              <a:extLst>
                <a:ext uri="{FF2B5EF4-FFF2-40B4-BE49-F238E27FC236}">
                  <a16:creationId xmlns:a16="http://schemas.microsoft.com/office/drawing/2014/main" id="{52C191D3-69F1-4D9D-9441-E255C1DC78DF}"/>
                </a:ext>
              </a:extLst>
            </p:cNvPr>
            <p:cNvGrpSpPr>
              <a:grpSpLocks/>
            </p:cNvGrpSpPr>
            <p:nvPr/>
          </p:nvGrpSpPr>
          <p:grpSpPr bwMode="auto">
            <a:xfrm rot="2426666">
              <a:off x="1958" y="747"/>
              <a:ext cx="1164" cy="1059"/>
              <a:chOff x="2448" y="1200"/>
              <a:chExt cx="1680" cy="1584"/>
            </a:xfrm>
          </p:grpSpPr>
          <p:sp>
            <p:nvSpPr>
              <p:cNvPr id="45108" name="Arc 19">
                <a:extLst>
                  <a:ext uri="{FF2B5EF4-FFF2-40B4-BE49-F238E27FC236}">
                    <a16:creationId xmlns:a16="http://schemas.microsoft.com/office/drawing/2014/main" id="{8080323C-9909-4131-97DA-B87BBA590E42}"/>
                  </a:ext>
                </a:extLst>
              </p:cNvPr>
              <p:cNvSpPr>
                <a:spLocks/>
              </p:cNvSpPr>
              <p:nvPr/>
            </p:nvSpPr>
            <p:spPr bwMode="auto">
              <a:xfrm>
                <a:off x="2448" y="1200"/>
                <a:ext cx="1680" cy="15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09" name="Arc 20">
                <a:extLst>
                  <a:ext uri="{FF2B5EF4-FFF2-40B4-BE49-F238E27FC236}">
                    <a16:creationId xmlns:a16="http://schemas.microsoft.com/office/drawing/2014/main" id="{8EE49AAA-FB4D-48EF-ACD2-AA368C35B9BE}"/>
                  </a:ext>
                </a:extLst>
              </p:cNvPr>
              <p:cNvSpPr>
                <a:spLocks/>
              </p:cNvSpPr>
              <p:nvPr/>
            </p:nvSpPr>
            <p:spPr bwMode="auto">
              <a:xfrm>
                <a:off x="2448" y="1488"/>
                <a:ext cx="1344" cy="12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10" name="Arc 21">
                <a:extLst>
                  <a:ext uri="{FF2B5EF4-FFF2-40B4-BE49-F238E27FC236}">
                    <a16:creationId xmlns:a16="http://schemas.microsoft.com/office/drawing/2014/main" id="{396B881E-5283-4B16-9DED-59EAF02C5CE5}"/>
                  </a:ext>
                </a:extLst>
              </p:cNvPr>
              <p:cNvSpPr>
                <a:spLocks/>
              </p:cNvSpPr>
              <p:nvPr/>
            </p:nvSpPr>
            <p:spPr bwMode="auto">
              <a:xfrm>
                <a:off x="2448" y="1824"/>
                <a:ext cx="1008" cy="9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11" name="Arc 22">
                <a:extLst>
                  <a:ext uri="{FF2B5EF4-FFF2-40B4-BE49-F238E27FC236}">
                    <a16:creationId xmlns:a16="http://schemas.microsoft.com/office/drawing/2014/main" id="{602FBF8F-C51D-4C4B-993B-EE2A8952E056}"/>
                  </a:ext>
                </a:extLst>
              </p:cNvPr>
              <p:cNvSpPr>
                <a:spLocks/>
              </p:cNvSpPr>
              <p:nvPr/>
            </p:nvSpPr>
            <p:spPr bwMode="auto">
              <a:xfrm>
                <a:off x="2496" y="2160"/>
                <a:ext cx="624"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5082" name="Line 24">
              <a:extLst>
                <a:ext uri="{FF2B5EF4-FFF2-40B4-BE49-F238E27FC236}">
                  <a16:creationId xmlns:a16="http://schemas.microsoft.com/office/drawing/2014/main" id="{F57E1D7C-B035-4E84-9655-87DEDB116FFA}"/>
                </a:ext>
              </a:extLst>
            </p:cNvPr>
            <p:cNvSpPr>
              <a:spLocks noChangeShapeType="1"/>
            </p:cNvSpPr>
            <p:nvPr/>
          </p:nvSpPr>
          <p:spPr bwMode="auto">
            <a:xfrm>
              <a:off x="2190" y="1421"/>
              <a:ext cx="0" cy="121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5083" name="Line 25">
              <a:extLst>
                <a:ext uri="{FF2B5EF4-FFF2-40B4-BE49-F238E27FC236}">
                  <a16:creationId xmlns:a16="http://schemas.microsoft.com/office/drawing/2014/main" id="{A04BB09B-C7E5-4658-AFB4-21D701A5A7D7}"/>
                </a:ext>
              </a:extLst>
            </p:cNvPr>
            <p:cNvSpPr>
              <a:spLocks noChangeShapeType="1"/>
            </p:cNvSpPr>
            <p:nvPr/>
          </p:nvSpPr>
          <p:spPr bwMode="auto">
            <a:xfrm>
              <a:off x="2423" y="1421"/>
              <a:ext cx="0" cy="121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5084" name="Line 26">
              <a:extLst>
                <a:ext uri="{FF2B5EF4-FFF2-40B4-BE49-F238E27FC236}">
                  <a16:creationId xmlns:a16="http://schemas.microsoft.com/office/drawing/2014/main" id="{F4F6B640-7E23-430D-926C-4784EB36461D}"/>
                </a:ext>
              </a:extLst>
            </p:cNvPr>
            <p:cNvSpPr>
              <a:spLocks noChangeShapeType="1"/>
            </p:cNvSpPr>
            <p:nvPr/>
          </p:nvSpPr>
          <p:spPr bwMode="auto">
            <a:xfrm>
              <a:off x="2656" y="1357"/>
              <a:ext cx="0" cy="128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5085" name="Line 27">
              <a:extLst>
                <a:ext uri="{FF2B5EF4-FFF2-40B4-BE49-F238E27FC236}">
                  <a16:creationId xmlns:a16="http://schemas.microsoft.com/office/drawing/2014/main" id="{FA365E41-977B-4A91-B5FD-E4DA8059954D}"/>
                </a:ext>
              </a:extLst>
            </p:cNvPr>
            <p:cNvSpPr>
              <a:spLocks noChangeShapeType="1"/>
            </p:cNvSpPr>
            <p:nvPr/>
          </p:nvSpPr>
          <p:spPr bwMode="auto">
            <a:xfrm>
              <a:off x="2889" y="1357"/>
              <a:ext cx="0" cy="128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5086" name="Line 36">
              <a:extLst>
                <a:ext uri="{FF2B5EF4-FFF2-40B4-BE49-F238E27FC236}">
                  <a16:creationId xmlns:a16="http://schemas.microsoft.com/office/drawing/2014/main" id="{67F973C4-81C5-4BCB-AB3E-D5B4C0568D2A}"/>
                </a:ext>
              </a:extLst>
            </p:cNvPr>
            <p:cNvSpPr>
              <a:spLocks noChangeShapeType="1"/>
            </p:cNvSpPr>
            <p:nvPr/>
          </p:nvSpPr>
          <p:spPr bwMode="auto">
            <a:xfrm>
              <a:off x="1725" y="1902"/>
              <a:ext cx="2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7" name="Freeform 40">
              <a:extLst>
                <a:ext uri="{FF2B5EF4-FFF2-40B4-BE49-F238E27FC236}">
                  <a16:creationId xmlns:a16="http://schemas.microsoft.com/office/drawing/2014/main" id="{74E54518-8CF9-408D-BCD8-4C889673A074}"/>
                </a:ext>
              </a:extLst>
            </p:cNvPr>
            <p:cNvSpPr>
              <a:spLocks/>
            </p:cNvSpPr>
            <p:nvPr/>
          </p:nvSpPr>
          <p:spPr bwMode="auto">
            <a:xfrm>
              <a:off x="2024" y="1902"/>
              <a:ext cx="898" cy="706"/>
            </a:xfrm>
            <a:custGeom>
              <a:avLst/>
              <a:gdLst>
                <a:gd name="T0" fmla="*/ 0 w 1296"/>
                <a:gd name="T1" fmla="*/ 0 h 1056"/>
                <a:gd name="T2" fmla="*/ 1 w 1296"/>
                <a:gd name="T3" fmla="*/ 1 h 1056"/>
                <a:gd name="T4" fmla="*/ 1 w 1296"/>
                <a:gd name="T5" fmla="*/ 1 h 1056"/>
                <a:gd name="T6" fmla="*/ 1 w 1296"/>
                <a:gd name="T7" fmla="*/ 1 h 1056"/>
                <a:gd name="T8" fmla="*/ 1 w 1296"/>
                <a:gd name="T9" fmla="*/ 1 h 1056"/>
                <a:gd name="T10" fmla="*/ 1 w 1296"/>
                <a:gd name="T11" fmla="*/ 1 h 1056"/>
                <a:gd name="T12" fmla="*/ 1 w 1296"/>
                <a:gd name="T13" fmla="*/ 1 h 1056"/>
                <a:gd name="T14" fmla="*/ 1 w 1296"/>
                <a:gd name="T15" fmla="*/ 1 h 1056"/>
                <a:gd name="T16" fmla="*/ 1 w 1296"/>
                <a:gd name="T17" fmla="*/ 1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6"/>
                <a:gd name="T28" fmla="*/ 0 h 1056"/>
                <a:gd name="T29" fmla="*/ 1296 w 129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6" h="1056">
                  <a:moveTo>
                    <a:pt x="0" y="0"/>
                  </a:moveTo>
                  <a:cubicBezTo>
                    <a:pt x="84" y="40"/>
                    <a:pt x="168" y="80"/>
                    <a:pt x="240" y="144"/>
                  </a:cubicBezTo>
                  <a:cubicBezTo>
                    <a:pt x="312" y="208"/>
                    <a:pt x="376" y="328"/>
                    <a:pt x="432" y="384"/>
                  </a:cubicBezTo>
                  <a:cubicBezTo>
                    <a:pt x="488" y="440"/>
                    <a:pt x="512" y="416"/>
                    <a:pt x="576" y="480"/>
                  </a:cubicBezTo>
                  <a:cubicBezTo>
                    <a:pt x="640" y="544"/>
                    <a:pt x="760" y="712"/>
                    <a:pt x="816" y="768"/>
                  </a:cubicBezTo>
                  <a:cubicBezTo>
                    <a:pt x="872" y="824"/>
                    <a:pt x="856" y="784"/>
                    <a:pt x="912" y="816"/>
                  </a:cubicBezTo>
                  <a:cubicBezTo>
                    <a:pt x="968" y="848"/>
                    <a:pt x="1096" y="928"/>
                    <a:pt x="1152" y="960"/>
                  </a:cubicBezTo>
                  <a:cubicBezTo>
                    <a:pt x="1208" y="992"/>
                    <a:pt x="1224" y="992"/>
                    <a:pt x="1248" y="1008"/>
                  </a:cubicBezTo>
                  <a:cubicBezTo>
                    <a:pt x="1272" y="1024"/>
                    <a:pt x="1288" y="1048"/>
                    <a:pt x="1296" y="105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8" name="Line 41">
              <a:extLst>
                <a:ext uri="{FF2B5EF4-FFF2-40B4-BE49-F238E27FC236}">
                  <a16:creationId xmlns:a16="http://schemas.microsoft.com/office/drawing/2014/main" id="{AE9DBFC6-D9BB-42D4-9E93-29E96AABF64E}"/>
                </a:ext>
              </a:extLst>
            </p:cNvPr>
            <p:cNvSpPr>
              <a:spLocks noChangeShapeType="1"/>
            </p:cNvSpPr>
            <p:nvPr/>
          </p:nvSpPr>
          <p:spPr bwMode="auto">
            <a:xfrm>
              <a:off x="2922" y="2608"/>
              <a:ext cx="3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9" name="Line 42">
              <a:extLst>
                <a:ext uri="{FF2B5EF4-FFF2-40B4-BE49-F238E27FC236}">
                  <a16:creationId xmlns:a16="http://schemas.microsoft.com/office/drawing/2014/main" id="{049075A9-9AFA-418F-B1DE-34B8B90D04C2}"/>
                </a:ext>
              </a:extLst>
            </p:cNvPr>
            <p:cNvSpPr>
              <a:spLocks noChangeShapeType="1"/>
            </p:cNvSpPr>
            <p:nvPr/>
          </p:nvSpPr>
          <p:spPr bwMode="auto">
            <a:xfrm>
              <a:off x="1858" y="1292"/>
              <a:ext cx="0" cy="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0" name="Line 43">
              <a:extLst>
                <a:ext uri="{FF2B5EF4-FFF2-40B4-BE49-F238E27FC236}">
                  <a16:creationId xmlns:a16="http://schemas.microsoft.com/office/drawing/2014/main" id="{E88C4D64-E8EF-40A2-87AE-D5AAEBB49643}"/>
                </a:ext>
              </a:extLst>
            </p:cNvPr>
            <p:cNvSpPr>
              <a:spLocks noChangeShapeType="1"/>
            </p:cNvSpPr>
            <p:nvPr/>
          </p:nvSpPr>
          <p:spPr bwMode="auto">
            <a:xfrm>
              <a:off x="1824" y="1324"/>
              <a:ext cx="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1" name="Line 44">
              <a:extLst>
                <a:ext uri="{FF2B5EF4-FFF2-40B4-BE49-F238E27FC236}">
                  <a16:creationId xmlns:a16="http://schemas.microsoft.com/office/drawing/2014/main" id="{04831678-9F85-4569-B126-EC432F1834A6}"/>
                </a:ext>
              </a:extLst>
            </p:cNvPr>
            <p:cNvSpPr>
              <a:spLocks noChangeShapeType="1"/>
            </p:cNvSpPr>
            <p:nvPr/>
          </p:nvSpPr>
          <p:spPr bwMode="auto">
            <a:xfrm>
              <a:off x="1858" y="1324"/>
              <a:ext cx="898" cy="5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92" name="Line 45">
              <a:extLst>
                <a:ext uri="{FF2B5EF4-FFF2-40B4-BE49-F238E27FC236}">
                  <a16:creationId xmlns:a16="http://schemas.microsoft.com/office/drawing/2014/main" id="{A72B0584-94B9-4E13-ABE7-31C0D3CC106A}"/>
                </a:ext>
              </a:extLst>
            </p:cNvPr>
            <p:cNvSpPr>
              <a:spLocks noChangeShapeType="1"/>
            </p:cNvSpPr>
            <p:nvPr/>
          </p:nvSpPr>
          <p:spPr bwMode="auto">
            <a:xfrm>
              <a:off x="1858" y="1324"/>
              <a:ext cx="798" cy="1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93" name="Line 46">
              <a:extLst>
                <a:ext uri="{FF2B5EF4-FFF2-40B4-BE49-F238E27FC236}">
                  <a16:creationId xmlns:a16="http://schemas.microsoft.com/office/drawing/2014/main" id="{B00C0A21-A463-43C4-BF38-F41D84E71B8C}"/>
                </a:ext>
              </a:extLst>
            </p:cNvPr>
            <p:cNvSpPr>
              <a:spLocks noChangeShapeType="1"/>
            </p:cNvSpPr>
            <p:nvPr/>
          </p:nvSpPr>
          <p:spPr bwMode="auto">
            <a:xfrm flipV="1">
              <a:off x="1858" y="1164"/>
              <a:ext cx="532" cy="1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94" name="Line 47">
              <a:extLst>
                <a:ext uri="{FF2B5EF4-FFF2-40B4-BE49-F238E27FC236}">
                  <a16:creationId xmlns:a16="http://schemas.microsoft.com/office/drawing/2014/main" id="{5C45C4F6-7728-41D7-BBED-FF1B4B06A555}"/>
                </a:ext>
              </a:extLst>
            </p:cNvPr>
            <p:cNvSpPr>
              <a:spLocks noChangeShapeType="1"/>
            </p:cNvSpPr>
            <p:nvPr/>
          </p:nvSpPr>
          <p:spPr bwMode="auto">
            <a:xfrm flipV="1">
              <a:off x="1858" y="1036"/>
              <a:ext cx="199"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95" name="Text Box 48">
              <a:extLst>
                <a:ext uri="{FF2B5EF4-FFF2-40B4-BE49-F238E27FC236}">
                  <a16:creationId xmlns:a16="http://schemas.microsoft.com/office/drawing/2014/main" id="{0C749477-473E-49FF-B029-38B58EE46210}"/>
                </a:ext>
              </a:extLst>
            </p:cNvPr>
            <p:cNvSpPr txBox="1">
              <a:spLocks noChangeArrowheads="1"/>
            </p:cNvSpPr>
            <p:nvPr/>
          </p:nvSpPr>
          <p:spPr bwMode="auto">
            <a:xfrm>
              <a:off x="2208" y="1857"/>
              <a:ext cx="2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A</a:t>
              </a:r>
              <a:endParaRPr lang="en-CA" altLang="en-US"/>
            </a:p>
          </p:txBody>
        </p:sp>
        <p:sp>
          <p:nvSpPr>
            <p:cNvPr id="45096" name="Text Box 49">
              <a:extLst>
                <a:ext uri="{FF2B5EF4-FFF2-40B4-BE49-F238E27FC236}">
                  <a16:creationId xmlns:a16="http://schemas.microsoft.com/office/drawing/2014/main" id="{27ACCCD1-8181-45E3-BDB3-F1BE9264C527}"/>
                </a:ext>
              </a:extLst>
            </p:cNvPr>
            <p:cNvSpPr txBox="1">
              <a:spLocks noChangeArrowheads="1"/>
            </p:cNvSpPr>
            <p:nvPr/>
          </p:nvSpPr>
          <p:spPr bwMode="auto">
            <a:xfrm>
              <a:off x="2448" y="2001"/>
              <a:ext cx="2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B</a:t>
              </a:r>
              <a:endParaRPr lang="en-CA" altLang="en-US"/>
            </a:p>
          </p:txBody>
        </p:sp>
        <p:sp>
          <p:nvSpPr>
            <p:cNvPr id="45097" name="Text Box 50">
              <a:extLst>
                <a:ext uri="{FF2B5EF4-FFF2-40B4-BE49-F238E27FC236}">
                  <a16:creationId xmlns:a16="http://schemas.microsoft.com/office/drawing/2014/main" id="{177C8D91-265B-4193-8ADF-DD2FC748EE61}"/>
                </a:ext>
              </a:extLst>
            </p:cNvPr>
            <p:cNvSpPr txBox="1">
              <a:spLocks noChangeArrowheads="1"/>
            </p:cNvSpPr>
            <p:nvPr/>
          </p:nvSpPr>
          <p:spPr bwMode="auto">
            <a:xfrm>
              <a:off x="2640" y="2097"/>
              <a:ext cx="2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C</a:t>
              </a:r>
              <a:endParaRPr lang="en-CA" altLang="en-US"/>
            </a:p>
          </p:txBody>
        </p:sp>
        <p:sp>
          <p:nvSpPr>
            <p:cNvPr id="45098" name="Text Box 51">
              <a:extLst>
                <a:ext uri="{FF2B5EF4-FFF2-40B4-BE49-F238E27FC236}">
                  <a16:creationId xmlns:a16="http://schemas.microsoft.com/office/drawing/2014/main" id="{A46A0F4F-F7D2-43CB-B67F-927BD7A7DF39}"/>
                </a:ext>
              </a:extLst>
            </p:cNvPr>
            <p:cNvSpPr txBox="1">
              <a:spLocks noChangeArrowheads="1"/>
            </p:cNvSpPr>
            <p:nvPr/>
          </p:nvSpPr>
          <p:spPr bwMode="auto">
            <a:xfrm>
              <a:off x="1728" y="993"/>
              <a:ext cx="24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1</a:t>
              </a:r>
              <a:endParaRPr lang="en-CA" altLang="en-US" baseline="-25000"/>
            </a:p>
          </p:txBody>
        </p:sp>
        <p:sp>
          <p:nvSpPr>
            <p:cNvPr id="45099" name="Text Box 52">
              <a:extLst>
                <a:ext uri="{FF2B5EF4-FFF2-40B4-BE49-F238E27FC236}">
                  <a16:creationId xmlns:a16="http://schemas.microsoft.com/office/drawing/2014/main" id="{91E2B6C0-AE45-4B6F-A275-00786E683175}"/>
                </a:ext>
              </a:extLst>
            </p:cNvPr>
            <p:cNvSpPr txBox="1">
              <a:spLocks noChangeArrowheads="1"/>
            </p:cNvSpPr>
            <p:nvPr/>
          </p:nvSpPr>
          <p:spPr bwMode="auto">
            <a:xfrm>
              <a:off x="2112" y="912"/>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2</a:t>
              </a:r>
              <a:endParaRPr lang="en-CA" altLang="en-US" baseline="-25000"/>
            </a:p>
          </p:txBody>
        </p:sp>
        <p:sp>
          <p:nvSpPr>
            <p:cNvPr id="45100" name="Text Box 53">
              <a:extLst>
                <a:ext uri="{FF2B5EF4-FFF2-40B4-BE49-F238E27FC236}">
                  <a16:creationId xmlns:a16="http://schemas.microsoft.com/office/drawing/2014/main" id="{29FABBE5-29E7-4D23-BFDB-8A5A1374235E}"/>
                </a:ext>
              </a:extLst>
            </p:cNvPr>
            <p:cNvSpPr txBox="1">
              <a:spLocks noChangeArrowheads="1"/>
            </p:cNvSpPr>
            <p:nvPr/>
          </p:nvSpPr>
          <p:spPr bwMode="auto">
            <a:xfrm>
              <a:off x="2448" y="1137"/>
              <a:ext cx="24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3</a:t>
              </a:r>
              <a:endParaRPr lang="en-CA" altLang="en-US" baseline="-25000"/>
            </a:p>
          </p:txBody>
        </p:sp>
        <p:sp>
          <p:nvSpPr>
            <p:cNvPr id="45101" name="Text Box 54">
              <a:extLst>
                <a:ext uri="{FF2B5EF4-FFF2-40B4-BE49-F238E27FC236}">
                  <a16:creationId xmlns:a16="http://schemas.microsoft.com/office/drawing/2014/main" id="{76AD19BE-5C9B-4F6C-92C8-D67F5B017476}"/>
                </a:ext>
              </a:extLst>
            </p:cNvPr>
            <p:cNvSpPr txBox="1">
              <a:spLocks noChangeArrowheads="1"/>
            </p:cNvSpPr>
            <p:nvPr/>
          </p:nvSpPr>
          <p:spPr bwMode="auto">
            <a:xfrm>
              <a:off x="2640" y="1536"/>
              <a:ext cx="24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4</a:t>
              </a:r>
              <a:endParaRPr lang="en-CA" altLang="en-US" baseline="-25000"/>
            </a:p>
          </p:txBody>
        </p:sp>
        <p:sp>
          <p:nvSpPr>
            <p:cNvPr id="45102" name="Text Box 55">
              <a:extLst>
                <a:ext uri="{FF2B5EF4-FFF2-40B4-BE49-F238E27FC236}">
                  <a16:creationId xmlns:a16="http://schemas.microsoft.com/office/drawing/2014/main" id="{A5BA8FA2-53FF-45CC-A519-97357F936E8E}"/>
                </a:ext>
              </a:extLst>
            </p:cNvPr>
            <p:cNvSpPr txBox="1">
              <a:spLocks noChangeArrowheads="1"/>
            </p:cNvSpPr>
            <p:nvPr/>
          </p:nvSpPr>
          <p:spPr bwMode="auto">
            <a:xfrm>
              <a:off x="1632" y="753"/>
              <a:ext cx="3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s,1</a:t>
              </a:r>
              <a:endParaRPr lang="en-CA" altLang="en-US" baseline="-25000"/>
            </a:p>
          </p:txBody>
        </p:sp>
        <p:sp>
          <p:nvSpPr>
            <p:cNvPr id="45103" name="Text Box 56">
              <a:extLst>
                <a:ext uri="{FF2B5EF4-FFF2-40B4-BE49-F238E27FC236}">
                  <a16:creationId xmlns:a16="http://schemas.microsoft.com/office/drawing/2014/main" id="{F5D33F71-233F-410F-82BA-D90F8E5CBFD4}"/>
                </a:ext>
              </a:extLst>
            </p:cNvPr>
            <p:cNvSpPr txBox="1">
              <a:spLocks noChangeArrowheads="1"/>
            </p:cNvSpPr>
            <p:nvPr/>
          </p:nvSpPr>
          <p:spPr bwMode="auto">
            <a:xfrm>
              <a:off x="2208" y="129"/>
              <a:ext cx="3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s,4</a:t>
              </a:r>
              <a:endParaRPr lang="en-CA" altLang="en-US" baseline="-25000"/>
            </a:p>
          </p:txBody>
        </p:sp>
        <p:sp>
          <p:nvSpPr>
            <p:cNvPr id="45104" name="Text Box 57">
              <a:extLst>
                <a:ext uri="{FF2B5EF4-FFF2-40B4-BE49-F238E27FC236}">
                  <a16:creationId xmlns:a16="http://schemas.microsoft.com/office/drawing/2014/main" id="{32BE1180-58C6-4B71-A0CF-2ECB19C59621}"/>
                </a:ext>
              </a:extLst>
            </p:cNvPr>
            <p:cNvSpPr txBox="1">
              <a:spLocks noChangeArrowheads="1"/>
            </p:cNvSpPr>
            <p:nvPr/>
          </p:nvSpPr>
          <p:spPr bwMode="auto">
            <a:xfrm>
              <a:off x="2016" y="369"/>
              <a:ext cx="2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3</a:t>
              </a:r>
              <a:endParaRPr lang="en-CA" altLang="en-US" baseline="-25000"/>
            </a:p>
          </p:txBody>
        </p:sp>
        <p:sp>
          <p:nvSpPr>
            <p:cNvPr id="45105" name="Text Box 58">
              <a:extLst>
                <a:ext uri="{FF2B5EF4-FFF2-40B4-BE49-F238E27FC236}">
                  <a16:creationId xmlns:a16="http://schemas.microsoft.com/office/drawing/2014/main" id="{450D5001-1E6F-4075-BCFF-791D830DC7DE}"/>
                </a:ext>
              </a:extLst>
            </p:cNvPr>
            <p:cNvSpPr txBox="1">
              <a:spLocks noChangeArrowheads="1"/>
            </p:cNvSpPr>
            <p:nvPr/>
          </p:nvSpPr>
          <p:spPr bwMode="auto">
            <a:xfrm>
              <a:off x="1872" y="561"/>
              <a:ext cx="2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2</a:t>
              </a:r>
              <a:endParaRPr lang="en-CA" altLang="en-US" baseline="-25000"/>
            </a:p>
          </p:txBody>
        </p:sp>
        <p:sp>
          <p:nvSpPr>
            <p:cNvPr id="45106" name="Text Box 59">
              <a:extLst>
                <a:ext uri="{FF2B5EF4-FFF2-40B4-BE49-F238E27FC236}">
                  <a16:creationId xmlns:a16="http://schemas.microsoft.com/office/drawing/2014/main" id="{194D249F-9ECE-4DC5-A821-A6D5D39C46E9}"/>
                </a:ext>
              </a:extLst>
            </p:cNvPr>
            <p:cNvSpPr txBox="1">
              <a:spLocks noChangeArrowheads="1"/>
            </p:cNvSpPr>
            <p:nvPr/>
          </p:nvSpPr>
          <p:spPr bwMode="auto">
            <a:xfrm>
              <a:off x="1152" y="1569"/>
              <a:ext cx="6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∞,1</a:t>
              </a:r>
              <a:r>
                <a:rPr lang="en-US" altLang="en-US"/>
                <a:t>, h</a:t>
              </a:r>
              <a:r>
                <a:rPr lang="en-US" altLang="en-US" baseline="-25000"/>
                <a:t>1</a:t>
              </a:r>
              <a:endParaRPr lang="en-CA" altLang="en-US" baseline="-25000"/>
            </a:p>
          </p:txBody>
        </p:sp>
        <p:sp>
          <p:nvSpPr>
            <p:cNvPr id="45107" name="Text Box 60">
              <a:extLst>
                <a:ext uri="{FF2B5EF4-FFF2-40B4-BE49-F238E27FC236}">
                  <a16:creationId xmlns:a16="http://schemas.microsoft.com/office/drawing/2014/main" id="{50E92E83-5C89-495D-90C2-FECE8A045D52}"/>
                </a:ext>
              </a:extLst>
            </p:cNvPr>
            <p:cNvSpPr txBox="1">
              <a:spLocks noChangeArrowheads="1"/>
            </p:cNvSpPr>
            <p:nvPr/>
          </p:nvSpPr>
          <p:spPr bwMode="auto">
            <a:xfrm>
              <a:off x="3072" y="2289"/>
              <a:ext cx="6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∞,4</a:t>
              </a:r>
              <a:r>
                <a:rPr lang="en-US" altLang="en-US"/>
                <a:t>, h</a:t>
              </a:r>
              <a:r>
                <a:rPr lang="en-US" altLang="en-US" baseline="-25000"/>
                <a:t>4</a:t>
              </a:r>
              <a:endParaRPr lang="en-CA" altLang="en-US" baseline="-25000"/>
            </a:p>
          </p:txBody>
        </p:sp>
      </p:grpSp>
      <p:grpSp>
        <p:nvGrpSpPr>
          <p:cNvPr id="45060" name="Group 113">
            <a:extLst>
              <a:ext uri="{FF2B5EF4-FFF2-40B4-BE49-F238E27FC236}">
                <a16:creationId xmlns:a16="http://schemas.microsoft.com/office/drawing/2014/main" id="{22C424C6-AA1A-45AD-AB42-253CD5AC1444}"/>
              </a:ext>
            </a:extLst>
          </p:cNvPr>
          <p:cNvGrpSpPr>
            <a:grpSpLocks/>
          </p:cNvGrpSpPr>
          <p:nvPr/>
        </p:nvGrpSpPr>
        <p:grpSpPr bwMode="auto">
          <a:xfrm>
            <a:off x="457200" y="4545013"/>
            <a:ext cx="8247063" cy="1601787"/>
            <a:chOff x="288" y="2863"/>
            <a:chExt cx="5195" cy="1009"/>
          </a:xfrm>
        </p:grpSpPr>
        <p:sp>
          <p:nvSpPr>
            <p:cNvPr id="45066" name="Freeform 63">
              <a:extLst>
                <a:ext uri="{FF2B5EF4-FFF2-40B4-BE49-F238E27FC236}">
                  <a16:creationId xmlns:a16="http://schemas.microsoft.com/office/drawing/2014/main" id="{87886C17-E600-46D5-8741-E60D43A2C6E1}"/>
                </a:ext>
              </a:extLst>
            </p:cNvPr>
            <p:cNvSpPr>
              <a:spLocks/>
            </p:cNvSpPr>
            <p:nvPr/>
          </p:nvSpPr>
          <p:spPr bwMode="auto">
            <a:xfrm>
              <a:off x="864" y="3072"/>
              <a:ext cx="829" cy="192"/>
            </a:xfrm>
            <a:custGeom>
              <a:avLst/>
              <a:gdLst>
                <a:gd name="T0" fmla="*/ 0 w 1104"/>
                <a:gd name="T1" fmla="*/ 96 h 192"/>
                <a:gd name="T2" fmla="*/ 2 w 1104"/>
                <a:gd name="T3" fmla="*/ 96 h 192"/>
                <a:gd name="T4" fmla="*/ 2 w 1104"/>
                <a:gd name="T5" fmla="*/ 0 h 192"/>
                <a:gd name="T6" fmla="*/ 2 w 1104"/>
                <a:gd name="T7" fmla="*/ 192 h 192"/>
                <a:gd name="T8" fmla="*/ 2 w 1104"/>
                <a:gd name="T9" fmla="*/ 0 h 192"/>
                <a:gd name="T10" fmla="*/ 2 w 1104"/>
                <a:gd name="T11" fmla="*/ 192 h 192"/>
                <a:gd name="T12" fmla="*/ 3 w 1104"/>
                <a:gd name="T13" fmla="*/ 0 h 192"/>
                <a:gd name="T14" fmla="*/ 3 w 1104"/>
                <a:gd name="T15" fmla="*/ 192 h 192"/>
                <a:gd name="T16" fmla="*/ 3 w 1104"/>
                <a:gd name="T17" fmla="*/ 96 h 192"/>
                <a:gd name="T18" fmla="*/ 4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67" name="Freeform 64">
              <a:extLst>
                <a:ext uri="{FF2B5EF4-FFF2-40B4-BE49-F238E27FC236}">
                  <a16:creationId xmlns:a16="http://schemas.microsoft.com/office/drawing/2014/main" id="{BDE8FEC4-D6AB-4926-945F-6609E965A9FE}"/>
                </a:ext>
              </a:extLst>
            </p:cNvPr>
            <p:cNvSpPr>
              <a:spLocks/>
            </p:cNvSpPr>
            <p:nvPr/>
          </p:nvSpPr>
          <p:spPr bwMode="auto">
            <a:xfrm>
              <a:off x="2544" y="3072"/>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68" name="Freeform 65">
              <a:extLst>
                <a:ext uri="{FF2B5EF4-FFF2-40B4-BE49-F238E27FC236}">
                  <a16:creationId xmlns:a16="http://schemas.microsoft.com/office/drawing/2014/main" id="{BC5FB8DD-E787-471D-B366-A57207B73644}"/>
                </a:ext>
              </a:extLst>
            </p:cNvPr>
            <p:cNvSpPr>
              <a:spLocks/>
            </p:cNvSpPr>
            <p:nvPr/>
          </p:nvSpPr>
          <p:spPr bwMode="auto">
            <a:xfrm>
              <a:off x="1680" y="3072"/>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69" name="Line 66">
              <a:extLst>
                <a:ext uri="{FF2B5EF4-FFF2-40B4-BE49-F238E27FC236}">
                  <a16:creationId xmlns:a16="http://schemas.microsoft.com/office/drawing/2014/main" id="{B9EA1382-915F-45F2-BDE2-74CC4CAB933D}"/>
                </a:ext>
              </a:extLst>
            </p:cNvPr>
            <p:cNvSpPr>
              <a:spLocks noChangeShapeType="1"/>
            </p:cNvSpPr>
            <p:nvPr/>
          </p:nvSpPr>
          <p:spPr bwMode="auto">
            <a:xfrm>
              <a:off x="432" y="3168"/>
              <a:ext cx="384"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5070" name="Text Box 67">
              <a:extLst>
                <a:ext uri="{FF2B5EF4-FFF2-40B4-BE49-F238E27FC236}">
                  <a16:creationId xmlns:a16="http://schemas.microsoft.com/office/drawing/2014/main" id="{AD59EF64-350E-4089-B279-E9EACD43C599}"/>
                </a:ext>
              </a:extLst>
            </p:cNvPr>
            <p:cNvSpPr txBox="1">
              <a:spLocks noChangeArrowheads="1"/>
            </p:cNvSpPr>
            <p:nvPr/>
          </p:nvSpPr>
          <p:spPr bwMode="auto">
            <a:xfrm>
              <a:off x="672" y="2863"/>
              <a:ext cx="4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∞,1</a:t>
              </a:r>
              <a:endParaRPr lang="en-US" altLang="en-US"/>
            </a:p>
          </p:txBody>
        </p:sp>
        <p:sp>
          <p:nvSpPr>
            <p:cNvPr id="45071" name="Text Box 68">
              <a:extLst>
                <a:ext uri="{FF2B5EF4-FFF2-40B4-BE49-F238E27FC236}">
                  <a16:creationId xmlns:a16="http://schemas.microsoft.com/office/drawing/2014/main" id="{013F0CA3-9EFE-4A6B-A081-4D3E58885707}"/>
                </a:ext>
              </a:extLst>
            </p:cNvPr>
            <p:cNvSpPr txBox="1">
              <a:spLocks noChangeArrowheads="1"/>
            </p:cNvSpPr>
            <p:nvPr/>
          </p:nvSpPr>
          <p:spPr bwMode="auto">
            <a:xfrm>
              <a:off x="1488" y="2863"/>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s,1</a:t>
              </a:r>
              <a:endParaRPr lang="en-US" altLang="en-US"/>
            </a:p>
          </p:txBody>
        </p:sp>
        <p:sp>
          <p:nvSpPr>
            <p:cNvPr id="45072" name="Text Box 69">
              <a:extLst>
                <a:ext uri="{FF2B5EF4-FFF2-40B4-BE49-F238E27FC236}">
                  <a16:creationId xmlns:a16="http://schemas.microsoft.com/office/drawing/2014/main" id="{265A185A-4EF7-4939-BAA3-A884E09E6E4D}"/>
                </a:ext>
              </a:extLst>
            </p:cNvPr>
            <p:cNvSpPr txBox="1">
              <a:spLocks noChangeArrowheads="1"/>
            </p:cNvSpPr>
            <p:nvPr/>
          </p:nvSpPr>
          <p:spPr bwMode="auto">
            <a:xfrm>
              <a:off x="2352" y="2863"/>
              <a:ext cx="2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2</a:t>
              </a:r>
              <a:endParaRPr lang="en-US" altLang="en-US"/>
            </a:p>
          </p:txBody>
        </p:sp>
        <p:sp>
          <p:nvSpPr>
            <p:cNvPr id="45073" name="Text Box 70">
              <a:extLst>
                <a:ext uri="{FF2B5EF4-FFF2-40B4-BE49-F238E27FC236}">
                  <a16:creationId xmlns:a16="http://schemas.microsoft.com/office/drawing/2014/main" id="{1C7D9D5F-C537-497E-B9F8-847F1EB32720}"/>
                </a:ext>
              </a:extLst>
            </p:cNvPr>
            <p:cNvSpPr txBox="1">
              <a:spLocks noChangeArrowheads="1"/>
            </p:cNvSpPr>
            <p:nvPr/>
          </p:nvSpPr>
          <p:spPr bwMode="auto">
            <a:xfrm>
              <a:off x="5040" y="2863"/>
              <a:ext cx="4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 4</a:t>
              </a:r>
              <a:endParaRPr lang="en-US" altLang="en-US"/>
            </a:p>
          </p:txBody>
        </p:sp>
        <p:sp>
          <p:nvSpPr>
            <p:cNvPr id="45074" name="Text Box 71">
              <a:extLst>
                <a:ext uri="{FF2B5EF4-FFF2-40B4-BE49-F238E27FC236}">
                  <a16:creationId xmlns:a16="http://schemas.microsoft.com/office/drawing/2014/main" id="{70AFC0C9-077C-42FE-9533-5AA7306202B0}"/>
                </a:ext>
              </a:extLst>
            </p:cNvPr>
            <p:cNvSpPr txBox="1">
              <a:spLocks noChangeArrowheads="1"/>
            </p:cNvSpPr>
            <p:nvPr/>
          </p:nvSpPr>
          <p:spPr bwMode="auto">
            <a:xfrm>
              <a:off x="288" y="2880"/>
              <a:ext cx="34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q</a:t>
              </a:r>
              <a:r>
                <a:rPr lang="en-US" altLang="en-US" baseline="-25000"/>
                <a:t>r</a:t>
              </a:r>
              <a:endParaRPr lang="en-US" altLang="en-US"/>
            </a:p>
          </p:txBody>
        </p:sp>
        <p:graphicFrame>
          <p:nvGraphicFramePr>
            <p:cNvPr id="45075" name="Object 72">
              <a:extLst>
                <a:ext uri="{FF2B5EF4-FFF2-40B4-BE49-F238E27FC236}">
                  <a16:creationId xmlns:a16="http://schemas.microsoft.com/office/drawing/2014/main" id="{FB7D1697-DB35-475C-B5BF-8B6AE957AF3F}"/>
                </a:ext>
              </a:extLst>
            </p:cNvPr>
            <p:cNvGraphicFramePr>
              <a:graphicFrameLocks noChangeAspect="1"/>
            </p:cNvGraphicFramePr>
            <p:nvPr/>
          </p:nvGraphicFramePr>
          <p:xfrm>
            <a:off x="1016" y="3280"/>
            <a:ext cx="584" cy="464"/>
          </p:xfrm>
          <a:graphic>
            <a:graphicData uri="http://schemas.openxmlformats.org/presentationml/2006/ole">
              <mc:AlternateContent xmlns:mc="http://schemas.openxmlformats.org/markup-compatibility/2006">
                <mc:Choice xmlns:v="urn:schemas-microsoft-com:vml" Requires="v">
                  <p:oleObj spid="_x0000_s45120" name="Equation" r:id="rId5" imgW="927100" imgH="736600" progId="Equation.3">
                    <p:embed/>
                  </p:oleObj>
                </mc:Choice>
                <mc:Fallback>
                  <p:oleObj name="Equation" r:id="rId5" imgW="927100" imgH="736600" progId="Equation.3">
                    <p:embed/>
                    <p:pic>
                      <p:nvPicPr>
                        <p:cNvPr id="0"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 y="3280"/>
                          <a:ext cx="58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6" name="Object 73">
              <a:extLst>
                <a:ext uri="{FF2B5EF4-FFF2-40B4-BE49-F238E27FC236}">
                  <a16:creationId xmlns:a16="http://schemas.microsoft.com/office/drawing/2014/main" id="{53158CBE-5CB4-4FC3-A289-0C0733E6FAF6}"/>
                </a:ext>
              </a:extLst>
            </p:cNvPr>
            <p:cNvGraphicFramePr>
              <a:graphicFrameLocks noChangeAspect="1"/>
            </p:cNvGraphicFramePr>
            <p:nvPr/>
          </p:nvGraphicFramePr>
          <p:xfrm>
            <a:off x="1824" y="3408"/>
            <a:ext cx="600" cy="464"/>
          </p:xfrm>
          <a:graphic>
            <a:graphicData uri="http://schemas.openxmlformats.org/presentationml/2006/ole">
              <mc:AlternateContent xmlns:mc="http://schemas.openxmlformats.org/markup-compatibility/2006">
                <mc:Choice xmlns:v="urn:schemas-microsoft-com:vml" Requires="v">
                  <p:oleObj spid="_x0000_s45121" name="Equation" r:id="rId7" imgW="952500" imgH="736600" progId="Equation.3">
                    <p:embed/>
                  </p:oleObj>
                </mc:Choice>
                <mc:Fallback>
                  <p:oleObj name="Equation" r:id="rId7" imgW="952500" imgH="736600" progId="Equation.3">
                    <p:embed/>
                    <p:pic>
                      <p:nvPicPr>
                        <p:cNvPr id="0" name="Object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3408"/>
                          <a:ext cx="600"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7" name="Freeform 75">
              <a:extLst>
                <a:ext uri="{FF2B5EF4-FFF2-40B4-BE49-F238E27FC236}">
                  <a16:creationId xmlns:a16="http://schemas.microsoft.com/office/drawing/2014/main" id="{6F2C8A74-2E34-4401-9AE7-B4971C62827E}"/>
                </a:ext>
              </a:extLst>
            </p:cNvPr>
            <p:cNvSpPr>
              <a:spLocks/>
            </p:cNvSpPr>
            <p:nvPr/>
          </p:nvSpPr>
          <p:spPr bwMode="auto">
            <a:xfrm>
              <a:off x="3408" y="3072"/>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8" name="Freeform 76">
              <a:extLst>
                <a:ext uri="{FF2B5EF4-FFF2-40B4-BE49-F238E27FC236}">
                  <a16:creationId xmlns:a16="http://schemas.microsoft.com/office/drawing/2014/main" id="{8598F97C-7BD7-482B-BC9E-030F035CC81F}"/>
                </a:ext>
              </a:extLst>
            </p:cNvPr>
            <p:cNvSpPr>
              <a:spLocks/>
            </p:cNvSpPr>
            <p:nvPr/>
          </p:nvSpPr>
          <p:spPr bwMode="auto">
            <a:xfrm>
              <a:off x="4272" y="3072"/>
              <a:ext cx="864" cy="192"/>
            </a:xfrm>
            <a:custGeom>
              <a:avLst/>
              <a:gdLst>
                <a:gd name="T0" fmla="*/ 0 w 1104"/>
                <a:gd name="T1" fmla="*/ 96 h 192"/>
                <a:gd name="T2" fmla="*/ 2 w 1104"/>
                <a:gd name="T3" fmla="*/ 96 h 192"/>
                <a:gd name="T4" fmla="*/ 2 w 1104"/>
                <a:gd name="T5" fmla="*/ 0 h 192"/>
                <a:gd name="T6" fmla="*/ 3 w 1104"/>
                <a:gd name="T7" fmla="*/ 192 h 192"/>
                <a:gd name="T8" fmla="*/ 4 w 1104"/>
                <a:gd name="T9" fmla="*/ 0 h 192"/>
                <a:gd name="T10" fmla="*/ 5 w 1104"/>
                <a:gd name="T11" fmla="*/ 192 h 192"/>
                <a:gd name="T12" fmla="*/ 5 w 1104"/>
                <a:gd name="T13" fmla="*/ 0 h 192"/>
                <a:gd name="T14" fmla="*/ 6 w 1104"/>
                <a:gd name="T15" fmla="*/ 192 h 192"/>
                <a:gd name="T16" fmla="*/ 6 w 1104"/>
                <a:gd name="T17" fmla="*/ 96 h 192"/>
                <a:gd name="T18" fmla="*/ 8 w 1104"/>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9" name="Text Box 78">
              <a:extLst>
                <a:ext uri="{FF2B5EF4-FFF2-40B4-BE49-F238E27FC236}">
                  <a16:creationId xmlns:a16="http://schemas.microsoft.com/office/drawing/2014/main" id="{9D36EA52-4568-41F8-AF75-27CB5A6E0D70}"/>
                </a:ext>
              </a:extLst>
            </p:cNvPr>
            <p:cNvSpPr txBox="1">
              <a:spLocks noChangeArrowheads="1"/>
            </p:cNvSpPr>
            <p:nvPr/>
          </p:nvSpPr>
          <p:spPr bwMode="auto">
            <a:xfrm>
              <a:off x="3216" y="2863"/>
              <a:ext cx="3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3</a:t>
              </a:r>
              <a:endParaRPr lang="en-US" altLang="en-US"/>
            </a:p>
          </p:txBody>
        </p:sp>
        <p:sp>
          <p:nvSpPr>
            <p:cNvPr id="45080" name="Text Box 79">
              <a:extLst>
                <a:ext uri="{FF2B5EF4-FFF2-40B4-BE49-F238E27FC236}">
                  <a16:creationId xmlns:a16="http://schemas.microsoft.com/office/drawing/2014/main" id="{98596EEE-02B7-4B87-9106-C366B0C3DAAE}"/>
                </a:ext>
              </a:extLst>
            </p:cNvPr>
            <p:cNvSpPr txBox="1">
              <a:spLocks noChangeArrowheads="1"/>
            </p:cNvSpPr>
            <p:nvPr/>
          </p:nvSpPr>
          <p:spPr bwMode="auto">
            <a:xfrm>
              <a:off x="4080" y="2863"/>
              <a:ext cx="4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s,4</a:t>
              </a:r>
            </a:p>
          </p:txBody>
        </p:sp>
      </p:grpSp>
      <p:graphicFrame>
        <p:nvGraphicFramePr>
          <p:cNvPr id="45061" name="Object 100">
            <a:extLst>
              <a:ext uri="{FF2B5EF4-FFF2-40B4-BE49-F238E27FC236}">
                <a16:creationId xmlns:a16="http://schemas.microsoft.com/office/drawing/2014/main" id="{B577B5EE-FA27-4025-85A0-800488D9ADB0}"/>
              </a:ext>
            </a:extLst>
          </p:cNvPr>
          <p:cNvGraphicFramePr>
            <a:graphicFrameLocks noChangeAspect="1"/>
          </p:cNvGraphicFramePr>
          <p:nvPr/>
        </p:nvGraphicFramePr>
        <p:xfrm>
          <a:off x="4343400" y="5410200"/>
          <a:ext cx="990600" cy="736600"/>
        </p:xfrm>
        <a:graphic>
          <a:graphicData uri="http://schemas.openxmlformats.org/presentationml/2006/ole">
            <mc:AlternateContent xmlns:mc="http://schemas.openxmlformats.org/markup-compatibility/2006">
              <mc:Choice xmlns:v="urn:schemas-microsoft-com:vml" Requires="v">
                <p:oleObj spid="_x0000_s45122" name="Equation" r:id="rId9" imgW="990600" imgH="736600" progId="Equation.3">
                  <p:embed/>
                </p:oleObj>
              </mc:Choice>
              <mc:Fallback>
                <p:oleObj name="Equation" r:id="rId9" imgW="990600" imgH="736600" progId="Equation.3">
                  <p:embed/>
                  <p:pic>
                    <p:nvPicPr>
                      <p:cNvPr id="0" name="Object 1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5410200"/>
                        <a:ext cx="9906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101">
            <a:extLst>
              <a:ext uri="{FF2B5EF4-FFF2-40B4-BE49-F238E27FC236}">
                <a16:creationId xmlns:a16="http://schemas.microsoft.com/office/drawing/2014/main" id="{87EAC01F-30C2-4593-879A-F8B7F93C8973}"/>
              </a:ext>
            </a:extLst>
          </p:cNvPr>
          <p:cNvGraphicFramePr>
            <a:graphicFrameLocks noChangeAspect="1"/>
          </p:cNvGraphicFramePr>
          <p:nvPr/>
        </p:nvGraphicFramePr>
        <p:xfrm>
          <a:off x="5638800" y="5410200"/>
          <a:ext cx="1003300" cy="736600"/>
        </p:xfrm>
        <a:graphic>
          <a:graphicData uri="http://schemas.openxmlformats.org/presentationml/2006/ole">
            <mc:AlternateContent xmlns:mc="http://schemas.openxmlformats.org/markup-compatibility/2006">
              <mc:Choice xmlns:v="urn:schemas-microsoft-com:vml" Requires="v">
                <p:oleObj spid="_x0000_s45123" name="Equation" r:id="rId11" imgW="1002865" imgH="736280" progId="Equation.3">
                  <p:embed/>
                </p:oleObj>
              </mc:Choice>
              <mc:Fallback>
                <p:oleObj name="Equation" r:id="rId11" imgW="1002865" imgH="736280" progId="Equation.3">
                  <p:embed/>
                  <p:pic>
                    <p:nvPicPr>
                      <p:cNvPr id="0" name="Object 1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5410200"/>
                        <a:ext cx="10033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106">
            <a:extLst>
              <a:ext uri="{FF2B5EF4-FFF2-40B4-BE49-F238E27FC236}">
                <a16:creationId xmlns:a16="http://schemas.microsoft.com/office/drawing/2014/main" id="{A6736D8D-9B45-4D07-BDDD-4FA211AE957F}"/>
              </a:ext>
            </a:extLst>
          </p:cNvPr>
          <p:cNvGraphicFramePr>
            <a:graphicFrameLocks noGrp="1" noChangeAspect="1"/>
          </p:cNvGraphicFramePr>
          <p:nvPr>
            <p:ph sz="quarter" idx="3"/>
          </p:nvPr>
        </p:nvGraphicFramePr>
        <p:xfrm>
          <a:off x="5867400" y="1066800"/>
          <a:ext cx="1854200" cy="762000"/>
        </p:xfrm>
        <a:graphic>
          <a:graphicData uri="http://schemas.openxmlformats.org/presentationml/2006/ole">
            <mc:AlternateContent xmlns:mc="http://schemas.openxmlformats.org/markup-compatibility/2006">
              <mc:Choice xmlns:v="urn:schemas-microsoft-com:vml" Requires="v">
                <p:oleObj spid="_x0000_s45124" name="Equation" r:id="rId13" imgW="1854200" imgH="762000" progId="Equation.3">
                  <p:embed/>
                </p:oleObj>
              </mc:Choice>
              <mc:Fallback>
                <p:oleObj name="Equation" r:id="rId13" imgW="1854200" imgH="762000" progId="Equation.3">
                  <p:embed/>
                  <p:pic>
                    <p:nvPicPr>
                      <p:cNvPr id="0" name="Object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1066800"/>
                        <a:ext cx="1854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4" name="Object 109">
            <a:extLst>
              <a:ext uri="{FF2B5EF4-FFF2-40B4-BE49-F238E27FC236}">
                <a16:creationId xmlns:a16="http://schemas.microsoft.com/office/drawing/2014/main" id="{87A1FE56-4DFB-4FE1-A855-5E3581E799DE}"/>
              </a:ext>
            </a:extLst>
          </p:cNvPr>
          <p:cNvGraphicFramePr>
            <a:graphicFrameLocks noChangeAspect="1"/>
          </p:cNvGraphicFramePr>
          <p:nvPr/>
        </p:nvGraphicFramePr>
        <p:xfrm>
          <a:off x="5867400" y="2362200"/>
          <a:ext cx="2551113" cy="393700"/>
        </p:xfrm>
        <a:graphic>
          <a:graphicData uri="http://schemas.openxmlformats.org/presentationml/2006/ole">
            <mc:AlternateContent xmlns:mc="http://schemas.openxmlformats.org/markup-compatibility/2006">
              <mc:Choice xmlns:v="urn:schemas-microsoft-com:vml" Requires="v">
                <p:oleObj spid="_x0000_s45125" name="Equation" r:id="rId15" imgW="2552700" imgH="393700" progId="Equation.3">
                  <p:embed/>
                </p:oleObj>
              </mc:Choice>
              <mc:Fallback>
                <p:oleObj name="Equation" r:id="rId15" imgW="2552700" imgH="393700" progId="Equation.3">
                  <p:embed/>
                  <p:pic>
                    <p:nvPicPr>
                      <p:cNvPr id="0" name="Object 10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67400" y="2362200"/>
                        <a:ext cx="25511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5" name="Text Box 111">
            <a:extLst>
              <a:ext uri="{FF2B5EF4-FFF2-40B4-BE49-F238E27FC236}">
                <a16:creationId xmlns:a16="http://schemas.microsoft.com/office/drawing/2014/main" id="{FEEB4061-F989-4739-8BA8-6C2E5CE63C97}"/>
              </a:ext>
            </a:extLst>
          </p:cNvPr>
          <p:cNvSpPr txBox="1">
            <a:spLocks noChangeArrowheads="1"/>
          </p:cNvSpPr>
          <p:nvPr/>
        </p:nvSpPr>
        <p:spPr bwMode="auto">
          <a:xfrm>
            <a:off x="593725" y="673100"/>
            <a:ext cx="1598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Composite </a:t>
            </a:r>
          </a:p>
          <a:p>
            <a:pPr eaLnBrk="1" hangingPunct="1">
              <a:spcBef>
                <a:spcPct val="0"/>
              </a:spcBef>
              <a:buFontTx/>
              <a:buNone/>
            </a:pPr>
            <a:r>
              <a:rPr lang="en-US" altLang="en-US"/>
              <a:t>Cylinder</a:t>
            </a:r>
            <a:endParaRPr lang="en-CA"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E6A3247-635E-4BA0-A4B9-4F0EE95A8C34}"/>
              </a:ext>
            </a:extLst>
          </p:cNvPr>
          <p:cNvSpPr>
            <a:spLocks noGrp="1" noChangeArrowheads="1"/>
          </p:cNvSpPr>
          <p:nvPr>
            <p:ph type="title"/>
          </p:nvPr>
        </p:nvSpPr>
        <p:spPr/>
        <p:txBody>
          <a:bodyPr/>
          <a:lstStyle/>
          <a:p>
            <a:pPr eaLnBrk="1" hangingPunct="1"/>
            <a:r>
              <a:rPr lang="en-US" altLang="en-US"/>
              <a:t>Critical Insulation Thickness</a:t>
            </a:r>
            <a:endParaRPr lang="en-CA" altLang="en-US"/>
          </a:p>
        </p:txBody>
      </p:sp>
      <p:sp>
        <p:nvSpPr>
          <p:cNvPr id="46083" name="Rectangle 3">
            <a:extLst>
              <a:ext uri="{FF2B5EF4-FFF2-40B4-BE49-F238E27FC236}">
                <a16:creationId xmlns:a16="http://schemas.microsoft.com/office/drawing/2014/main" id="{36E7CCA6-2C51-4D09-A4B2-6B0B653C0F5B}"/>
              </a:ext>
            </a:extLst>
          </p:cNvPr>
          <p:cNvSpPr>
            <a:spLocks noGrp="1" noChangeArrowheads="1"/>
          </p:cNvSpPr>
          <p:nvPr>
            <p:ph type="body" idx="1"/>
          </p:nvPr>
        </p:nvSpPr>
        <p:spPr/>
        <p:txBody>
          <a:bodyPr/>
          <a:lstStyle/>
          <a:p>
            <a:pPr eaLnBrk="1" hangingPunct="1"/>
            <a:r>
              <a:rPr lang="en-US" altLang="en-US"/>
              <a:t>Practically, it turns out that adding insulation in cylindrical and spherical exposed walls can initially cause the thermal resistance to decrease, thereby increasing the heat transfer rate because the outside area for convection heat transfer is getting larger. At some critical thickness, r</a:t>
            </a:r>
            <a:r>
              <a:rPr lang="en-US" altLang="en-US" baseline="-25000"/>
              <a:t>cr</a:t>
            </a:r>
            <a:r>
              <a:rPr lang="en-US" altLang="en-US"/>
              <a:t>, the thermal resistance increases again and consequently the heat transfer is reduced.</a:t>
            </a:r>
          </a:p>
          <a:p>
            <a:pPr eaLnBrk="1" hangingPunct="1"/>
            <a:r>
              <a:rPr lang="en-US" altLang="en-US"/>
              <a:t>To find an expression for r</a:t>
            </a:r>
            <a:r>
              <a:rPr lang="en-US" altLang="en-US" baseline="-25000"/>
              <a:t>cr</a:t>
            </a:r>
            <a:r>
              <a:rPr lang="en-US" altLang="en-US"/>
              <a:t>, consider the thermal circuit below for an insulated cylindrical wall with thermal conductivity k:</a:t>
            </a:r>
            <a:endParaRPr lang="en-CA" altLang="en-US"/>
          </a:p>
        </p:txBody>
      </p:sp>
      <p:sp>
        <p:nvSpPr>
          <p:cNvPr id="46084" name="AutoShape 5" descr="5%">
            <a:extLst>
              <a:ext uri="{FF2B5EF4-FFF2-40B4-BE49-F238E27FC236}">
                <a16:creationId xmlns:a16="http://schemas.microsoft.com/office/drawing/2014/main" id="{E7B2263F-BAAB-4D70-A825-A7D089B71B2D}"/>
              </a:ext>
            </a:extLst>
          </p:cNvPr>
          <p:cNvSpPr>
            <a:spLocks noChangeAspect="1" noChangeArrowheads="1"/>
          </p:cNvSpPr>
          <p:nvPr/>
        </p:nvSpPr>
        <p:spPr bwMode="auto">
          <a:xfrm>
            <a:off x="914400" y="4572000"/>
            <a:ext cx="1828800" cy="1828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38" y="10800"/>
                </a:moveTo>
                <a:cubicBezTo>
                  <a:pt x="5738" y="13596"/>
                  <a:pt x="8004" y="15862"/>
                  <a:pt x="10800" y="15862"/>
                </a:cubicBezTo>
                <a:cubicBezTo>
                  <a:pt x="13596" y="15862"/>
                  <a:pt x="15862" y="13596"/>
                  <a:pt x="15862" y="10800"/>
                </a:cubicBezTo>
                <a:cubicBezTo>
                  <a:pt x="15862" y="8004"/>
                  <a:pt x="13596" y="5738"/>
                  <a:pt x="10800" y="5738"/>
                </a:cubicBezTo>
                <a:cubicBezTo>
                  <a:pt x="8004" y="5738"/>
                  <a:pt x="5738" y="8004"/>
                  <a:pt x="5738" y="10800"/>
                </a:cubicBezTo>
                <a:close/>
              </a:path>
            </a:pathLst>
          </a:custGeom>
          <a:pattFill prst="pct5">
            <a:fgClr>
              <a:schemeClr val="tx1"/>
            </a:fgClr>
            <a:bgClr>
              <a:schemeClr val="bg1"/>
            </a:bgClr>
          </a:pattFill>
          <a:ln w="9525">
            <a:solidFill>
              <a:schemeClr val="tx1"/>
            </a:solidFill>
            <a:round/>
            <a:headEnd/>
            <a:tailEnd/>
          </a:ln>
        </p:spPr>
        <p:txBody>
          <a:bodyPr wrap="none" anchor="ctr"/>
          <a:lstStyle/>
          <a:p>
            <a:endParaRPr lang="en-US"/>
          </a:p>
        </p:txBody>
      </p:sp>
      <p:sp>
        <p:nvSpPr>
          <p:cNvPr id="46085" name="Line 6">
            <a:extLst>
              <a:ext uri="{FF2B5EF4-FFF2-40B4-BE49-F238E27FC236}">
                <a16:creationId xmlns:a16="http://schemas.microsoft.com/office/drawing/2014/main" id="{7F05FF2F-ED4A-4A6E-8884-E552081DBB47}"/>
              </a:ext>
            </a:extLst>
          </p:cNvPr>
          <p:cNvSpPr>
            <a:spLocks noChangeShapeType="1"/>
          </p:cNvSpPr>
          <p:nvPr/>
        </p:nvSpPr>
        <p:spPr bwMode="auto">
          <a:xfrm flipH="1" flipV="1">
            <a:off x="1143000" y="4876800"/>
            <a:ext cx="701675" cy="644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6" name="Line 7">
            <a:extLst>
              <a:ext uri="{FF2B5EF4-FFF2-40B4-BE49-F238E27FC236}">
                <a16:creationId xmlns:a16="http://schemas.microsoft.com/office/drawing/2014/main" id="{628B6617-5A1F-4B47-B642-725B06A57517}"/>
              </a:ext>
            </a:extLst>
          </p:cNvPr>
          <p:cNvSpPr>
            <a:spLocks noChangeShapeType="1"/>
          </p:cNvSpPr>
          <p:nvPr/>
        </p:nvSpPr>
        <p:spPr bwMode="auto">
          <a:xfrm flipH="1">
            <a:off x="1524000" y="5521325"/>
            <a:ext cx="320675" cy="269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7" name="Text Box 10">
            <a:extLst>
              <a:ext uri="{FF2B5EF4-FFF2-40B4-BE49-F238E27FC236}">
                <a16:creationId xmlns:a16="http://schemas.microsoft.com/office/drawing/2014/main" id="{A538E1F8-9D9C-4D33-85EE-335B77C348B5}"/>
              </a:ext>
            </a:extLst>
          </p:cNvPr>
          <p:cNvSpPr txBox="1">
            <a:spLocks noChangeArrowheads="1"/>
          </p:cNvSpPr>
          <p:nvPr/>
        </p:nvSpPr>
        <p:spPr bwMode="auto">
          <a:xfrm>
            <a:off x="1447800" y="4670425"/>
            <a:ext cx="384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2</a:t>
            </a:r>
            <a:endParaRPr lang="en-CA" altLang="en-US" baseline="-25000"/>
          </a:p>
        </p:txBody>
      </p:sp>
      <p:sp>
        <p:nvSpPr>
          <p:cNvPr id="46088" name="Text Box 11">
            <a:extLst>
              <a:ext uri="{FF2B5EF4-FFF2-40B4-BE49-F238E27FC236}">
                <a16:creationId xmlns:a16="http://schemas.microsoft.com/office/drawing/2014/main" id="{FD03FAEE-B42E-488D-B19B-F8E68F32E9B1}"/>
              </a:ext>
            </a:extLst>
          </p:cNvPr>
          <p:cNvSpPr txBox="1">
            <a:spLocks noChangeArrowheads="1"/>
          </p:cNvSpPr>
          <p:nvPr/>
        </p:nvSpPr>
        <p:spPr bwMode="auto">
          <a:xfrm>
            <a:off x="1676400" y="5508625"/>
            <a:ext cx="384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1</a:t>
            </a:r>
            <a:endParaRPr lang="en-CA" altLang="en-US" baseline="-25000"/>
          </a:p>
        </p:txBody>
      </p:sp>
      <p:sp>
        <p:nvSpPr>
          <p:cNvPr id="46089" name="Text Box 13">
            <a:extLst>
              <a:ext uri="{FF2B5EF4-FFF2-40B4-BE49-F238E27FC236}">
                <a16:creationId xmlns:a16="http://schemas.microsoft.com/office/drawing/2014/main" id="{91E8E0D6-91A0-4732-AE80-8CA7B041E65B}"/>
              </a:ext>
            </a:extLst>
          </p:cNvPr>
          <p:cNvSpPr txBox="1">
            <a:spLocks noChangeArrowheads="1"/>
          </p:cNvSpPr>
          <p:nvPr/>
        </p:nvSpPr>
        <p:spPr bwMode="auto">
          <a:xfrm>
            <a:off x="2803525" y="4635500"/>
            <a:ext cx="13811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Insulation</a:t>
            </a:r>
            <a:endParaRPr lang="en-CA" altLang="en-US"/>
          </a:p>
        </p:txBody>
      </p:sp>
      <p:sp>
        <p:nvSpPr>
          <p:cNvPr id="46090" name="Text Box 14">
            <a:extLst>
              <a:ext uri="{FF2B5EF4-FFF2-40B4-BE49-F238E27FC236}">
                <a16:creationId xmlns:a16="http://schemas.microsoft.com/office/drawing/2014/main" id="{0B7C4AA9-4A98-40DC-846C-CDDF3F4355CE}"/>
              </a:ext>
            </a:extLst>
          </p:cNvPr>
          <p:cNvSpPr txBox="1">
            <a:spLocks noChangeArrowheads="1"/>
          </p:cNvSpPr>
          <p:nvPr/>
        </p:nvSpPr>
        <p:spPr bwMode="auto">
          <a:xfrm>
            <a:off x="2819400" y="5584825"/>
            <a:ext cx="12874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Thin wall</a:t>
            </a:r>
            <a:endParaRPr lang="en-CA" altLang="en-US"/>
          </a:p>
        </p:txBody>
      </p:sp>
      <p:sp>
        <p:nvSpPr>
          <p:cNvPr id="46091" name="Text Box 15">
            <a:extLst>
              <a:ext uri="{FF2B5EF4-FFF2-40B4-BE49-F238E27FC236}">
                <a16:creationId xmlns:a16="http://schemas.microsoft.com/office/drawing/2014/main" id="{97D56C12-6B52-4D5F-9378-D8FF0CE01B3B}"/>
              </a:ext>
            </a:extLst>
          </p:cNvPr>
          <p:cNvSpPr txBox="1">
            <a:spLocks noChangeArrowheads="1"/>
          </p:cNvSpPr>
          <p:nvPr/>
        </p:nvSpPr>
        <p:spPr bwMode="auto">
          <a:xfrm>
            <a:off x="2971800" y="5157788"/>
            <a:ext cx="8556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 </a:t>
            </a:r>
            <a:r>
              <a:rPr lang="en-US" altLang="en-US"/>
              <a:t>, h</a:t>
            </a:r>
            <a:endParaRPr lang="en-CA" altLang="en-US" baseline="-25000"/>
          </a:p>
        </p:txBody>
      </p:sp>
      <p:sp>
        <p:nvSpPr>
          <p:cNvPr id="46092" name="Text Box 16">
            <a:extLst>
              <a:ext uri="{FF2B5EF4-FFF2-40B4-BE49-F238E27FC236}">
                <a16:creationId xmlns:a16="http://schemas.microsoft.com/office/drawing/2014/main" id="{2749D0CA-2D94-4BD5-ABAB-946637B19B3D}"/>
              </a:ext>
            </a:extLst>
          </p:cNvPr>
          <p:cNvSpPr txBox="1">
            <a:spLocks noChangeArrowheads="1"/>
          </p:cNvSpPr>
          <p:nvPr/>
        </p:nvSpPr>
        <p:spPr bwMode="auto">
          <a:xfrm>
            <a:off x="2514600" y="6148388"/>
            <a:ext cx="4508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s</a:t>
            </a:r>
            <a:endParaRPr lang="en-CA" altLang="en-US" baseline="-25000"/>
          </a:p>
        </p:txBody>
      </p:sp>
      <p:sp>
        <p:nvSpPr>
          <p:cNvPr id="46093" name="Line 17">
            <a:extLst>
              <a:ext uri="{FF2B5EF4-FFF2-40B4-BE49-F238E27FC236}">
                <a16:creationId xmlns:a16="http://schemas.microsoft.com/office/drawing/2014/main" id="{A7B58ABA-285B-482A-A88A-BE52CECAE924}"/>
              </a:ext>
            </a:extLst>
          </p:cNvPr>
          <p:cNvSpPr>
            <a:spLocks noChangeShapeType="1"/>
          </p:cNvSpPr>
          <p:nvPr/>
        </p:nvSpPr>
        <p:spPr bwMode="auto">
          <a:xfrm flipH="1">
            <a:off x="2438400" y="48768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4" name="Line 19">
            <a:extLst>
              <a:ext uri="{FF2B5EF4-FFF2-40B4-BE49-F238E27FC236}">
                <a16:creationId xmlns:a16="http://schemas.microsoft.com/office/drawing/2014/main" id="{7DF71E74-82EA-4BDA-B4C7-BCF1420A4AD5}"/>
              </a:ext>
            </a:extLst>
          </p:cNvPr>
          <p:cNvSpPr>
            <a:spLocks noChangeShapeType="1"/>
          </p:cNvSpPr>
          <p:nvPr/>
        </p:nvSpPr>
        <p:spPr bwMode="auto">
          <a:xfrm flipH="1" flipV="1">
            <a:off x="2209800" y="5638800"/>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5" name="Freeform 21">
            <a:extLst>
              <a:ext uri="{FF2B5EF4-FFF2-40B4-BE49-F238E27FC236}">
                <a16:creationId xmlns:a16="http://schemas.microsoft.com/office/drawing/2014/main" id="{EAFB3F3E-741A-4EA5-9C65-EBC56B85C281}"/>
              </a:ext>
            </a:extLst>
          </p:cNvPr>
          <p:cNvSpPr>
            <a:spLocks/>
          </p:cNvSpPr>
          <p:nvPr/>
        </p:nvSpPr>
        <p:spPr bwMode="auto">
          <a:xfrm>
            <a:off x="5562600" y="4545013"/>
            <a:ext cx="1316038" cy="304800"/>
          </a:xfrm>
          <a:custGeom>
            <a:avLst/>
            <a:gdLst>
              <a:gd name="T0" fmla="*/ 0 w 1104"/>
              <a:gd name="T1" fmla="*/ 2147483647 h 192"/>
              <a:gd name="T2" fmla="*/ 2147483647 w 1104"/>
              <a:gd name="T3" fmla="*/ 2147483647 h 192"/>
              <a:gd name="T4" fmla="*/ 2147483647 w 1104"/>
              <a:gd name="T5" fmla="*/ 0 h 192"/>
              <a:gd name="T6" fmla="*/ 2147483647 w 1104"/>
              <a:gd name="T7" fmla="*/ 2147483647 h 192"/>
              <a:gd name="T8" fmla="*/ 2147483647 w 1104"/>
              <a:gd name="T9" fmla="*/ 0 h 192"/>
              <a:gd name="T10" fmla="*/ 2147483647 w 1104"/>
              <a:gd name="T11" fmla="*/ 2147483647 h 192"/>
              <a:gd name="T12" fmla="*/ 2147483647 w 1104"/>
              <a:gd name="T13" fmla="*/ 0 h 192"/>
              <a:gd name="T14" fmla="*/ 2147483647 w 1104"/>
              <a:gd name="T15" fmla="*/ 2147483647 h 192"/>
              <a:gd name="T16" fmla="*/ 2147483647 w 1104"/>
              <a:gd name="T17" fmla="*/ 2147483647 h 192"/>
              <a:gd name="T18" fmla="*/ 2147483647 w 1104"/>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6" name="Freeform 23">
            <a:extLst>
              <a:ext uri="{FF2B5EF4-FFF2-40B4-BE49-F238E27FC236}">
                <a16:creationId xmlns:a16="http://schemas.microsoft.com/office/drawing/2014/main" id="{5415ED52-85E8-455F-ADA9-7C04FC07B10A}"/>
              </a:ext>
            </a:extLst>
          </p:cNvPr>
          <p:cNvSpPr>
            <a:spLocks/>
          </p:cNvSpPr>
          <p:nvPr/>
        </p:nvSpPr>
        <p:spPr bwMode="auto">
          <a:xfrm>
            <a:off x="6858000" y="4545013"/>
            <a:ext cx="1371600" cy="304800"/>
          </a:xfrm>
          <a:custGeom>
            <a:avLst/>
            <a:gdLst>
              <a:gd name="T0" fmla="*/ 0 w 1104"/>
              <a:gd name="T1" fmla="*/ 2147483647 h 192"/>
              <a:gd name="T2" fmla="*/ 2147483647 w 1104"/>
              <a:gd name="T3" fmla="*/ 2147483647 h 192"/>
              <a:gd name="T4" fmla="*/ 2147483647 w 1104"/>
              <a:gd name="T5" fmla="*/ 0 h 192"/>
              <a:gd name="T6" fmla="*/ 2147483647 w 1104"/>
              <a:gd name="T7" fmla="*/ 2147483647 h 192"/>
              <a:gd name="T8" fmla="*/ 2147483647 w 1104"/>
              <a:gd name="T9" fmla="*/ 0 h 192"/>
              <a:gd name="T10" fmla="*/ 2147483647 w 1104"/>
              <a:gd name="T11" fmla="*/ 2147483647 h 192"/>
              <a:gd name="T12" fmla="*/ 2147483647 w 1104"/>
              <a:gd name="T13" fmla="*/ 0 h 192"/>
              <a:gd name="T14" fmla="*/ 2147483647 w 1104"/>
              <a:gd name="T15" fmla="*/ 2147483647 h 192"/>
              <a:gd name="T16" fmla="*/ 2147483647 w 1104"/>
              <a:gd name="T17" fmla="*/ 2147483647 h 192"/>
              <a:gd name="T18" fmla="*/ 2147483647 w 1104"/>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92"/>
              <a:gd name="T32" fmla="*/ 1104 w 110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92">
                <a:moveTo>
                  <a:pt x="0" y="96"/>
                </a:moveTo>
                <a:lnTo>
                  <a:pt x="288" y="96"/>
                </a:lnTo>
                <a:lnTo>
                  <a:pt x="336" y="0"/>
                </a:lnTo>
                <a:lnTo>
                  <a:pt x="432" y="192"/>
                </a:lnTo>
                <a:lnTo>
                  <a:pt x="528" y="0"/>
                </a:lnTo>
                <a:lnTo>
                  <a:pt x="624" y="192"/>
                </a:lnTo>
                <a:lnTo>
                  <a:pt x="720" y="0"/>
                </a:lnTo>
                <a:lnTo>
                  <a:pt x="816" y="192"/>
                </a:lnTo>
                <a:lnTo>
                  <a:pt x="864" y="96"/>
                </a:lnTo>
                <a:lnTo>
                  <a:pt x="1104" y="96"/>
                </a:lnTo>
              </a:path>
            </a:pathLst>
          </a:custGeom>
          <a:noFill/>
          <a:ln w="952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7" name="Line 24">
            <a:extLst>
              <a:ext uri="{FF2B5EF4-FFF2-40B4-BE49-F238E27FC236}">
                <a16:creationId xmlns:a16="http://schemas.microsoft.com/office/drawing/2014/main" id="{4E7D7651-4FDC-45EC-82C4-1963FC1F8624}"/>
              </a:ext>
            </a:extLst>
          </p:cNvPr>
          <p:cNvSpPr>
            <a:spLocks noChangeShapeType="1"/>
          </p:cNvSpPr>
          <p:nvPr/>
        </p:nvSpPr>
        <p:spPr bwMode="auto">
          <a:xfrm>
            <a:off x="4876800" y="4697413"/>
            <a:ext cx="60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6098" name="Text Box 25">
            <a:extLst>
              <a:ext uri="{FF2B5EF4-FFF2-40B4-BE49-F238E27FC236}">
                <a16:creationId xmlns:a16="http://schemas.microsoft.com/office/drawing/2014/main" id="{64676A48-181B-4504-9C98-2EC15849E25F}"/>
              </a:ext>
            </a:extLst>
          </p:cNvPr>
          <p:cNvSpPr txBox="1">
            <a:spLocks noChangeArrowheads="1"/>
          </p:cNvSpPr>
          <p:nvPr/>
        </p:nvSpPr>
        <p:spPr bwMode="auto">
          <a:xfrm>
            <a:off x="5257800" y="4213225"/>
            <a:ext cx="4619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1</a:t>
            </a:r>
            <a:endParaRPr lang="en-US" altLang="en-US"/>
          </a:p>
        </p:txBody>
      </p:sp>
      <p:sp>
        <p:nvSpPr>
          <p:cNvPr id="46099" name="Text Box 26">
            <a:extLst>
              <a:ext uri="{FF2B5EF4-FFF2-40B4-BE49-F238E27FC236}">
                <a16:creationId xmlns:a16="http://schemas.microsoft.com/office/drawing/2014/main" id="{7D7F4B07-2213-4DE3-BB09-9A013E601642}"/>
              </a:ext>
            </a:extLst>
          </p:cNvPr>
          <p:cNvSpPr txBox="1">
            <a:spLocks noChangeArrowheads="1"/>
          </p:cNvSpPr>
          <p:nvPr/>
        </p:nvSpPr>
        <p:spPr bwMode="auto">
          <a:xfrm>
            <a:off x="6553200" y="4213225"/>
            <a:ext cx="5286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 </a:t>
            </a:r>
            <a:r>
              <a:rPr lang="en-US" altLang="en-US" baseline="-25000"/>
              <a:t>s</a:t>
            </a:r>
            <a:endParaRPr lang="en-US" altLang="en-US"/>
          </a:p>
        </p:txBody>
      </p:sp>
      <p:sp>
        <p:nvSpPr>
          <p:cNvPr id="46100" name="Text Box 27">
            <a:extLst>
              <a:ext uri="{FF2B5EF4-FFF2-40B4-BE49-F238E27FC236}">
                <a16:creationId xmlns:a16="http://schemas.microsoft.com/office/drawing/2014/main" id="{2691E558-37AD-493F-B0E1-E0A62FEE57D9}"/>
              </a:ext>
            </a:extLst>
          </p:cNvPr>
          <p:cNvSpPr txBox="1">
            <a:spLocks noChangeArrowheads="1"/>
          </p:cNvSpPr>
          <p:nvPr/>
        </p:nvSpPr>
        <p:spPr bwMode="auto">
          <a:xfrm>
            <a:off x="7924800" y="4213225"/>
            <a:ext cx="4921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T</a:t>
            </a:r>
            <a:r>
              <a:rPr lang="en-US" altLang="en-US" baseline="-25000"/>
              <a:t>∞</a:t>
            </a:r>
            <a:endParaRPr lang="en-US" altLang="en-US"/>
          </a:p>
        </p:txBody>
      </p:sp>
      <p:sp>
        <p:nvSpPr>
          <p:cNvPr id="46101" name="Text Box 29">
            <a:extLst>
              <a:ext uri="{FF2B5EF4-FFF2-40B4-BE49-F238E27FC236}">
                <a16:creationId xmlns:a16="http://schemas.microsoft.com/office/drawing/2014/main" id="{45E3CE8C-FAC7-41C1-BD07-62FB0A3A8975}"/>
              </a:ext>
            </a:extLst>
          </p:cNvPr>
          <p:cNvSpPr txBox="1">
            <a:spLocks noChangeArrowheads="1"/>
          </p:cNvSpPr>
          <p:nvPr/>
        </p:nvSpPr>
        <p:spPr bwMode="auto">
          <a:xfrm>
            <a:off x="4648200" y="4240213"/>
            <a:ext cx="5492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q</a:t>
            </a:r>
            <a:r>
              <a:rPr lang="en-US" altLang="en-US" baseline="-25000"/>
              <a:t>r</a:t>
            </a:r>
            <a:endParaRPr lang="en-US" altLang="en-US"/>
          </a:p>
        </p:txBody>
      </p:sp>
      <p:graphicFrame>
        <p:nvGraphicFramePr>
          <p:cNvPr id="46102" name="Object 0">
            <a:extLst>
              <a:ext uri="{FF2B5EF4-FFF2-40B4-BE49-F238E27FC236}">
                <a16:creationId xmlns:a16="http://schemas.microsoft.com/office/drawing/2014/main" id="{4B12F0D7-92D5-4F4D-AF78-8469974A410C}"/>
              </a:ext>
            </a:extLst>
          </p:cNvPr>
          <p:cNvGraphicFramePr>
            <a:graphicFrameLocks noChangeAspect="1"/>
          </p:cNvGraphicFramePr>
          <p:nvPr/>
        </p:nvGraphicFramePr>
        <p:xfrm>
          <a:off x="7258050" y="4945063"/>
          <a:ext cx="723900" cy="736600"/>
        </p:xfrm>
        <a:graphic>
          <a:graphicData uri="http://schemas.openxmlformats.org/presentationml/2006/ole">
            <mc:AlternateContent xmlns:mc="http://schemas.openxmlformats.org/markup-compatibility/2006">
              <mc:Choice xmlns:v="urn:schemas-microsoft-com:vml" Requires="v">
                <p:oleObj spid="_x0000_s46108" name="Equation" r:id="rId3" imgW="723586" imgH="736280" progId="Equation.3">
                  <p:embed/>
                </p:oleObj>
              </mc:Choice>
              <mc:Fallback>
                <p:oleObj name="Equation" r:id="rId3" imgW="723586" imgH="73628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8050" y="4945063"/>
                        <a:ext cx="7239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3" name="Object 1">
            <a:extLst>
              <a:ext uri="{FF2B5EF4-FFF2-40B4-BE49-F238E27FC236}">
                <a16:creationId xmlns:a16="http://schemas.microsoft.com/office/drawing/2014/main" id="{7FAEFE82-74E6-4EED-971C-27F86A538818}"/>
              </a:ext>
            </a:extLst>
          </p:cNvPr>
          <p:cNvGraphicFramePr>
            <a:graphicFrameLocks noChangeAspect="1"/>
          </p:cNvGraphicFramePr>
          <p:nvPr/>
        </p:nvGraphicFramePr>
        <p:xfrm>
          <a:off x="5765800" y="4976813"/>
          <a:ext cx="965200" cy="673100"/>
        </p:xfrm>
        <a:graphic>
          <a:graphicData uri="http://schemas.openxmlformats.org/presentationml/2006/ole">
            <mc:AlternateContent xmlns:mc="http://schemas.openxmlformats.org/markup-compatibility/2006">
              <mc:Choice xmlns:v="urn:schemas-microsoft-com:vml" Requires="v">
                <p:oleObj spid="_x0000_s46109" name="Equation" r:id="rId5" imgW="965200" imgH="673100" progId="Equation.3">
                  <p:embed/>
                </p:oleObj>
              </mc:Choice>
              <mc:Fallback>
                <p:oleObj name="Equation" r:id="rId5" imgW="965200" imgH="6731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5800" y="4976813"/>
                        <a:ext cx="965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4" name="AutoShape 37">
            <a:extLst>
              <a:ext uri="{FF2B5EF4-FFF2-40B4-BE49-F238E27FC236}">
                <a16:creationId xmlns:a16="http://schemas.microsoft.com/office/drawing/2014/main" id="{58996B00-E3A2-47CD-9436-96C3A677E140}"/>
              </a:ext>
            </a:extLst>
          </p:cNvPr>
          <p:cNvSpPr>
            <a:spLocks/>
          </p:cNvSpPr>
          <p:nvPr/>
        </p:nvSpPr>
        <p:spPr bwMode="auto">
          <a:xfrm rot="-5400000">
            <a:off x="6629400" y="4648200"/>
            <a:ext cx="381000" cy="2514600"/>
          </a:xfrm>
          <a:prstGeom prst="leftBrace">
            <a:avLst>
              <a:gd name="adj1" fmla="val 50111"/>
              <a:gd name="adj2" fmla="val 489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FontTx/>
              <a:buNone/>
            </a:pPr>
            <a:endParaRPr lang="en-US" altLang="en-US" sz="2000"/>
          </a:p>
        </p:txBody>
      </p:sp>
      <p:sp>
        <p:nvSpPr>
          <p:cNvPr id="46105" name="Text Box 38">
            <a:extLst>
              <a:ext uri="{FF2B5EF4-FFF2-40B4-BE49-F238E27FC236}">
                <a16:creationId xmlns:a16="http://schemas.microsoft.com/office/drawing/2014/main" id="{5D9F1A75-FD79-46B9-A6EA-D12B942CA1D5}"/>
              </a:ext>
            </a:extLst>
          </p:cNvPr>
          <p:cNvSpPr txBox="1">
            <a:spLocks noChangeArrowheads="1"/>
          </p:cNvSpPr>
          <p:nvPr/>
        </p:nvSpPr>
        <p:spPr bwMode="auto">
          <a:xfrm>
            <a:off x="6537325" y="6083300"/>
            <a:ext cx="500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t</a:t>
            </a:r>
            <a:r>
              <a:rPr lang="en-US" altLang="en-US"/>
              <a:t>’</a:t>
            </a:r>
            <a:endParaRPr lang="en-CA" altLang="en-US" baseline="-25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632BBC23-67D0-4BC4-8466-F7C3BB0428A1}"/>
              </a:ext>
            </a:extLst>
          </p:cNvPr>
          <p:cNvSpPr>
            <a:spLocks noGrp="1" noChangeArrowheads="1"/>
          </p:cNvSpPr>
          <p:nvPr>
            <p:ph type="body" sz="half" idx="1"/>
          </p:nvPr>
        </p:nvSpPr>
        <p:spPr>
          <a:xfrm>
            <a:off x="609600" y="228600"/>
            <a:ext cx="7848600" cy="6248400"/>
          </a:xfrm>
        </p:spPr>
        <p:txBody>
          <a:bodyPr/>
          <a:lstStyle/>
          <a:p>
            <a:pPr eaLnBrk="1" hangingPunct="1"/>
            <a:r>
              <a:rPr lang="en-US" altLang="en-US"/>
              <a:t>To find r</a:t>
            </a:r>
            <a:r>
              <a:rPr lang="en-US" altLang="en-US" baseline="-25000"/>
              <a:t>cr</a:t>
            </a:r>
            <a:r>
              <a:rPr lang="en-US" altLang="en-US"/>
              <a:t>, set the overall thermal resistance dR</a:t>
            </a:r>
            <a:r>
              <a:rPr lang="en-US" altLang="en-US" baseline="-25000"/>
              <a:t>t</a:t>
            </a:r>
            <a:r>
              <a:rPr lang="en-US" altLang="en-US"/>
              <a:t>’/dr = 0 and solve for r:</a:t>
            </a:r>
          </a:p>
          <a:p>
            <a:pPr eaLnBrk="1" hangingPunct="1"/>
            <a:endParaRPr lang="en-US" altLang="en-US"/>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a:t>For insulation thickness less that r</a:t>
            </a:r>
            <a:r>
              <a:rPr lang="en-US" altLang="en-US" baseline="-25000"/>
              <a:t>cr</a:t>
            </a:r>
            <a:r>
              <a:rPr lang="en-US" altLang="en-US"/>
              <a:t> the heat loss increases with increasing r and for insulation thickness greater that r</a:t>
            </a:r>
            <a:r>
              <a:rPr lang="en-US" altLang="en-US" baseline="-25000"/>
              <a:t>cr</a:t>
            </a:r>
            <a:r>
              <a:rPr lang="en-US" altLang="en-US"/>
              <a:t> the heat loss decreases with increasing r</a:t>
            </a:r>
          </a:p>
          <a:p>
            <a:pPr eaLnBrk="1" hangingPunct="1"/>
            <a:r>
              <a:rPr lang="en-US" altLang="en-US"/>
              <a:t>If k = 0.03 W/(m</a:t>
            </a:r>
            <a:r>
              <a:rPr lang="en-US" altLang="en-US">
                <a:cs typeface="Arial" panose="020B0604020202020204" pitchFamily="34" charset="0"/>
              </a:rPr>
              <a:t>·K) and h = 10 W/</a:t>
            </a:r>
            <a:r>
              <a:rPr lang="en-US" altLang="en-US"/>
              <a:t>(m</a:t>
            </a:r>
            <a:r>
              <a:rPr lang="en-US" altLang="en-US" baseline="30000"/>
              <a:t>2</a:t>
            </a:r>
            <a:r>
              <a:rPr lang="en-US" altLang="en-US">
                <a:cs typeface="Arial" panose="020B0604020202020204" pitchFamily="34" charset="0"/>
              </a:rPr>
              <a:t>·K):</a:t>
            </a:r>
          </a:p>
          <a:p>
            <a:pPr lvl="1" eaLnBrk="1" hangingPunct="1"/>
            <a:r>
              <a:rPr lang="en-US" altLang="en-US">
                <a:cs typeface="Arial" panose="020B0604020202020204" pitchFamily="34" charset="0"/>
              </a:rPr>
              <a:t>cylinder</a:t>
            </a:r>
          </a:p>
          <a:p>
            <a:pPr lvl="1" eaLnBrk="1" hangingPunct="1"/>
            <a:endParaRPr lang="en-US" altLang="en-US">
              <a:cs typeface="Arial" panose="020B0604020202020204" pitchFamily="34" charset="0"/>
            </a:endParaRPr>
          </a:p>
          <a:p>
            <a:pPr lvl="1" eaLnBrk="1" hangingPunct="1"/>
            <a:r>
              <a:rPr lang="en-US" altLang="en-US">
                <a:cs typeface="Arial" panose="020B0604020202020204" pitchFamily="34" charset="0"/>
              </a:rPr>
              <a:t>sphere</a:t>
            </a:r>
            <a:endParaRPr lang="en-CA" altLang="en-US">
              <a:cs typeface="Arial" panose="020B0604020202020204" pitchFamily="34" charset="0"/>
            </a:endParaRPr>
          </a:p>
        </p:txBody>
      </p:sp>
      <p:graphicFrame>
        <p:nvGraphicFramePr>
          <p:cNvPr id="47107" name="Object 4">
            <a:extLst>
              <a:ext uri="{FF2B5EF4-FFF2-40B4-BE49-F238E27FC236}">
                <a16:creationId xmlns:a16="http://schemas.microsoft.com/office/drawing/2014/main" id="{9FF08630-722C-44F9-8978-2FD68DA4FCE8}"/>
              </a:ext>
            </a:extLst>
          </p:cNvPr>
          <p:cNvGraphicFramePr>
            <a:graphicFrameLocks noGrp="1" noChangeAspect="1"/>
          </p:cNvGraphicFramePr>
          <p:nvPr>
            <p:ph sz="quarter" idx="2"/>
          </p:nvPr>
        </p:nvGraphicFramePr>
        <p:xfrm>
          <a:off x="1600200" y="1066800"/>
          <a:ext cx="2197100" cy="673100"/>
        </p:xfrm>
        <a:graphic>
          <a:graphicData uri="http://schemas.openxmlformats.org/presentationml/2006/ole">
            <mc:AlternateContent xmlns:mc="http://schemas.openxmlformats.org/markup-compatibility/2006">
              <mc:Choice xmlns:v="urn:schemas-microsoft-com:vml" Requires="v">
                <p:oleObj spid="_x0000_s47121" name="Equation" r:id="rId3" imgW="2197100" imgH="673100" progId="Equation.3">
                  <p:embed/>
                </p:oleObj>
              </mc:Choice>
              <mc:Fallback>
                <p:oleObj name="Equation" r:id="rId3" imgW="2197100" imgH="673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066800"/>
                        <a:ext cx="21971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7">
            <a:extLst>
              <a:ext uri="{FF2B5EF4-FFF2-40B4-BE49-F238E27FC236}">
                <a16:creationId xmlns:a16="http://schemas.microsoft.com/office/drawing/2014/main" id="{B2509488-42A6-4E73-9F21-DB4C13739F3C}"/>
              </a:ext>
            </a:extLst>
          </p:cNvPr>
          <p:cNvGraphicFramePr>
            <a:graphicFrameLocks noGrp="1" noChangeAspect="1"/>
          </p:cNvGraphicFramePr>
          <p:nvPr>
            <p:ph sz="quarter" idx="3"/>
          </p:nvPr>
        </p:nvGraphicFramePr>
        <p:xfrm>
          <a:off x="1600200" y="1930400"/>
          <a:ext cx="2817813" cy="723900"/>
        </p:xfrm>
        <a:graphic>
          <a:graphicData uri="http://schemas.openxmlformats.org/presentationml/2006/ole">
            <mc:AlternateContent xmlns:mc="http://schemas.openxmlformats.org/markup-compatibility/2006">
              <mc:Choice xmlns:v="urn:schemas-microsoft-com:vml" Requires="v">
                <p:oleObj spid="_x0000_s47122" name="Equation" r:id="rId5" imgW="2819400" imgH="723900" progId="Equation.3">
                  <p:embed/>
                </p:oleObj>
              </mc:Choice>
              <mc:Fallback>
                <p:oleObj name="Equation" r:id="rId5" imgW="2819400" imgH="723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930400"/>
                        <a:ext cx="28178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10">
            <a:extLst>
              <a:ext uri="{FF2B5EF4-FFF2-40B4-BE49-F238E27FC236}">
                <a16:creationId xmlns:a16="http://schemas.microsoft.com/office/drawing/2014/main" id="{88FBF435-0E46-4AC4-981B-7D5B3E1E07AB}"/>
              </a:ext>
            </a:extLst>
          </p:cNvPr>
          <p:cNvGraphicFramePr>
            <a:graphicFrameLocks noChangeAspect="1"/>
          </p:cNvGraphicFramePr>
          <p:nvPr/>
        </p:nvGraphicFramePr>
        <p:xfrm>
          <a:off x="1600200" y="2844800"/>
          <a:ext cx="1181100" cy="660400"/>
        </p:xfrm>
        <a:graphic>
          <a:graphicData uri="http://schemas.openxmlformats.org/presentationml/2006/ole">
            <mc:AlternateContent xmlns:mc="http://schemas.openxmlformats.org/markup-compatibility/2006">
              <mc:Choice xmlns:v="urn:schemas-microsoft-com:vml" Requires="v">
                <p:oleObj spid="_x0000_s47123" name="Equation" r:id="rId7" imgW="1180588" imgH="660113" progId="Equation.3">
                  <p:embed/>
                </p:oleObj>
              </mc:Choice>
              <mc:Fallback>
                <p:oleObj name="Equation" r:id="rId7" imgW="1180588" imgH="660113"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844800"/>
                        <a:ext cx="11811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11">
            <a:extLst>
              <a:ext uri="{FF2B5EF4-FFF2-40B4-BE49-F238E27FC236}">
                <a16:creationId xmlns:a16="http://schemas.microsoft.com/office/drawing/2014/main" id="{4FD84574-ED00-476E-BADE-6B62BBED505C}"/>
              </a:ext>
            </a:extLst>
          </p:cNvPr>
          <p:cNvGraphicFramePr>
            <a:graphicFrameLocks noChangeAspect="1"/>
          </p:cNvGraphicFramePr>
          <p:nvPr/>
        </p:nvGraphicFramePr>
        <p:xfrm>
          <a:off x="6400800" y="2844800"/>
          <a:ext cx="939800" cy="660400"/>
        </p:xfrm>
        <a:graphic>
          <a:graphicData uri="http://schemas.openxmlformats.org/presentationml/2006/ole">
            <mc:AlternateContent xmlns:mc="http://schemas.openxmlformats.org/markup-compatibility/2006">
              <mc:Choice xmlns:v="urn:schemas-microsoft-com:vml" Requires="v">
                <p:oleObj spid="_x0000_s47124" name="Equation" r:id="rId9" imgW="939392" imgH="660113" progId="Equation.3">
                  <p:embed/>
                </p:oleObj>
              </mc:Choice>
              <mc:Fallback>
                <p:oleObj name="Equation" r:id="rId9" imgW="939392" imgH="66011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2844800"/>
                        <a:ext cx="9398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1" name="Text Box 12">
            <a:extLst>
              <a:ext uri="{FF2B5EF4-FFF2-40B4-BE49-F238E27FC236}">
                <a16:creationId xmlns:a16="http://schemas.microsoft.com/office/drawing/2014/main" id="{DA7C62A1-F58F-4E2C-8430-C85D5442E130}"/>
              </a:ext>
            </a:extLst>
          </p:cNvPr>
          <p:cNvSpPr txBox="1">
            <a:spLocks noChangeArrowheads="1"/>
          </p:cNvSpPr>
          <p:nvPr/>
        </p:nvSpPr>
        <p:spPr bwMode="auto">
          <a:xfrm>
            <a:off x="3375025" y="2976563"/>
            <a:ext cx="2568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2000"/>
              <a:t>Similarly for a sphere</a:t>
            </a:r>
            <a:endParaRPr lang="en-CA" altLang="en-US" sz="2000"/>
          </a:p>
        </p:txBody>
      </p:sp>
      <p:graphicFrame>
        <p:nvGraphicFramePr>
          <p:cNvPr id="47112" name="Object 13">
            <a:extLst>
              <a:ext uri="{FF2B5EF4-FFF2-40B4-BE49-F238E27FC236}">
                <a16:creationId xmlns:a16="http://schemas.microsoft.com/office/drawing/2014/main" id="{9D9CD25F-B60D-47E4-893B-39351E311CBB}"/>
              </a:ext>
            </a:extLst>
          </p:cNvPr>
          <p:cNvGraphicFramePr>
            <a:graphicFrameLocks noChangeAspect="1"/>
          </p:cNvGraphicFramePr>
          <p:nvPr/>
        </p:nvGraphicFramePr>
        <p:xfrm>
          <a:off x="2438400" y="5181600"/>
          <a:ext cx="4914900" cy="774700"/>
        </p:xfrm>
        <a:graphic>
          <a:graphicData uri="http://schemas.openxmlformats.org/presentationml/2006/ole">
            <mc:AlternateContent xmlns:mc="http://schemas.openxmlformats.org/markup-compatibility/2006">
              <mc:Choice xmlns:v="urn:schemas-microsoft-com:vml" Requires="v">
                <p:oleObj spid="_x0000_s47125" name="Equation" r:id="rId11" imgW="4914900" imgH="774700" progId="Equation.3">
                  <p:embed/>
                </p:oleObj>
              </mc:Choice>
              <mc:Fallback>
                <p:oleObj name="Equation" r:id="rId11" imgW="4914900" imgH="7747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5181600"/>
                        <a:ext cx="49149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3" name="Object 14">
            <a:extLst>
              <a:ext uri="{FF2B5EF4-FFF2-40B4-BE49-F238E27FC236}">
                <a16:creationId xmlns:a16="http://schemas.microsoft.com/office/drawing/2014/main" id="{39B4FCF0-14EC-4D05-B4FC-5B2617DBD436}"/>
              </a:ext>
            </a:extLst>
          </p:cNvPr>
          <p:cNvGraphicFramePr>
            <a:graphicFrameLocks noChangeAspect="1"/>
          </p:cNvGraphicFramePr>
          <p:nvPr/>
        </p:nvGraphicFramePr>
        <p:xfrm>
          <a:off x="2438400" y="6045200"/>
          <a:ext cx="1866900" cy="660400"/>
        </p:xfrm>
        <a:graphic>
          <a:graphicData uri="http://schemas.openxmlformats.org/presentationml/2006/ole">
            <mc:AlternateContent xmlns:mc="http://schemas.openxmlformats.org/markup-compatibility/2006">
              <mc:Choice xmlns:v="urn:schemas-microsoft-com:vml" Requires="v">
                <p:oleObj spid="_x0000_s47126" name="Equation" r:id="rId13" imgW="1866900" imgH="660400" progId="Equation.3">
                  <p:embed/>
                </p:oleObj>
              </mc:Choice>
              <mc:Fallback>
                <p:oleObj name="Equation" r:id="rId13" imgW="1866900" imgH="6604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6045200"/>
                        <a:ext cx="18669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4" name="Text Box 16">
            <a:extLst>
              <a:ext uri="{FF2B5EF4-FFF2-40B4-BE49-F238E27FC236}">
                <a16:creationId xmlns:a16="http://schemas.microsoft.com/office/drawing/2014/main" id="{1772F37F-A481-4A60-82FF-2FD7BD8DDA1D}"/>
              </a:ext>
            </a:extLst>
          </p:cNvPr>
          <p:cNvSpPr txBox="1">
            <a:spLocks noChangeArrowheads="1"/>
          </p:cNvSpPr>
          <p:nvPr/>
        </p:nvSpPr>
        <p:spPr bwMode="auto">
          <a:xfrm>
            <a:off x="4114800" y="1219200"/>
            <a:ext cx="21018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200">
                <a:solidFill>
                  <a:schemeClr val="tx1"/>
                </a:solidFill>
                <a:latin typeface="Arial" panose="020B0604020202020204" pitchFamily="34" charset="0"/>
              </a:defRPr>
            </a:lvl1pPr>
            <a:lvl2pPr marL="742950" indent="-285750" algn="l" eaLnBrk="0" hangingPunct="0">
              <a:spcBef>
                <a:spcPct val="20000"/>
              </a:spcBef>
              <a:buChar char="–"/>
              <a:defRPr sz="2000">
                <a:solidFill>
                  <a:schemeClr val="tx1"/>
                </a:solidFill>
                <a:latin typeface="Arial" panose="020B0604020202020204" pitchFamily="34" charset="0"/>
              </a:defRPr>
            </a:lvl2pPr>
            <a:lvl3pPr marL="1143000" indent="-228600" algn="l" eaLnBrk="0" hangingPunct="0">
              <a:spcBef>
                <a:spcPct val="20000"/>
              </a:spcBef>
              <a:buChar char="•"/>
              <a:defRPr sz="1900">
                <a:solidFill>
                  <a:schemeClr val="tx1"/>
                </a:solidFill>
                <a:latin typeface="Arial" panose="020B0604020202020204" pitchFamily="34" charset="0"/>
              </a:defRPr>
            </a:lvl3pPr>
            <a:lvl4pPr marL="1600200" indent="-228600" algn="l" eaLnBrk="0" hangingPunct="0">
              <a:spcBef>
                <a:spcPct val="20000"/>
              </a:spcBef>
              <a:buChar char="–"/>
              <a:defRPr>
                <a:solidFill>
                  <a:schemeClr val="tx1"/>
                </a:solidFill>
                <a:latin typeface="Arial" panose="020B0604020202020204" pitchFamily="34" charset="0"/>
              </a:defRPr>
            </a:lvl4pPr>
            <a:lvl5pPr marL="2057400" indent="-228600" algn="l" eaLnBrk="0" hangingPunct="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a:t>r</a:t>
            </a:r>
            <a:r>
              <a:rPr lang="en-US" altLang="en-US" baseline="-25000"/>
              <a:t>i</a:t>
            </a:r>
            <a:r>
              <a:rPr lang="en-US" altLang="en-US"/>
              <a:t> = inner radius</a:t>
            </a:r>
            <a:endParaRPr lang="en-CA"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D8FABE4E-B5D5-4203-A2EB-1607409DE3F5}"/>
              </a:ext>
            </a:extLst>
          </p:cNvPr>
          <p:cNvSpPr>
            <a:spLocks noGrp="1" noChangeArrowheads="1"/>
          </p:cNvSpPr>
          <p:nvPr>
            <p:ph type="body" idx="1"/>
          </p:nvPr>
        </p:nvSpPr>
        <p:spPr/>
        <p:txBody>
          <a:bodyPr/>
          <a:lstStyle/>
          <a:p>
            <a:pPr eaLnBrk="1" hangingPunct="1"/>
            <a:r>
              <a:rPr lang="en-US" altLang="en-US"/>
              <a:t>Table 3.3</a:t>
            </a:r>
            <a:endParaRPr lang="en-CA" altLang="en-US"/>
          </a:p>
        </p:txBody>
      </p:sp>
      <p:pic>
        <p:nvPicPr>
          <p:cNvPr id="48131" name="Picture 4" descr="notes3 - 1">
            <a:extLst>
              <a:ext uri="{FF2B5EF4-FFF2-40B4-BE49-F238E27FC236}">
                <a16:creationId xmlns:a16="http://schemas.microsoft.com/office/drawing/2014/main" id="{52DB085A-6BE2-46A3-969D-E3E97EEB9373}"/>
              </a:ext>
            </a:extLst>
          </p:cNvPr>
          <p:cNvPicPr>
            <a:picLocks noChangeAspect="1" noChangeArrowheads="1"/>
          </p:cNvPicPr>
          <p:nvPr/>
        </p:nvPicPr>
        <p:blipFill>
          <a:blip r:embed="rId2">
            <a:lum bright="-30000" contrast="72000"/>
            <a:extLst>
              <a:ext uri="{28A0092B-C50C-407E-A947-70E740481C1C}">
                <a14:useLocalDpi xmlns:a14="http://schemas.microsoft.com/office/drawing/2010/main" val="0"/>
              </a:ext>
            </a:extLst>
          </a:blip>
          <a:srcRect l="3600" t="3944" r="-787" b="3589"/>
          <a:stretch>
            <a:fillRect/>
          </a:stretch>
        </p:blipFill>
        <p:spPr bwMode="auto">
          <a:xfrm>
            <a:off x="0" y="612775"/>
            <a:ext cx="9144000" cy="595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5">
            <a:extLst>
              <a:ext uri="{FF2B5EF4-FFF2-40B4-BE49-F238E27FC236}">
                <a16:creationId xmlns:a16="http://schemas.microsoft.com/office/drawing/2014/main" id="{E496B0E8-616C-466C-911A-17A0ACE86413}"/>
              </a:ext>
            </a:extLst>
          </p:cNvPr>
          <p:cNvSpPr>
            <a:spLocks noGrp="1" noChangeArrowheads="1"/>
          </p:cNvSpPr>
          <p:nvPr>
            <p:ph type="title"/>
          </p:nvPr>
        </p:nvSpPr>
        <p:spPr>
          <a:noFill/>
        </p:spPr>
        <p:txBody>
          <a:bodyPr/>
          <a:lstStyle/>
          <a:p>
            <a:pPr eaLnBrk="1" hangingPunct="1"/>
            <a:r>
              <a:rPr lang="en-US" altLang="en-US"/>
              <a:t>Summary</a:t>
            </a:r>
            <a:endParaRPr lang="en-CA"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9735375D-B7C4-43AC-B7EE-1350C32F4B69}"/>
              </a:ext>
            </a:extLst>
          </p:cNvPr>
          <p:cNvSpPr>
            <a:spLocks noGrp="1"/>
          </p:cNvSpPr>
          <p:nvPr>
            <p:ph idx="1"/>
          </p:nvPr>
        </p:nvSpPr>
        <p:spPr/>
        <p:txBody>
          <a:bodyPr/>
          <a:lstStyle/>
          <a:p>
            <a:pPr>
              <a:buFontTx/>
              <a:buNone/>
            </a:pPr>
            <a:r>
              <a:rPr lang="en-US" altLang="en-US"/>
              <a:t>1.A mild steel tank of wall thickness 12 mm contains water at  95</a:t>
            </a:r>
            <a:r>
              <a:rPr lang="en-US" altLang="en-US" baseline="30000"/>
              <a:t>o</a:t>
            </a:r>
            <a:r>
              <a:rPr lang="en-US" altLang="en-US"/>
              <a:t>C. The thermal conductivity of mild steel is 50 W/mk, and the heat transfer co-efficients of inside and outside are 2850 and 10 W/m</a:t>
            </a:r>
            <a:r>
              <a:rPr lang="en-US" altLang="en-US" baseline="30000"/>
              <a:t>2</a:t>
            </a:r>
            <a:r>
              <a:rPr lang="en-US" altLang="en-US"/>
              <a:t>K. If the atmospheric temperature is 15</a:t>
            </a:r>
            <a:r>
              <a:rPr lang="en-US" altLang="en-US" baseline="30000"/>
              <a:t>o</a:t>
            </a:r>
            <a:r>
              <a:rPr lang="en-US" altLang="en-US"/>
              <a:t>C. Calculate : The rate of heat loss per m</a:t>
            </a:r>
            <a:r>
              <a:rPr lang="en-US" altLang="en-US" baseline="30000"/>
              <a:t>2 </a:t>
            </a:r>
            <a:r>
              <a:rPr lang="en-US" altLang="en-US"/>
              <a:t>of the tank and temperature at inner side and outer side of the tank.</a:t>
            </a:r>
          </a:p>
          <a:p>
            <a:pPr>
              <a:buFontTx/>
              <a:buNone/>
            </a:pPr>
            <a:r>
              <a:rPr lang="en-US" altLang="en-US"/>
              <a:t>2.A metal plate of 4mm thickness  is exposed to vapour at 100</a:t>
            </a:r>
            <a:r>
              <a:rPr lang="en-US" altLang="en-US" baseline="30000"/>
              <a:t>o</a:t>
            </a:r>
            <a:r>
              <a:rPr lang="en-US" altLang="en-US"/>
              <a:t>C on one side and cooling water at 25</a:t>
            </a:r>
            <a:r>
              <a:rPr lang="en-US" altLang="en-US" baseline="30000"/>
              <a:t>o</a:t>
            </a:r>
            <a:r>
              <a:rPr lang="en-US" altLang="en-US"/>
              <a:t>C on the other side. The thermal conductivity of plate is 95.50 W/mk, and the heat transfer co-efficients on vapour side and water side14500  and 2250 W/m</a:t>
            </a:r>
            <a:r>
              <a:rPr lang="en-US" altLang="en-US" baseline="30000"/>
              <a:t>2</a:t>
            </a:r>
            <a:r>
              <a:rPr lang="en-US" altLang="en-US"/>
              <a:t>K. Calculate : The rate of heat loss per m</a:t>
            </a:r>
            <a:r>
              <a:rPr lang="en-US" altLang="en-US" baseline="30000"/>
              <a:t>2 </a:t>
            </a:r>
            <a:r>
              <a:rPr lang="en-US" altLang="en-US"/>
              <a:t>of the tank and temperature drop at each side of the heat transfer.</a:t>
            </a:r>
            <a:endParaRPr lang="en-US" altLang="en-US" baseline="30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CAA2D774-3CFD-4DC1-BE70-F9A827B4EF95}"/>
              </a:ext>
            </a:extLst>
          </p:cNvPr>
          <p:cNvSpPr>
            <a:spLocks noGrp="1"/>
          </p:cNvSpPr>
          <p:nvPr>
            <p:ph idx="1"/>
          </p:nvPr>
        </p:nvSpPr>
        <p:spPr>
          <a:xfrm>
            <a:off x="685800" y="228600"/>
            <a:ext cx="7772400" cy="5867400"/>
          </a:xfrm>
        </p:spPr>
        <p:txBody>
          <a:bodyPr/>
          <a:lstStyle/>
          <a:p>
            <a:pPr>
              <a:buFontTx/>
              <a:buNone/>
            </a:pPr>
            <a:r>
              <a:rPr lang="en-US" altLang="en-US"/>
              <a:t>3. Determine the heat loss for an insulated pipe carrying a hot  liquid, to the surroundings per metre length of the pipe, given the following particulars. I.D. of the pipe = 10 cm, Wall thickness= 1 cm, Thickness of insulation= 3 cm. Temperature of hot liquid= 85</a:t>
            </a:r>
            <a:r>
              <a:rPr lang="en-US" altLang="en-US" baseline="30000"/>
              <a:t>o</a:t>
            </a:r>
            <a:r>
              <a:rPr lang="en-US" altLang="en-US"/>
              <a:t>C. K for steel= 58 W/mk, k for insulating material= 0.2 W/mk convective heat transfer  co-efficient for inside and outside are 720 and 9 W/m</a:t>
            </a:r>
            <a:r>
              <a:rPr lang="en-US" altLang="en-US" baseline="30000"/>
              <a:t>2</a:t>
            </a:r>
            <a:r>
              <a:rPr lang="en-US" altLang="en-US"/>
              <a:t>K. If the atmospheric temperature is 15</a:t>
            </a:r>
            <a:r>
              <a:rPr lang="en-US" altLang="en-US" baseline="30000"/>
              <a:t>o</a:t>
            </a:r>
            <a:r>
              <a:rPr lang="en-US" altLang="en-US"/>
              <a:t>C. Find interface temperatures.</a:t>
            </a:r>
          </a:p>
          <a:p>
            <a:pPr>
              <a:buFontTx/>
              <a:buNone/>
            </a:pPr>
            <a:r>
              <a:rPr lang="en-US" altLang="en-US"/>
              <a:t>4.A steel pipe line (k= 50 w/mK) of inner dia 100mm and outer dia 110mm is to be covered with 2 layers of insulation each having thickness of 50mm. K for first insulation is 0.06 w/mK and for second is 0.12w/mk. Calculate the heat loss per metre length of the pipe and interface temperatures if the inside tube surface is 250</a:t>
            </a:r>
            <a:r>
              <a:rPr lang="en-US" altLang="en-US" baseline="30000"/>
              <a:t>o</a:t>
            </a:r>
            <a:r>
              <a:rPr lang="en-US" altLang="en-US"/>
              <a:t>C and outside surface of insulation is 50</a:t>
            </a:r>
            <a:r>
              <a:rPr lang="en-US" altLang="en-US" baseline="30000"/>
              <a:t>o</a:t>
            </a:r>
            <a:r>
              <a:rPr lang="en-US" altLang="en-US"/>
              <a:t>C. If the order of insulation materials is reversed, calculate the heat loss percentage.</a:t>
            </a:r>
            <a:endParaRPr lang="en-US" altLang="en-US" baseline="30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B7803F09-44F3-4609-9B2F-869279C3D12A}"/>
              </a:ext>
            </a:extLst>
          </p:cNvPr>
          <p:cNvSpPr>
            <a:spLocks noGrp="1"/>
          </p:cNvSpPr>
          <p:nvPr>
            <p:ph idx="1"/>
          </p:nvPr>
        </p:nvSpPr>
        <p:spPr>
          <a:xfrm>
            <a:off x="685800" y="228600"/>
            <a:ext cx="7772400" cy="5867400"/>
          </a:xfrm>
        </p:spPr>
        <p:txBody>
          <a:bodyPr/>
          <a:lstStyle/>
          <a:p>
            <a:pPr>
              <a:buFontTx/>
              <a:buNone/>
            </a:pPr>
            <a:r>
              <a:rPr lang="en-US" altLang="en-US"/>
              <a:t>5.A steam pipe with (k = 45 W/mk) having 70 mm inside dia and 85 mm outside  dia is lagged with 2 insulation layers, the layer in contact with the pipe is 35mm thick asbestos (k= 0.15 W/mk) and it is covered with 25mm thick magnesia insulation ( k= 0.075 W/mk). the convective heat transfer  co-efficient for inside and outside are 220 and 6 W/m</a:t>
            </a:r>
            <a:r>
              <a:rPr lang="en-US" altLang="en-US" baseline="30000"/>
              <a:t>2</a:t>
            </a:r>
            <a:r>
              <a:rPr lang="en-US" altLang="en-US"/>
              <a:t>K. If the temperature of the steam is 350</a:t>
            </a:r>
            <a:r>
              <a:rPr lang="en-US" altLang="en-US" baseline="30000"/>
              <a:t>o</a:t>
            </a:r>
            <a:r>
              <a:rPr lang="en-US" altLang="en-US"/>
              <a:t>C and atmospheric temperature is 30</a:t>
            </a:r>
            <a:r>
              <a:rPr lang="en-US" altLang="en-US" baseline="30000"/>
              <a:t>o</a:t>
            </a:r>
            <a:r>
              <a:rPr lang="en-US" altLang="en-US"/>
              <a:t>C. Find interface temperatures, Steady loss of heat for 50m length of the pipe, overall heat transfer co-efficient  based inside and outside surfaces of the lagged steam main.</a:t>
            </a:r>
          </a:p>
          <a:p>
            <a:pPr>
              <a:buFontTx/>
              <a:buNone/>
            </a:pPr>
            <a:r>
              <a:rPr lang="en-US" altLang="en-US"/>
              <a:t>6. Determine the thermal conductivity of asbestos powder packed in between 2 concentric pipes of 25 and 36 mm diameter length. The inner pipe housing has a heating coil to which 120 W power is supplied. The average temperature of the inner and outer pipes are 42.4 and 27.9</a:t>
            </a:r>
            <a:r>
              <a:rPr lang="en-US" altLang="en-US" baseline="30000"/>
              <a:t>o</a:t>
            </a:r>
            <a:r>
              <a:rPr lang="en-US" altLang="en-US"/>
              <a:t>C respectively.</a:t>
            </a:r>
            <a:endParaRPr lang="en-US" altLang="en-US" baseline="30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B344AC91-8266-4A89-A09A-077C9F00D251}"/>
              </a:ext>
            </a:extLst>
          </p:cNvPr>
          <p:cNvSpPr>
            <a:spLocks noGrp="1"/>
          </p:cNvSpPr>
          <p:nvPr>
            <p:ph idx="1"/>
          </p:nvPr>
        </p:nvSpPr>
        <p:spPr>
          <a:xfrm>
            <a:off x="228600" y="0"/>
            <a:ext cx="8763000" cy="6096000"/>
          </a:xfrm>
        </p:spPr>
        <p:txBody>
          <a:bodyPr/>
          <a:lstStyle/>
          <a:p>
            <a:pPr>
              <a:buFontTx/>
              <a:buNone/>
            </a:pPr>
            <a:r>
              <a:rPr lang="en-US" altLang="en-US" sz="2400"/>
              <a:t>7. A spherical shaped vessel of 1.4 m dia is 90 mm thick. Find the rate of heat leakage, if the temperature difference between the inner and outer surfaces is  220</a:t>
            </a:r>
            <a:r>
              <a:rPr lang="en-US" altLang="en-US" sz="2400" baseline="30000"/>
              <a:t>o</a:t>
            </a:r>
            <a:r>
              <a:rPr lang="en-US" altLang="en-US" sz="2400"/>
              <a:t>C the thermal conductivity of the sphere is 0.083 W/mK. </a:t>
            </a:r>
          </a:p>
          <a:p>
            <a:pPr>
              <a:buFontTx/>
              <a:buNone/>
            </a:pPr>
            <a:r>
              <a:rPr lang="en-US" altLang="en-US" sz="2400"/>
              <a:t>8. A spherical thin walled metallic container is used to store liquid nitrogen at -196</a:t>
            </a:r>
            <a:r>
              <a:rPr lang="en-US" altLang="en-US" sz="2400" baseline="30000"/>
              <a:t>o</a:t>
            </a:r>
            <a:r>
              <a:rPr lang="en-US" altLang="en-US" sz="2400"/>
              <a:t>C. The container has a dia of 0.5m and is covered with insulation composed of  silica powder. The insulation is 25mm thick and its outer layer is exposed to air at 27</a:t>
            </a:r>
            <a:r>
              <a:rPr lang="en-US" altLang="en-US" sz="2400" baseline="30000"/>
              <a:t>o</a:t>
            </a:r>
            <a:r>
              <a:rPr lang="en-US" altLang="en-US" sz="2400"/>
              <a:t>C. The convective heat transfer co-efficient on the outer surface is 20w/m</a:t>
            </a:r>
            <a:r>
              <a:rPr lang="en-US" altLang="en-US" sz="2400" baseline="30000"/>
              <a:t>2</a:t>
            </a:r>
            <a:r>
              <a:rPr lang="en-US" altLang="en-US" sz="2400"/>
              <a:t>K. If k= 0.0017 W/mK for silica powder. Find the heat loss.</a:t>
            </a:r>
          </a:p>
          <a:p>
            <a:pPr>
              <a:buFontTx/>
              <a:buNone/>
            </a:pPr>
            <a:r>
              <a:rPr lang="en-US" altLang="en-US" sz="2400"/>
              <a:t>9. Determine the rate of heat flow through a spherical boiler wall which is 2m in dia and 2 cm thick(k=58 W/mK). The outer surface of boiler wall is covered with asbestos (k= 0.0116 W/mK) 5mm thick. The temperature of outer surface and that of the fluid are 50</a:t>
            </a:r>
            <a:r>
              <a:rPr lang="en-US" altLang="en-US" sz="2400" baseline="30000"/>
              <a:t>o</a:t>
            </a:r>
            <a:r>
              <a:rPr lang="en-US" altLang="en-US" sz="2400"/>
              <a:t>C and 300</a:t>
            </a:r>
            <a:r>
              <a:rPr lang="en-US" altLang="en-US" sz="2400" baseline="30000"/>
              <a:t>o</a:t>
            </a:r>
            <a:r>
              <a:rPr lang="en-US" altLang="en-US" sz="2400"/>
              <a:t>C respectively. Take inner film resistance as 0.0023 K/W.</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4BBFB9BC-624C-4076-BEC2-B0D324AB244D}"/>
              </a:ext>
            </a:extLst>
          </p:cNvPr>
          <p:cNvSpPr>
            <a:spLocks noGrp="1"/>
          </p:cNvSpPr>
          <p:nvPr>
            <p:ph idx="1"/>
          </p:nvPr>
        </p:nvSpPr>
        <p:spPr>
          <a:xfrm>
            <a:off x="228600" y="0"/>
            <a:ext cx="8763000" cy="6096000"/>
          </a:xfrm>
        </p:spPr>
        <p:txBody>
          <a:bodyPr/>
          <a:lstStyle/>
          <a:p>
            <a:pPr>
              <a:buFontTx/>
              <a:buNone/>
            </a:pPr>
            <a:r>
              <a:rPr lang="en-US" altLang="en-US" sz="2000"/>
              <a:t>10. Calculate the critical radius of insulation for asbestos (k= 0.172 W/mK) surrounding a pipe and exposed to room air at 300K with h=2.8 W/m</a:t>
            </a:r>
            <a:r>
              <a:rPr lang="en-US" altLang="en-US" sz="2000" baseline="30000"/>
              <a:t>2</a:t>
            </a:r>
            <a:r>
              <a:rPr lang="en-US" altLang="en-US" sz="2000"/>
              <a:t>K. Calculate the heat loss from a 475K, 60 mm dia pipe when covered with the critical radius of insulation and without insulation.</a:t>
            </a:r>
          </a:p>
          <a:p>
            <a:pPr>
              <a:buFontTx/>
              <a:buNone/>
            </a:pPr>
            <a:endParaRPr lang="en-US" altLang="en-US" sz="2000"/>
          </a:p>
          <a:p>
            <a:pPr>
              <a:buFontTx/>
              <a:buNone/>
            </a:pPr>
            <a:r>
              <a:rPr lang="en-US" altLang="en-US" sz="2000"/>
              <a:t>11. A small electric heating application uses wire of 2mm dia with 0.8 mm with thick insulation (k= 0.12 w/mK). The heat transfer co-efficient  on the insulated surface is 35 W/m</a:t>
            </a:r>
            <a:r>
              <a:rPr lang="en-US" altLang="en-US" sz="2000" baseline="30000"/>
              <a:t>2</a:t>
            </a:r>
            <a:r>
              <a:rPr lang="en-US" altLang="en-US" sz="2000"/>
              <a:t>K. Determine the critical thickness of insulation in this case and the percentage change in the heat transfer rate if the critical thickness is used, assuming the temperature difference between the surface of the wire and surrounding air remains unchanged.</a:t>
            </a:r>
          </a:p>
          <a:p>
            <a:pPr>
              <a:buFontTx/>
              <a:buNone/>
            </a:pPr>
            <a:r>
              <a:rPr lang="en-US" altLang="en-US" sz="2000"/>
              <a:t>12. A wire of 6.5 mm dia at a temperature of 60</a:t>
            </a:r>
            <a:r>
              <a:rPr lang="en-US" altLang="en-US" sz="2000" baseline="30000"/>
              <a:t>o</a:t>
            </a:r>
            <a:r>
              <a:rPr lang="en-US" altLang="en-US" sz="2000"/>
              <a:t> C is to be insulated by a material having k= 0.174 w/mK. Convection heat transfer co-efficient is  8.722 w/m</a:t>
            </a:r>
            <a:r>
              <a:rPr lang="en-US" altLang="en-US" sz="2000" baseline="30000"/>
              <a:t>2</a:t>
            </a:r>
            <a:r>
              <a:rPr lang="en-US" altLang="en-US" sz="2000"/>
              <a:t>K. The ambient temperature is 20</a:t>
            </a:r>
            <a:r>
              <a:rPr lang="en-US" altLang="en-US" sz="2000" baseline="30000"/>
              <a:t>o</a:t>
            </a:r>
            <a:r>
              <a:rPr lang="en-US" altLang="en-US" sz="2000"/>
              <a:t>C. For maximum heat loss what is the minimum thickness of insulation and heat loss per metre length? Also find the percentage increase in the heat dissipation too.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7A1139DD-F202-4B4A-AD0D-E82289829071}"/>
              </a:ext>
            </a:extLst>
          </p:cNvPr>
          <p:cNvSpPr>
            <a:spLocks noGrp="1" noChangeArrowheads="1"/>
          </p:cNvSpPr>
          <p:nvPr>
            <p:ph type="body" idx="1"/>
          </p:nvPr>
        </p:nvSpPr>
        <p:spPr>
          <a:xfrm>
            <a:off x="457200" y="152400"/>
            <a:ext cx="8229600" cy="6096000"/>
          </a:xfrm>
          <a:noFill/>
        </p:spPr>
        <p:txBody>
          <a:bodyPr/>
          <a:lstStyle/>
          <a:p>
            <a:pPr lvl="1" eaLnBrk="1" hangingPunct="1">
              <a:lnSpc>
                <a:spcPct val="90000"/>
              </a:lnSpc>
              <a:buFontTx/>
              <a:buNone/>
            </a:pPr>
            <a:endParaRPr lang="en-US" altLang="en-US" sz="2200"/>
          </a:p>
          <a:p>
            <a:pPr eaLnBrk="1" hangingPunct="1">
              <a:lnSpc>
                <a:spcPct val="90000"/>
              </a:lnSpc>
              <a:buFont typeface="Wingdings" panose="05000000000000000000" pitchFamily="2" charset="2"/>
              <a:buNone/>
            </a:pPr>
            <a:endParaRPr lang="en-US" altLang="en-US" sz="2200"/>
          </a:p>
          <a:p>
            <a:pPr eaLnBrk="1" hangingPunct="1">
              <a:lnSpc>
                <a:spcPct val="90000"/>
              </a:lnSpc>
              <a:buFont typeface="Wingdings" panose="05000000000000000000" pitchFamily="2" charset="2"/>
              <a:buNone/>
            </a:pPr>
            <a:r>
              <a:rPr lang="en-US" altLang="en-US" sz="2200"/>
              <a:t>	Different types of heat transfer processes are called different modes of heat transfer</a:t>
            </a:r>
          </a:p>
          <a:p>
            <a:pPr eaLnBrk="1" hangingPunct="1">
              <a:lnSpc>
                <a:spcPct val="90000"/>
              </a:lnSpc>
            </a:pPr>
            <a:endParaRPr lang="en-US" altLang="en-US" sz="2200"/>
          </a:p>
          <a:p>
            <a:pPr eaLnBrk="1" hangingPunct="1">
              <a:lnSpc>
                <a:spcPct val="90000"/>
              </a:lnSpc>
            </a:pPr>
            <a:r>
              <a:rPr lang="en-US" altLang="en-US" sz="2200" b="1"/>
              <a:t>Conduction</a:t>
            </a:r>
            <a:r>
              <a:rPr lang="en-US" altLang="en-US" sz="2200"/>
              <a:t> </a:t>
            </a:r>
            <a:r>
              <a:rPr lang="en-US" altLang="en-US" sz="2200">
                <a:solidFill>
                  <a:schemeClr val="accent2"/>
                </a:solidFill>
              </a:rPr>
              <a:t>heat transfer is due to a temperature gradient in a stationary medium or media</a:t>
            </a:r>
          </a:p>
          <a:p>
            <a:pPr eaLnBrk="1" hangingPunct="1">
              <a:lnSpc>
                <a:spcPct val="90000"/>
              </a:lnSpc>
            </a:pPr>
            <a:endParaRPr lang="en-US" altLang="en-US" sz="2200">
              <a:solidFill>
                <a:schemeClr val="accent2"/>
              </a:solidFill>
            </a:endParaRPr>
          </a:p>
          <a:p>
            <a:pPr eaLnBrk="1" hangingPunct="1">
              <a:lnSpc>
                <a:spcPct val="90000"/>
              </a:lnSpc>
            </a:pPr>
            <a:r>
              <a:rPr lang="en-US" altLang="en-US" sz="2200" b="1"/>
              <a:t>Convection</a:t>
            </a:r>
            <a:r>
              <a:rPr lang="en-US" altLang="en-US" sz="2200"/>
              <a:t> </a:t>
            </a:r>
            <a:r>
              <a:rPr lang="en-US" altLang="en-US" sz="2200">
                <a:solidFill>
                  <a:schemeClr val="accent2"/>
                </a:solidFill>
              </a:rPr>
              <a:t>heat transfer occurs between a surface and a moving fluid when they are at different temperatures</a:t>
            </a:r>
          </a:p>
          <a:p>
            <a:pPr eaLnBrk="1" hangingPunct="1">
              <a:lnSpc>
                <a:spcPct val="90000"/>
              </a:lnSpc>
            </a:pPr>
            <a:endParaRPr lang="en-US" altLang="en-US" sz="2200">
              <a:solidFill>
                <a:schemeClr val="accent2"/>
              </a:solidFill>
            </a:endParaRPr>
          </a:p>
          <a:p>
            <a:pPr eaLnBrk="1" hangingPunct="1">
              <a:lnSpc>
                <a:spcPct val="90000"/>
              </a:lnSpc>
            </a:pPr>
            <a:r>
              <a:rPr lang="en-US" altLang="en-US" sz="2200" b="1"/>
              <a:t>Radiation</a:t>
            </a:r>
            <a:r>
              <a:rPr lang="en-US" altLang="en-US" sz="2200"/>
              <a:t> </a:t>
            </a:r>
            <a:r>
              <a:rPr lang="en-US" altLang="en-US" sz="2200">
                <a:solidFill>
                  <a:schemeClr val="accent2"/>
                </a:solidFill>
              </a:rPr>
              <a:t>heat transfer occurs due to emission of energy in the form of electromagnetic waves by all bodies above absolute zero temperature</a:t>
            </a:r>
            <a:r>
              <a:rPr lang="en-US" altLang="en-US" sz="2200"/>
              <a:t> </a:t>
            </a:r>
          </a:p>
          <a:p>
            <a:pPr lvl="1" eaLnBrk="1" hangingPunct="1">
              <a:lnSpc>
                <a:spcPct val="90000"/>
              </a:lnSpc>
            </a:pPr>
            <a:endParaRPr lang="en-US" altLang="en-US" sz="2200"/>
          </a:p>
          <a:p>
            <a:pPr lvl="1" eaLnBrk="1" hangingPunct="1">
              <a:lnSpc>
                <a:spcPct val="90000"/>
              </a:lnSpc>
            </a:pPr>
            <a:r>
              <a:rPr lang="en-US" altLang="en-US" sz="2200"/>
              <a:t>Net </a:t>
            </a:r>
            <a:r>
              <a:rPr lang="en-US" altLang="en-US" sz="2200" b="1"/>
              <a:t>radiation</a:t>
            </a:r>
            <a:r>
              <a:rPr lang="en-US" altLang="en-US" sz="2200"/>
              <a:t> heat transfer occurs when there exists a temperature difference between two or more surfaces emitting radiation energy </a:t>
            </a:r>
            <a:endParaRPr lang="en-CA" altLang="en-US" sz="2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39B0BF7-0C2D-40A3-BEC6-404125DB7487}"/>
              </a:ext>
            </a:extLst>
          </p:cNvPr>
          <p:cNvSpPr>
            <a:spLocks noGrp="1"/>
          </p:cNvSpPr>
          <p:nvPr>
            <p:ph type="title"/>
          </p:nvPr>
        </p:nvSpPr>
        <p:spPr/>
        <p:txBody>
          <a:bodyPr/>
          <a:lstStyle/>
          <a:p>
            <a:endParaRPr lang="en-US" altLang="en-US"/>
          </a:p>
        </p:txBody>
      </p:sp>
      <p:pic>
        <p:nvPicPr>
          <p:cNvPr id="54275" name="Picture 2">
            <a:extLst>
              <a:ext uri="{FF2B5EF4-FFF2-40B4-BE49-F238E27FC236}">
                <a16:creationId xmlns:a16="http://schemas.microsoft.com/office/drawing/2014/main" id="{4C8402FA-0F6B-46AB-BFC4-EE1D06B81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355013"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634D554D-61EF-45CC-8FAB-35CC2C388C52}"/>
              </a:ext>
            </a:extLst>
          </p:cNvPr>
          <p:cNvSpPr>
            <a:spLocks noGrp="1"/>
          </p:cNvSpPr>
          <p:nvPr>
            <p:ph idx="1"/>
          </p:nvPr>
        </p:nvSpPr>
        <p:spPr/>
        <p:txBody>
          <a:bodyPr/>
          <a:lstStyle/>
          <a:p>
            <a:r>
              <a:rPr lang="en-US" altLang="en-US"/>
              <a:t>A furnace wall is made up of 3 layers of thicknesses 250mm, 100mm and 150mm respectively. The  thermal conductivities of the inner and outer layers are 1.65 and 9.2 W/mK respectively. The inside is exposed to gases at 1250</a:t>
            </a:r>
            <a:r>
              <a:rPr lang="en-US" altLang="en-US" baseline="30000"/>
              <a:t>o</a:t>
            </a:r>
            <a:r>
              <a:rPr lang="en-US" altLang="en-US"/>
              <a:t>C with a convection co-efficient of 25 W/m</a:t>
            </a:r>
            <a:r>
              <a:rPr lang="en-US" altLang="en-US" baseline="30000"/>
              <a:t>2</a:t>
            </a:r>
            <a:r>
              <a:rPr lang="en-US" altLang="en-US"/>
              <a:t>K and  the  inside surface is at1100</a:t>
            </a:r>
            <a:r>
              <a:rPr lang="en-US" altLang="en-US" baseline="30000"/>
              <a:t> o</a:t>
            </a:r>
            <a:r>
              <a:rPr lang="en-US" altLang="en-US"/>
              <a:t>C, the outside surface is exposed to air at 25</a:t>
            </a:r>
            <a:r>
              <a:rPr lang="en-US" altLang="en-US" baseline="30000"/>
              <a:t> o</a:t>
            </a:r>
            <a:r>
              <a:rPr lang="en-US" altLang="en-US"/>
              <a:t>C with a convection coefficient of 12 W/m</a:t>
            </a:r>
            <a:r>
              <a:rPr lang="en-US" altLang="en-US" baseline="30000"/>
              <a:t>2</a:t>
            </a:r>
            <a:r>
              <a:rPr lang="en-US" altLang="en-US"/>
              <a:t>K. Determine the thermal conductivity of the middle layer, heat transferred per unit area and interface temperatures.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a:extLst>
              <a:ext uri="{FF2B5EF4-FFF2-40B4-BE49-F238E27FC236}">
                <a16:creationId xmlns:a16="http://schemas.microsoft.com/office/drawing/2014/main" id="{318F3009-0B03-4408-B3A6-06248F57E63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309F18AC-D601-419A-B5BF-EC65260FBF3B}" type="datetime4">
              <a:rPr lang="en-US" altLang="en-US" sz="1000" smtClean="0"/>
              <a:pPr eaLnBrk="1" hangingPunct="1">
                <a:spcBef>
                  <a:spcPct val="0"/>
                </a:spcBef>
                <a:buClrTx/>
                <a:buSzTx/>
                <a:buFontTx/>
                <a:buNone/>
              </a:pPr>
              <a:t>February 10, 2022</a:t>
            </a:fld>
            <a:endParaRPr lang="en-US" altLang="en-US" sz="1000"/>
          </a:p>
        </p:txBody>
      </p:sp>
      <p:sp>
        <p:nvSpPr>
          <p:cNvPr id="9219" name="Slide Number Placeholder 5">
            <a:extLst>
              <a:ext uri="{FF2B5EF4-FFF2-40B4-BE49-F238E27FC236}">
                <a16:creationId xmlns:a16="http://schemas.microsoft.com/office/drawing/2014/main" id="{441137C1-9D25-4CFB-8DB9-03D72D7A8B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2393305D-BC43-4653-8B92-03EFFD72FAB7}" type="slidenum">
              <a:rPr lang="en-US" altLang="en-US" sz="1000"/>
              <a:pPr algn="r" eaLnBrk="1" hangingPunct="1">
                <a:spcBef>
                  <a:spcPct val="0"/>
                </a:spcBef>
                <a:buClrTx/>
                <a:buSzTx/>
                <a:buFontTx/>
                <a:buNone/>
              </a:pPr>
              <a:t>6</a:t>
            </a:fld>
            <a:endParaRPr lang="en-US" altLang="en-US" sz="1000"/>
          </a:p>
        </p:txBody>
      </p:sp>
      <p:sp>
        <p:nvSpPr>
          <p:cNvPr id="9220" name="Rectangle 2">
            <a:extLst>
              <a:ext uri="{FF2B5EF4-FFF2-40B4-BE49-F238E27FC236}">
                <a16:creationId xmlns:a16="http://schemas.microsoft.com/office/drawing/2014/main" id="{4BEDA15A-404F-4BE5-B76C-13B5FA85BEEC}"/>
              </a:ext>
            </a:extLst>
          </p:cNvPr>
          <p:cNvSpPr>
            <a:spLocks noGrp="1" noChangeArrowheads="1"/>
          </p:cNvSpPr>
          <p:nvPr>
            <p:ph type="body" idx="1"/>
          </p:nvPr>
        </p:nvSpPr>
        <p:spPr>
          <a:xfrm>
            <a:off x="457200" y="1792288"/>
            <a:ext cx="8229600" cy="3940175"/>
          </a:xfrm>
          <a:noFill/>
        </p:spPr>
        <p:txBody>
          <a:bodyPr lIns="90488" tIns="44450" rIns="90488" bIns="44450"/>
          <a:lstStyle/>
          <a:p>
            <a:pPr eaLnBrk="1" hangingPunct="1"/>
            <a:r>
              <a:rPr lang="en-US" altLang="en-US"/>
              <a:t>Conduction</a:t>
            </a:r>
          </a:p>
          <a:p>
            <a:pPr lvl="1" eaLnBrk="1" hangingPunct="1"/>
            <a:r>
              <a:rPr lang="en-US" altLang="en-US"/>
              <a:t>Solids</a:t>
            </a:r>
          </a:p>
          <a:p>
            <a:pPr lvl="1" eaLnBrk="1" hangingPunct="1"/>
            <a:r>
              <a:rPr lang="en-US" altLang="en-US"/>
              <a:t>Fluids (liquids and gases)</a:t>
            </a:r>
          </a:p>
          <a:p>
            <a:pPr eaLnBrk="1" hangingPunct="1">
              <a:spcBef>
                <a:spcPct val="50000"/>
              </a:spcBef>
            </a:pPr>
            <a:r>
              <a:rPr lang="en-US" altLang="en-US"/>
              <a:t>Convection</a:t>
            </a:r>
          </a:p>
          <a:p>
            <a:pPr lvl="1" eaLnBrk="1" hangingPunct="1"/>
            <a:r>
              <a:rPr lang="en-US" altLang="en-US"/>
              <a:t>Fluids (liquids and gases)</a:t>
            </a:r>
          </a:p>
          <a:p>
            <a:pPr eaLnBrk="1" hangingPunct="1">
              <a:spcBef>
                <a:spcPct val="50000"/>
              </a:spcBef>
            </a:pPr>
            <a:r>
              <a:rPr lang="en-US" altLang="en-US"/>
              <a:t>Thermal radiation</a:t>
            </a:r>
          </a:p>
          <a:p>
            <a:pPr lvl="1" eaLnBrk="1" hangingPunct="1"/>
            <a:r>
              <a:rPr lang="en-US" altLang="en-US"/>
              <a:t>Gases, liquids, and a vacuum</a:t>
            </a:r>
          </a:p>
        </p:txBody>
      </p:sp>
      <p:sp>
        <p:nvSpPr>
          <p:cNvPr id="9221" name="Rectangle 3">
            <a:extLst>
              <a:ext uri="{FF2B5EF4-FFF2-40B4-BE49-F238E27FC236}">
                <a16:creationId xmlns:a16="http://schemas.microsoft.com/office/drawing/2014/main" id="{350D5F2C-8FDD-4A37-95B8-1D6092F57A2F}"/>
              </a:ext>
            </a:extLst>
          </p:cNvPr>
          <p:cNvSpPr>
            <a:spLocks noGrp="1" noChangeArrowheads="1"/>
          </p:cNvSpPr>
          <p:nvPr>
            <p:ph type="title"/>
          </p:nvPr>
        </p:nvSpPr>
        <p:spPr/>
        <p:txBody>
          <a:bodyPr/>
          <a:lstStyle/>
          <a:p>
            <a:pPr eaLnBrk="1" hangingPunct="1"/>
            <a:r>
              <a:rPr lang="en-US" altLang="en-US"/>
              <a:t>Three modes of heat transfer</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2963EE39-EC3F-4EF2-ACFE-8BA60801DC8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AB756D82-B964-4189-BF8C-003018104995}" type="datetime4">
              <a:rPr lang="en-US" altLang="en-US" sz="1000" smtClean="0"/>
              <a:pPr eaLnBrk="1" hangingPunct="1">
                <a:spcBef>
                  <a:spcPct val="0"/>
                </a:spcBef>
                <a:buClrTx/>
                <a:buSzTx/>
                <a:buFontTx/>
                <a:buNone/>
              </a:pPr>
              <a:t>February 10, 2022</a:t>
            </a:fld>
            <a:endParaRPr lang="en-US" altLang="en-US" sz="1000"/>
          </a:p>
        </p:txBody>
      </p:sp>
      <p:sp>
        <p:nvSpPr>
          <p:cNvPr id="10243" name="Footer Placeholder 4">
            <a:extLst>
              <a:ext uri="{FF2B5EF4-FFF2-40B4-BE49-F238E27FC236}">
                <a16:creationId xmlns:a16="http://schemas.microsoft.com/office/drawing/2014/main" id="{BBCE017B-36D3-4BB9-9CF8-42666AB33F1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10244" name="Slide Number Placeholder 5">
            <a:extLst>
              <a:ext uri="{FF2B5EF4-FFF2-40B4-BE49-F238E27FC236}">
                <a16:creationId xmlns:a16="http://schemas.microsoft.com/office/drawing/2014/main" id="{5EB977C9-53C4-4884-A217-FC7D6FFB64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5BBA622B-7826-431D-9A6C-974083FD7469}" type="slidenum">
              <a:rPr lang="en-US" altLang="en-US" sz="1000"/>
              <a:pPr algn="r" eaLnBrk="1" hangingPunct="1">
                <a:spcBef>
                  <a:spcPct val="0"/>
                </a:spcBef>
                <a:buClrTx/>
                <a:buSzTx/>
                <a:buFontTx/>
                <a:buNone/>
              </a:pPr>
              <a:t>7</a:t>
            </a:fld>
            <a:endParaRPr lang="en-US" altLang="en-US" sz="1000"/>
          </a:p>
        </p:txBody>
      </p:sp>
      <p:sp>
        <p:nvSpPr>
          <p:cNvPr id="10245" name="Rectangle 2">
            <a:extLst>
              <a:ext uri="{FF2B5EF4-FFF2-40B4-BE49-F238E27FC236}">
                <a16:creationId xmlns:a16="http://schemas.microsoft.com/office/drawing/2014/main" id="{E8630F49-5E6B-49ED-8713-A641D4580AAB}"/>
              </a:ext>
            </a:extLst>
          </p:cNvPr>
          <p:cNvSpPr>
            <a:spLocks noGrp="1" noChangeArrowheads="1"/>
          </p:cNvSpPr>
          <p:nvPr>
            <p:ph type="title"/>
          </p:nvPr>
        </p:nvSpPr>
        <p:spPr/>
        <p:txBody>
          <a:bodyPr/>
          <a:lstStyle/>
          <a:p>
            <a:pPr eaLnBrk="1" hangingPunct="1"/>
            <a:r>
              <a:rPr lang="en-US" altLang="en-US"/>
              <a:t>Conduction Heat Transfer</a:t>
            </a:r>
          </a:p>
        </p:txBody>
      </p:sp>
      <p:pic>
        <p:nvPicPr>
          <p:cNvPr id="10246" name="Picture 3" descr="conduction">
            <a:extLst>
              <a:ext uri="{FF2B5EF4-FFF2-40B4-BE49-F238E27FC236}">
                <a16:creationId xmlns:a16="http://schemas.microsoft.com/office/drawing/2014/main" id="{AB1D600D-6323-4C64-93EF-EF3506A54D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2057400"/>
            <a:ext cx="3805238" cy="3805238"/>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A8DC9D8E-3002-4621-BF8D-856DB1EB53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1954D9B5-E4B8-48AE-AF79-E172C3904D5E}" type="datetime4">
              <a:rPr lang="en-US" altLang="en-US" sz="1000" smtClean="0"/>
              <a:pPr eaLnBrk="1" hangingPunct="1">
                <a:spcBef>
                  <a:spcPct val="0"/>
                </a:spcBef>
                <a:buClrTx/>
                <a:buSzTx/>
                <a:buFontTx/>
                <a:buNone/>
              </a:pPr>
              <a:t>February 10, 2022</a:t>
            </a:fld>
            <a:endParaRPr lang="en-US" altLang="en-US" sz="1000"/>
          </a:p>
        </p:txBody>
      </p:sp>
      <p:sp>
        <p:nvSpPr>
          <p:cNvPr id="11267" name="Footer Placeholder 4">
            <a:extLst>
              <a:ext uri="{FF2B5EF4-FFF2-40B4-BE49-F238E27FC236}">
                <a16:creationId xmlns:a16="http://schemas.microsoft.com/office/drawing/2014/main" id="{AAB375CA-5718-48BB-BF08-A9C38148BAA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11268" name="Slide Number Placeholder 5">
            <a:extLst>
              <a:ext uri="{FF2B5EF4-FFF2-40B4-BE49-F238E27FC236}">
                <a16:creationId xmlns:a16="http://schemas.microsoft.com/office/drawing/2014/main" id="{0A266A40-F525-4D44-B3D1-899CD0D4B3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41D01D6F-CB1B-46E8-A9FB-1061CCCDA4AE}" type="slidenum">
              <a:rPr lang="en-US" altLang="en-US" sz="1000"/>
              <a:pPr algn="r" eaLnBrk="1" hangingPunct="1">
                <a:spcBef>
                  <a:spcPct val="0"/>
                </a:spcBef>
                <a:buClrTx/>
                <a:buSzTx/>
                <a:buFontTx/>
                <a:buNone/>
              </a:pPr>
              <a:t>8</a:t>
            </a:fld>
            <a:endParaRPr lang="en-US" altLang="en-US" sz="1000"/>
          </a:p>
        </p:txBody>
      </p:sp>
      <p:sp>
        <p:nvSpPr>
          <p:cNvPr id="11269" name="Rectangle 2">
            <a:extLst>
              <a:ext uri="{FF2B5EF4-FFF2-40B4-BE49-F238E27FC236}">
                <a16:creationId xmlns:a16="http://schemas.microsoft.com/office/drawing/2014/main" id="{08533F5A-C645-4B47-950F-1ED9D6B71C13}"/>
              </a:ext>
            </a:extLst>
          </p:cNvPr>
          <p:cNvSpPr>
            <a:spLocks noGrp="1" noChangeArrowheads="1"/>
          </p:cNvSpPr>
          <p:nvPr>
            <p:ph type="body" idx="1"/>
          </p:nvPr>
        </p:nvSpPr>
        <p:spPr>
          <a:xfrm>
            <a:off x="706438" y="1905000"/>
            <a:ext cx="7731125" cy="3733800"/>
          </a:xfrm>
          <a:noFill/>
        </p:spPr>
        <p:txBody>
          <a:bodyPr lIns="90488" tIns="44450" rIns="90488" bIns="44450"/>
          <a:lstStyle/>
          <a:p>
            <a:pPr eaLnBrk="1" hangingPunct="1"/>
            <a:r>
              <a:rPr lang="en-US" altLang="en-US"/>
              <a:t>The transfer of energy in a </a:t>
            </a:r>
            <a:r>
              <a:rPr lang="en-US" altLang="en-US" u="sng"/>
              <a:t>solid</a:t>
            </a:r>
            <a:r>
              <a:rPr lang="en-US" altLang="en-US"/>
              <a:t> or </a:t>
            </a:r>
            <a:r>
              <a:rPr lang="en-US" altLang="en-US" u="sng"/>
              <a:t>fluid</a:t>
            </a:r>
            <a:r>
              <a:rPr lang="en-US" altLang="en-US"/>
              <a:t> via molecular contact without bulk motion</a:t>
            </a:r>
          </a:p>
          <a:p>
            <a:pPr eaLnBrk="1" hangingPunct="1">
              <a:spcBef>
                <a:spcPct val="50000"/>
              </a:spcBef>
            </a:pPr>
            <a:r>
              <a:rPr lang="en-US" altLang="en-US"/>
              <a:t>Solids—Lattice vibrations; physical models at atomic level for prediction</a:t>
            </a:r>
          </a:p>
          <a:p>
            <a:pPr eaLnBrk="1" hangingPunct="1">
              <a:spcBef>
                <a:spcPct val="50000"/>
              </a:spcBef>
            </a:pPr>
            <a:r>
              <a:rPr lang="en-US" altLang="en-US"/>
              <a:t>Fluids—Molecular collisions; atomic level models</a:t>
            </a:r>
          </a:p>
        </p:txBody>
      </p:sp>
      <p:sp>
        <p:nvSpPr>
          <p:cNvPr id="11270" name="Rectangle 3">
            <a:extLst>
              <a:ext uri="{FF2B5EF4-FFF2-40B4-BE49-F238E27FC236}">
                <a16:creationId xmlns:a16="http://schemas.microsoft.com/office/drawing/2014/main" id="{8BA6FEA7-E06F-475C-A220-D5EC947A4F6A}"/>
              </a:ext>
            </a:extLst>
          </p:cNvPr>
          <p:cNvSpPr>
            <a:spLocks noGrp="1" noChangeArrowheads="1"/>
          </p:cNvSpPr>
          <p:nvPr>
            <p:ph type="title"/>
          </p:nvPr>
        </p:nvSpPr>
        <p:spPr>
          <a:xfrm>
            <a:off x="725488" y="0"/>
            <a:ext cx="7772400" cy="838200"/>
          </a:xfrm>
        </p:spPr>
        <p:txBody>
          <a:bodyPr/>
          <a:lstStyle/>
          <a:p>
            <a:pPr eaLnBrk="1" hangingPunct="1"/>
            <a:r>
              <a:rPr lang="en-US" altLang="en-US"/>
              <a:t>Conduction heat transfer</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2B0432F3-6FF7-44CF-9158-C02E6C0D353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fld id="{A615E4C2-691F-4037-9821-B4FF804A4715}" type="datetime4">
              <a:rPr lang="en-US" altLang="en-US" sz="1000" smtClean="0"/>
              <a:pPr eaLnBrk="1" hangingPunct="1">
                <a:spcBef>
                  <a:spcPct val="0"/>
                </a:spcBef>
                <a:buClrTx/>
                <a:buSzTx/>
                <a:buFontTx/>
                <a:buNone/>
              </a:pPr>
              <a:t>February 10, 2022</a:t>
            </a:fld>
            <a:endParaRPr lang="en-US" altLang="en-US" sz="1000"/>
          </a:p>
        </p:txBody>
      </p:sp>
      <p:sp>
        <p:nvSpPr>
          <p:cNvPr id="12291" name="Footer Placeholder 4">
            <a:extLst>
              <a:ext uri="{FF2B5EF4-FFF2-40B4-BE49-F238E27FC236}">
                <a16:creationId xmlns:a16="http://schemas.microsoft.com/office/drawing/2014/main" id="{F359F717-FB19-41AF-8B89-C4C2A065F33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000"/>
          </a:p>
        </p:txBody>
      </p:sp>
      <p:sp>
        <p:nvSpPr>
          <p:cNvPr id="12292" name="Slide Number Placeholder 5">
            <a:extLst>
              <a:ext uri="{FF2B5EF4-FFF2-40B4-BE49-F238E27FC236}">
                <a16:creationId xmlns:a16="http://schemas.microsoft.com/office/drawing/2014/main" id="{248300B0-C87F-45B3-825F-0B9FE5613E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fld id="{65D558F7-64B9-4D1B-A1DE-22F873976300}" type="slidenum">
              <a:rPr lang="en-US" altLang="en-US" sz="1000"/>
              <a:pPr algn="r" eaLnBrk="1" hangingPunct="1">
                <a:spcBef>
                  <a:spcPct val="0"/>
                </a:spcBef>
                <a:buClrTx/>
                <a:buSzTx/>
                <a:buFontTx/>
                <a:buNone/>
              </a:pPr>
              <a:t>9</a:t>
            </a:fld>
            <a:endParaRPr lang="en-US" altLang="en-US" sz="1000"/>
          </a:p>
        </p:txBody>
      </p:sp>
      <p:sp>
        <p:nvSpPr>
          <p:cNvPr id="247810" name="Rectangle 2">
            <a:extLst>
              <a:ext uri="{FF2B5EF4-FFF2-40B4-BE49-F238E27FC236}">
                <a16:creationId xmlns:a16="http://schemas.microsoft.com/office/drawing/2014/main" id="{0049BE0E-CAC5-4C42-9EC5-4F3CD9A5F385}"/>
              </a:ext>
            </a:extLst>
          </p:cNvPr>
          <p:cNvSpPr>
            <a:spLocks noChangeArrowheads="1"/>
          </p:cNvSpPr>
          <p:nvPr/>
        </p:nvSpPr>
        <p:spPr bwMode="auto">
          <a:xfrm>
            <a:off x="725488" y="1274763"/>
            <a:ext cx="7580312" cy="1063625"/>
          </a:xfrm>
          <a:prstGeom prst="rect">
            <a:avLst/>
          </a:prstGeom>
          <a:noFill/>
          <a:ln w="12700">
            <a:noFill/>
            <a:miter lim="800000"/>
            <a:headEnd/>
            <a:tailEnd/>
          </a:ln>
          <a:effectLst/>
        </p:spPr>
        <p:txBody>
          <a:bodyPr lIns="90488" tIns="44450" rIns="90488" bIns="44450">
            <a:spAutoFit/>
          </a:bodyPr>
          <a:lstStyle/>
          <a:p>
            <a:pPr algn="l" eaLnBrk="0" hangingPunct="0">
              <a:defRPr/>
            </a:pPr>
            <a:r>
              <a:rPr lang="en-US" sz="3200" b="1">
                <a:effectLst>
                  <a:outerShdw blurRad="38100" dist="38100" dir="2700000" algn="tl">
                    <a:srgbClr val="C0C0C0"/>
                  </a:outerShdw>
                </a:effectLst>
                <a:latin typeface="Times New Roman" pitchFamily="18" charset="0"/>
              </a:rPr>
              <a:t>Empirical basis for relating heat flux, q,  to temperature difference.</a:t>
            </a:r>
          </a:p>
        </p:txBody>
      </p:sp>
      <p:sp>
        <p:nvSpPr>
          <p:cNvPr id="247811" name="Rectangle 3">
            <a:extLst>
              <a:ext uri="{FF2B5EF4-FFF2-40B4-BE49-F238E27FC236}">
                <a16:creationId xmlns:a16="http://schemas.microsoft.com/office/drawing/2014/main" id="{A99A83F0-BCCB-4633-BDD8-109971993888}"/>
              </a:ext>
            </a:extLst>
          </p:cNvPr>
          <p:cNvSpPr>
            <a:spLocks noChangeArrowheads="1"/>
          </p:cNvSpPr>
          <p:nvPr/>
        </p:nvSpPr>
        <p:spPr bwMode="auto">
          <a:xfrm>
            <a:off x="4170363" y="2493963"/>
            <a:ext cx="3543300" cy="819150"/>
          </a:xfrm>
          <a:prstGeom prst="rect">
            <a:avLst/>
          </a:prstGeom>
          <a:noFill/>
          <a:ln w="12700">
            <a:noFill/>
            <a:miter lim="800000"/>
            <a:headEnd/>
            <a:tailEnd/>
          </a:ln>
          <a:effectLst/>
        </p:spPr>
        <p:txBody>
          <a:bodyPr wrap="none" lIns="90488" tIns="44450" rIns="90488" bIns="44450">
            <a:spAutoFit/>
          </a:bodyPr>
          <a:lstStyle/>
          <a:p>
            <a:pPr algn="l" eaLnBrk="0" hangingPunct="0">
              <a:defRPr/>
            </a:pPr>
            <a:r>
              <a:rPr lang="en-US" sz="2400" b="1">
                <a:effectLst>
                  <a:outerShdw blurRad="38100" dist="38100" dir="2700000" algn="tl">
                    <a:srgbClr val="C0C0C0"/>
                  </a:outerShdw>
                </a:effectLst>
                <a:latin typeface="Arial" charset="0"/>
              </a:rPr>
              <a:t>Observed temperature</a:t>
            </a:r>
          </a:p>
          <a:p>
            <a:pPr algn="l" eaLnBrk="0" hangingPunct="0">
              <a:defRPr/>
            </a:pPr>
            <a:r>
              <a:rPr lang="en-US" sz="2400" b="1">
                <a:effectLst>
                  <a:outerShdw blurRad="38100" dist="38100" dir="2700000" algn="tl">
                    <a:srgbClr val="C0C0C0"/>
                  </a:outerShdw>
                </a:effectLst>
                <a:latin typeface="Arial" charset="0"/>
              </a:rPr>
              <a:t>distribution in the solid</a:t>
            </a:r>
          </a:p>
        </p:txBody>
      </p:sp>
      <p:sp>
        <p:nvSpPr>
          <p:cNvPr id="12295" name="Rectangle 4">
            <a:extLst>
              <a:ext uri="{FF2B5EF4-FFF2-40B4-BE49-F238E27FC236}">
                <a16:creationId xmlns:a16="http://schemas.microsoft.com/office/drawing/2014/main" id="{3CB1EB7E-84A4-4160-8EEE-60877FB819B7}"/>
              </a:ext>
            </a:extLst>
          </p:cNvPr>
          <p:cNvSpPr>
            <a:spLocks noChangeArrowheads="1"/>
          </p:cNvSpPr>
          <p:nvPr/>
        </p:nvSpPr>
        <p:spPr bwMode="auto">
          <a:xfrm>
            <a:off x="2751138" y="2652713"/>
            <a:ext cx="1322387" cy="3117850"/>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12296" name="Line 5">
            <a:extLst>
              <a:ext uri="{FF2B5EF4-FFF2-40B4-BE49-F238E27FC236}">
                <a16:creationId xmlns:a16="http://schemas.microsoft.com/office/drawing/2014/main" id="{AF2A6323-7005-4731-B612-1C35C1C40E94}"/>
              </a:ext>
            </a:extLst>
          </p:cNvPr>
          <p:cNvSpPr>
            <a:spLocks noChangeShapeType="1"/>
          </p:cNvSpPr>
          <p:nvPr/>
        </p:nvSpPr>
        <p:spPr bwMode="auto">
          <a:xfrm>
            <a:off x="2751138" y="2590800"/>
            <a:ext cx="0" cy="3313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6">
            <a:extLst>
              <a:ext uri="{FF2B5EF4-FFF2-40B4-BE49-F238E27FC236}">
                <a16:creationId xmlns:a16="http://schemas.microsoft.com/office/drawing/2014/main" id="{115FB75C-ADC5-4543-94C2-3183BE728FAA}"/>
              </a:ext>
            </a:extLst>
          </p:cNvPr>
          <p:cNvSpPr>
            <a:spLocks noChangeShapeType="1"/>
          </p:cNvSpPr>
          <p:nvPr/>
        </p:nvSpPr>
        <p:spPr bwMode="auto">
          <a:xfrm>
            <a:off x="4073525" y="2520950"/>
            <a:ext cx="0" cy="3382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7">
            <a:extLst>
              <a:ext uri="{FF2B5EF4-FFF2-40B4-BE49-F238E27FC236}">
                <a16:creationId xmlns:a16="http://schemas.microsoft.com/office/drawing/2014/main" id="{85017AC5-5E31-44A0-81E4-5576920B5C2D}"/>
              </a:ext>
            </a:extLst>
          </p:cNvPr>
          <p:cNvSpPr>
            <a:spLocks noChangeShapeType="1"/>
          </p:cNvSpPr>
          <p:nvPr/>
        </p:nvSpPr>
        <p:spPr bwMode="auto">
          <a:xfrm>
            <a:off x="2763838" y="5770563"/>
            <a:ext cx="1930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Rectangle 8">
            <a:extLst>
              <a:ext uri="{FF2B5EF4-FFF2-40B4-BE49-F238E27FC236}">
                <a16:creationId xmlns:a16="http://schemas.microsoft.com/office/drawing/2014/main" id="{2E8BE0CE-D954-4DD4-8115-4D7AAA7881F2}"/>
              </a:ext>
            </a:extLst>
          </p:cNvPr>
          <p:cNvSpPr>
            <a:spLocks noChangeArrowheads="1"/>
          </p:cNvSpPr>
          <p:nvPr/>
        </p:nvSpPr>
        <p:spPr bwMode="auto">
          <a:xfrm>
            <a:off x="1676400" y="2590800"/>
            <a:ext cx="519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b="1"/>
              <a:t>T</a:t>
            </a:r>
            <a:r>
              <a:rPr lang="en-US" altLang="en-US" sz="2800" b="1" baseline="-25000">
                <a:latin typeface="Symbol" panose="05050102010706020507" pitchFamily="18" charset="2"/>
              </a:rPr>
              <a:t></a:t>
            </a:r>
          </a:p>
        </p:txBody>
      </p:sp>
      <p:sp>
        <p:nvSpPr>
          <p:cNvPr id="12300" name="Line 9">
            <a:extLst>
              <a:ext uri="{FF2B5EF4-FFF2-40B4-BE49-F238E27FC236}">
                <a16:creationId xmlns:a16="http://schemas.microsoft.com/office/drawing/2014/main" id="{93410481-17D3-43BC-8447-8D5070D96D12}"/>
              </a:ext>
            </a:extLst>
          </p:cNvPr>
          <p:cNvSpPr>
            <a:spLocks noChangeShapeType="1"/>
          </p:cNvSpPr>
          <p:nvPr/>
        </p:nvSpPr>
        <p:spPr bwMode="auto">
          <a:xfrm>
            <a:off x="2133600" y="3048000"/>
            <a:ext cx="488950" cy="2857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1" name="Rectangle 10">
            <a:extLst>
              <a:ext uri="{FF2B5EF4-FFF2-40B4-BE49-F238E27FC236}">
                <a16:creationId xmlns:a16="http://schemas.microsoft.com/office/drawing/2014/main" id="{551FEB70-B4B7-4D38-AA95-43AF394D0FA6}"/>
              </a:ext>
            </a:extLst>
          </p:cNvPr>
          <p:cNvSpPr>
            <a:spLocks noChangeArrowheads="1"/>
          </p:cNvSpPr>
          <p:nvPr/>
        </p:nvSpPr>
        <p:spPr bwMode="auto">
          <a:xfrm>
            <a:off x="4610100" y="5029200"/>
            <a:ext cx="13144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b="1"/>
              <a:t>T</a:t>
            </a:r>
            <a:r>
              <a:rPr lang="en-US" altLang="en-US" sz="2800" b="1" baseline="-25000">
                <a:latin typeface="Symbol" panose="05050102010706020507" pitchFamily="18" charset="2"/>
              </a:rPr>
              <a:t></a:t>
            </a:r>
            <a:r>
              <a:rPr lang="en-US" altLang="en-US" sz="2800" b="1">
                <a:latin typeface="Symbol" panose="05050102010706020507" pitchFamily="18" charset="2"/>
              </a:rPr>
              <a:t></a:t>
            </a:r>
            <a:r>
              <a:rPr lang="en-US" altLang="en-US" sz="2800" b="1"/>
              <a:t> T</a:t>
            </a:r>
            <a:r>
              <a:rPr lang="en-US" altLang="en-US" sz="2800" b="1" baseline="-25000"/>
              <a:t>0</a:t>
            </a:r>
          </a:p>
        </p:txBody>
      </p:sp>
      <p:sp>
        <p:nvSpPr>
          <p:cNvPr id="12302" name="Line 11">
            <a:extLst>
              <a:ext uri="{FF2B5EF4-FFF2-40B4-BE49-F238E27FC236}">
                <a16:creationId xmlns:a16="http://schemas.microsoft.com/office/drawing/2014/main" id="{BCB5F4E4-7C10-4931-975A-998A7986530D}"/>
              </a:ext>
            </a:extLst>
          </p:cNvPr>
          <p:cNvSpPr>
            <a:spLocks noChangeShapeType="1"/>
          </p:cNvSpPr>
          <p:nvPr/>
        </p:nvSpPr>
        <p:spPr bwMode="auto">
          <a:xfrm flipH="1" flipV="1">
            <a:off x="4160838" y="5105400"/>
            <a:ext cx="487362" cy="1635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3" name="Oval 12">
            <a:extLst>
              <a:ext uri="{FF2B5EF4-FFF2-40B4-BE49-F238E27FC236}">
                <a16:creationId xmlns:a16="http://schemas.microsoft.com/office/drawing/2014/main" id="{23BED82D-5348-4CD7-A03E-EC4D4DDC1391}"/>
              </a:ext>
            </a:extLst>
          </p:cNvPr>
          <p:cNvSpPr>
            <a:spLocks noChangeArrowheads="1"/>
          </p:cNvSpPr>
          <p:nvPr/>
        </p:nvSpPr>
        <p:spPr bwMode="auto">
          <a:xfrm>
            <a:off x="3940175" y="4876800"/>
            <a:ext cx="244475" cy="263525"/>
          </a:xfrm>
          <a:prstGeom prst="ellipse">
            <a:avLst/>
          </a:prstGeom>
          <a:solidFill>
            <a:srgbClr val="000000"/>
          </a:solidFill>
          <a:ln w="12700">
            <a:solidFill>
              <a:schemeClr val="tx1"/>
            </a:solidFill>
            <a:round/>
            <a:headEnd/>
            <a:tailEnd/>
          </a:ln>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12304" name="Arc 13">
            <a:extLst>
              <a:ext uri="{FF2B5EF4-FFF2-40B4-BE49-F238E27FC236}">
                <a16:creationId xmlns:a16="http://schemas.microsoft.com/office/drawing/2014/main" id="{B561613F-DFD7-4E03-9EB7-378DC338BDB7}"/>
              </a:ext>
            </a:extLst>
          </p:cNvPr>
          <p:cNvSpPr>
            <a:spLocks/>
          </p:cNvSpPr>
          <p:nvPr/>
        </p:nvSpPr>
        <p:spPr bwMode="auto">
          <a:xfrm>
            <a:off x="3392488" y="2935288"/>
            <a:ext cx="876300" cy="9525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6" y="21"/>
                  <a:pt x="21561" y="0"/>
                </a:cubicBezTo>
              </a:path>
              <a:path w="21600" h="21600" stroke="0" extrusionOk="0">
                <a:moveTo>
                  <a:pt x="0" y="21600"/>
                </a:moveTo>
                <a:cubicBezTo>
                  <a:pt x="0" y="9685"/>
                  <a:pt x="9646" y="21"/>
                  <a:pt x="21561" y="0"/>
                </a:cubicBezTo>
                <a:lnTo>
                  <a:pt x="21600" y="21600"/>
                </a:lnTo>
                <a:lnTo>
                  <a:pt x="0" y="21600"/>
                </a:lnTo>
                <a:close/>
              </a:path>
            </a:pathLst>
          </a:custGeom>
          <a:noFill/>
          <a:ln w="762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5" name="AutoShape 14" descr="Zig zag">
            <a:extLst>
              <a:ext uri="{FF2B5EF4-FFF2-40B4-BE49-F238E27FC236}">
                <a16:creationId xmlns:a16="http://schemas.microsoft.com/office/drawing/2014/main" id="{5C6DF30B-ADC7-4678-A138-66DF7299B13C}"/>
              </a:ext>
            </a:extLst>
          </p:cNvPr>
          <p:cNvSpPr>
            <a:spLocks noChangeArrowheads="1"/>
          </p:cNvSpPr>
          <p:nvPr/>
        </p:nvSpPr>
        <p:spPr bwMode="auto">
          <a:xfrm>
            <a:off x="4508500" y="3822700"/>
            <a:ext cx="812800" cy="812800"/>
          </a:xfrm>
          <a:prstGeom prst="rightArrow">
            <a:avLst>
              <a:gd name="adj1" fmla="val 75000"/>
              <a:gd name="adj2" fmla="val 50005"/>
            </a:avLst>
          </a:prstGeom>
          <a:pattFill prst="zigZag">
            <a:fgClr>
              <a:srgbClr val="000000"/>
            </a:fgClr>
            <a:bgClr>
              <a:schemeClr val="bg1"/>
            </a:bgClr>
          </a:pattFill>
          <a:ln w="25400">
            <a:solidFill>
              <a:schemeClr val="tx2"/>
            </a:solidFill>
            <a:miter lim="800000"/>
            <a:headEnd/>
            <a:tailEnd/>
          </a:ln>
          <a:effectLst>
            <a:outerShdw dist="107763" dir="2700000" algn="ctr" rotWithShape="0">
              <a:srgbClr val="000000"/>
            </a:outerShdw>
          </a:effectLst>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12306" name="AutoShape 15" descr="Zig zag">
            <a:extLst>
              <a:ext uri="{FF2B5EF4-FFF2-40B4-BE49-F238E27FC236}">
                <a16:creationId xmlns:a16="http://schemas.microsoft.com/office/drawing/2014/main" id="{A1633156-3617-4F7B-B737-61DA60AAA984}"/>
              </a:ext>
            </a:extLst>
          </p:cNvPr>
          <p:cNvSpPr>
            <a:spLocks noChangeArrowheads="1"/>
          </p:cNvSpPr>
          <p:nvPr/>
        </p:nvSpPr>
        <p:spPr bwMode="auto">
          <a:xfrm>
            <a:off x="1765300" y="3822700"/>
            <a:ext cx="812800" cy="812800"/>
          </a:xfrm>
          <a:prstGeom prst="rightArrow">
            <a:avLst>
              <a:gd name="adj1" fmla="val 75000"/>
              <a:gd name="adj2" fmla="val 50005"/>
            </a:avLst>
          </a:prstGeom>
          <a:pattFill prst="zigZag">
            <a:fgClr>
              <a:srgbClr val="000000"/>
            </a:fgClr>
            <a:bgClr>
              <a:schemeClr val="bg1"/>
            </a:bgClr>
          </a:pattFill>
          <a:ln w="25400">
            <a:solidFill>
              <a:schemeClr val="tx2"/>
            </a:solidFill>
            <a:miter lim="800000"/>
            <a:headEnd/>
            <a:tailEnd/>
          </a:ln>
          <a:effectLst>
            <a:outerShdw dist="107763" dir="2700000" algn="ctr" rotWithShape="0">
              <a:srgbClr val="000000"/>
            </a:outerShdw>
          </a:effectLst>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12307" name="Line 16">
            <a:extLst>
              <a:ext uri="{FF2B5EF4-FFF2-40B4-BE49-F238E27FC236}">
                <a16:creationId xmlns:a16="http://schemas.microsoft.com/office/drawing/2014/main" id="{5B04B327-2C32-4DD7-B8E6-99DC673DA084}"/>
              </a:ext>
            </a:extLst>
          </p:cNvPr>
          <p:cNvSpPr>
            <a:spLocks noChangeShapeType="1"/>
          </p:cNvSpPr>
          <p:nvPr/>
        </p:nvSpPr>
        <p:spPr bwMode="auto">
          <a:xfrm>
            <a:off x="2833688" y="3509963"/>
            <a:ext cx="1157287" cy="1473200"/>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8" name="Oval 17">
            <a:extLst>
              <a:ext uri="{FF2B5EF4-FFF2-40B4-BE49-F238E27FC236}">
                <a16:creationId xmlns:a16="http://schemas.microsoft.com/office/drawing/2014/main" id="{CBC4EB5A-2BFD-477C-9B94-0454DF74B8A1}"/>
              </a:ext>
            </a:extLst>
          </p:cNvPr>
          <p:cNvSpPr>
            <a:spLocks noChangeArrowheads="1"/>
          </p:cNvSpPr>
          <p:nvPr/>
        </p:nvSpPr>
        <p:spPr bwMode="auto">
          <a:xfrm>
            <a:off x="2673350" y="3282950"/>
            <a:ext cx="244475" cy="265113"/>
          </a:xfrm>
          <a:prstGeom prst="ellipse">
            <a:avLst/>
          </a:prstGeom>
          <a:solidFill>
            <a:srgbClr val="000000"/>
          </a:solidFill>
          <a:ln w="12700">
            <a:solidFill>
              <a:schemeClr val="tx1"/>
            </a:solidFill>
            <a:round/>
            <a:headEnd/>
            <a:tailEnd/>
          </a:ln>
        </p:spPr>
        <p:txBody>
          <a:bodyPr wrap="none" anchor="ct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12309" name="Rectangle 18">
            <a:extLst>
              <a:ext uri="{FF2B5EF4-FFF2-40B4-BE49-F238E27FC236}">
                <a16:creationId xmlns:a16="http://schemas.microsoft.com/office/drawing/2014/main" id="{75F953B3-F578-4FF4-A098-20590B525B44}"/>
              </a:ext>
            </a:extLst>
          </p:cNvPr>
          <p:cNvSpPr>
            <a:spLocks noChangeArrowheads="1"/>
          </p:cNvSpPr>
          <p:nvPr/>
        </p:nvSpPr>
        <p:spPr bwMode="auto">
          <a:xfrm>
            <a:off x="4703763" y="5495925"/>
            <a:ext cx="392112"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l"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lgn="l"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lgn="l"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lgn="l"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lgn="l"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800" b="1"/>
              <a:t>x</a:t>
            </a:r>
          </a:p>
        </p:txBody>
      </p:sp>
      <p:sp>
        <p:nvSpPr>
          <p:cNvPr id="12310" name="Rectangle 19">
            <a:extLst>
              <a:ext uri="{FF2B5EF4-FFF2-40B4-BE49-F238E27FC236}">
                <a16:creationId xmlns:a16="http://schemas.microsoft.com/office/drawing/2014/main" id="{0D7D7777-8031-4C10-BAFD-5A7CFE03D9C4}"/>
              </a:ext>
            </a:extLst>
          </p:cNvPr>
          <p:cNvSpPr>
            <a:spLocks noGrp="1" noChangeArrowheads="1"/>
          </p:cNvSpPr>
          <p:nvPr>
            <p:ph type="title"/>
          </p:nvPr>
        </p:nvSpPr>
        <p:spPr>
          <a:xfrm>
            <a:off x="717550" y="0"/>
            <a:ext cx="7772400" cy="838200"/>
          </a:xfrm>
        </p:spPr>
        <p:txBody>
          <a:bodyPr/>
          <a:lstStyle/>
          <a:p>
            <a:pPr eaLnBrk="1" hangingPunct="1"/>
            <a:r>
              <a:rPr lang="en-US" altLang="en-US"/>
              <a:t>Conduction in solids</a:t>
            </a:r>
          </a:p>
        </p:txBody>
      </p:sp>
      <p:graphicFrame>
        <p:nvGraphicFramePr>
          <p:cNvPr id="12311" name="Object 20">
            <a:extLst>
              <a:ext uri="{FF2B5EF4-FFF2-40B4-BE49-F238E27FC236}">
                <a16:creationId xmlns:a16="http://schemas.microsoft.com/office/drawing/2014/main" id="{C0417ACC-3B65-4F0F-8E49-36F06DC89789}"/>
              </a:ext>
            </a:extLst>
          </p:cNvPr>
          <p:cNvGraphicFramePr>
            <a:graphicFrameLocks noChangeAspect="1"/>
          </p:cNvGraphicFramePr>
          <p:nvPr/>
        </p:nvGraphicFramePr>
        <p:xfrm>
          <a:off x="5562600" y="3619500"/>
          <a:ext cx="2501900" cy="1219200"/>
        </p:xfrm>
        <a:graphic>
          <a:graphicData uri="http://schemas.openxmlformats.org/presentationml/2006/ole">
            <mc:AlternateContent xmlns:mc="http://schemas.openxmlformats.org/markup-compatibility/2006">
              <mc:Choice xmlns:v="urn:schemas-microsoft-com:vml" Requires="v">
                <p:oleObj spid="_x0000_s12313" name="Equation" r:id="rId3" imgW="2501900" imgH="1219200" progId="Equation.DSMT4">
                  <p:embed/>
                </p:oleObj>
              </mc:Choice>
              <mc:Fallback>
                <p:oleObj name="Equation" r:id="rId3" imgW="2501900" imgH="121920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619500"/>
                        <a:ext cx="25019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FAAC9D-B5B0-417F-9786-5049BD91C081}">
  <ds:schemaRefs>
    <ds:schemaRef ds:uri="http://schemas.microsoft.com/sharepoint/v3/contenttype/forms"/>
  </ds:schemaRefs>
</ds:datastoreItem>
</file>

<file path=customXml/itemProps2.xml><?xml version="1.0" encoding="utf-8"?>
<ds:datastoreItem xmlns:ds="http://schemas.openxmlformats.org/officeDocument/2006/customXml" ds:itemID="{705050FC-7FE0-4546-A058-971B0D37A9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9e9f2d-0158-4a14-8bbe-457d8844f8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1531</TotalTime>
  <Words>3409</Words>
  <Application>Microsoft Office PowerPoint</Application>
  <PresentationFormat>On-screen Show (4:3)</PresentationFormat>
  <Paragraphs>548</Paragraphs>
  <Slides>51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51</vt:i4>
      </vt:variant>
    </vt:vector>
  </HeadingPairs>
  <TitlesOfParts>
    <vt:vector size="60" baseType="lpstr">
      <vt:lpstr>Arial</vt:lpstr>
      <vt:lpstr>Arial Black</vt:lpstr>
      <vt:lpstr>Symbol</vt:lpstr>
      <vt:lpstr>Times New Roman</vt:lpstr>
      <vt:lpstr>Wingdings</vt:lpstr>
      <vt:lpstr>Default Design</vt:lpstr>
      <vt:lpstr>Network</vt:lpstr>
      <vt:lpstr>Equation</vt:lpstr>
      <vt:lpstr>Part</vt:lpstr>
      <vt:lpstr>HEAT AND MASS TRANSFER</vt:lpstr>
      <vt:lpstr>PowerPoint Presentation</vt:lpstr>
      <vt:lpstr>Course Structure</vt:lpstr>
      <vt:lpstr>Heat transfer defined</vt:lpstr>
      <vt:lpstr>PowerPoint Presentation</vt:lpstr>
      <vt:lpstr>Three modes of heat transfer</vt:lpstr>
      <vt:lpstr>Conduction Heat Transfer</vt:lpstr>
      <vt:lpstr>Conduction heat transfer</vt:lpstr>
      <vt:lpstr>Conduction in solids</vt:lpstr>
      <vt:lpstr>The Fourier Law</vt:lpstr>
      <vt:lpstr>Thermal conductivity</vt:lpstr>
      <vt:lpstr>PowerPoint Presentation</vt:lpstr>
      <vt:lpstr>Relative values of k</vt:lpstr>
      <vt:lpstr>Relative values of k. . .</vt:lpstr>
      <vt:lpstr>Relative values of k. . .</vt:lpstr>
      <vt:lpstr>PowerPoint Presentation</vt:lpstr>
      <vt:lpstr>PowerPoint Presentation</vt:lpstr>
      <vt:lpstr>Convection Heat Transfer</vt:lpstr>
      <vt:lpstr>Convective heat transfer</vt:lpstr>
      <vt:lpstr>Newton’s Cooling Law</vt:lpstr>
      <vt:lpstr>Typical values of h</vt:lpstr>
      <vt:lpstr>Composites</vt:lpstr>
      <vt:lpstr>Heating furnace</vt:lpstr>
      <vt:lpstr>PowerPoint Presentation</vt:lpstr>
      <vt:lpstr>The Heat Diffusion Equation</vt:lpstr>
      <vt:lpstr>PowerPoint Presentation</vt:lpstr>
      <vt:lpstr>One-Dimensional Steady State Conduction</vt:lpstr>
      <vt:lpstr>PowerPoint Presentation</vt:lpstr>
      <vt:lpstr>b) Thermal resistance</vt:lpstr>
      <vt:lpstr> U</vt:lpstr>
      <vt:lpstr>c) The composite wall</vt:lpstr>
      <vt:lpstr>d) Series-Parallel composite wall</vt:lpstr>
      <vt:lpstr>Parallel only</vt:lpstr>
      <vt:lpstr>e) Contact resistance (Rt,cont”)</vt:lpstr>
      <vt:lpstr>2. Alternative Conduction Analysis Method</vt:lpstr>
      <vt:lpstr>PowerPoint Presentation</vt:lpstr>
      <vt:lpstr>3. Radial Systems</vt:lpstr>
      <vt:lpstr>a) Cylinder</vt:lpstr>
      <vt:lpstr>PowerPoint Presentation</vt:lpstr>
      <vt:lpstr>PowerPoint Presentation</vt:lpstr>
      <vt:lpstr>PowerPoint Presentation</vt:lpstr>
      <vt:lpstr>Critical Insulation Thickness</vt:lpstr>
      <vt:lpstr>PowerPoint Presentation</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SDMS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327</dc:title>
  <dc:creator>Ron Larson</dc:creator>
  <cp:lastModifiedBy>Ankur Sharma</cp:lastModifiedBy>
  <cp:revision>75</cp:revision>
  <dcterms:created xsi:type="dcterms:W3CDTF">2003-07-11T02:17:02Z</dcterms:created>
  <dcterms:modified xsi:type="dcterms:W3CDTF">2022-02-10T14:22:12Z</dcterms:modified>
</cp:coreProperties>
</file>