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2" r:id="rId5"/>
    <p:sldMasterId id="2147483684" r:id="rId6"/>
    <p:sldMasterId id="2147483696" r:id="rId7"/>
    <p:sldMasterId id="2147483720" r:id="rId8"/>
    <p:sldMasterId id="2147483732" r:id="rId9"/>
    <p:sldMasterId id="2147483744" r:id="rId10"/>
    <p:sldMasterId id="2147483756" r:id="rId11"/>
  </p:sldMasterIdLst>
  <p:notesMasterIdLst>
    <p:notesMasterId r:id="rId38"/>
  </p:notesMasterIdLst>
  <p:handoutMasterIdLst>
    <p:handoutMasterId r:id="rId39"/>
  </p:handoutMasterIdLst>
  <p:sldIdLst>
    <p:sldId id="256" r:id="rId12"/>
    <p:sldId id="317" r:id="rId13"/>
    <p:sldId id="513" r:id="rId14"/>
    <p:sldId id="479" r:id="rId15"/>
    <p:sldId id="514" r:id="rId16"/>
    <p:sldId id="515" r:id="rId17"/>
    <p:sldId id="516" r:id="rId18"/>
    <p:sldId id="517" r:id="rId19"/>
    <p:sldId id="518" r:id="rId20"/>
    <p:sldId id="519" r:id="rId21"/>
    <p:sldId id="520" r:id="rId22"/>
    <p:sldId id="521" r:id="rId23"/>
    <p:sldId id="522" r:id="rId24"/>
    <p:sldId id="523" r:id="rId25"/>
    <p:sldId id="524" r:id="rId26"/>
    <p:sldId id="525" r:id="rId27"/>
    <p:sldId id="526" r:id="rId28"/>
    <p:sldId id="527" r:id="rId29"/>
    <p:sldId id="528" r:id="rId30"/>
    <p:sldId id="529" r:id="rId31"/>
    <p:sldId id="530" r:id="rId32"/>
    <p:sldId id="531" r:id="rId33"/>
    <p:sldId id="532" r:id="rId34"/>
    <p:sldId id="533" r:id="rId35"/>
    <p:sldId id="534" r:id="rId36"/>
    <p:sldId id="492" r:id="rId37"/>
  </p:sldIdLst>
  <p:sldSz cx="12188825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  <p15:guide id="7" pos="1008">
          <p15:clr>
            <a:srgbClr val="A4A3A4"/>
          </p15:clr>
        </p15:guide>
        <p15:guide id="8" pos="100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224">
          <p15:clr>
            <a:srgbClr val="A4A3A4"/>
          </p15:clr>
        </p15:guide>
        <p15:guide id="4" pos="223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ony" initials="s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FF"/>
    <a:srgbClr val="0000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A60911-ECE6-4BAE-810D-BA14627D654E}" v="4" dt="2021-05-23T07:12:39.059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844" autoAdjust="0"/>
    <p:restoredTop sz="94132" autoAdjust="0"/>
  </p:normalViewPr>
  <p:slideViewPr>
    <p:cSldViewPr showGuides="1">
      <p:cViewPr varScale="1">
        <p:scale>
          <a:sx n="65" d="100"/>
          <a:sy n="65" d="100"/>
        </p:scale>
        <p:origin x="-1008" y="-52"/>
      </p:cViewPr>
      <p:guideLst>
        <p:guide orient="horz" pos="2160"/>
        <p:guide pos="3839"/>
        <p:guide pos="1007"/>
        <p:guide pos="1008"/>
        <p:guide pos="100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theme" Target="theme/theme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0" Type="http://schemas.openxmlformats.org/officeDocument/2006/relationships/slide" Target="slides/slide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 VISWANATH" userId="S::shreya.viswanath2019@vitstudent.ac.in::cbcdbe93-2274-4a2a-ad7b-fd368000ebc5" providerId="AD" clId="Web-{C5A60911-ECE6-4BAE-810D-BA14627D654E}"/>
    <pc:docChg chg="addSld delSld">
      <pc:chgData name="SHREYA VISWANATH" userId="S::shreya.viswanath2019@vitstudent.ac.in::cbcdbe93-2274-4a2a-ad7b-fd368000ebc5" providerId="AD" clId="Web-{C5A60911-ECE6-4BAE-810D-BA14627D654E}" dt="2021-05-23T07:12:39.059" v="3"/>
      <pc:docMkLst>
        <pc:docMk/>
      </pc:docMkLst>
      <pc:sldChg chg="new del">
        <pc:chgData name="SHREYA VISWANATH" userId="S::shreya.viswanath2019@vitstudent.ac.in::cbcdbe93-2274-4a2a-ad7b-fd368000ebc5" providerId="AD" clId="Web-{C5A60911-ECE6-4BAE-810D-BA14627D654E}" dt="2021-05-23T07:12:39.059" v="3"/>
        <pc:sldMkLst>
          <pc:docMk/>
          <pc:sldMk cId="218161950" sldId="535"/>
        </pc:sldMkLst>
      </pc:sldChg>
      <pc:sldChg chg="new del">
        <pc:chgData name="SHREYA VISWANATH" userId="S::shreya.viswanath2019@vitstudent.ac.in::cbcdbe93-2274-4a2a-ad7b-fd368000ebc5" providerId="AD" clId="Web-{C5A60911-ECE6-4BAE-810D-BA14627D654E}" dt="2021-05-23T07:12:36.746" v="2"/>
        <pc:sldMkLst>
          <pc:docMk/>
          <pc:sldMk cId="283106638" sldId="53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BDB7646E-8811-423A-9C42-2CBFADA00A96}" type="datetimeFigureOut">
              <a:rPr lang="en-US" smtClean="0"/>
              <a:pPr/>
              <a:t>5/23/2021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04360E59-1627-4404-ACC5-51C744AB0F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2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2875" y="768350"/>
            <a:ext cx="6818313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2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39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14816C-7C10-459B-B4A9-6EDE245E86AC}" type="datetime1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ABF623D-0AA2-4984-813D-E74DB8D35F70}" type="datetime1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1BBB0-96F0-4077-A278-0F3FB5C104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5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5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A0585E9-D0BA-48A5-B7B1-783183404858}" type="datetime1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1BBB0-96F0-4077-A278-0F3FB5C104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43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2468AD-0BB0-4678-A215-739BCF69A7F8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959385-69D4-4538-A2F4-E5D45E4D2C6F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7" y="4406918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7" y="2906714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6CA02-5476-47AC-904E-13F23BC4EDB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7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7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1347CC-3B18-4E07-AB91-3E13FF0F969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35113"/>
            <a:ext cx="53876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174875"/>
            <a:ext cx="53876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CEA916-7B7E-4121-A402-759669ED592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D29464-24A5-4B7F-BDC5-959921E23AC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F8843A-D233-465C-B032-C52F2AE7203B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54" y="273050"/>
            <a:ext cx="40100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5" y="273062"/>
            <a:ext cx="681389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54" y="1435104"/>
            <a:ext cx="40100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080AD5-8A35-4CDA-B94B-F5D9C2D6BBE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F74861-F398-4E3E-8402-9D64084EF79A}" type="datetime1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1BBB0-96F0-4077-A278-0F3FB5C104D3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Pi"/>
          <p:cNvSpPr>
            <a:spLocks/>
          </p:cNvSpPr>
          <p:nvPr userDrawn="1"/>
        </p:nvSpPr>
        <p:spPr bwMode="white">
          <a:xfrm>
            <a:off x="303212" y="59436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8" name="Rectangle 7"/>
          <p:cNvSpPr/>
          <p:nvPr userDrawn="1"/>
        </p:nvSpPr>
        <p:spPr>
          <a:xfrm>
            <a:off x="1" y="6488668"/>
            <a:ext cx="129381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i="0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YAGNIK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" y="13"/>
            <a:ext cx="11414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Cotter Joint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7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7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7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E9DCA2-5A42-4499-A564-1CF05F5FA077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D39FD7-62E2-4D18-80E5-32D658A18071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5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5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2123F1-0F65-4EAB-B3FB-D17DFB467BD6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39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Pi"/>
          <p:cNvSpPr>
            <a:spLocks/>
          </p:cNvSpPr>
          <p:nvPr userDrawn="1"/>
        </p:nvSpPr>
        <p:spPr bwMode="white">
          <a:xfrm>
            <a:off x="303212" y="59436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6488671"/>
            <a:ext cx="1293812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800" b="0" i="0" cap="none" spc="0" dirty="0">
                <a:ln w="900" cmpd="sng">
                  <a:solidFill>
                    <a:schemeClr val="accent1">
                      <a:satMod val="190000"/>
                      <a:alpha val="55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innerShdw blurRad="101600" dist="76200" dir="5400000">
                    <a:schemeClr val="accent1">
                      <a:satMod val="190000"/>
                      <a:tint val="100000"/>
                      <a:alpha val="74000"/>
                    </a:schemeClr>
                  </a:innerShdw>
                </a:effectLst>
              </a:rPr>
              <a:t>YAGNIK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" y="13"/>
            <a:ext cx="114141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Cotter Joint</a:t>
            </a:r>
            <a:endParaRPr lang="en-IN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7" y="4406914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7" y="2906714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3604" y="1489075"/>
            <a:ext cx="5580196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6942" y="1489075"/>
            <a:ext cx="5580196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35113"/>
            <a:ext cx="53876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174875"/>
            <a:ext cx="53876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7" y="4406914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7" y="2906714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25B939-8990-46AA-BD00-08ED1A65F61B}" type="datetime1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50" y="273050"/>
            <a:ext cx="40100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5" y="273062"/>
            <a:ext cx="681389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50" y="1435104"/>
            <a:ext cx="40100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7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7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7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7316" y="58749"/>
            <a:ext cx="2839826" cy="5743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3599" y="58749"/>
            <a:ext cx="8320567" cy="5743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43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41910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88C333-6270-4BA3-B35C-54659BA15C6B}" type="datetimeFigureOut">
              <a:rPr lang="zh-CN" altLang="en-US"/>
              <a:pPr/>
              <a:t>2021/5/22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8FCE8-7EB8-4802-AFC1-E580759380EC}" type="slidenum">
              <a:rPr lang="en-US" altLang="zh-CN"/>
              <a:pPr/>
              <a:t>‹#›</a:t>
            </a:fld>
            <a:endParaRPr lang="en-US" altLang="zh-C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46214" y="3886200"/>
            <a:ext cx="2971798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C261F1-AB91-4CF7-9F0D-D8C5576EF2FD}" type="datetimeFigureOut">
              <a:rPr lang="zh-CN" altLang="en-US"/>
              <a:pPr/>
              <a:t>2021/5/22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5D4DB-BD78-44E6-BD30-AE3A52885F04}" type="slidenum">
              <a:rPr lang="en-US" altLang="zh-CN"/>
              <a:pPr/>
              <a:t>‹#›</a:t>
            </a:fld>
            <a:endParaRPr lang="en-US" altLang="zh-CN" dirty="0"/>
          </a:p>
        </p:txBody>
      </p:sp>
      <p:pic>
        <p:nvPicPr>
          <p:cNvPr id="7" name="Picture 6" descr="VIT_Chennai_logo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18812" y="7"/>
            <a:ext cx="1370011" cy="622733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7" y="4406918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7" y="2906714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214332-272D-42D0-A3C9-6DCB67252566}" type="datetimeFigureOut">
              <a:rPr lang="zh-CN" altLang="en-US"/>
              <a:pPr/>
              <a:t>2021/5/22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95F4E-B420-4559-9C0A-3F694EF5976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7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7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D09C6E-CD62-4B7A-877C-CEFFF1FF70BD}" type="datetimeFigureOut">
              <a:rPr lang="zh-CN" altLang="en-US"/>
              <a:pPr/>
              <a:t>2021/5/22</a:t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7F568-F49D-49DE-B84B-6A6CA11A33F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35113"/>
            <a:ext cx="53876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174875"/>
            <a:ext cx="53876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7B9F7E-47EE-4C49-81D2-73395948E0DF}" type="datetimeFigureOut">
              <a:rPr lang="zh-CN" altLang="en-US"/>
              <a:pPr/>
              <a:t>2021/5/22</a:t>
            </a:fld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E0C46-0AE0-4778-BF6D-5C92C2C26536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B0C08-3B3B-4C0B-804B-485B12E69F4B}" type="datetimeFigureOut">
              <a:rPr lang="zh-CN" altLang="en-US"/>
              <a:pPr/>
              <a:t>2021/5/22</a:t>
            </a:fld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018A3-368F-4480-8C7E-5A833359521F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7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7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267D6DE-A8C9-478A-8FD1-808AA3A4D862}" type="datetime1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1BBB0-96F0-4077-A278-0F3FB5C104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AF10FF-C520-4F34-BDEE-26B090C62981}" type="datetimeFigureOut">
              <a:rPr lang="zh-CN" altLang="en-US"/>
              <a:pPr/>
              <a:t>2021/5/22</a:t>
            </a:fld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3CD77-450F-45BB-B576-EDF0BD108A48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54" y="273050"/>
            <a:ext cx="40100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5" y="273062"/>
            <a:ext cx="681389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54" y="1435104"/>
            <a:ext cx="40100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69CF3D-9F52-4595-98E6-BF145AF5068A}" type="datetimeFigureOut">
              <a:rPr lang="zh-CN" altLang="en-US"/>
              <a:pPr/>
              <a:t>2021/5/22</a:t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FD6AF-FEFF-44B2-AB58-B7173C93AF84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7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7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7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FAD908-3108-43F1-90DA-3ABE48E719B9}" type="datetimeFigureOut">
              <a:rPr lang="zh-CN" altLang="en-US"/>
              <a:pPr/>
              <a:t>2021/5/22</a:t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CB52E-E1B1-4387-B7E0-DC3D2709FED7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169AD6-EC21-4CAD-8086-3CB3FE9BFD4E}" type="datetimeFigureOut">
              <a:rPr lang="zh-CN" altLang="en-US"/>
              <a:pPr/>
              <a:t>2021/5/22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4A924A-B1F4-4C03-839F-B17EF8A038DE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5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5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F8604D-F964-49D9-B7DA-6CAADBD637EB}" type="datetimeFigureOut">
              <a:rPr lang="zh-CN" altLang="en-US"/>
              <a:pPr/>
              <a:t>2021/5/22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8037E-D0AF-4B4F-9349-549D0ED9C883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37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7" y="440691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7" y="2906714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3604" y="1489075"/>
            <a:ext cx="5580196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6942" y="1489075"/>
            <a:ext cx="5580196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35113"/>
            <a:ext cx="53876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174875"/>
            <a:ext cx="53876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35113"/>
            <a:ext cx="53876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174875"/>
            <a:ext cx="53876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C8DCBD-4A46-4071-B934-2822FBD992FA}" type="datetime1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1BBB0-96F0-4077-A278-0F3FB5C104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50" y="273050"/>
            <a:ext cx="40100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5" y="273061"/>
            <a:ext cx="681389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50" y="1435104"/>
            <a:ext cx="40100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7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7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7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7316" y="58749"/>
            <a:ext cx="2839826" cy="5743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3599" y="58749"/>
            <a:ext cx="8320567" cy="5743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41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88C333-6270-4BA3-B35C-54659BA15C6B}" type="datetimeFigureOut">
              <a:rPr lang="zh-CN" altLang="en-US"/>
              <a:pPr/>
              <a:t>2021/5/23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8FCE8-7EB8-4802-AFC1-E580759380E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C261F1-AB91-4CF7-9F0D-D8C5576EF2FD}" type="datetimeFigureOut">
              <a:rPr lang="zh-CN" altLang="en-US"/>
              <a:pPr/>
              <a:t>2021/5/23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5D4DB-BD78-44E6-BD30-AE3A52885F04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7" y="4406915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7" y="2906714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214332-272D-42D0-A3C9-6DCB67252566}" type="datetimeFigureOut">
              <a:rPr lang="zh-CN" altLang="en-US"/>
              <a:pPr/>
              <a:t>2021/5/23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95F4E-B420-4559-9C0A-3F694EF5976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7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7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D09C6E-CD62-4B7A-877C-CEFFF1FF70BD}" type="datetimeFigureOut">
              <a:rPr lang="zh-CN" altLang="en-US"/>
              <a:pPr/>
              <a:t>2021/5/23</a:t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7F568-F49D-49DE-B84B-6A6CA11A33F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5A17DE-1570-4774-B1AD-62A69E8AD85A}" type="datetime1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1BBB0-96F0-4077-A278-0F3FB5C104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35113"/>
            <a:ext cx="53876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174875"/>
            <a:ext cx="53876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7B9F7E-47EE-4C49-81D2-73395948E0DF}" type="datetimeFigureOut">
              <a:rPr lang="zh-CN" altLang="en-US"/>
              <a:pPr/>
              <a:t>2021/5/23</a:t>
            </a:fld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E0C46-0AE0-4778-BF6D-5C92C2C26536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B0C08-3B3B-4C0B-804B-485B12E69F4B}" type="datetimeFigureOut">
              <a:rPr lang="zh-CN" altLang="en-US"/>
              <a:pPr/>
              <a:t>2021/5/23</a:t>
            </a:fld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018A3-368F-4480-8C7E-5A833359521F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AF10FF-C520-4F34-BDEE-26B090C62981}" type="datetimeFigureOut">
              <a:rPr lang="zh-CN" altLang="en-US"/>
              <a:pPr/>
              <a:t>2021/5/23</a:t>
            </a:fld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3CD77-450F-45BB-B576-EDF0BD108A48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50" y="273050"/>
            <a:ext cx="40100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5" y="273062"/>
            <a:ext cx="681389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50" y="1435104"/>
            <a:ext cx="40100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69CF3D-9F52-4595-98E6-BF145AF5068A}" type="datetimeFigureOut">
              <a:rPr lang="zh-CN" altLang="en-US"/>
              <a:pPr/>
              <a:t>2021/5/23</a:t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FD6AF-FEFF-44B2-AB58-B7173C93AF84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7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7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7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FAD908-3108-43F1-90DA-3ABE48E719B9}" type="datetimeFigureOut">
              <a:rPr lang="zh-CN" altLang="en-US"/>
              <a:pPr/>
              <a:t>2021/5/23</a:t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CB52E-E1B1-4387-B7E0-DC3D2709FED7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169AD6-EC21-4CAD-8086-3CB3FE9BFD4E}" type="datetimeFigureOut">
              <a:rPr lang="zh-CN" altLang="en-US"/>
              <a:pPr/>
              <a:t>2021/5/23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4A924A-B1F4-4C03-839F-B17EF8A038DE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5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5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F8604D-F964-49D9-B7DA-6CAADBD637EB}" type="datetimeFigureOut">
              <a:rPr lang="zh-CN" altLang="en-US"/>
              <a:pPr/>
              <a:t>2021/5/23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8037E-D0AF-4B4F-9349-549D0ED9C883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33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7" y="4406907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7" y="2906714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E21250-FC7A-495E-A11E-D4918731106D}" type="datetime1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1BBB0-96F0-4077-A278-0F3FB5C104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3602" y="1489075"/>
            <a:ext cx="5580196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6942" y="1489075"/>
            <a:ext cx="5580196" cy="4313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35113"/>
            <a:ext cx="53876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174875"/>
            <a:ext cx="53876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7" y="273050"/>
            <a:ext cx="40100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5" y="273057"/>
            <a:ext cx="681389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7" y="1435104"/>
            <a:ext cx="40100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7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7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7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7313" y="58746"/>
            <a:ext cx="2839826" cy="5743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3599" y="58746"/>
            <a:ext cx="8320567" cy="5743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37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88C333-6270-4BA3-B35C-54659BA15C6B}" type="datetimeFigureOut">
              <a:rPr lang="zh-CN" altLang="en-US"/>
              <a:pPr/>
              <a:t>2021/5/23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C8FCE8-7EB8-4802-AFC1-E580759380EC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C261F1-AB91-4CF7-9F0D-D8C5576EF2FD}" type="datetimeFigureOut">
              <a:rPr lang="zh-CN" altLang="en-US"/>
              <a:pPr/>
              <a:t>2021/5/23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55D4DB-BD78-44E6-BD30-AE3A52885F04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50" y="273050"/>
            <a:ext cx="40100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5" y="273062"/>
            <a:ext cx="681389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50" y="1435104"/>
            <a:ext cx="40100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0BE6E3-B4D9-4142-BCF3-33E19726A9AE}" type="datetime1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1BBB0-96F0-4077-A278-0F3FB5C104D3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7" y="440691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7" y="2906714"/>
            <a:ext cx="103605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214332-272D-42D0-A3C9-6DCB67252566}" type="datetimeFigureOut">
              <a:rPr lang="zh-CN" altLang="en-US"/>
              <a:pPr/>
              <a:t>2021/5/23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395F4E-B420-4559-9C0A-3F694EF5976A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7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7"/>
            <a:ext cx="5383398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D09C6E-CD62-4B7A-877C-CEFFF1FF70BD}" type="datetimeFigureOut">
              <a:rPr lang="zh-CN" altLang="en-US"/>
              <a:pPr/>
              <a:t>2021/5/23</a:t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87F568-F49D-49DE-B84B-6A6CA11A33F9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5" y="1535113"/>
            <a:ext cx="5387629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5" y="2174875"/>
            <a:ext cx="5387629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7B9F7E-47EE-4C49-81D2-73395948E0DF}" type="datetimeFigureOut">
              <a:rPr lang="zh-CN" altLang="en-US"/>
              <a:pPr/>
              <a:t>2021/5/23</a:t>
            </a:fld>
            <a:endParaRPr lang="en-US" altLang="zh-C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7E0C46-0AE0-4778-BF6D-5C92C2C26536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8B0C08-3B3B-4C0B-804B-485B12E69F4B}" type="datetimeFigureOut">
              <a:rPr lang="zh-CN" altLang="en-US"/>
              <a:pPr/>
              <a:t>2021/5/23</a:t>
            </a:fld>
            <a:endParaRPr lang="en-US" altLang="zh-C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E018A3-368F-4480-8C7E-5A833359521F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AF10FF-C520-4F34-BDEE-26B090C62981}" type="datetimeFigureOut">
              <a:rPr lang="zh-CN" altLang="en-US"/>
              <a:pPr/>
              <a:t>2021/5/23</a:t>
            </a:fld>
            <a:endParaRPr lang="en-US" altLang="zh-C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33CD77-450F-45BB-B576-EDF0BD108A48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50" y="273050"/>
            <a:ext cx="40100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5" y="273061"/>
            <a:ext cx="681389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50" y="1435104"/>
            <a:ext cx="40100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69CF3D-9F52-4595-98E6-BF145AF5068A}" type="datetimeFigureOut">
              <a:rPr lang="zh-CN" altLang="en-US"/>
              <a:pPr/>
              <a:t>2021/5/23</a:t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3FD6AF-FEFF-44B2-AB58-B7173C93AF84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7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7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7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FAD908-3108-43F1-90DA-3ABE48E719B9}" type="datetimeFigureOut">
              <a:rPr lang="zh-CN" altLang="en-US"/>
              <a:pPr/>
              <a:t>2021/5/23</a:t>
            </a:fld>
            <a:endParaRPr lang="en-US" altLang="zh-C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CCB52E-E1B1-4387-B7E0-DC3D2709FED7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169AD6-EC21-4CAD-8086-3CB3FE9BFD4E}" type="datetimeFigureOut">
              <a:rPr lang="zh-CN" altLang="en-US"/>
              <a:pPr/>
              <a:t>2021/5/23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4A924A-B1F4-4C03-839F-B17EF8A038DE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50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50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AF8604D-F964-49D9-B7DA-6CAADBD637EB}" type="datetimeFigureOut">
              <a:rPr lang="zh-CN" altLang="en-US"/>
              <a:pPr/>
              <a:t>2021/5/23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A8037E-D0AF-4B4F-9349-549D0ED9C883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7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7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7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EA5EF27-106E-435D-B2D7-AF7C8F4CEC88}" type="datetime1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09441" y="274638"/>
            <a:ext cx="109699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pitchFamily="34" charset="0"/>
              </a:rPr>
              <a:t>单击此处编辑母版标题样式</a:t>
            </a:r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7"/>
            <a:ext cx="109699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Calibri" pitchFamily="34" charset="0"/>
              </a:rPr>
              <a:t>单击此处编辑母版文本样式</a:t>
            </a:r>
          </a:p>
          <a:p>
            <a:pPr lvl="1"/>
            <a:r>
              <a:rPr lang="en-US">
                <a:sym typeface="Calibri" pitchFamily="34" charset="0"/>
              </a:rPr>
              <a:t>第二级</a:t>
            </a:r>
          </a:p>
          <a:p>
            <a:pPr lvl="2"/>
            <a:r>
              <a:rPr lang="en-US">
                <a:sym typeface="Calibri" pitchFamily="34" charset="0"/>
              </a:rPr>
              <a:t>第三级</a:t>
            </a:r>
          </a:p>
          <a:p>
            <a:pPr lvl="3"/>
            <a:r>
              <a:rPr lang="en-US">
                <a:sym typeface="Calibri" pitchFamily="34" charset="0"/>
              </a:rPr>
              <a:t>第四级</a:t>
            </a:r>
          </a:p>
          <a:p>
            <a:pPr lvl="4"/>
            <a:r>
              <a:rPr lang="en-US">
                <a:sym typeface="Calibri" pitchFamily="34" charset="0"/>
              </a:rPr>
              <a:t>第五级</a:t>
            </a:r>
          </a:p>
        </p:txBody>
      </p:sp>
      <p:sp>
        <p:nvSpPr>
          <p:cNvPr id="1028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1" y="6356363"/>
            <a:ext cx="284405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2C47F325-795A-4337-9081-3F44E6942699}" type="datetime1">
              <a:rPr lang="en-US" smtClean="0"/>
              <a:pPr/>
              <a:t>5/22/2021</a:t>
            </a:fld>
            <a:endParaRPr lang="en-US" dirty="0"/>
          </a:p>
        </p:txBody>
      </p:sp>
      <p:sp>
        <p:nvSpPr>
          <p:cNvPr id="1029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15" y="6356363"/>
            <a:ext cx="385979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30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6" y="6356363"/>
            <a:ext cx="2844059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cxnSp>
        <p:nvCxnSpPr>
          <p:cNvPr id="8" name="Straight Connector 7"/>
          <p:cNvCxnSpPr/>
          <p:nvPr userDrawn="1"/>
        </p:nvCxnSpPr>
        <p:spPr bwMode="white">
          <a:xfrm>
            <a:off x="61714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hf sldNum="0" hdr="0" ftr="0"/>
  <p:txStyles>
    <p:titleStyle>
      <a:lvl1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Calibri" pitchFamily="34" charset="0"/>
        </a:defRPr>
      </a:lvl1pPr>
      <a:lvl2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2pPr>
      <a:lvl3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3pPr>
      <a:lvl4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4pPr>
      <a:lvl5pPr marL="9144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5pPr>
      <a:lvl6pPr marL="13716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6pPr>
      <a:lvl7pPr marL="18288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7pPr>
      <a:lvl8pPr marL="22860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8pPr>
      <a:lvl9pPr marL="2743200" indent="-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  <a:sym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Calibri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74638"/>
            <a:ext cx="109699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7"/>
            <a:ext cx="109699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单击此处编辑母版文本样式</a:t>
            </a:r>
          </a:p>
          <a:p>
            <a:pPr lvl="1"/>
            <a:r>
              <a:rPr lang="en-US"/>
              <a:t>第二级</a:t>
            </a:r>
          </a:p>
          <a:p>
            <a:pPr lvl="2"/>
            <a:r>
              <a:rPr lang="en-US"/>
              <a:t>第三级</a:t>
            </a:r>
          </a:p>
          <a:p>
            <a:pPr lvl="3"/>
            <a:r>
              <a:rPr lang="en-US"/>
              <a:t>第四级</a:t>
            </a:r>
          </a:p>
          <a:p>
            <a:pPr lvl="4"/>
            <a:r>
              <a:rPr lang="en-US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1" y="6245225"/>
            <a:ext cx="2844059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15" y="6245225"/>
            <a:ext cx="385979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6" y="6245225"/>
            <a:ext cx="2844059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29449E7-742C-4BC4-8D99-F952BE6536FC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600" y="1489075"/>
            <a:ext cx="11363540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Textmasterformate durch Klicken bearbeiten</a:t>
            </a:r>
          </a:p>
          <a:p>
            <a:pPr lvl="1"/>
            <a:r>
              <a:rPr lang="en-US" altLang="zh-CN"/>
              <a:t>Zweite Ebene</a:t>
            </a:r>
          </a:p>
          <a:p>
            <a:pPr lvl="2"/>
            <a:r>
              <a:rPr lang="en-US" altLang="zh-CN"/>
              <a:t>Dritte Ebene</a:t>
            </a:r>
          </a:p>
          <a:p>
            <a:pPr lvl="3"/>
            <a:r>
              <a:rPr lang="en-US" altLang="zh-CN"/>
              <a:t>Vierte Ebene</a:t>
            </a:r>
          </a:p>
          <a:p>
            <a:pPr lvl="4"/>
            <a:r>
              <a:rPr lang="en-US" altLang="zh-CN"/>
              <a:t>Fünfte Ebene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15" y="6365875"/>
            <a:ext cx="385979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pitchFamily="2" charset="-122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99949" y="58749"/>
            <a:ext cx="11357191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Klicken Sie, um das Titelformat zu bearbeiten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292024" y="6365875"/>
            <a:ext cx="1790234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en-US" sz="1000"/>
              <a:t>Page </a:t>
            </a:r>
            <a:r>
              <a:rPr lang="de-DE" altLang="en-US" sz="1000">
                <a:sym typeface="Wingdings" pitchFamily="2" charset="2"/>
              </a:rPr>
              <a:t></a:t>
            </a:r>
            <a:r>
              <a:rPr lang="de-DE" altLang="en-US" sz="1000"/>
              <a:t> </a:t>
            </a:r>
            <a:fld id="{AB1F534D-89A5-46BB-A867-3AC77C5F7D51}" type="slidenum">
              <a:rPr lang="de-DE" altLang="en-US" sz="1000"/>
              <a:pPr/>
              <a:t>‹#›</a:t>
            </a:fld>
            <a:endParaRPr lang="de-DE" altLang="en-US" sz="1000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9562734" y="6156339"/>
            <a:ext cx="2194412" cy="3778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 cmpd="sng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altLang="en-US" sz="1600" b="1"/>
              <a:t>YOUR LOGO</a:t>
            </a:r>
          </a:p>
        </p:txBody>
      </p:sp>
      <p:sp>
        <p:nvSpPr>
          <p:cNvPr id="7" name="Rectangle 6"/>
          <p:cNvSpPr/>
          <p:nvPr userDrawn="1"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dirty="0"/>
          </a:p>
        </p:txBody>
      </p:sp>
      <p:cxnSp>
        <p:nvCxnSpPr>
          <p:cNvPr id="8" name="Straight Connector 7"/>
          <p:cNvCxnSpPr/>
          <p:nvPr userDrawn="1"/>
        </p:nvCxnSpPr>
        <p:spPr bwMode="white">
          <a:xfrm>
            <a:off x="617141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/>
  <p:hf sldNum="0"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74638"/>
            <a:ext cx="109699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7"/>
            <a:ext cx="109699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1" y="6245225"/>
            <a:ext cx="2844059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+mn-ea"/>
              </a:defRPr>
            </a:lvl1pPr>
          </a:lstStyle>
          <a:p>
            <a:fld id="{53F4EBD5-0F4B-45BB-83E6-A8D9AE56B7DA}" type="datetimeFigureOut">
              <a:rPr lang="zh-CN" altLang="en-US"/>
              <a:pPr/>
              <a:t>2021/5/22</a:t>
            </a:fld>
            <a:endParaRPr lang="en-US" altLang="zh-CN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15" y="6245225"/>
            <a:ext cx="385979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 altLang="zh-CN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6" y="6245225"/>
            <a:ext cx="2844059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76D082E9-6999-473D-B784-5713DB265453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600" y="1489075"/>
            <a:ext cx="11363540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Textmasterformate durch Klicken bearbeiten</a:t>
            </a:r>
          </a:p>
          <a:p>
            <a:pPr lvl="1"/>
            <a:r>
              <a:rPr lang="en-US" altLang="zh-CN"/>
              <a:t>Zweite Ebene</a:t>
            </a:r>
          </a:p>
          <a:p>
            <a:pPr lvl="2"/>
            <a:r>
              <a:rPr lang="en-US" altLang="zh-CN"/>
              <a:t>Dritte Ebene</a:t>
            </a:r>
          </a:p>
          <a:p>
            <a:pPr lvl="3"/>
            <a:r>
              <a:rPr lang="en-US" altLang="zh-CN"/>
              <a:t>Vierte Ebene</a:t>
            </a:r>
          </a:p>
          <a:p>
            <a:pPr lvl="4"/>
            <a:r>
              <a:rPr lang="en-US" altLang="zh-CN"/>
              <a:t>Fünfte Ebene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15" y="6365875"/>
            <a:ext cx="385979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pitchFamily="2" charset="-122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99949" y="58749"/>
            <a:ext cx="11357191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Klicken Sie, um das Titelformat zu bearbeiten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292024" y="6365875"/>
            <a:ext cx="1790234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en-US" sz="1000"/>
              <a:t>Page </a:t>
            </a:r>
            <a:r>
              <a:rPr lang="de-DE" altLang="en-US" sz="1000">
                <a:sym typeface="Wingdings" pitchFamily="2" charset="2"/>
              </a:rPr>
              <a:t></a:t>
            </a:r>
            <a:r>
              <a:rPr lang="de-DE" altLang="en-US" sz="1000"/>
              <a:t> </a:t>
            </a:r>
            <a:fld id="{AB1F534D-89A5-46BB-A867-3AC77C5F7D51}" type="slidenum">
              <a:rPr lang="de-DE" altLang="en-US" sz="1000"/>
              <a:pPr/>
              <a:t>‹#›</a:t>
            </a:fld>
            <a:endParaRPr lang="de-DE" altLang="en-US" sz="1000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9562734" y="6156336"/>
            <a:ext cx="2194412" cy="3778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 cmpd="sng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altLang="en-US" sz="1600" b="1"/>
              <a:t>YOUR 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ransition/>
  <p:hf sldNum="0"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74638"/>
            <a:ext cx="109699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7"/>
            <a:ext cx="109699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1" y="6245225"/>
            <a:ext cx="2844059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+mn-ea"/>
              </a:defRPr>
            </a:lvl1pPr>
          </a:lstStyle>
          <a:p>
            <a:fld id="{53F4EBD5-0F4B-45BB-83E6-A8D9AE56B7DA}" type="datetimeFigureOut">
              <a:rPr lang="zh-CN" altLang="en-US"/>
              <a:pPr/>
              <a:t>2021/5/22</a:t>
            </a:fld>
            <a:endParaRPr lang="en-US" altLang="zh-CN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15" y="6245225"/>
            <a:ext cx="385979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 altLang="zh-CN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6" y="6245225"/>
            <a:ext cx="2844059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76D082E9-6999-473D-B784-5713DB265453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3600" y="1489075"/>
            <a:ext cx="11363540" cy="431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Textmasterformate durch Klicken bearbeiten</a:t>
            </a:r>
          </a:p>
          <a:p>
            <a:pPr lvl="1"/>
            <a:r>
              <a:rPr lang="en-US" altLang="zh-CN"/>
              <a:t>Zweite Ebene</a:t>
            </a:r>
          </a:p>
          <a:p>
            <a:pPr lvl="2"/>
            <a:r>
              <a:rPr lang="en-US" altLang="zh-CN"/>
              <a:t>Dritte Ebene</a:t>
            </a:r>
          </a:p>
          <a:p>
            <a:pPr lvl="3"/>
            <a:r>
              <a:rPr lang="en-US" altLang="zh-CN"/>
              <a:t>Vierte Ebene</a:t>
            </a:r>
          </a:p>
          <a:p>
            <a:pPr lvl="4"/>
            <a:r>
              <a:rPr lang="en-US" altLang="zh-CN"/>
              <a:t>Fünfte Ebene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15" y="6365875"/>
            <a:ext cx="385979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ea typeface="宋体" pitchFamily="2" charset="-122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99949" y="58746"/>
            <a:ext cx="11357191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Klicken Sie, um das Titelformat zu bearbeiten</a:t>
            </a: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292024" y="6365875"/>
            <a:ext cx="1790234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de-DE" altLang="en-US" sz="1000"/>
              <a:t>Page </a:t>
            </a:r>
            <a:r>
              <a:rPr lang="de-DE" altLang="en-US" sz="1000">
                <a:sym typeface="Wingdings" pitchFamily="2" charset="2"/>
              </a:rPr>
              <a:t></a:t>
            </a:r>
            <a:r>
              <a:rPr lang="de-DE" altLang="en-US" sz="1000"/>
              <a:t> </a:t>
            </a:r>
            <a:fld id="{AB1F534D-89A5-46BB-A867-3AC77C5F7D51}" type="slidenum">
              <a:rPr lang="de-DE" altLang="en-US" sz="1000"/>
              <a:pPr/>
              <a:t>‹#›</a:t>
            </a:fld>
            <a:endParaRPr lang="de-DE" altLang="en-US" sz="1000"/>
          </a:p>
        </p:txBody>
      </p:sp>
      <p:sp>
        <p:nvSpPr>
          <p:cNvPr id="1030" name="Rectangle 9"/>
          <p:cNvSpPr>
            <a:spLocks noChangeArrowheads="1"/>
          </p:cNvSpPr>
          <p:nvPr/>
        </p:nvSpPr>
        <p:spPr bwMode="auto">
          <a:xfrm>
            <a:off x="9562730" y="6156333"/>
            <a:ext cx="2194412" cy="377825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DDDDDD"/>
              </a:gs>
            </a:gsLst>
            <a:lin ang="0" scaled="1"/>
          </a:gradFill>
          <a:ln w="9525" cmpd="sng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de-DE" altLang="en-US" sz="1600" b="1"/>
              <a:t>YOUR LOGO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/>
  <p:hf sldNum="0" hdr="0" ft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Arial" pitchFamily="34" charset="0"/>
          <a:cs typeface="Arial" pitchFamily="34" charset="0"/>
        </a:defRPr>
      </a:lvl9pPr>
    </p:titleStyle>
    <p:bodyStyle>
      <a:lvl1pPr marL="180975" indent="-18097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44500" indent="-261938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2pPr>
      <a:lvl3pPr marL="720725" indent="-274638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cs typeface="+mn-cs"/>
        </a:defRPr>
      </a:lvl3pPr>
      <a:lvl4pPr marL="987425" indent="-265113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1254125" indent="-2651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1711325" indent="-2651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168525" indent="-2651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2625725" indent="-2651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082925" indent="-265113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441" y="274638"/>
            <a:ext cx="1096994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441" y="1600207"/>
            <a:ext cx="10969943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第二级</a:t>
            </a:r>
          </a:p>
          <a:p>
            <a:pPr lvl="2"/>
            <a:r>
              <a:rPr lang="zh-CN"/>
              <a:t>第三级</a:t>
            </a:r>
          </a:p>
          <a:p>
            <a:pPr lvl="3"/>
            <a:r>
              <a:rPr lang="zh-CN"/>
              <a:t>第四级</a:t>
            </a:r>
          </a:p>
          <a:p>
            <a:pPr lvl="4"/>
            <a:r>
              <a:rPr lang="zh-CN"/>
              <a:t>第五级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441" y="6245225"/>
            <a:ext cx="2844059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400">
                <a:ea typeface="+mn-ea"/>
              </a:defRPr>
            </a:lvl1pPr>
          </a:lstStyle>
          <a:p>
            <a:fld id="{53F4EBD5-0F4B-45BB-83E6-A8D9AE56B7DA}" type="datetimeFigureOut">
              <a:rPr lang="zh-CN" altLang="en-US"/>
              <a:pPr/>
              <a:t>2021/5/22</a:t>
            </a:fld>
            <a:endParaRPr lang="en-US" altLang="zh-CN" dirty="0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4515" y="6245225"/>
            <a:ext cx="385979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/>
            </a:lvl1pPr>
          </a:lstStyle>
          <a:p>
            <a:endParaRPr lang="en-US" altLang="zh-CN" dirty="0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5326" y="6245225"/>
            <a:ext cx="2844059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/>
            </a:lvl1pPr>
          </a:lstStyle>
          <a:p>
            <a:fld id="{76D082E9-6999-473D-B784-5713DB265453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ransition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4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2.png"/><Relationship Id="rId7" Type="http://schemas.openxmlformats.org/officeDocument/2006/relationships/image" Target="../media/image1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8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5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6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9.png"/><Relationship Id="rId3" Type="http://schemas.openxmlformats.org/officeDocument/2006/relationships/image" Target="../media/image77.png"/><Relationship Id="rId7" Type="http://schemas.openxmlformats.org/officeDocument/2006/relationships/image" Target="../media/image83.png"/><Relationship Id="rId12" Type="http://schemas.openxmlformats.org/officeDocument/2006/relationships/image" Target="../media/image8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82.png"/><Relationship Id="rId11" Type="http://schemas.openxmlformats.org/officeDocument/2006/relationships/image" Target="../media/image87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78.png"/><Relationship Id="rId9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6.png"/><Relationship Id="rId7" Type="http://schemas.openxmlformats.org/officeDocument/2006/relationships/image" Target="../media/image9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gif"/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gif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013" y="1981207"/>
            <a:ext cx="9525000" cy="1351385"/>
          </a:xfrm>
        </p:spPr>
        <p:txBody>
          <a:bodyPr/>
          <a:lstStyle/>
          <a:p>
            <a:pPr algn="l"/>
            <a:r>
              <a:rPr lang="en-US" sz="3200" b="1" dirty="0"/>
              <a:t>Mechanics of Machines</a:t>
            </a:r>
            <a:br>
              <a:rPr lang="en-US" sz="4400" b="1" dirty="0"/>
            </a:br>
            <a:r>
              <a:rPr lang="en-US" sz="2400" b="1" dirty="0"/>
              <a:t>Dynamic Force Analysis</a:t>
            </a:r>
            <a:br>
              <a:rPr lang="en-US" sz="2400" b="1" dirty="0"/>
            </a:br>
            <a:r>
              <a:rPr lang="en-US" sz="1800" b="1" dirty="0"/>
              <a:t>Module 5: D’Alembert’s Principle, Dynamic Analysis of Planer Mechanism</a:t>
            </a:r>
            <a:br>
              <a:rPr lang="en-US" sz="1800" b="1" dirty="0"/>
            </a:br>
            <a:br>
              <a:rPr lang="en-US" sz="1800" b="1" dirty="0"/>
            </a:br>
            <a:endParaRPr lang="en-US" sz="1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370014" y="2971800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Tapan</a:t>
            </a:r>
            <a:r>
              <a:rPr lang="en-US" sz="1400" dirty="0"/>
              <a:t> Kumar </a:t>
            </a:r>
            <a:r>
              <a:rPr lang="en-US" sz="1400" dirty="0" err="1"/>
              <a:t>Mahanta</a:t>
            </a:r>
            <a:r>
              <a:rPr lang="en-US" sz="1400" dirty="0"/>
              <a:t>, Ph.D.</a:t>
            </a:r>
          </a:p>
          <a:p>
            <a:r>
              <a:rPr lang="en-US" sz="1400" dirty="0"/>
              <a:t>SMEC  Chennai  Campus</a:t>
            </a:r>
            <a:endParaRPr lang="en-IN" sz="1400" dirty="0"/>
          </a:p>
        </p:txBody>
      </p:sp>
      <p:pic>
        <p:nvPicPr>
          <p:cNvPr id="9" name="Picture 8" descr="51747_TKM_SMEC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6245" y="3143248"/>
            <a:ext cx="1828800" cy="2391508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"/>
            <a:ext cx="121888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638800"/>
            <a:ext cx="121888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8C333-6270-4BA3-B35C-54659BA15C6B}" type="datetimeFigureOut">
              <a:rPr lang="zh-CN" altLang="en-US" smtClean="0"/>
              <a:pPr/>
              <a:t>2021/5/22</a:t>
            </a:fld>
            <a:endParaRPr lang="en-US" altLang="zh-C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8FCE8-7EB8-4802-AFC1-E580759380EC}" type="slidenum">
              <a:rPr lang="en-US" altLang="zh-CN" smtClean="0"/>
              <a:pPr/>
              <a:t>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714357"/>
            <a:ext cx="10969943" cy="5411813"/>
          </a:xfrm>
        </p:spPr>
        <p:txBody>
          <a:bodyPr/>
          <a:lstStyle/>
          <a:p>
            <a:pPr>
              <a:buNone/>
            </a:pPr>
            <a:endParaRPr lang="en-IN" sz="2400" kern="1200" dirty="0"/>
          </a:p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kern="1200" dirty="0"/>
          </a:p>
          <a:p>
            <a:pPr>
              <a:buNone/>
            </a:pPr>
            <a:r>
              <a:rPr lang="en-IN" sz="2400" kern="1200" dirty="0"/>
              <a:t>		</a:t>
            </a:r>
          </a:p>
          <a:p>
            <a:pPr>
              <a:buNone/>
            </a:pPr>
            <a:r>
              <a:rPr lang="en-IN" sz="2400" kern="1200" dirty="0"/>
              <a:t>		     </a:t>
            </a:r>
            <a:endParaRPr lang="en-US" sz="2400" kern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2447" y="571481"/>
            <a:ext cx="6597636" cy="2122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2" name="Rectangle 1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83" name="Rectangle 19"/>
          <p:cNvSpPr>
            <a:spLocks noChangeArrowheads="1"/>
          </p:cNvSpPr>
          <p:nvPr/>
        </p:nvSpPr>
        <p:spPr bwMode="auto">
          <a:xfrm>
            <a:off x="1" y="755650"/>
            <a:ext cx="41104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		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4" name="Rectangle 20"/>
          <p:cNvSpPr>
            <a:spLocks noChangeArrowheads="1"/>
          </p:cNvSpPr>
          <p:nvPr/>
        </p:nvSpPr>
        <p:spPr bwMode="auto">
          <a:xfrm>
            <a:off x="1" y="1028700"/>
            <a:ext cx="41104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		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5" name="Rectangle 21"/>
          <p:cNvSpPr>
            <a:spLocks noChangeArrowheads="1"/>
          </p:cNvSpPr>
          <p:nvPr/>
        </p:nvSpPr>
        <p:spPr bwMode="auto">
          <a:xfrm>
            <a:off x="1" y="1301750"/>
            <a:ext cx="20906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6" name="Rectangle 22"/>
          <p:cNvSpPr>
            <a:spLocks noChangeArrowheads="1"/>
          </p:cNvSpPr>
          <p:nvPr/>
        </p:nvSpPr>
        <p:spPr bwMode="auto">
          <a:xfrm>
            <a:off x="0" y="1574800"/>
            <a:ext cx="25506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 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8" name="Rectangle 2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89" name="Rectangle 25"/>
          <p:cNvSpPr>
            <a:spLocks noChangeArrowheads="1"/>
          </p:cNvSpPr>
          <p:nvPr/>
        </p:nvSpPr>
        <p:spPr bwMode="auto">
          <a:xfrm>
            <a:off x="1" y="20193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92" name="Rectangle 28"/>
          <p:cNvSpPr>
            <a:spLocks noChangeArrowheads="1"/>
          </p:cNvSpPr>
          <p:nvPr/>
        </p:nvSpPr>
        <p:spPr bwMode="auto">
          <a:xfrm>
            <a:off x="1" y="2565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95" name="Rectangle 31"/>
          <p:cNvSpPr>
            <a:spLocks noChangeArrowheads="1"/>
          </p:cNvSpPr>
          <p:nvPr/>
        </p:nvSpPr>
        <p:spPr bwMode="auto">
          <a:xfrm>
            <a:off x="1" y="2565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97" name="Rectangle 33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98" name="Rectangle 34"/>
          <p:cNvSpPr>
            <a:spLocks noChangeArrowheads="1"/>
          </p:cNvSpPr>
          <p:nvPr/>
        </p:nvSpPr>
        <p:spPr bwMode="auto">
          <a:xfrm>
            <a:off x="1" y="914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1" y="914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" y="7683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700" name="Rectangle 12"/>
          <p:cNvSpPr>
            <a:spLocks noChangeArrowheads="1"/>
          </p:cNvSpPr>
          <p:nvPr/>
        </p:nvSpPr>
        <p:spPr bwMode="auto">
          <a:xfrm>
            <a:off x="1" y="1663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702" name="Rectangle 1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703" name="Rectangle 15"/>
          <p:cNvSpPr>
            <a:spLocks noChangeArrowheads="1"/>
          </p:cNvSpPr>
          <p:nvPr/>
        </p:nvSpPr>
        <p:spPr bwMode="auto">
          <a:xfrm>
            <a:off x="1" y="77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705" name="Rectangle 17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706" name="Rectangle 18"/>
          <p:cNvSpPr>
            <a:spLocks noChangeArrowheads="1"/>
          </p:cNvSpPr>
          <p:nvPr/>
        </p:nvSpPr>
        <p:spPr bwMode="auto">
          <a:xfrm>
            <a:off x="1" y="7683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709" name="Rectangle 21"/>
          <p:cNvSpPr>
            <a:spLocks noChangeArrowheads="1"/>
          </p:cNvSpPr>
          <p:nvPr/>
        </p:nvSpPr>
        <p:spPr bwMode="auto">
          <a:xfrm>
            <a:off x="1" y="7937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43" name="Picture 3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79703" y="2928934"/>
            <a:ext cx="4184650" cy="457200"/>
          </a:xfrm>
          <a:prstGeom prst="rect">
            <a:avLst/>
          </a:prstGeom>
          <a:noFill/>
        </p:spPr>
      </p:pic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5713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51139" y="3429000"/>
            <a:ext cx="1778001" cy="558800"/>
          </a:xfrm>
          <a:prstGeom prst="rect">
            <a:avLst/>
          </a:prstGeom>
          <a:noFill/>
        </p:spPr>
      </p:pic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1" y="10160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6892" y="4071942"/>
            <a:ext cx="4445000" cy="558800"/>
          </a:xfrm>
          <a:prstGeom prst="rect">
            <a:avLst/>
          </a:prstGeom>
          <a:noFill/>
        </p:spPr>
      </p:pic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1" y="10160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5719" name="Picture 7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51141" y="4643446"/>
            <a:ext cx="3194050" cy="609600"/>
          </a:xfrm>
          <a:prstGeom prst="rect">
            <a:avLst/>
          </a:prstGeom>
          <a:noFill/>
        </p:spPr>
      </p:pic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1" y="10668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523041" y="4786322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/>
              <a:t>If </a:t>
            </a:r>
            <a:r>
              <a:rPr lang="en-US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lang="en-US" baseline="30000" dirty="0">
                <a:solidFill>
                  <a:srgbClr val="000000"/>
                </a:solidFill>
                <a:latin typeface="Calibri" pitchFamily="34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is large compared to sin</a:t>
            </a:r>
            <a:r>
              <a:rPr lang="el-GR" dirty="0">
                <a:solidFill>
                  <a:srgbClr val="000000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θ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115724" name="Rectangle 1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5723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51141" y="5286388"/>
            <a:ext cx="2604323" cy="571504"/>
          </a:xfrm>
          <a:prstGeom prst="rect">
            <a:avLst/>
          </a:prstGeom>
          <a:noFill/>
        </p:spPr>
      </p:pic>
      <p:sp>
        <p:nvSpPr>
          <p:cNvPr id="115725" name="Rectangle 13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451603" y="5429264"/>
            <a:ext cx="559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/>
              <a:t> when n is very large,           can be neglected</a:t>
            </a:r>
            <a:endParaRPr lang="en-US" dirty="0"/>
          </a:p>
        </p:txBody>
      </p:sp>
      <p:sp>
        <p:nvSpPr>
          <p:cNvPr id="115727" name="Rectangle 1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5726" name="Picture 1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09057" y="5357826"/>
            <a:ext cx="507999" cy="495300"/>
          </a:xfrm>
          <a:prstGeom prst="rect">
            <a:avLst/>
          </a:prstGeom>
          <a:noFill/>
        </p:spPr>
      </p:pic>
      <p:sp>
        <p:nvSpPr>
          <p:cNvPr id="115728" name="Rectangle 16"/>
          <p:cNvSpPr>
            <a:spLocks noChangeArrowheads="1"/>
          </p:cNvSpPr>
          <p:nvPr/>
        </p:nvSpPr>
        <p:spPr bwMode="auto">
          <a:xfrm>
            <a:off x="1" y="9525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5729" name="Picture 17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51141" y="6000768"/>
            <a:ext cx="1595956" cy="357190"/>
          </a:xfrm>
          <a:prstGeom prst="rect">
            <a:avLst/>
          </a:prstGeom>
          <a:noFill/>
        </p:spPr>
      </p:pic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85D3A3C4-8DA9-4253-BA17-D1716E0FB231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116651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 Analysis of Slider crank mechanism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(Velocity of piston)</a:t>
            </a:r>
            <a:endParaRPr kumimoji="0" lang="en-IN" sz="2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714357"/>
            <a:ext cx="10969943" cy="5786478"/>
          </a:xfrm>
        </p:spPr>
        <p:txBody>
          <a:bodyPr/>
          <a:lstStyle/>
          <a:p>
            <a:pPr>
              <a:buNone/>
            </a:pPr>
            <a:endParaRPr lang="en-IN" sz="2400" kern="1200" dirty="0"/>
          </a:p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kern="1200" dirty="0"/>
          </a:p>
          <a:p>
            <a:pPr>
              <a:buNone/>
            </a:pPr>
            <a:r>
              <a:rPr lang="en-IN" sz="2400" kern="1200" dirty="0"/>
              <a:t>		</a:t>
            </a:r>
          </a:p>
          <a:p>
            <a:pPr>
              <a:buNone/>
            </a:pPr>
            <a:r>
              <a:rPr lang="en-IN" sz="2400" kern="1200" dirty="0"/>
              <a:t>		     </a:t>
            </a:r>
            <a:endParaRPr lang="en-US" sz="2400" kern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2447" y="571481"/>
            <a:ext cx="6597636" cy="2122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2" name="Rectangle 1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83" name="Rectangle 19"/>
          <p:cNvSpPr>
            <a:spLocks noChangeArrowheads="1"/>
          </p:cNvSpPr>
          <p:nvPr/>
        </p:nvSpPr>
        <p:spPr bwMode="auto">
          <a:xfrm>
            <a:off x="1" y="755650"/>
            <a:ext cx="41104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		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4" name="Rectangle 20"/>
          <p:cNvSpPr>
            <a:spLocks noChangeArrowheads="1"/>
          </p:cNvSpPr>
          <p:nvPr/>
        </p:nvSpPr>
        <p:spPr bwMode="auto">
          <a:xfrm>
            <a:off x="1" y="1028700"/>
            <a:ext cx="41104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		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5" name="Rectangle 21"/>
          <p:cNvSpPr>
            <a:spLocks noChangeArrowheads="1"/>
          </p:cNvSpPr>
          <p:nvPr/>
        </p:nvSpPr>
        <p:spPr bwMode="auto">
          <a:xfrm>
            <a:off x="1" y="1301750"/>
            <a:ext cx="20906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6" name="Rectangle 22"/>
          <p:cNvSpPr>
            <a:spLocks noChangeArrowheads="1"/>
          </p:cNvSpPr>
          <p:nvPr/>
        </p:nvSpPr>
        <p:spPr bwMode="auto">
          <a:xfrm>
            <a:off x="0" y="1574800"/>
            <a:ext cx="25506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 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8" name="Rectangle 2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89" name="Rectangle 25"/>
          <p:cNvSpPr>
            <a:spLocks noChangeArrowheads="1"/>
          </p:cNvSpPr>
          <p:nvPr/>
        </p:nvSpPr>
        <p:spPr bwMode="auto">
          <a:xfrm>
            <a:off x="1" y="20193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92" name="Rectangle 28"/>
          <p:cNvSpPr>
            <a:spLocks noChangeArrowheads="1"/>
          </p:cNvSpPr>
          <p:nvPr/>
        </p:nvSpPr>
        <p:spPr bwMode="auto">
          <a:xfrm>
            <a:off x="1" y="2565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95" name="Rectangle 31"/>
          <p:cNvSpPr>
            <a:spLocks noChangeArrowheads="1"/>
          </p:cNvSpPr>
          <p:nvPr/>
        </p:nvSpPr>
        <p:spPr bwMode="auto">
          <a:xfrm>
            <a:off x="1" y="2565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97" name="Rectangle 33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98" name="Rectangle 34"/>
          <p:cNvSpPr>
            <a:spLocks noChangeArrowheads="1"/>
          </p:cNvSpPr>
          <p:nvPr/>
        </p:nvSpPr>
        <p:spPr bwMode="auto">
          <a:xfrm>
            <a:off x="1" y="914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1" y="914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" y="7683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700" name="Rectangle 12"/>
          <p:cNvSpPr>
            <a:spLocks noChangeArrowheads="1"/>
          </p:cNvSpPr>
          <p:nvPr/>
        </p:nvSpPr>
        <p:spPr bwMode="auto">
          <a:xfrm>
            <a:off x="1" y="1663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702" name="Rectangle 1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703" name="Rectangle 15"/>
          <p:cNvSpPr>
            <a:spLocks noChangeArrowheads="1"/>
          </p:cNvSpPr>
          <p:nvPr/>
        </p:nvSpPr>
        <p:spPr bwMode="auto">
          <a:xfrm>
            <a:off x="1" y="77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705" name="Rectangle 17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706" name="Rectangle 18"/>
          <p:cNvSpPr>
            <a:spLocks noChangeArrowheads="1"/>
          </p:cNvSpPr>
          <p:nvPr/>
        </p:nvSpPr>
        <p:spPr bwMode="auto">
          <a:xfrm>
            <a:off x="1" y="7683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709" name="Rectangle 21"/>
          <p:cNvSpPr>
            <a:spLocks noChangeArrowheads="1"/>
          </p:cNvSpPr>
          <p:nvPr/>
        </p:nvSpPr>
        <p:spPr bwMode="auto">
          <a:xfrm>
            <a:off x="1" y="7937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1" y="10160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1" y="10160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1" y="10668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24" name="Rectangle 1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25" name="Rectangle 13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27" name="Rectangle 1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28" name="Rectangle 16"/>
          <p:cNvSpPr>
            <a:spLocks noChangeArrowheads="1"/>
          </p:cNvSpPr>
          <p:nvPr/>
        </p:nvSpPr>
        <p:spPr bwMode="auto">
          <a:xfrm>
            <a:off x="1" y="9525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85D3A3C4-8DA9-4253-BA17-D1716E0FB231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116651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 Analysis of Slider crank mechanism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(Acceleration of piston)</a:t>
            </a:r>
            <a:endParaRPr kumimoji="0" lang="en-IN" sz="2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673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51141" y="4286256"/>
            <a:ext cx="1815790" cy="571504"/>
          </a:xfrm>
          <a:prstGeom prst="rect">
            <a:avLst/>
          </a:prstGeom>
          <a:noFill/>
        </p:spPr>
      </p:pic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51142" y="3571876"/>
            <a:ext cx="2758952" cy="642942"/>
          </a:xfrm>
          <a:prstGeom prst="rect">
            <a:avLst/>
          </a:prstGeom>
          <a:noFill/>
        </p:spPr>
      </p:pic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6743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51141" y="3000372"/>
            <a:ext cx="4044950" cy="457200"/>
          </a:xfrm>
          <a:prstGeom prst="rect">
            <a:avLst/>
          </a:prstGeom>
          <a:noFill/>
        </p:spPr>
      </p:pic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1" y="914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6746" name="Picture 10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6893" y="5000636"/>
            <a:ext cx="2871808" cy="571504"/>
          </a:xfrm>
          <a:prstGeom prst="rect">
            <a:avLst/>
          </a:prstGeom>
          <a:noFill/>
        </p:spPr>
      </p:pic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1" y="9652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6751" name="Rectangle 15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753" name="Rectangle 17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6752" name="Picture 1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79702" y="5715016"/>
            <a:ext cx="3019386" cy="642942"/>
          </a:xfrm>
          <a:prstGeom prst="rect">
            <a:avLst/>
          </a:prstGeom>
          <a:noFill/>
        </p:spPr>
      </p:pic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714357"/>
            <a:ext cx="10969943" cy="5786478"/>
          </a:xfrm>
        </p:spPr>
        <p:txBody>
          <a:bodyPr/>
          <a:lstStyle/>
          <a:p>
            <a:pPr>
              <a:buNone/>
            </a:pPr>
            <a:endParaRPr lang="en-IN" sz="2400" kern="1200" dirty="0"/>
          </a:p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kern="1200" dirty="0"/>
          </a:p>
          <a:p>
            <a:pPr>
              <a:buNone/>
            </a:pPr>
            <a:r>
              <a:rPr lang="en-IN" sz="2400" kern="1200" dirty="0"/>
              <a:t>		</a:t>
            </a:r>
          </a:p>
          <a:p>
            <a:pPr>
              <a:buNone/>
            </a:pPr>
            <a:r>
              <a:rPr lang="en-IN" sz="2400" kern="1200" dirty="0"/>
              <a:t>		     </a:t>
            </a:r>
            <a:endParaRPr lang="en-US" sz="2400" kern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2447" y="571481"/>
            <a:ext cx="6597636" cy="2122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2" name="Rectangle 1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83" name="Rectangle 19"/>
          <p:cNvSpPr>
            <a:spLocks noChangeArrowheads="1"/>
          </p:cNvSpPr>
          <p:nvPr/>
        </p:nvSpPr>
        <p:spPr bwMode="auto">
          <a:xfrm>
            <a:off x="1" y="755650"/>
            <a:ext cx="41104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		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4" name="Rectangle 20"/>
          <p:cNvSpPr>
            <a:spLocks noChangeArrowheads="1"/>
          </p:cNvSpPr>
          <p:nvPr/>
        </p:nvSpPr>
        <p:spPr bwMode="auto">
          <a:xfrm>
            <a:off x="1" y="1028700"/>
            <a:ext cx="41104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		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5" name="Rectangle 21"/>
          <p:cNvSpPr>
            <a:spLocks noChangeArrowheads="1"/>
          </p:cNvSpPr>
          <p:nvPr/>
        </p:nvSpPr>
        <p:spPr bwMode="auto">
          <a:xfrm>
            <a:off x="1" y="1301750"/>
            <a:ext cx="20906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6" name="Rectangle 22"/>
          <p:cNvSpPr>
            <a:spLocks noChangeArrowheads="1"/>
          </p:cNvSpPr>
          <p:nvPr/>
        </p:nvSpPr>
        <p:spPr bwMode="auto">
          <a:xfrm>
            <a:off x="0" y="1574800"/>
            <a:ext cx="25506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 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8" name="Rectangle 2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89" name="Rectangle 25"/>
          <p:cNvSpPr>
            <a:spLocks noChangeArrowheads="1"/>
          </p:cNvSpPr>
          <p:nvPr/>
        </p:nvSpPr>
        <p:spPr bwMode="auto">
          <a:xfrm>
            <a:off x="1" y="20193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92" name="Rectangle 28"/>
          <p:cNvSpPr>
            <a:spLocks noChangeArrowheads="1"/>
          </p:cNvSpPr>
          <p:nvPr/>
        </p:nvSpPr>
        <p:spPr bwMode="auto">
          <a:xfrm>
            <a:off x="1" y="2565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95" name="Rectangle 31"/>
          <p:cNvSpPr>
            <a:spLocks noChangeArrowheads="1"/>
          </p:cNvSpPr>
          <p:nvPr/>
        </p:nvSpPr>
        <p:spPr bwMode="auto">
          <a:xfrm>
            <a:off x="1" y="2565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97" name="Rectangle 33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98" name="Rectangle 34"/>
          <p:cNvSpPr>
            <a:spLocks noChangeArrowheads="1"/>
          </p:cNvSpPr>
          <p:nvPr/>
        </p:nvSpPr>
        <p:spPr bwMode="auto">
          <a:xfrm>
            <a:off x="1" y="914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1" y="914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" y="7683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700" name="Rectangle 12"/>
          <p:cNvSpPr>
            <a:spLocks noChangeArrowheads="1"/>
          </p:cNvSpPr>
          <p:nvPr/>
        </p:nvSpPr>
        <p:spPr bwMode="auto">
          <a:xfrm>
            <a:off x="1" y="1663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702" name="Rectangle 1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703" name="Rectangle 15"/>
          <p:cNvSpPr>
            <a:spLocks noChangeArrowheads="1"/>
          </p:cNvSpPr>
          <p:nvPr/>
        </p:nvSpPr>
        <p:spPr bwMode="auto">
          <a:xfrm>
            <a:off x="1" y="77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705" name="Rectangle 17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706" name="Rectangle 18"/>
          <p:cNvSpPr>
            <a:spLocks noChangeArrowheads="1"/>
          </p:cNvSpPr>
          <p:nvPr/>
        </p:nvSpPr>
        <p:spPr bwMode="auto">
          <a:xfrm>
            <a:off x="1" y="7683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709" name="Rectangle 21"/>
          <p:cNvSpPr>
            <a:spLocks noChangeArrowheads="1"/>
          </p:cNvSpPr>
          <p:nvPr/>
        </p:nvSpPr>
        <p:spPr bwMode="auto">
          <a:xfrm>
            <a:off x="1" y="7937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1" y="10160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1" y="10160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1" y="10668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24" name="Rectangle 1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25" name="Rectangle 13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27" name="Rectangle 1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28" name="Rectangle 16"/>
          <p:cNvSpPr>
            <a:spLocks noChangeArrowheads="1"/>
          </p:cNvSpPr>
          <p:nvPr/>
        </p:nvSpPr>
        <p:spPr bwMode="auto">
          <a:xfrm>
            <a:off x="1" y="9525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85D3A3C4-8DA9-4253-BA17-D1716E0FB231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116651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 Analysis of Slider crank mechanism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(Acceleration of piston)</a:t>
            </a:r>
            <a:endParaRPr kumimoji="0" lang="en-IN" sz="2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1" y="914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1" y="9652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6751" name="Rectangle 15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753" name="Rectangle 17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5451472" y="3500438"/>
            <a:ext cx="5286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</a:t>
            </a:r>
            <a:r>
              <a:rPr lang="en-IN" b="1" dirty="0"/>
              <a:t>θ=0</a:t>
            </a:r>
            <a:r>
              <a:rPr lang="en-IN" b="1" baseline="30000" dirty="0"/>
              <a:t>0</a:t>
            </a:r>
            <a:r>
              <a:rPr lang="en-IN" b="1" dirty="0"/>
              <a:t> (at I.D.C) </a:t>
            </a:r>
            <a:r>
              <a:rPr lang="en-IN" dirty="0"/>
              <a:t>and </a:t>
            </a:r>
            <a:r>
              <a:rPr lang="en-IN" b="1" dirty="0"/>
              <a:t>n is very </a:t>
            </a:r>
            <a:r>
              <a:rPr lang="en-IN" b="1" dirty="0" err="1"/>
              <a:t>very</a:t>
            </a:r>
            <a:r>
              <a:rPr lang="en-IN" b="1" dirty="0"/>
              <a:t> high</a:t>
            </a:r>
          </a:p>
        </p:txBody>
      </p:sp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7683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5380032" y="6072206"/>
            <a:ext cx="300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/>
              <a:t> when </a:t>
            </a:r>
            <a:r>
              <a:rPr lang="en-IN" b="1" dirty="0"/>
              <a:t>n is very very large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5308595" y="4857760"/>
            <a:ext cx="5643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</a:t>
            </a:r>
            <a:r>
              <a:rPr lang="en-IN" b="1" dirty="0"/>
              <a:t>θ=180</a:t>
            </a:r>
            <a:r>
              <a:rPr lang="en-IN" b="1" baseline="30000" dirty="0"/>
              <a:t>0</a:t>
            </a:r>
            <a:r>
              <a:rPr lang="en-IN" b="1" dirty="0"/>
              <a:t> (at O.D.C) </a:t>
            </a:r>
            <a:r>
              <a:rPr lang="en-IN" dirty="0"/>
              <a:t>and </a:t>
            </a:r>
            <a:r>
              <a:rPr lang="en-IN" b="1" dirty="0"/>
              <a:t>n is very </a:t>
            </a:r>
            <a:r>
              <a:rPr lang="en-IN" b="1" dirty="0" err="1"/>
              <a:t>very</a:t>
            </a:r>
            <a:r>
              <a:rPr lang="en-IN" b="1" dirty="0"/>
              <a:t> high</a:t>
            </a:r>
            <a:endParaRPr lang="en-IN" dirty="0"/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7767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51141" y="2643182"/>
            <a:ext cx="3071835" cy="685522"/>
          </a:xfrm>
          <a:prstGeom prst="rect">
            <a:avLst/>
          </a:prstGeom>
          <a:noFill/>
        </p:spPr>
      </p:pic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7770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51141" y="3429000"/>
            <a:ext cx="2188354" cy="714380"/>
          </a:xfrm>
          <a:prstGeom prst="rect">
            <a:avLst/>
          </a:prstGeom>
          <a:noFill/>
        </p:spPr>
      </p:pic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7773" name="Picture 13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51141" y="4714885"/>
            <a:ext cx="2214579" cy="657713"/>
          </a:xfrm>
          <a:prstGeom prst="rect">
            <a:avLst/>
          </a:prstGeom>
          <a:noFill/>
        </p:spPr>
      </p:pic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7776" name="Picture 1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51141" y="4214819"/>
            <a:ext cx="1165190" cy="421261"/>
          </a:xfrm>
          <a:prstGeom prst="rect">
            <a:avLst/>
          </a:prstGeom>
          <a:noFill/>
        </p:spPr>
      </p:pic>
      <p:sp>
        <p:nvSpPr>
          <p:cNvPr id="117778" name="Rectangle 18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7779" name="Picture 1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51140" y="5429264"/>
            <a:ext cx="1285884" cy="392445"/>
          </a:xfrm>
          <a:prstGeom prst="rect">
            <a:avLst/>
          </a:prstGeom>
          <a:noFill/>
        </p:spPr>
      </p:pic>
      <p:sp>
        <p:nvSpPr>
          <p:cNvPr id="117781" name="Rectangle 21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808529" y="5500702"/>
            <a:ext cx="300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dirty="0">
                <a:solidFill>
                  <a:srgbClr val="0000FF"/>
                </a:solidFill>
              </a:rPr>
              <a:t>Motion direction reversed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7783" name="Rectangle 23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7782" name="Picture 2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51141" y="6072206"/>
            <a:ext cx="2029422" cy="428628"/>
          </a:xfrm>
          <a:prstGeom prst="rect">
            <a:avLst/>
          </a:prstGeom>
          <a:noFill/>
        </p:spPr>
      </p:pic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1" y="7683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714357"/>
            <a:ext cx="11414325" cy="5786478"/>
          </a:xfrm>
        </p:spPr>
        <p:txBody>
          <a:bodyPr/>
          <a:lstStyle/>
          <a:p>
            <a:pPr>
              <a:buNone/>
            </a:pPr>
            <a:endParaRPr lang="en-IN" sz="2400" kern="1200" dirty="0"/>
          </a:p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kern="1200" dirty="0"/>
          </a:p>
          <a:p>
            <a:pPr>
              <a:buNone/>
            </a:pPr>
            <a:r>
              <a:rPr lang="en-IN" sz="2400" kern="1200" dirty="0"/>
              <a:t>		</a:t>
            </a:r>
          </a:p>
          <a:p>
            <a:pPr>
              <a:buNone/>
            </a:pPr>
            <a:r>
              <a:rPr lang="en-IN" sz="2400" kern="1200" dirty="0"/>
              <a:t>		     </a:t>
            </a:r>
            <a:endParaRPr lang="en-US" sz="2400" kern="120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2" name="Rectangle 1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83" name="Rectangle 19"/>
          <p:cNvSpPr>
            <a:spLocks noChangeArrowheads="1"/>
          </p:cNvSpPr>
          <p:nvPr/>
        </p:nvSpPr>
        <p:spPr bwMode="auto">
          <a:xfrm>
            <a:off x="1" y="755650"/>
            <a:ext cx="41104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		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4" name="Rectangle 20"/>
          <p:cNvSpPr>
            <a:spLocks noChangeArrowheads="1"/>
          </p:cNvSpPr>
          <p:nvPr/>
        </p:nvSpPr>
        <p:spPr bwMode="auto">
          <a:xfrm>
            <a:off x="1" y="1028700"/>
            <a:ext cx="41104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		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5" name="Rectangle 21"/>
          <p:cNvSpPr>
            <a:spLocks noChangeArrowheads="1"/>
          </p:cNvSpPr>
          <p:nvPr/>
        </p:nvSpPr>
        <p:spPr bwMode="auto">
          <a:xfrm>
            <a:off x="1" y="1301750"/>
            <a:ext cx="20906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6" name="Rectangle 22"/>
          <p:cNvSpPr>
            <a:spLocks noChangeArrowheads="1"/>
          </p:cNvSpPr>
          <p:nvPr/>
        </p:nvSpPr>
        <p:spPr bwMode="auto">
          <a:xfrm>
            <a:off x="0" y="1574800"/>
            <a:ext cx="25506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 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8" name="Rectangle 2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89" name="Rectangle 25"/>
          <p:cNvSpPr>
            <a:spLocks noChangeArrowheads="1"/>
          </p:cNvSpPr>
          <p:nvPr/>
        </p:nvSpPr>
        <p:spPr bwMode="auto">
          <a:xfrm>
            <a:off x="1" y="20193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92" name="Rectangle 28"/>
          <p:cNvSpPr>
            <a:spLocks noChangeArrowheads="1"/>
          </p:cNvSpPr>
          <p:nvPr/>
        </p:nvSpPr>
        <p:spPr bwMode="auto">
          <a:xfrm>
            <a:off x="1" y="2565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95" name="Rectangle 31"/>
          <p:cNvSpPr>
            <a:spLocks noChangeArrowheads="1"/>
          </p:cNvSpPr>
          <p:nvPr/>
        </p:nvSpPr>
        <p:spPr bwMode="auto">
          <a:xfrm>
            <a:off x="1" y="2565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97" name="Rectangle 33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98" name="Rectangle 34"/>
          <p:cNvSpPr>
            <a:spLocks noChangeArrowheads="1"/>
          </p:cNvSpPr>
          <p:nvPr/>
        </p:nvSpPr>
        <p:spPr bwMode="auto">
          <a:xfrm>
            <a:off x="1" y="914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1" y="914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" y="7683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700" name="Rectangle 12"/>
          <p:cNvSpPr>
            <a:spLocks noChangeArrowheads="1"/>
          </p:cNvSpPr>
          <p:nvPr/>
        </p:nvSpPr>
        <p:spPr bwMode="auto">
          <a:xfrm>
            <a:off x="-263568" y="16430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702" name="Rectangle 1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703" name="Rectangle 15"/>
          <p:cNvSpPr>
            <a:spLocks noChangeArrowheads="1"/>
          </p:cNvSpPr>
          <p:nvPr/>
        </p:nvSpPr>
        <p:spPr bwMode="auto">
          <a:xfrm>
            <a:off x="1" y="77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705" name="Rectangle 17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706" name="Rectangle 18"/>
          <p:cNvSpPr>
            <a:spLocks noChangeArrowheads="1"/>
          </p:cNvSpPr>
          <p:nvPr/>
        </p:nvSpPr>
        <p:spPr bwMode="auto">
          <a:xfrm>
            <a:off x="1" y="7683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709" name="Rectangle 21"/>
          <p:cNvSpPr>
            <a:spLocks noChangeArrowheads="1"/>
          </p:cNvSpPr>
          <p:nvPr/>
        </p:nvSpPr>
        <p:spPr bwMode="auto">
          <a:xfrm>
            <a:off x="1" y="7937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1" y="10160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1" y="10160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1" y="10668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24" name="Rectangle 1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25" name="Rectangle 13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27" name="Rectangle 1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28" name="Rectangle 16"/>
          <p:cNvSpPr>
            <a:spLocks noChangeArrowheads="1"/>
          </p:cNvSpPr>
          <p:nvPr/>
        </p:nvSpPr>
        <p:spPr bwMode="auto">
          <a:xfrm>
            <a:off x="1" y="9525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85D3A3C4-8DA9-4253-BA17-D1716E0FB231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116651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82500" lnSpcReduction="100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 Analysis of Slider crank mechanism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(Angular</a:t>
            </a:r>
            <a:r>
              <a:rPr kumimoji="0" lang="en-US" sz="2200" b="1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velocity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connecting</a:t>
            </a:r>
            <a:r>
              <a:rPr kumimoji="0" lang="en-US" sz="2200" b="1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rod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IN" sz="2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1" y="914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1" y="9652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6751" name="Rectangle 15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753" name="Rectangle 17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7683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7778" name="Rectangle 18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7781" name="Rectangle 21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83" name="Rectangle 23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1" y="7683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6" name="Content Placeholder 2">
            <a:extLst>
              <a:ext uri="{FF2B5EF4-FFF2-40B4-BE49-F238E27FC236}">
                <a16:creationId xmlns:a16="http://schemas.microsoft.com/office/drawing/2014/main" id="{D58812F1-D7AD-4004-8535-5F02835E63E7}"/>
              </a:ext>
            </a:extLst>
          </p:cNvPr>
          <p:cNvSpPr txBox="1">
            <a:spLocks/>
          </p:cNvSpPr>
          <p:nvPr/>
        </p:nvSpPr>
        <p:spPr bwMode="auto">
          <a:xfrm>
            <a:off x="736562" y="2643182"/>
            <a:ext cx="5913599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400" dirty="0"/>
              <a:t>Differentiating with respect to ‘t’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IN" sz="2400" dirty="0">
              <a:solidFill>
                <a:srgbClr val="0000FF"/>
              </a:solidFill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1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98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451867" y="1500174"/>
            <a:ext cx="2980459" cy="428628"/>
          </a:xfrm>
          <a:prstGeom prst="rect">
            <a:avLst/>
          </a:prstGeom>
          <a:noFill/>
        </p:spPr>
      </p:pic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1" y="7302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981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259867" y="2000241"/>
            <a:ext cx="2928958" cy="736963"/>
          </a:xfrm>
          <a:prstGeom prst="rect">
            <a:avLst/>
          </a:prstGeom>
          <a:noFill/>
        </p:spPr>
      </p:pic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1" y="9525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9815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65190" y="3357562"/>
            <a:ext cx="2477723" cy="714380"/>
          </a:xfrm>
          <a:prstGeom prst="rect">
            <a:avLst/>
          </a:prstGeom>
          <a:noFill/>
        </p:spPr>
      </p:pic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819" name="Rectangle 11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9818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22710" y="3500438"/>
            <a:ext cx="2500330" cy="669580"/>
          </a:xfrm>
          <a:prstGeom prst="rect">
            <a:avLst/>
          </a:prstGeom>
          <a:noFill/>
        </p:spPr>
      </p:pic>
      <p:sp>
        <p:nvSpPr>
          <p:cNvPr id="119820" name="Rectangle 12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9821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65190" y="4286256"/>
            <a:ext cx="3857651" cy="1008432"/>
          </a:xfrm>
          <a:prstGeom prst="rect">
            <a:avLst/>
          </a:prstGeom>
          <a:noFill/>
        </p:spPr>
      </p:pic>
      <p:sp>
        <p:nvSpPr>
          <p:cNvPr id="119823" name="Rectangle 15"/>
          <p:cNvSpPr>
            <a:spLocks noChangeArrowheads="1"/>
          </p:cNvSpPr>
          <p:nvPr/>
        </p:nvSpPr>
        <p:spPr bwMode="auto">
          <a:xfrm>
            <a:off x="1" y="12573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79439" y="500043"/>
            <a:ext cx="6597636" cy="2122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" name="Rectangle 102"/>
          <p:cNvSpPr/>
          <p:nvPr/>
        </p:nvSpPr>
        <p:spPr>
          <a:xfrm>
            <a:off x="7560635" y="857233"/>
            <a:ext cx="462819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 </a:t>
            </a:r>
            <a:r>
              <a:rPr lang="en-IN" sz="2400" dirty="0"/>
              <a:t>From the left figure we can write</a:t>
            </a:r>
            <a:endParaRPr lang="en-US" sz="2400" dirty="0"/>
          </a:p>
        </p:txBody>
      </p:sp>
      <p:sp>
        <p:nvSpPr>
          <p:cNvPr id="119825" name="Rectangle 17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9824" name="Picture 1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93753" y="5357826"/>
            <a:ext cx="3571900" cy="821346"/>
          </a:xfrm>
          <a:prstGeom prst="rect">
            <a:avLst/>
          </a:prstGeom>
          <a:noFill/>
        </p:spPr>
      </p:pic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1" y="10033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828" name="Rectangle 20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9827" name="Picture 19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23238" y="4286256"/>
            <a:ext cx="2838190" cy="785818"/>
          </a:xfrm>
          <a:prstGeom prst="rect">
            <a:avLst/>
          </a:prstGeom>
          <a:noFill/>
        </p:spPr>
      </p:pic>
      <p:sp>
        <p:nvSpPr>
          <p:cNvPr id="119830" name="Rectangle 22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9829" name="Picture 2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23238" y="5357826"/>
            <a:ext cx="1643074" cy="728181"/>
          </a:xfrm>
          <a:prstGeom prst="rect">
            <a:avLst/>
          </a:prstGeom>
          <a:noFill/>
        </p:spPr>
      </p:pic>
      <p:sp>
        <p:nvSpPr>
          <p:cNvPr id="119831" name="Rectangle 23"/>
          <p:cNvSpPr>
            <a:spLocks noChangeArrowheads="1"/>
          </p:cNvSpPr>
          <p:nvPr/>
        </p:nvSpPr>
        <p:spPr bwMode="auto">
          <a:xfrm>
            <a:off x="0" y="9525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714357"/>
            <a:ext cx="11414325" cy="5786478"/>
          </a:xfrm>
        </p:spPr>
        <p:txBody>
          <a:bodyPr/>
          <a:lstStyle/>
          <a:p>
            <a:pPr>
              <a:buNone/>
            </a:pPr>
            <a:endParaRPr lang="en-IN" sz="2400" kern="1200" dirty="0"/>
          </a:p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kern="1200" dirty="0"/>
          </a:p>
          <a:p>
            <a:pPr>
              <a:buNone/>
            </a:pPr>
            <a:r>
              <a:rPr lang="en-IN" sz="2400" kern="1200" dirty="0"/>
              <a:t>		</a:t>
            </a:r>
          </a:p>
          <a:p>
            <a:pPr>
              <a:buNone/>
            </a:pPr>
            <a:r>
              <a:rPr lang="en-IN" sz="2400" kern="1200" dirty="0"/>
              <a:t>		     </a:t>
            </a:r>
            <a:endParaRPr lang="en-US" sz="2400" kern="1200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2" name="Rectangle 1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83" name="Rectangle 19"/>
          <p:cNvSpPr>
            <a:spLocks noChangeArrowheads="1"/>
          </p:cNvSpPr>
          <p:nvPr/>
        </p:nvSpPr>
        <p:spPr bwMode="auto">
          <a:xfrm>
            <a:off x="1" y="755650"/>
            <a:ext cx="41104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		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4" name="Rectangle 20"/>
          <p:cNvSpPr>
            <a:spLocks noChangeArrowheads="1"/>
          </p:cNvSpPr>
          <p:nvPr/>
        </p:nvSpPr>
        <p:spPr bwMode="auto">
          <a:xfrm>
            <a:off x="1" y="1028700"/>
            <a:ext cx="41104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		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5" name="Rectangle 21"/>
          <p:cNvSpPr>
            <a:spLocks noChangeArrowheads="1"/>
          </p:cNvSpPr>
          <p:nvPr/>
        </p:nvSpPr>
        <p:spPr bwMode="auto">
          <a:xfrm>
            <a:off x="1" y="1301750"/>
            <a:ext cx="20906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6" name="Rectangle 22"/>
          <p:cNvSpPr>
            <a:spLocks noChangeArrowheads="1"/>
          </p:cNvSpPr>
          <p:nvPr/>
        </p:nvSpPr>
        <p:spPr bwMode="auto">
          <a:xfrm>
            <a:off x="0" y="1574800"/>
            <a:ext cx="25506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 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8" name="Rectangle 2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89" name="Rectangle 25"/>
          <p:cNvSpPr>
            <a:spLocks noChangeArrowheads="1"/>
          </p:cNvSpPr>
          <p:nvPr/>
        </p:nvSpPr>
        <p:spPr bwMode="auto">
          <a:xfrm>
            <a:off x="1" y="20193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92" name="Rectangle 28"/>
          <p:cNvSpPr>
            <a:spLocks noChangeArrowheads="1"/>
          </p:cNvSpPr>
          <p:nvPr/>
        </p:nvSpPr>
        <p:spPr bwMode="auto">
          <a:xfrm>
            <a:off x="1" y="2565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95" name="Rectangle 31"/>
          <p:cNvSpPr>
            <a:spLocks noChangeArrowheads="1"/>
          </p:cNvSpPr>
          <p:nvPr/>
        </p:nvSpPr>
        <p:spPr bwMode="auto">
          <a:xfrm>
            <a:off x="1" y="2565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97" name="Rectangle 33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98" name="Rectangle 34"/>
          <p:cNvSpPr>
            <a:spLocks noChangeArrowheads="1"/>
          </p:cNvSpPr>
          <p:nvPr/>
        </p:nvSpPr>
        <p:spPr bwMode="auto">
          <a:xfrm>
            <a:off x="1" y="914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1" y="914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" y="7683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700" name="Rectangle 12"/>
          <p:cNvSpPr>
            <a:spLocks noChangeArrowheads="1"/>
          </p:cNvSpPr>
          <p:nvPr/>
        </p:nvSpPr>
        <p:spPr bwMode="auto">
          <a:xfrm>
            <a:off x="-263568" y="16430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702" name="Rectangle 1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703" name="Rectangle 15"/>
          <p:cNvSpPr>
            <a:spLocks noChangeArrowheads="1"/>
          </p:cNvSpPr>
          <p:nvPr/>
        </p:nvSpPr>
        <p:spPr bwMode="auto">
          <a:xfrm>
            <a:off x="1" y="77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705" name="Rectangle 17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706" name="Rectangle 18"/>
          <p:cNvSpPr>
            <a:spLocks noChangeArrowheads="1"/>
          </p:cNvSpPr>
          <p:nvPr/>
        </p:nvSpPr>
        <p:spPr bwMode="auto">
          <a:xfrm>
            <a:off x="1" y="7683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14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15" name="Rectangle 3"/>
          <p:cNvSpPr>
            <a:spLocks noChangeArrowheads="1"/>
          </p:cNvSpPr>
          <p:nvPr/>
        </p:nvSpPr>
        <p:spPr bwMode="auto">
          <a:xfrm>
            <a:off x="1" y="10160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1" y="10160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20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21" name="Rectangle 9"/>
          <p:cNvSpPr>
            <a:spLocks noChangeArrowheads="1"/>
          </p:cNvSpPr>
          <p:nvPr/>
        </p:nvSpPr>
        <p:spPr bwMode="auto">
          <a:xfrm>
            <a:off x="1" y="10668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24" name="Rectangle 1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25" name="Rectangle 13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27" name="Rectangle 1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28" name="Rectangle 16"/>
          <p:cNvSpPr>
            <a:spLocks noChangeArrowheads="1"/>
          </p:cNvSpPr>
          <p:nvPr/>
        </p:nvSpPr>
        <p:spPr bwMode="auto">
          <a:xfrm>
            <a:off x="1" y="9525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5730" name="Rectangle 1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5731" name="Rectangle 19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85D3A3C4-8DA9-4253-BA17-D1716E0FB231}"/>
              </a:ext>
            </a:extLst>
          </p:cNvPr>
          <p:cNvSpPr txBox="1">
            <a:spLocks/>
          </p:cNvSpPr>
          <p:nvPr/>
        </p:nvSpPr>
        <p:spPr bwMode="auto">
          <a:xfrm>
            <a:off x="1" y="0"/>
            <a:ext cx="1188088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 Analysis of Slider crank mechanism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(Angular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acceleration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of connecting</a:t>
            </a:r>
            <a:r>
              <a:rPr kumimoji="0" lang="en-US" sz="2400" b="1" i="0" u="none" strike="noStrike" kern="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rod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IN" sz="24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6738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4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1" y="914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1" y="9652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6751" name="Rectangle 15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6753" name="Rectangle 17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62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7763" name="Rectangle 3"/>
          <p:cNvSpPr>
            <a:spLocks noChangeArrowheads="1"/>
          </p:cNvSpPr>
          <p:nvPr/>
        </p:nvSpPr>
        <p:spPr bwMode="auto">
          <a:xfrm>
            <a:off x="1" y="7683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65" name="Rectangle 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7766" name="Rectangle 6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7769" name="Rectangle 9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1" name="Rectangle 11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4" name="Rectangle 1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7775" name="Rectangle 15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77" name="Rectangle 17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7778" name="Rectangle 18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80" name="Rectangle 20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7781" name="Rectangle 21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7783" name="Rectangle 23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7784" name="Rectangle 24"/>
          <p:cNvSpPr>
            <a:spLocks noChangeArrowheads="1"/>
          </p:cNvSpPr>
          <p:nvPr/>
        </p:nvSpPr>
        <p:spPr bwMode="auto">
          <a:xfrm>
            <a:off x="1" y="7683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810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9811" name="Rectangle 3"/>
          <p:cNvSpPr>
            <a:spLocks noChangeArrowheads="1"/>
          </p:cNvSpPr>
          <p:nvPr/>
        </p:nvSpPr>
        <p:spPr bwMode="auto">
          <a:xfrm>
            <a:off x="1" y="7302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813" name="Rectangle 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9814" name="Rectangle 6"/>
          <p:cNvSpPr>
            <a:spLocks noChangeArrowheads="1"/>
          </p:cNvSpPr>
          <p:nvPr/>
        </p:nvSpPr>
        <p:spPr bwMode="auto">
          <a:xfrm>
            <a:off x="1" y="9525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816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9817" name="Rectangle 9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819" name="Rectangle 11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9820" name="Rectangle 12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822" name="Rectangle 1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9823" name="Rectangle 15"/>
          <p:cNvSpPr>
            <a:spLocks noChangeArrowheads="1"/>
          </p:cNvSpPr>
          <p:nvPr/>
        </p:nvSpPr>
        <p:spPr bwMode="auto">
          <a:xfrm>
            <a:off x="1" y="12573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2579" y="428604"/>
            <a:ext cx="6217255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9825" name="Rectangle 17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9826" name="Rectangle 18"/>
          <p:cNvSpPr>
            <a:spLocks noChangeArrowheads="1"/>
          </p:cNvSpPr>
          <p:nvPr/>
        </p:nvSpPr>
        <p:spPr bwMode="auto">
          <a:xfrm>
            <a:off x="1" y="10033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9828" name="Rectangle 20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0833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809057" y="2143116"/>
            <a:ext cx="2718007" cy="785818"/>
          </a:xfrm>
          <a:prstGeom prst="rect">
            <a:avLst/>
          </a:prstGeom>
          <a:noFill/>
        </p:spPr>
      </p:pic>
      <p:sp>
        <p:nvSpPr>
          <p:cNvPr id="100" name="Content Placeholder 2">
            <a:extLst>
              <a:ext uri="{FF2B5EF4-FFF2-40B4-BE49-F238E27FC236}">
                <a16:creationId xmlns:a16="http://schemas.microsoft.com/office/drawing/2014/main" id="{D58812F1-D7AD-4004-8535-5F02835E63E7}"/>
              </a:ext>
            </a:extLst>
          </p:cNvPr>
          <p:cNvSpPr txBox="1">
            <a:spLocks/>
          </p:cNvSpPr>
          <p:nvPr/>
        </p:nvSpPr>
        <p:spPr bwMode="auto">
          <a:xfrm>
            <a:off x="236497" y="3357562"/>
            <a:ext cx="5913599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IN" sz="2400" dirty="0"/>
              <a:t>Differentiating with respect to ‘t’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lang="en-IN" sz="2400" dirty="0">
              <a:solidFill>
                <a:srgbClr val="0000FF"/>
              </a:solidFill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1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51404" y="3286124"/>
            <a:ext cx="2586237" cy="714380"/>
          </a:xfrm>
          <a:prstGeom prst="rect">
            <a:avLst/>
          </a:prstGeom>
          <a:noFill/>
        </p:spPr>
      </p:pic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0838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380033" y="4143380"/>
            <a:ext cx="3971591" cy="642942"/>
          </a:xfrm>
          <a:prstGeom prst="rect">
            <a:avLst/>
          </a:prstGeom>
          <a:noFill/>
        </p:spPr>
      </p:pic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1" y="958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842" name="Rectangle 10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0841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2843" y="4786322"/>
            <a:ext cx="3980339" cy="785818"/>
          </a:xfrm>
          <a:prstGeom prst="rect">
            <a:avLst/>
          </a:prstGeom>
          <a:noFill/>
        </p:spPr>
      </p:pic>
      <p:sp>
        <p:nvSpPr>
          <p:cNvPr id="120843" name="Rectangle 11"/>
          <p:cNvSpPr>
            <a:spLocks noChangeArrowheads="1"/>
          </p:cNvSpPr>
          <p:nvPr/>
        </p:nvSpPr>
        <p:spPr bwMode="auto">
          <a:xfrm>
            <a:off x="1" y="1041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845" name="Rectangle 13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0844" name="Picture 1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94280" y="5643578"/>
            <a:ext cx="3286148" cy="744644"/>
          </a:xfrm>
          <a:prstGeom prst="rect">
            <a:avLst/>
          </a:prstGeom>
          <a:noFill/>
        </p:spPr>
      </p:pic>
      <p:sp>
        <p:nvSpPr>
          <p:cNvPr id="120846" name="Rectangle 14"/>
          <p:cNvSpPr>
            <a:spLocks noChangeArrowheads="1"/>
          </p:cNvSpPr>
          <p:nvPr/>
        </p:nvSpPr>
        <p:spPr bwMode="auto">
          <a:xfrm>
            <a:off x="1" y="1041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848" name="Rectangle 16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0847" name="Picture 15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809188" y="5429264"/>
            <a:ext cx="1978747" cy="785818"/>
          </a:xfrm>
          <a:prstGeom prst="rect">
            <a:avLst/>
          </a:prstGeom>
          <a:noFill/>
        </p:spPr>
      </p:pic>
      <p:sp>
        <p:nvSpPr>
          <p:cNvPr id="120849" name="Rectangle 17"/>
          <p:cNvSpPr>
            <a:spLocks noChangeArrowheads="1"/>
          </p:cNvSpPr>
          <p:nvPr/>
        </p:nvSpPr>
        <p:spPr bwMode="auto">
          <a:xfrm>
            <a:off x="1" y="9842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0851" name="Rectangle 19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0852" name="Rectangle 20"/>
          <p:cNvSpPr>
            <a:spLocks noChangeArrowheads="1"/>
          </p:cNvSpPr>
          <p:nvPr/>
        </p:nvSpPr>
        <p:spPr bwMode="auto">
          <a:xfrm>
            <a:off x="0" y="98425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714357"/>
            <a:ext cx="10969943" cy="5411813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2400" kern="1200" dirty="0"/>
              <a:t>The crank and connecting rod of a steam engine are </a:t>
            </a:r>
            <a:r>
              <a:rPr lang="en-US" sz="2400" kern="1200" dirty="0">
                <a:solidFill>
                  <a:srgbClr val="0000FF"/>
                </a:solidFill>
              </a:rPr>
              <a:t>0.3 m</a:t>
            </a:r>
            <a:r>
              <a:rPr lang="en-US" sz="2400" kern="1200" dirty="0"/>
              <a:t> and </a:t>
            </a:r>
            <a:r>
              <a:rPr lang="en-US" sz="2400" kern="1200" dirty="0">
                <a:solidFill>
                  <a:srgbClr val="0000FF"/>
                </a:solidFill>
              </a:rPr>
              <a:t>1.5 m</a:t>
            </a:r>
            <a:r>
              <a:rPr lang="en-US" sz="2400" kern="1200" dirty="0"/>
              <a:t> in length. The crank rotates at </a:t>
            </a:r>
            <a:r>
              <a:rPr lang="en-US" sz="2400" kern="1200" dirty="0">
                <a:solidFill>
                  <a:srgbClr val="0000FF"/>
                </a:solidFill>
              </a:rPr>
              <a:t>180 </a:t>
            </a:r>
            <a:r>
              <a:rPr lang="en-US" sz="2400" kern="1200" dirty="0" err="1">
                <a:solidFill>
                  <a:srgbClr val="0000FF"/>
                </a:solidFill>
              </a:rPr>
              <a:t>r.p.m</a:t>
            </a:r>
            <a:r>
              <a:rPr lang="en-US" sz="2400" kern="1200" dirty="0">
                <a:solidFill>
                  <a:srgbClr val="0000FF"/>
                </a:solidFill>
              </a:rPr>
              <a:t>. </a:t>
            </a:r>
            <a:r>
              <a:rPr lang="en-US" sz="2400" kern="1200" dirty="0">
                <a:solidFill>
                  <a:srgbClr val="FF0000"/>
                </a:solidFill>
              </a:rPr>
              <a:t>clockwise</a:t>
            </a:r>
            <a:r>
              <a:rPr lang="en-US" sz="2400" kern="1200" dirty="0"/>
              <a:t>. </a:t>
            </a:r>
          </a:p>
          <a:p>
            <a:pPr algn="just">
              <a:buNone/>
            </a:pPr>
            <a:r>
              <a:rPr lang="en-US" sz="2400" kern="1200" dirty="0"/>
              <a:t>	(</a:t>
            </a:r>
            <a:r>
              <a:rPr lang="en-US" sz="2400" kern="1200" dirty="0" err="1"/>
              <a:t>i</a:t>
            </a:r>
            <a:r>
              <a:rPr lang="en-US" sz="2400" kern="1200" dirty="0"/>
              <a:t>) Determine the velocity and acceleration of the piston when the crank is at </a:t>
            </a:r>
            <a:r>
              <a:rPr lang="en-US" sz="2400" kern="1200" dirty="0">
                <a:solidFill>
                  <a:srgbClr val="0000FF"/>
                </a:solidFill>
              </a:rPr>
              <a:t>40</a:t>
            </a:r>
            <a:r>
              <a:rPr lang="en-US" sz="2400" kern="1200" dirty="0"/>
              <a:t> degrees from the inner dead centre position. </a:t>
            </a:r>
          </a:p>
          <a:p>
            <a:pPr algn="just">
              <a:buNone/>
            </a:pPr>
            <a:r>
              <a:rPr lang="en-US" sz="2400" kern="1200" dirty="0">
                <a:solidFill>
                  <a:srgbClr val="FF0000"/>
                </a:solidFill>
              </a:rPr>
              <a:t> 	</a:t>
            </a:r>
            <a:r>
              <a:rPr lang="en-US" sz="2400" kern="1200" dirty="0"/>
              <a:t>(ii) </a:t>
            </a:r>
            <a:r>
              <a:rPr lang="en-US" sz="2400" kern="1200" dirty="0">
                <a:solidFill>
                  <a:srgbClr val="FF0000"/>
                </a:solidFill>
              </a:rPr>
              <a:t>Also determine the position of the crank for zero </a:t>
            </a:r>
            <a:r>
              <a:rPr lang="en-US" sz="2400" dirty="0">
                <a:solidFill>
                  <a:srgbClr val="FF0000"/>
                </a:solidFill>
              </a:rPr>
              <a:t>acceleration of the piston.</a:t>
            </a:r>
            <a:endParaRPr lang="en-US" sz="2400" kern="1200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D3A3C4-8DA9-4253-BA17-D1716E0F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94813" cy="609600"/>
          </a:xfrm>
        </p:spPr>
        <p:txBody>
          <a:bodyPr>
            <a:normAutofit/>
          </a:bodyPr>
          <a:lstStyle/>
          <a:p>
            <a:pPr algn="l"/>
            <a:r>
              <a:rPr lang="en-IN" sz="2900" b="1" dirty="0">
                <a:solidFill>
                  <a:srgbClr val="0000FF"/>
                </a:solidFill>
              </a:rPr>
              <a:t>Problem 1: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714357"/>
            <a:ext cx="10969943" cy="5411813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2400" dirty="0"/>
              <a:t>In a slider crank mechanism, the length of the crank and connecting rod are </a:t>
            </a:r>
            <a:r>
              <a:rPr lang="en-US" sz="2400" dirty="0">
                <a:solidFill>
                  <a:srgbClr val="FF0000"/>
                </a:solidFill>
              </a:rPr>
              <a:t>150 mm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FF0000"/>
                </a:solidFill>
              </a:rPr>
              <a:t>600 mm </a:t>
            </a:r>
            <a:r>
              <a:rPr lang="en-US" sz="2400" dirty="0"/>
              <a:t>respectively. The crank position is </a:t>
            </a:r>
            <a:r>
              <a:rPr lang="en-US" sz="2400" dirty="0">
                <a:solidFill>
                  <a:srgbClr val="FF0000"/>
                </a:solidFill>
              </a:rPr>
              <a:t>60°</a:t>
            </a:r>
            <a:r>
              <a:rPr lang="en-US" sz="2400" dirty="0"/>
              <a:t>from inner dead centre. The crank shaft speed is </a:t>
            </a:r>
            <a:r>
              <a:rPr lang="en-US" sz="2400" dirty="0">
                <a:solidFill>
                  <a:srgbClr val="FF0000"/>
                </a:solidFill>
              </a:rPr>
              <a:t>450 </a:t>
            </a:r>
            <a:r>
              <a:rPr lang="en-US" sz="2400" dirty="0" err="1">
                <a:solidFill>
                  <a:srgbClr val="FF0000"/>
                </a:solidFill>
              </a:rPr>
              <a:t>r.p.m</a:t>
            </a:r>
            <a:r>
              <a:rPr lang="en-US" sz="2400" dirty="0"/>
              <a:t>. (clockwise). Using analytical method, determine: </a:t>
            </a:r>
          </a:p>
          <a:p>
            <a:pPr algn="just">
              <a:buNone/>
            </a:pPr>
            <a:r>
              <a:rPr lang="en-US" sz="2400" dirty="0"/>
              <a:t>		(</a:t>
            </a:r>
            <a:r>
              <a:rPr lang="en-US" sz="2400" dirty="0" err="1"/>
              <a:t>i</a:t>
            </a:r>
            <a:r>
              <a:rPr lang="en-US" sz="2400" dirty="0"/>
              <a:t>)Velocity and acceleration of the slider.</a:t>
            </a:r>
          </a:p>
          <a:p>
            <a:pPr algn="just">
              <a:buNone/>
            </a:pPr>
            <a:r>
              <a:rPr lang="en-US" sz="2400" dirty="0"/>
              <a:t>		(ii) Angular velocity and angular acceleration of the connecting rod.</a:t>
            </a:r>
            <a:endParaRPr lang="en-US" sz="2400" kern="1200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D3A3C4-8DA9-4253-BA17-D1716E0F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94813" cy="609600"/>
          </a:xfrm>
        </p:spPr>
        <p:txBody>
          <a:bodyPr>
            <a:normAutofit/>
          </a:bodyPr>
          <a:lstStyle/>
          <a:p>
            <a:pPr algn="l"/>
            <a:r>
              <a:rPr lang="en-IN" sz="2900" b="1" dirty="0">
                <a:solidFill>
                  <a:srgbClr val="0000FF"/>
                </a:solidFill>
              </a:rPr>
              <a:t>Problem 2: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714357"/>
            <a:ext cx="10969943" cy="5411813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2400" dirty="0"/>
              <a:t>In a slider crank mechanism the stroke of the slider is </a:t>
            </a:r>
            <a:r>
              <a:rPr lang="en-US" sz="2400" dirty="0">
                <a:solidFill>
                  <a:srgbClr val="0000FF"/>
                </a:solidFill>
              </a:rPr>
              <a:t>200 mm </a:t>
            </a:r>
            <a:r>
              <a:rPr lang="en-US" sz="2400" dirty="0"/>
              <a:t>and the obliquity ratio is </a:t>
            </a:r>
            <a:r>
              <a:rPr lang="en-US" sz="2400" dirty="0">
                <a:solidFill>
                  <a:srgbClr val="0000FF"/>
                </a:solidFill>
              </a:rPr>
              <a:t>4.5</a:t>
            </a:r>
            <a:r>
              <a:rPr lang="en-US" sz="2400" dirty="0"/>
              <a:t>. The crank rotates uniformly at </a:t>
            </a:r>
            <a:r>
              <a:rPr lang="en-US" sz="2400" dirty="0">
                <a:solidFill>
                  <a:srgbClr val="0000FF"/>
                </a:solidFill>
              </a:rPr>
              <a:t>400 rpm </a:t>
            </a:r>
            <a:r>
              <a:rPr lang="en-US" sz="2400" dirty="0">
                <a:solidFill>
                  <a:srgbClr val="FF0000"/>
                </a:solidFill>
              </a:rPr>
              <a:t>clockwise</a:t>
            </a:r>
            <a:r>
              <a:rPr lang="en-US" sz="2400" dirty="0"/>
              <a:t>. While the crank is approaching the inner dead center and the connecting rod is normally to the crank. Find </a:t>
            </a:r>
          </a:p>
          <a:p>
            <a:pPr algn="just">
              <a:buNone/>
            </a:pPr>
            <a:r>
              <a:rPr lang="en-US" sz="2400" dirty="0"/>
              <a:t>			(</a:t>
            </a:r>
            <a:r>
              <a:rPr lang="en-US" sz="2400" dirty="0" err="1"/>
              <a:t>i</a:t>
            </a:r>
            <a:r>
              <a:rPr lang="en-US" sz="2400" dirty="0"/>
              <a:t>) Velocity of piston and angular velocity of the C.R.</a:t>
            </a:r>
          </a:p>
          <a:p>
            <a:pPr algn="just">
              <a:buNone/>
            </a:pPr>
            <a:r>
              <a:rPr lang="en-IN" sz="2400" kern="1200" dirty="0">
                <a:solidFill>
                  <a:srgbClr val="FF0000"/>
                </a:solidFill>
              </a:rPr>
              <a:t>			</a:t>
            </a:r>
            <a:r>
              <a:rPr lang="en-IN" sz="2400" dirty="0"/>
              <a:t>(ii) </a:t>
            </a:r>
            <a:r>
              <a:rPr lang="en-US" sz="2400" dirty="0"/>
              <a:t>Acceleration of the piston and angular acceleration of the C.R.</a:t>
            </a:r>
            <a:endParaRPr lang="en-US" sz="2400" kern="1200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D3A3C4-8DA9-4253-BA17-D1716E0F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94813" cy="609600"/>
          </a:xfrm>
        </p:spPr>
        <p:txBody>
          <a:bodyPr>
            <a:normAutofit/>
          </a:bodyPr>
          <a:lstStyle/>
          <a:p>
            <a:pPr algn="l"/>
            <a:r>
              <a:rPr lang="en-IN" sz="2900" b="1" dirty="0">
                <a:solidFill>
                  <a:srgbClr val="0000FF"/>
                </a:solidFill>
              </a:rPr>
              <a:t>Problem 3: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714357"/>
            <a:ext cx="10969943" cy="5411813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2400" dirty="0"/>
              <a:t>In an I.C engine mechanism having obliquity ratio n, show that for uniform engine speed the ratio for piston acceleration at the beginning of stroke and end of the stroke is given by   </a:t>
            </a:r>
            <a:endParaRPr lang="en-US" sz="2400" kern="1200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D3A3C4-8DA9-4253-BA17-D1716E0F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94813" cy="609600"/>
          </a:xfrm>
        </p:spPr>
        <p:txBody>
          <a:bodyPr>
            <a:normAutofit/>
          </a:bodyPr>
          <a:lstStyle/>
          <a:p>
            <a:pPr algn="l"/>
            <a:r>
              <a:rPr lang="en-IN" sz="2900" b="1" dirty="0">
                <a:solidFill>
                  <a:srgbClr val="0000FF"/>
                </a:solidFill>
              </a:rPr>
              <a:t>Problem 4:</a:t>
            </a:r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0" y="95250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2842" y="1500174"/>
            <a:ext cx="500066" cy="500066"/>
          </a:xfrm>
          <a:prstGeom prst="rect">
            <a:avLst/>
          </a:prstGeom>
          <a:noFill/>
        </p:spPr>
      </p:pic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0" y="76835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714357"/>
            <a:ext cx="10969943" cy="5411813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2400" dirty="0"/>
              <a:t>In an I.C engine mechanism having obliquity ratio n, show that for uniform engine speed the ratio for piston acceleration at the beginning of stroke and end of the stroke is given by   </a:t>
            </a:r>
            <a:endParaRPr lang="en-US" sz="2400" kern="1200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D3A3C4-8DA9-4253-BA17-D1716E0F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94813" cy="609600"/>
          </a:xfrm>
        </p:spPr>
        <p:txBody>
          <a:bodyPr>
            <a:normAutofit/>
          </a:bodyPr>
          <a:lstStyle/>
          <a:p>
            <a:pPr algn="l"/>
            <a:r>
              <a:rPr lang="en-IN" sz="2900" b="1" dirty="0">
                <a:solidFill>
                  <a:srgbClr val="0000FF"/>
                </a:solidFill>
              </a:rPr>
              <a:t>Problem 4:</a:t>
            </a:r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0" y="95250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22842" y="1500174"/>
            <a:ext cx="500066" cy="500066"/>
          </a:xfrm>
          <a:prstGeom prst="rect">
            <a:avLst/>
          </a:prstGeom>
          <a:noFill/>
        </p:spPr>
      </p:pic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0" y="76835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914400"/>
            <a:ext cx="10969943" cy="5657872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US" sz="2400" dirty="0"/>
              <a:t>Class Objective1:	What is D’Alembert’s Principle ?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Class Objective2:	Why D’Alembert’s Principle?</a:t>
            </a:r>
          </a:p>
          <a:p>
            <a:pPr algn="just">
              <a:buFont typeface="Wingdings" pitchFamily="2" charset="2"/>
              <a:buChar char="§"/>
            </a:pPr>
            <a:r>
              <a:rPr lang="en-US" sz="2400" dirty="0"/>
              <a:t>Class objective3:	Dynamic Analysis of Planer Mechanism (</a:t>
            </a:r>
            <a:r>
              <a:rPr lang="en-US" sz="2400" dirty="0">
                <a:solidFill>
                  <a:srgbClr val="0000FF"/>
                </a:solidFill>
              </a:rPr>
              <a:t>Slider Crank Mechanism </a:t>
            </a:r>
            <a:r>
              <a:rPr lang="en-US" sz="2400" dirty="0"/>
              <a:t>)</a:t>
            </a:r>
          </a:p>
          <a:p>
            <a:pPr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  <a:p>
            <a:pPr algn="just">
              <a:buFont typeface="Wingdings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IN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94813" cy="533400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dirty="0"/>
              <a:t>Dynamic Force Analysis:</a:t>
            </a:r>
            <a:endParaRPr lang="en-IN" sz="3200" b="1" dirty="0"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714357"/>
            <a:ext cx="10969943" cy="5857915"/>
          </a:xfrm>
        </p:spPr>
        <p:txBody>
          <a:bodyPr/>
          <a:lstStyle/>
          <a:p>
            <a:pPr marL="514350" indent="-514350" algn="just">
              <a:buFont typeface="Wingdings" pitchFamily="2" charset="2"/>
              <a:buChar char="§"/>
            </a:pPr>
            <a:r>
              <a:rPr lang="en-IN" sz="2400" b="1" dirty="0"/>
              <a:t>Piston effort (</a:t>
            </a:r>
            <a:r>
              <a:rPr lang="en-IN" sz="2400" b="1" dirty="0">
                <a:solidFill>
                  <a:srgbClr val="0000FF"/>
                </a:solidFill>
              </a:rPr>
              <a:t>F</a:t>
            </a:r>
            <a:r>
              <a:rPr lang="en-IN" sz="2400" b="1" dirty="0"/>
              <a:t>) (Effective driving force)</a:t>
            </a:r>
          </a:p>
          <a:p>
            <a:pPr marL="914400" lvl="1" indent="-514350" algn="just">
              <a:buFont typeface="Wingdings" pitchFamily="2" charset="2"/>
              <a:buChar char="§"/>
            </a:pPr>
            <a:r>
              <a:rPr lang="en-IN" sz="2000" dirty="0">
                <a:solidFill>
                  <a:srgbClr val="0000FF"/>
                </a:solidFill>
              </a:rPr>
              <a:t>Piston effort </a:t>
            </a:r>
            <a:r>
              <a:rPr lang="en-IN" sz="2000" dirty="0"/>
              <a:t>is termed as the </a:t>
            </a:r>
            <a:r>
              <a:rPr lang="en-IN" sz="2000" dirty="0">
                <a:solidFill>
                  <a:srgbClr val="0000FF"/>
                </a:solidFill>
              </a:rPr>
              <a:t>net</a:t>
            </a:r>
            <a:r>
              <a:rPr lang="en-IN" sz="2000" dirty="0"/>
              <a:t> or </a:t>
            </a:r>
            <a:r>
              <a:rPr lang="en-IN" sz="2000" dirty="0">
                <a:solidFill>
                  <a:srgbClr val="0000FF"/>
                </a:solidFill>
              </a:rPr>
              <a:t>effective force </a:t>
            </a:r>
            <a:r>
              <a:rPr lang="en-IN" sz="2000" dirty="0"/>
              <a:t>applied on the piston.</a:t>
            </a:r>
          </a:p>
          <a:p>
            <a:pPr marL="914400" lvl="1" indent="-514350" algn="just">
              <a:buFont typeface="Wingdings" pitchFamily="2" charset="2"/>
              <a:buChar char="§"/>
            </a:pPr>
            <a:r>
              <a:rPr lang="en-IN" sz="2000" dirty="0"/>
              <a:t>Reciprocating masses </a:t>
            </a:r>
            <a:r>
              <a:rPr lang="en-IN" sz="2000" dirty="0">
                <a:solidFill>
                  <a:srgbClr val="0000FF"/>
                </a:solidFill>
              </a:rPr>
              <a:t>accelerate</a:t>
            </a:r>
            <a:r>
              <a:rPr lang="en-IN" sz="2000" dirty="0"/>
              <a:t> during the first half (</a:t>
            </a:r>
            <a:r>
              <a:rPr lang="en-IN" sz="2000" dirty="0">
                <a:solidFill>
                  <a:srgbClr val="0000FF"/>
                </a:solidFill>
              </a:rPr>
              <a:t>Inertia force tends to resist</a:t>
            </a:r>
            <a:r>
              <a:rPr lang="en-IN" sz="2000" dirty="0"/>
              <a:t>), thus net force on the piston </a:t>
            </a:r>
            <a:r>
              <a:rPr lang="en-IN" sz="2000" dirty="0">
                <a:solidFill>
                  <a:srgbClr val="0000FF"/>
                </a:solidFill>
              </a:rPr>
              <a:t>decreased</a:t>
            </a:r>
            <a:r>
              <a:rPr lang="en-IN" sz="2000" dirty="0"/>
              <a:t>.</a:t>
            </a:r>
          </a:p>
          <a:p>
            <a:pPr marL="914400" lvl="1" indent="-514350" algn="just">
              <a:buFont typeface="Wingdings" pitchFamily="2" charset="2"/>
              <a:buChar char="§"/>
            </a:pPr>
            <a:r>
              <a:rPr lang="en-IN" sz="2000" dirty="0"/>
              <a:t>Later half reciprocating masses </a:t>
            </a:r>
            <a:r>
              <a:rPr lang="en-IN" sz="2000" dirty="0">
                <a:solidFill>
                  <a:srgbClr val="0000FF"/>
                </a:solidFill>
              </a:rPr>
              <a:t>decelerate </a:t>
            </a:r>
            <a:r>
              <a:rPr lang="en-IN" sz="2000" dirty="0"/>
              <a:t>(</a:t>
            </a:r>
            <a:r>
              <a:rPr lang="en-IN" sz="2000" dirty="0">
                <a:solidFill>
                  <a:srgbClr val="0000FF"/>
                </a:solidFill>
              </a:rPr>
              <a:t> inertia force </a:t>
            </a:r>
            <a:r>
              <a:rPr lang="en-IN" sz="2000" i="1" dirty="0"/>
              <a:t>opposes in direction of applied gas pressure</a:t>
            </a:r>
            <a:r>
              <a:rPr lang="en-IN" sz="2000" dirty="0"/>
              <a:t>), thus effective force </a:t>
            </a:r>
            <a:r>
              <a:rPr lang="en-IN" sz="2000" dirty="0">
                <a:solidFill>
                  <a:srgbClr val="0000FF"/>
                </a:solidFill>
              </a:rPr>
              <a:t>increased</a:t>
            </a:r>
            <a:r>
              <a:rPr lang="en-IN" sz="2000" dirty="0"/>
              <a:t>.</a:t>
            </a:r>
          </a:p>
          <a:p>
            <a:pPr marL="914400" lvl="1" indent="-514350" algn="just">
              <a:buNone/>
            </a:pPr>
            <a:endParaRPr lang="en-IN" sz="2000" dirty="0"/>
          </a:p>
          <a:p>
            <a:pPr marL="914400" lvl="1" indent="-514350" algn="just">
              <a:buNone/>
            </a:pPr>
            <a:r>
              <a:rPr lang="en-IN" sz="2000" dirty="0"/>
              <a:t>Let  A</a:t>
            </a:r>
            <a:r>
              <a:rPr lang="en-IN" sz="2000" baseline="-25000" dirty="0"/>
              <a:t>1 </a:t>
            </a:r>
            <a:r>
              <a:rPr lang="en-IN" sz="2000" dirty="0"/>
              <a:t>=area of the </a:t>
            </a:r>
            <a:r>
              <a:rPr lang="en-IN" sz="2000" dirty="0">
                <a:solidFill>
                  <a:srgbClr val="0000FF"/>
                </a:solidFill>
              </a:rPr>
              <a:t>cover end</a:t>
            </a:r>
          </a:p>
          <a:p>
            <a:pPr marL="914400" lvl="1" indent="-514350" algn="just">
              <a:buNone/>
            </a:pPr>
            <a:r>
              <a:rPr lang="en-IN" sz="2000" dirty="0"/>
              <a:t>       P</a:t>
            </a:r>
            <a:r>
              <a:rPr lang="en-IN" sz="2000" baseline="-25000" dirty="0"/>
              <a:t>1</a:t>
            </a:r>
            <a:r>
              <a:rPr lang="en-IN" sz="2000" dirty="0"/>
              <a:t> =pressure on the </a:t>
            </a:r>
            <a:r>
              <a:rPr lang="en-IN" sz="2000" dirty="0">
                <a:solidFill>
                  <a:srgbClr val="0000FF"/>
                </a:solidFill>
              </a:rPr>
              <a:t>cover end</a:t>
            </a:r>
          </a:p>
          <a:p>
            <a:pPr marL="914400" lvl="1" indent="-514350" algn="just">
              <a:buNone/>
            </a:pPr>
            <a:r>
              <a:rPr lang="en-IN" sz="2000" dirty="0"/>
              <a:t>       P</a:t>
            </a:r>
            <a:r>
              <a:rPr lang="en-IN" sz="2000" baseline="-25000" dirty="0"/>
              <a:t>2</a:t>
            </a:r>
            <a:r>
              <a:rPr lang="en-IN" sz="2000" dirty="0"/>
              <a:t> =pressure on the </a:t>
            </a:r>
            <a:r>
              <a:rPr lang="en-IN" sz="2000" dirty="0">
                <a:solidFill>
                  <a:srgbClr val="0000FF"/>
                </a:solidFill>
              </a:rPr>
              <a:t>rod end</a:t>
            </a:r>
          </a:p>
          <a:p>
            <a:pPr marL="914400" lvl="1" indent="-514350" algn="just">
              <a:buNone/>
            </a:pPr>
            <a:r>
              <a:rPr lang="en-IN" sz="2000" dirty="0"/>
              <a:t>       A</a:t>
            </a:r>
            <a:r>
              <a:rPr lang="en-IN" sz="2000" baseline="-25000" dirty="0"/>
              <a:t>2</a:t>
            </a:r>
            <a:r>
              <a:rPr lang="en-IN" sz="2000" dirty="0"/>
              <a:t> =area of the </a:t>
            </a:r>
            <a:r>
              <a:rPr lang="en-IN" sz="2000" dirty="0">
                <a:solidFill>
                  <a:srgbClr val="0000FF"/>
                </a:solidFill>
              </a:rPr>
              <a:t>rod end</a:t>
            </a:r>
          </a:p>
          <a:p>
            <a:pPr marL="914400" lvl="1" indent="-514350" algn="just">
              <a:buNone/>
            </a:pPr>
            <a:r>
              <a:rPr lang="en-IN" sz="2000" dirty="0"/>
              <a:t>       m  = mass of the reciprocating parts</a:t>
            </a:r>
          </a:p>
          <a:p>
            <a:pPr marL="914400" lvl="1" indent="-514350" algn="just">
              <a:buNone/>
            </a:pPr>
            <a:r>
              <a:rPr lang="en-IN" sz="2000" dirty="0"/>
              <a:t>Force on the piston due to gas pressure, </a:t>
            </a:r>
          </a:p>
          <a:p>
            <a:pPr marL="914400" lvl="1" indent="-514350" algn="just">
              <a:buNone/>
            </a:pPr>
            <a:endParaRPr lang="en-IN" sz="2000" dirty="0"/>
          </a:p>
          <a:p>
            <a:pPr marL="914400" lvl="1" indent="-514350" algn="just">
              <a:buNone/>
            </a:pPr>
            <a:endParaRPr lang="en-IN" sz="1200" dirty="0"/>
          </a:p>
          <a:p>
            <a:pPr marL="914400" lvl="1" indent="-514350" algn="just">
              <a:buFont typeface="Wingdings" pitchFamily="2" charset="2"/>
              <a:buChar char="§"/>
            </a:pPr>
            <a:endParaRPr lang="en-IN" sz="2000" dirty="0"/>
          </a:p>
          <a:p>
            <a:pPr algn="just">
              <a:buFont typeface="Wingdings" pitchFamily="2" charset="2"/>
              <a:buChar char="§"/>
            </a:pPr>
            <a:endParaRPr lang="en-IN" sz="2400" kern="1200" dirty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IN" sz="2400" kern="1200" dirty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sz="2400" kern="1200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D3A3C4-8DA9-4253-BA17-D1716E0F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94813" cy="609600"/>
          </a:xfrm>
        </p:spPr>
        <p:txBody>
          <a:bodyPr>
            <a:normAutofit/>
          </a:bodyPr>
          <a:lstStyle/>
          <a:p>
            <a:pPr algn="l"/>
            <a:r>
              <a:rPr lang="en-IN" sz="2900" b="1" dirty="0">
                <a:solidFill>
                  <a:srgbClr val="0000FF"/>
                </a:solidFill>
              </a:rPr>
              <a:t>Engine force Analysis:</a:t>
            </a:r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0" y="95250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0" y="76835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37222" y="3000372"/>
            <a:ext cx="5678911" cy="2157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08660" y="5072074"/>
            <a:ext cx="2108200" cy="374650"/>
          </a:xfrm>
          <a:prstGeom prst="rect">
            <a:avLst/>
          </a:prstGeom>
          <a:noFill/>
        </p:spPr>
      </p:pic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8318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736958" y="5643578"/>
            <a:ext cx="1104900" cy="565150"/>
          </a:xfrm>
          <a:prstGeom prst="rect">
            <a:avLst/>
          </a:prstGeom>
          <a:noFill/>
        </p:spPr>
      </p:pic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10223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665916" y="5715016"/>
            <a:ext cx="1778000" cy="565150"/>
          </a:xfrm>
          <a:prstGeom prst="rect">
            <a:avLst/>
          </a:prstGeom>
          <a:noFill/>
        </p:spPr>
      </p:pic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0223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714357"/>
            <a:ext cx="11414325" cy="5929353"/>
          </a:xfrm>
        </p:spPr>
        <p:txBody>
          <a:bodyPr/>
          <a:lstStyle/>
          <a:p>
            <a:pPr marL="514350" indent="-514350" algn="just">
              <a:buFont typeface="Wingdings" pitchFamily="2" charset="2"/>
              <a:buChar char="§"/>
            </a:pPr>
            <a:r>
              <a:rPr lang="en-IN" sz="2400" b="1" dirty="0"/>
              <a:t>Piston effort (</a:t>
            </a:r>
            <a:r>
              <a:rPr lang="en-IN" sz="2400" b="1" i="1" dirty="0">
                <a:solidFill>
                  <a:srgbClr val="0000FF"/>
                </a:solidFill>
              </a:rPr>
              <a:t>F</a:t>
            </a:r>
            <a:r>
              <a:rPr lang="en-IN" sz="2400" b="1" dirty="0"/>
              <a:t>) (Effective driving force) continued</a:t>
            </a:r>
          </a:p>
          <a:p>
            <a:pPr marL="514350" indent="-514350" algn="just">
              <a:buNone/>
            </a:pPr>
            <a:r>
              <a:rPr lang="en-IN" sz="2400" b="1" dirty="0"/>
              <a:t>	</a:t>
            </a:r>
            <a:r>
              <a:rPr lang="en-IN" sz="2000" dirty="0"/>
              <a:t>Inertia force, </a:t>
            </a:r>
          </a:p>
          <a:p>
            <a:pPr marL="514350" indent="-514350" algn="just">
              <a:buNone/>
            </a:pPr>
            <a:r>
              <a:rPr lang="en-IN" sz="2000" dirty="0"/>
              <a:t>	Friction resistance, </a:t>
            </a:r>
          </a:p>
          <a:p>
            <a:pPr marL="514350" indent="-514350" algn="just">
              <a:buNone/>
            </a:pPr>
            <a:r>
              <a:rPr lang="en-IN" sz="2000" dirty="0"/>
              <a:t>	Force on the piston for </a:t>
            </a:r>
            <a:r>
              <a:rPr lang="en-IN" sz="2000" dirty="0">
                <a:solidFill>
                  <a:srgbClr val="0000FF"/>
                </a:solidFill>
              </a:rPr>
              <a:t>horizontal</a:t>
            </a:r>
            <a:r>
              <a:rPr lang="en-IN" sz="2000" dirty="0"/>
              <a:t> Engine:</a:t>
            </a:r>
          </a:p>
          <a:p>
            <a:pPr marL="514350" indent="-514350" algn="just">
              <a:buNone/>
            </a:pPr>
            <a:endParaRPr lang="en-IN" sz="2000" dirty="0"/>
          </a:p>
          <a:p>
            <a:pPr marL="514350" indent="-514350" algn="just">
              <a:buNone/>
            </a:pPr>
            <a:endParaRPr lang="en-IN" sz="2000" dirty="0"/>
          </a:p>
          <a:p>
            <a:pPr marL="514350" indent="-514350" algn="just">
              <a:buNone/>
            </a:pPr>
            <a:r>
              <a:rPr lang="en-IN" sz="2000" dirty="0"/>
              <a:t>	Force on the piston for </a:t>
            </a:r>
            <a:r>
              <a:rPr lang="en-IN" sz="2000" dirty="0">
                <a:solidFill>
                  <a:srgbClr val="0000FF"/>
                </a:solidFill>
              </a:rPr>
              <a:t>vertical</a:t>
            </a:r>
            <a:r>
              <a:rPr lang="en-IN" sz="2000" dirty="0"/>
              <a:t> Engine:</a:t>
            </a:r>
          </a:p>
          <a:p>
            <a:pPr marL="514350" indent="-514350" algn="just">
              <a:buNone/>
            </a:pPr>
            <a:endParaRPr lang="en-IN" sz="2000" dirty="0"/>
          </a:p>
          <a:p>
            <a:pPr marL="914400" lvl="1" indent="-514350" algn="just">
              <a:buNone/>
            </a:pPr>
            <a:endParaRPr lang="en-IN" sz="2000" b="1" dirty="0"/>
          </a:p>
          <a:p>
            <a:pPr marL="914400" lvl="1" indent="-514350" algn="just">
              <a:buNone/>
            </a:pPr>
            <a:endParaRPr lang="en-IN" sz="2000" b="1" dirty="0"/>
          </a:p>
          <a:p>
            <a:pPr marL="514350" indent="-514350" algn="just">
              <a:buFont typeface="Wingdings" pitchFamily="2" charset="2"/>
              <a:buChar char="§"/>
            </a:pPr>
            <a:r>
              <a:rPr lang="en-IN" sz="2400" b="1" dirty="0"/>
              <a:t>Force along the connecting rod (   ) </a:t>
            </a:r>
          </a:p>
          <a:p>
            <a:pPr marL="914400" lvl="1" indent="-514350" algn="just">
              <a:buNone/>
            </a:pPr>
            <a:endParaRPr lang="en-IN" sz="2400" b="1" dirty="0">
              <a:cs typeface="+mn-cs"/>
            </a:endParaRPr>
          </a:p>
          <a:p>
            <a:pPr marL="914400" lvl="1" indent="-514350" algn="just">
              <a:buNone/>
            </a:pPr>
            <a:endParaRPr lang="en-IN" sz="2000" dirty="0"/>
          </a:p>
          <a:p>
            <a:pPr algn="just">
              <a:buFont typeface="Wingdings" pitchFamily="2" charset="2"/>
              <a:buChar char="§"/>
            </a:pPr>
            <a:endParaRPr lang="en-IN" sz="2400" kern="1200" dirty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IN" sz="2400" kern="1200" dirty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sz="2400" kern="1200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D3A3C4-8DA9-4253-BA17-D1716E0F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94813" cy="609600"/>
          </a:xfrm>
        </p:spPr>
        <p:txBody>
          <a:bodyPr>
            <a:normAutofit/>
          </a:bodyPr>
          <a:lstStyle/>
          <a:p>
            <a:pPr algn="l"/>
            <a:r>
              <a:rPr lang="en-IN" sz="2900" b="1" dirty="0">
                <a:solidFill>
                  <a:srgbClr val="0000FF"/>
                </a:solidFill>
              </a:rPr>
              <a:t>Engine force Analysis:</a:t>
            </a:r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0" y="95250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0" y="76835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400000">
            <a:off x="6465649" y="1986193"/>
            <a:ext cx="3065265" cy="166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8318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10223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0223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5953" name="Picture 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36826" y="1142984"/>
            <a:ext cx="3657600" cy="628650"/>
          </a:xfrm>
          <a:prstGeom prst="rect">
            <a:avLst/>
          </a:prstGeom>
          <a:noFill/>
        </p:spPr>
      </p:pic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0" y="10858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5956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51206" y="1643050"/>
            <a:ext cx="234950" cy="374650"/>
          </a:xfrm>
          <a:prstGeom prst="rect">
            <a:avLst/>
          </a:prstGeom>
          <a:noFill/>
        </p:spPr>
      </p:pic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0" y="8318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0" y="8318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0" y="8382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5965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3950" y="2428868"/>
            <a:ext cx="2800370" cy="500066"/>
          </a:xfrm>
          <a:prstGeom prst="rect">
            <a:avLst/>
          </a:prstGeom>
          <a:noFill/>
        </p:spPr>
      </p:pic>
      <p:sp>
        <p:nvSpPr>
          <p:cNvPr id="125967" name="Rectangle 15"/>
          <p:cNvSpPr>
            <a:spLocks noChangeArrowheads="1"/>
          </p:cNvSpPr>
          <p:nvPr/>
        </p:nvSpPr>
        <p:spPr bwMode="auto">
          <a:xfrm>
            <a:off x="0" y="8382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69" name="Rectangle 17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5968" name="Picture 1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22512" y="3643314"/>
            <a:ext cx="3683820" cy="500066"/>
          </a:xfrm>
          <a:prstGeom prst="rect">
            <a:avLst/>
          </a:prstGeom>
          <a:noFill/>
        </p:spPr>
      </p:pic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0" y="8382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16200000">
            <a:off x="8323037" y="1914755"/>
            <a:ext cx="3065265" cy="1664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5972" name="Rectangle 20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5971" name="Picture 1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094676" y="2285992"/>
            <a:ext cx="558800" cy="381000"/>
          </a:xfrm>
          <a:prstGeom prst="rect">
            <a:avLst/>
          </a:prstGeom>
          <a:noFill/>
        </p:spPr>
      </p:pic>
      <p:sp>
        <p:nvSpPr>
          <p:cNvPr id="125973" name="Rectangle 21"/>
          <p:cNvSpPr>
            <a:spLocks noChangeArrowheads="1"/>
          </p:cNvSpPr>
          <p:nvPr/>
        </p:nvSpPr>
        <p:spPr bwMode="auto">
          <a:xfrm>
            <a:off x="1022314" y="785794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75" name="Rectangle 23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5974" name="Picture 2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237816" y="2285992"/>
            <a:ext cx="558800" cy="381000"/>
          </a:xfrm>
          <a:prstGeom prst="rect">
            <a:avLst/>
          </a:prstGeom>
          <a:noFill/>
        </p:spPr>
      </p:pic>
      <p:sp>
        <p:nvSpPr>
          <p:cNvPr id="125976" name="Rectangle 24"/>
          <p:cNvSpPr>
            <a:spLocks noChangeArrowheads="1"/>
          </p:cNvSpPr>
          <p:nvPr/>
        </p:nvSpPr>
        <p:spPr bwMode="auto">
          <a:xfrm>
            <a:off x="879438" y="785794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78" name="Rectangle 26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5977" name="Picture 25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51536" y="4643446"/>
            <a:ext cx="266700" cy="342900"/>
          </a:xfrm>
          <a:prstGeom prst="rect">
            <a:avLst/>
          </a:prstGeom>
          <a:noFill/>
        </p:spPr>
      </p:pic>
      <p:sp>
        <p:nvSpPr>
          <p:cNvPr id="125979" name="Rectangle 27"/>
          <p:cNvSpPr>
            <a:spLocks noChangeArrowheads="1"/>
          </p:cNvSpPr>
          <p:nvPr/>
        </p:nvSpPr>
        <p:spPr bwMode="auto">
          <a:xfrm>
            <a:off x="0" y="8001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5983" name="Picture 31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8094676" y="5214950"/>
            <a:ext cx="3581215" cy="116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5984" name="Picture 32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5951536" y="5000636"/>
            <a:ext cx="203657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87" name="Rectangle 35"/>
          <p:cNvSpPr>
            <a:spLocks noChangeArrowheads="1"/>
          </p:cNvSpPr>
          <p:nvPr/>
        </p:nvSpPr>
        <p:spPr bwMode="auto">
          <a:xfrm>
            <a:off x="0" y="8001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89" name="Rectangle 37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5988" name="Picture 36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22512" y="5214950"/>
            <a:ext cx="1500198" cy="413320"/>
          </a:xfrm>
          <a:prstGeom prst="rect">
            <a:avLst/>
          </a:prstGeom>
          <a:noFill/>
        </p:spPr>
      </p:pic>
      <p:sp>
        <p:nvSpPr>
          <p:cNvPr id="125990" name="Rectangle 38"/>
          <p:cNvSpPr>
            <a:spLocks noChangeArrowheads="1"/>
          </p:cNvSpPr>
          <p:nvPr/>
        </p:nvSpPr>
        <p:spPr bwMode="auto">
          <a:xfrm>
            <a:off x="0" y="80010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92" name="Rectangle 40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5991" name="Picture 39"/>
          <p:cNvPicPr>
            <a:picLocks noChangeAspect="1" noChangeArrowheads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51074" y="5857892"/>
            <a:ext cx="1428760" cy="815325"/>
          </a:xfrm>
          <a:prstGeom prst="rect">
            <a:avLst/>
          </a:prstGeom>
          <a:noFill/>
        </p:spPr>
      </p:pic>
      <p:sp>
        <p:nvSpPr>
          <p:cNvPr id="125993" name="Rectangle 41"/>
          <p:cNvSpPr>
            <a:spLocks noChangeArrowheads="1"/>
          </p:cNvSpPr>
          <p:nvPr/>
        </p:nvSpPr>
        <p:spPr bwMode="auto">
          <a:xfrm>
            <a:off x="0" y="112395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714357"/>
            <a:ext cx="11414325" cy="5929353"/>
          </a:xfrm>
        </p:spPr>
        <p:txBody>
          <a:bodyPr/>
          <a:lstStyle/>
          <a:p>
            <a:pPr marL="514350" indent="-514350" algn="just">
              <a:buFont typeface="Wingdings" pitchFamily="2" charset="2"/>
              <a:buChar char="§"/>
            </a:pPr>
            <a:r>
              <a:rPr lang="en-IN" sz="2400" b="1" dirty="0"/>
              <a:t>Thrust on the cylinder wall (    )</a:t>
            </a:r>
          </a:p>
          <a:p>
            <a:pPr marL="514350" indent="-514350" algn="just">
              <a:buNone/>
            </a:pPr>
            <a:endParaRPr lang="en-IN" sz="2000" dirty="0"/>
          </a:p>
          <a:p>
            <a:pPr marL="914400" lvl="1" indent="-514350" algn="just">
              <a:buNone/>
            </a:pPr>
            <a:endParaRPr lang="en-IN" sz="2000" b="1" dirty="0"/>
          </a:p>
          <a:p>
            <a:pPr marL="914400" lvl="1" indent="-514350" algn="just">
              <a:buNone/>
            </a:pPr>
            <a:endParaRPr lang="en-IN" sz="2000" b="1" dirty="0"/>
          </a:p>
          <a:p>
            <a:pPr marL="514350" indent="-514350" algn="just">
              <a:buFont typeface="Wingdings" pitchFamily="2" charset="2"/>
              <a:buChar char="§"/>
            </a:pPr>
            <a:r>
              <a:rPr lang="en-IN" sz="2400" b="1" dirty="0"/>
              <a:t>Radial force on the crank (    ) or thrust on the crank shaft bearing</a:t>
            </a:r>
          </a:p>
          <a:p>
            <a:pPr marL="514350" indent="-514350" algn="just">
              <a:buFont typeface="Wingdings" pitchFamily="2" charset="2"/>
              <a:buChar char="§"/>
            </a:pPr>
            <a:endParaRPr lang="en-IN" sz="2400" b="1" dirty="0"/>
          </a:p>
          <a:p>
            <a:pPr marL="514350" indent="-514350" algn="just">
              <a:buFont typeface="Wingdings" pitchFamily="2" charset="2"/>
              <a:buChar char="§"/>
            </a:pPr>
            <a:endParaRPr lang="en-IN" sz="2400" b="1" dirty="0"/>
          </a:p>
          <a:p>
            <a:pPr marL="514350" indent="-514350" algn="just">
              <a:buFont typeface="Wingdings" pitchFamily="2" charset="2"/>
              <a:buChar char="§"/>
            </a:pPr>
            <a:endParaRPr lang="en-IN" sz="2400" b="1" dirty="0"/>
          </a:p>
          <a:p>
            <a:pPr marL="514350" indent="-514350" algn="just">
              <a:buFont typeface="Wingdings" pitchFamily="2" charset="2"/>
              <a:buChar char="§"/>
            </a:pPr>
            <a:endParaRPr lang="en-IN" sz="2400" b="1" dirty="0"/>
          </a:p>
          <a:p>
            <a:pPr marL="514350" indent="-514350" algn="just">
              <a:buFont typeface="Wingdings" pitchFamily="2" charset="2"/>
              <a:buChar char="§"/>
            </a:pPr>
            <a:r>
              <a:rPr lang="en-IN" sz="2400" b="1" dirty="0"/>
              <a:t>Tangential force or crank effort (   )</a:t>
            </a:r>
          </a:p>
          <a:p>
            <a:pPr marL="514350" indent="-514350" algn="just">
              <a:buNone/>
            </a:pPr>
            <a:r>
              <a:rPr lang="en-IN" sz="2400" b="1" dirty="0"/>
              <a:t> </a:t>
            </a:r>
          </a:p>
          <a:p>
            <a:pPr marL="914400" lvl="1" indent="-514350" algn="just">
              <a:buNone/>
            </a:pPr>
            <a:endParaRPr lang="en-IN" sz="2400" b="1" dirty="0">
              <a:cs typeface="+mn-cs"/>
            </a:endParaRPr>
          </a:p>
          <a:p>
            <a:pPr marL="914400" lvl="1" indent="-514350" algn="just">
              <a:buNone/>
            </a:pPr>
            <a:endParaRPr lang="en-IN" sz="2000" dirty="0"/>
          </a:p>
          <a:p>
            <a:pPr algn="just">
              <a:buFont typeface="Wingdings" pitchFamily="2" charset="2"/>
              <a:buChar char="§"/>
            </a:pPr>
            <a:endParaRPr lang="en-IN" sz="2400" kern="1200" dirty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IN" sz="2400" kern="1200" dirty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sz="2400" kern="1200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D3A3C4-8DA9-4253-BA17-D1716E0F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94813" cy="609600"/>
          </a:xfrm>
        </p:spPr>
        <p:txBody>
          <a:bodyPr>
            <a:normAutofit/>
          </a:bodyPr>
          <a:lstStyle/>
          <a:p>
            <a:pPr algn="l"/>
            <a:r>
              <a:rPr lang="en-IN" sz="2900" b="1" dirty="0">
                <a:solidFill>
                  <a:srgbClr val="0000FF"/>
                </a:solidFill>
              </a:rPr>
              <a:t>Engine force Analysis:</a:t>
            </a:r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0" y="95250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0" y="76835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8318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10223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0223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0" y="10858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0" y="8318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0" y="8318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0" y="8382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67" name="Rectangle 15"/>
          <p:cNvSpPr>
            <a:spLocks noChangeArrowheads="1"/>
          </p:cNvSpPr>
          <p:nvPr/>
        </p:nvSpPr>
        <p:spPr bwMode="auto">
          <a:xfrm>
            <a:off x="0" y="8382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69" name="Rectangle 17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0" y="8382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72" name="Rectangle 20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73" name="Rectangle 21"/>
          <p:cNvSpPr>
            <a:spLocks noChangeArrowheads="1"/>
          </p:cNvSpPr>
          <p:nvPr/>
        </p:nvSpPr>
        <p:spPr bwMode="auto">
          <a:xfrm>
            <a:off x="1022314" y="785794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75" name="Rectangle 23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76" name="Rectangle 24"/>
          <p:cNvSpPr>
            <a:spLocks noChangeArrowheads="1"/>
          </p:cNvSpPr>
          <p:nvPr/>
        </p:nvSpPr>
        <p:spPr bwMode="auto">
          <a:xfrm>
            <a:off x="879438" y="785794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78" name="Rectangle 26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79" name="Rectangle 27"/>
          <p:cNvSpPr>
            <a:spLocks noChangeArrowheads="1"/>
          </p:cNvSpPr>
          <p:nvPr/>
        </p:nvSpPr>
        <p:spPr bwMode="auto">
          <a:xfrm>
            <a:off x="0" y="8001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5983" name="Picture 3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51602" y="285728"/>
            <a:ext cx="3581215" cy="1166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5984" name="Picture 3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952064" y="1000108"/>
            <a:ext cx="1573719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87" name="Rectangle 35"/>
          <p:cNvSpPr>
            <a:spLocks noChangeArrowheads="1"/>
          </p:cNvSpPr>
          <p:nvPr/>
        </p:nvSpPr>
        <p:spPr bwMode="auto">
          <a:xfrm>
            <a:off x="0" y="8001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89" name="Rectangle 37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90" name="Rectangle 38"/>
          <p:cNvSpPr>
            <a:spLocks noChangeArrowheads="1"/>
          </p:cNvSpPr>
          <p:nvPr/>
        </p:nvSpPr>
        <p:spPr bwMode="auto">
          <a:xfrm>
            <a:off x="0" y="80010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92" name="Rectangle 40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93" name="Rectangle 41"/>
          <p:cNvSpPr>
            <a:spLocks noChangeArrowheads="1"/>
          </p:cNvSpPr>
          <p:nvPr/>
        </p:nvSpPr>
        <p:spPr bwMode="auto">
          <a:xfrm>
            <a:off x="0" y="112395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9025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37156" y="785794"/>
            <a:ext cx="292100" cy="342900"/>
          </a:xfrm>
          <a:prstGeom prst="rect">
            <a:avLst/>
          </a:prstGeom>
          <a:noFill/>
        </p:spPr>
      </p:pic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0" y="8001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9028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79768" y="1357298"/>
            <a:ext cx="3397274" cy="428628"/>
          </a:xfrm>
          <a:prstGeom prst="rect">
            <a:avLst/>
          </a:prstGeom>
          <a:noFill/>
        </p:spPr>
      </p:pic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0" y="8001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9031" name="Picture 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94280" y="2357430"/>
            <a:ext cx="273050" cy="342900"/>
          </a:xfrm>
          <a:prstGeom prst="rect">
            <a:avLst/>
          </a:prstGeom>
          <a:noFill/>
        </p:spPr>
      </p:pic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9035" name="Rectangle 11"/>
          <p:cNvSpPr>
            <a:spLocks noChangeArrowheads="1"/>
          </p:cNvSpPr>
          <p:nvPr/>
        </p:nvSpPr>
        <p:spPr bwMode="auto">
          <a:xfrm>
            <a:off x="0" y="8001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037" name="Rectangle 13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9036" name="Picture 1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08330" y="3643314"/>
            <a:ext cx="2857520" cy="733593"/>
          </a:xfrm>
          <a:prstGeom prst="rect">
            <a:avLst/>
          </a:prstGeom>
          <a:noFill/>
        </p:spPr>
      </p:pic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0" y="112395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040" name="Rectangle 16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9039" name="Picture 15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08330" y="3000373"/>
            <a:ext cx="2428892" cy="393874"/>
          </a:xfrm>
          <a:prstGeom prst="rect">
            <a:avLst/>
          </a:prstGeom>
          <a:noFill/>
        </p:spPr>
      </p:pic>
      <p:sp>
        <p:nvSpPr>
          <p:cNvPr id="129041" name="Rectangle 17"/>
          <p:cNvSpPr>
            <a:spLocks noChangeArrowheads="1"/>
          </p:cNvSpPr>
          <p:nvPr/>
        </p:nvSpPr>
        <p:spPr bwMode="auto">
          <a:xfrm>
            <a:off x="0" y="8001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9042" name="Picture 18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380296" y="3714752"/>
            <a:ext cx="3767129" cy="1678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9044" name="Rectangle 20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9043" name="Picture 19"/>
          <p:cNvPicPr>
            <a:picLocks noChangeAspect="1" noChangeArrowheads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08330" y="5143512"/>
            <a:ext cx="2214578" cy="365710"/>
          </a:xfrm>
          <a:prstGeom prst="rect">
            <a:avLst/>
          </a:prstGeom>
          <a:noFill/>
        </p:spPr>
      </p:pic>
      <p:sp>
        <p:nvSpPr>
          <p:cNvPr id="129045" name="Rectangle 21"/>
          <p:cNvSpPr>
            <a:spLocks noChangeArrowheads="1"/>
          </p:cNvSpPr>
          <p:nvPr/>
        </p:nvSpPr>
        <p:spPr bwMode="auto">
          <a:xfrm>
            <a:off x="0" y="8001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047" name="Rectangle 23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9046" name="Picture 22"/>
          <p:cNvPicPr>
            <a:picLocks noChangeAspect="1" noChangeArrowheads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80098" y="4500570"/>
            <a:ext cx="247650" cy="342900"/>
          </a:xfrm>
          <a:prstGeom prst="rect">
            <a:avLst/>
          </a:prstGeom>
          <a:noFill/>
        </p:spPr>
      </p:pic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9048" name="Picture 24"/>
          <p:cNvPicPr>
            <a:picLocks noChangeAspect="1" noChangeArrowheads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79768" y="5715016"/>
            <a:ext cx="2786082" cy="725902"/>
          </a:xfrm>
          <a:prstGeom prst="rect">
            <a:avLst/>
          </a:prstGeom>
          <a:noFill/>
        </p:spPr>
      </p:pic>
      <p:sp>
        <p:nvSpPr>
          <p:cNvPr id="129050" name="Rectangle 26"/>
          <p:cNvSpPr>
            <a:spLocks noChangeArrowheads="1"/>
          </p:cNvSpPr>
          <p:nvPr/>
        </p:nvSpPr>
        <p:spPr bwMode="auto">
          <a:xfrm>
            <a:off x="0" y="112395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714357"/>
            <a:ext cx="11414325" cy="5929353"/>
          </a:xfrm>
        </p:spPr>
        <p:txBody>
          <a:bodyPr/>
          <a:lstStyle/>
          <a:p>
            <a:pPr marL="514350" indent="-514350" algn="just">
              <a:buFont typeface="Wingdings" pitchFamily="2" charset="2"/>
              <a:buChar char="§"/>
            </a:pPr>
            <a:r>
              <a:rPr lang="en-IN" sz="2400" b="1" dirty="0"/>
              <a:t>Turning moment on crank shaft (T)</a:t>
            </a:r>
          </a:p>
          <a:p>
            <a:pPr marL="514350" indent="-514350" algn="just">
              <a:buNone/>
            </a:pPr>
            <a:endParaRPr lang="en-IN" sz="2000" dirty="0"/>
          </a:p>
          <a:p>
            <a:pPr marL="914400" lvl="1" indent="-514350" algn="just">
              <a:buNone/>
            </a:pPr>
            <a:endParaRPr lang="en-IN" sz="2000" b="1" dirty="0"/>
          </a:p>
          <a:p>
            <a:pPr marL="914400" lvl="1" indent="-514350" algn="just">
              <a:buNone/>
            </a:pPr>
            <a:endParaRPr lang="en-IN" sz="2000" b="1" dirty="0"/>
          </a:p>
          <a:p>
            <a:pPr marL="514350" indent="-514350" algn="just">
              <a:buFont typeface="Wingdings" pitchFamily="2" charset="2"/>
              <a:buChar char="§"/>
            </a:pPr>
            <a:endParaRPr lang="en-IN" sz="2400" b="1" dirty="0"/>
          </a:p>
          <a:p>
            <a:pPr marL="514350" indent="-514350" algn="just">
              <a:buFont typeface="Wingdings" pitchFamily="2" charset="2"/>
              <a:buChar char="§"/>
            </a:pPr>
            <a:endParaRPr lang="en-IN" sz="2400" b="1" dirty="0"/>
          </a:p>
          <a:p>
            <a:pPr marL="514350" indent="-514350" algn="just">
              <a:buFont typeface="Wingdings" pitchFamily="2" charset="2"/>
              <a:buChar char="§"/>
            </a:pPr>
            <a:endParaRPr lang="en-IN" sz="2400" b="1" dirty="0"/>
          </a:p>
          <a:p>
            <a:pPr marL="514350" indent="-514350" algn="just">
              <a:buFont typeface="Wingdings" pitchFamily="2" charset="2"/>
              <a:buChar char="§"/>
            </a:pPr>
            <a:endParaRPr lang="en-IN" sz="2400" b="1" dirty="0"/>
          </a:p>
          <a:p>
            <a:pPr marL="514350" indent="-514350" algn="just">
              <a:buNone/>
            </a:pPr>
            <a:r>
              <a:rPr lang="en-IN" sz="2400" b="1" dirty="0"/>
              <a:t> </a:t>
            </a:r>
          </a:p>
          <a:p>
            <a:pPr marL="914400" lvl="1" indent="-514350" algn="just">
              <a:buNone/>
            </a:pPr>
            <a:endParaRPr lang="en-IN" sz="2400" b="1" dirty="0">
              <a:cs typeface="+mn-cs"/>
            </a:endParaRPr>
          </a:p>
          <a:p>
            <a:pPr marL="914400" lvl="1" indent="-514350" algn="just">
              <a:buNone/>
            </a:pPr>
            <a:endParaRPr lang="en-IN" sz="2000" dirty="0"/>
          </a:p>
          <a:p>
            <a:pPr algn="just">
              <a:buFont typeface="Wingdings" pitchFamily="2" charset="2"/>
              <a:buChar char="§"/>
            </a:pPr>
            <a:endParaRPr lang="en-IN" sz="2400" kern="1200" dirty="0">
              <a:solidFill>
                <a:srgbClr val="FF0000"/>
              </a:solidFill>
            </a:endParaRPr>
          </a:p>
          <a:p>
            <a:pPr algn="just">
              <a:buNone/>
            </a:pPr>
            <a:endParaRPr lang="en-IN" sz="2400" kern="1200" dirty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§"/>
            </a:pPr>
            <a:endParaRPr lang="en-US" sz="2400" kern="1200" dirty="0">
              <a:solidFill>
                <a:srgbClr val="FF0000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D3A3C4-8DA9-4253-BA17-D1716E0F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94813" cy="609600"/>
          </a:xfrm>
        </p:spPr>
        <p:txBody>
          <a:bodyPr>
            <a:normAutofit/>
          </a:bodyPr>
          <a:lstStyle/>
          <a:p>
            <a:pPr algn="l"/>
            <a:r>
              <a:rPr lang="en-IN" sz="2900" b="1" dirty="0">
                <a:solidFill>
                  <a:srgbClr val="0000FF"/>
                </a:solidFill>
              </a:rPr>
              <a:t>Turning moment on crankshaft:</a:t>
            </a:r>
          </a:p>
        </p:txBody>
      </p:sp>
      <p:sp>
        <p:nvSpPr>
          <p:cNvPr id="123906" name="Rectangle 2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07" name="Rectangle 3"/>
          <p:cNvSpPr>
            <a:spLocks noChangeArrowheads="1"/>
          </p:cNvSpPr>
          <p:nvPr/>
        </p:nvSpPr>
        <p:spPr bwMode="auto">
          <a:xfrm>
            <a:off x="0" y="95250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3910" name="Rectangle 6"/>
          <p:cNvSpPr>
            <a:spLocks noChangeArrowheads="1"/>
          </p:cNvSpPr>
          <p:nvPr/>
        </p:nvSpPr>
        <p:spPr bwMode="auto">
          <a:xfrm>
            <a:off x="0" y="76835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8318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10223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0223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54" name="Rectangle 2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55" name="Rectangle 3"/>
          <p:cNvSpPr>
            <a:spLocks noChangeArrowheads="1"/>
          </p:cNvSpPr>
          <p:nvPr/>
        </p:nvSpPr>
        <p:spPr bwMode="auto">
          <a:xfrm>
            <a:off x="0" y="10858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58" name="Rectangle 6"/>
          <p:cNvSpPr>
            <a:spLocks noChangeArrowheads="1"/>
          </p:cNvSpPr>
          <p:nvPr/>
        </p:nvSpPr>
        <p:spPr bwMode="auto">
          <a:xfrm>
            <a:off x="0" y="8318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60" name="Rectangle 8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0" y="83185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63" name="Rectangle 11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64" name="Rectangle 12"/>
          <p:cNvSpPr>
            <a:spLocks noChangeArrowheads="1"/>
          </p:cNvSpPr>
          <p:nvPr/>
        </p:nvSpPr>
        <p:spPr bwMode="auto">
          <a:xfrm>
            <a:off x="0" y="8382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66" name="Rectangle 14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67" name="Rectangle 15"/>
          <p:cNvSpPr>
            <a:spLocks noChangeArrowheads="1"/>
          </p:cNvSpPr>
          <p:nvPr/>
        </p:nvSpPr>
        <p:spPr bwMode="auto">
          <a:xfrm>
            <a:off x="0" y="8382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69" name="Rectangle 17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70" name="Rectangle 18"/>
          <p:cNvSpPr>
            <a:spLocks noChangeArrowheads="1"/>
          </p:cNvSpPr>
          <p:nvPr/>
        </p:nvSpPr>
        <p:spPr bwMode="auto">
          <a:xfrm>
            <a:off x="0" y="8382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72" name="Rectangle 20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73" name="Rectangle 21"/>
          <p:cNvSpPr>
            <a:spLocks noChangeArrowheads="1"/>
          </p:cNvSpPr>
          <p:nvPr/>
        </p:nvSpPr>
        <p:spPr bwMode="auto">
          <a:xfrm>
            <a:off x="1022314" y="785794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75" name="Rectangle 23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76" name="Rectangle 24"/>
          <p:cNvSpPr>
            <a:spLocks noChangeArrowheads="1"/>
          </p:cNvSpPr>
          <p:nvPr/>
        </p:nvSpPr>
        <p:spPr bwMode="auto">
          <a:xfrm>
            <a:off x="879438" y="785794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78" name="Rectangle 26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79" name="Rectangle 27"/>
          <p:cNvSpPr>
            <a:spLocks noChangeArrowheads="1"/>
          </p:cNvSpPr>
          <p:nvPr/>
        </p:nvSpPr>
        <p:spPr bwMode="auto">
          <a:xfrm>
            <a:off x="0" y="8001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86" name="Rectangle 34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87" name="Rectangle 35"/>
          <p:cNvSpPr>
            <a:spLocks noChangeArrowheads="1"/>
          </p:cNvSpPr>
          <p:nvPr/>
        </p:nvSpPr>
        <p:spPr bwMode="auto">
          <a:xfrm>
            <a:off x="0" y="8001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89" name="Rectangle 37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90" name="Rectangle 38"/>
          <p:cNvSpPr>
            <a:spLocks noChangeArrowheads="1"/>
          </p:cNvSpPr>
          <p:nvPr/>
        </p:nvSpPr>
        <p:spPr bwMode="auto">
          <a:xfrm>
            <a:off x="0" y="80010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5992" name="Rectangle 40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5993" name="Rectangle 41"/>
          <p:cNvSpPr>
            <a:spLocks noChangeArrowheads="1"/>
          </p:cNvSpPr>
          <p:nvPr/>
        </p:nvSpPr>
        <p:spPr bwMode="auto">
          <a:xfrm>
            <a:off x="0" y="112395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026" name="Rectangle 2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9027" name="Rectangle 3"/>
          <p:cNvSpPr>
            <a:spLocks noChangeArrowheads="1"/>
          </p:cNvSpPr>
          <p:nvPr/>
        </p:nvSpPr>
        <p:spPr bwMode="auto">
          <a:xfrm>
            <a:off x="0" y="8001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029" name="Rectangle 5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0" y="8001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032" name="Rectangle 8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9034" name="Rectangle 10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9035" name="Rectangle 11"/>
          <p:cNvSpPr>
            <a:spLocks noChangeArrowheads="1"/>
          </p:cNvSpPr>
          <p:nvPr/>
        </p:nvSpPr>
        <p:spPr bwMode="auto">
          <a:xfrm>
            <a:off x="0" y="8001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037" name="Rectangle 13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9038" name="Rectangle 14"/>
          <p:cNvSpPr>
            <a:spLocks noChangeArrowheads="1"/>
          </p:cNvSpPr>
          <p:nvPr/>
        </p:nvSpPr>
        <p:spPr bwMode="auto">
          <a:xfrm>
            <a:off x="0" y="112395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040" name="Rectangle 16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9041" name="Rectangle 17"/>
          <p:cNvSpPr>
            <a:spLocks noChangeArrowheads="1"/>
          </p:cNvSpPr>
          <p:nvPr/>
        </p:nvSpPr>
        <p:spPr bwMode="auto">
          <a:xfrm>
            <a:off x="0" y="8001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29042" name="Picture 1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80296" y="1785926"/>
            <a:ext cx="4624385" cy="2060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9044" name="Rectangle 20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9045" name="Rectangle 21"/>
          <p:cNvSpPr>
            <a:spLocks noChangeArrowheads="1"/>
          </p:cNvSpPr>
          <p:nvPr/>
        </p:nvSpPr>
        <p:spPr bwMode="auto">
          <a:xfrm>
            <a:off x="0" y="8001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9047" name="Rectangle 23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9049" name="Rectangle 25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9050" name="Rectangle 26"/>
          <p:cNvSpPr>
            <a:spLocks noChangeArrowheads="1"/>
          </p:cNvSpPr>
          <p:nvPr/>
        </p:nvSpPr>
        <p:spPr bwMode="auto">
          <a:xfrm>
            <a:off x="0" y="112395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052" name="Rectangle 4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0051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22512" y="1285860"/>
            <a:ext cx="1168400" cy="342900"/>
          </a:xfrm>
          <a:prstGeom prst="rect">
            <a:avLst/>
          </a:prstGeom>
          <a:noFill/>
        </p:spPr>
      </p:pic>
      <p:sp>
        <p:nvSpPr>
          <p:cNvPr id="130053" name="Rectangle 5"/>
          <p:cNvSpPr>
            <a:spLocks noChangeArrowheads="1"/>
          </p:cNvSpPr>
          <p:nvPr/>
        </p:nvSpPr>
        <p:spPr bwMode="auto">
          <a:xfrm>
            <a:off x="0" y="8001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055" name="Rectangle 7"/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0054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22512" y="1714488"/>
            <a:ext cx="2768600" cy="666750"/>
          </a:xfrm>
          <a:prstGeom prst="rect">
            <a:avLst/>
          </a:prstGeom>
          <a:noFill/>
        </p:spPr>
      </p:pic>
      <p:sp>
        <p:nvSpPr>
          <p:cNvPr id="130057" name="Rectangle 9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0056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36826" y="2571744"/>
            <a:ext cx="3981450" cy="666750"/>
          </a:xfrm>
          <a:prstGeom prst="rect">
            <a:avLst/>
          </a:prstGeom>
          <a:noFill/>
        </p:spPr>
      </p:pic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0" y="112395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060" name="Rectangle 12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0059" name="Picture 1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36826" y="3286124"/>
            <a:ext cx="3746500" cy="666750"/>
          </a:xfrm>
          <a:prstGeom prst="rect">
            <a:avLst/>
          </a:prstGeom>
          <a:noFill/>
        </p:spPr>
      </p:pic>
      <p:sp>
        <p:nvSpPr>
          <p:cNvPr id="130061" name="Rectangle 13"/>
          <p:cNvSpPr>
            <a:spLocks noChangeArrowheads="1"/>
          </p:cNvSpPr>
          <p:nvPr/>
        </p:nvSpPr>
        <p:spPr bwMode="auto">
          <a:xfrm>
            <a:off x="0" y="112395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063" name="Rectangle 15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0062" name="Picture 14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36826" y="3857628"/>
            <a:ext cx="4876800" cy="1041400"/>
          </a:xfrm>
          <a:prstGeom prst="rect">
            <a:avLst/>
          </a:prstGeom>
          <a:noFill/>
        </p:spPr>
      </p:pic>
      <p:sp>
        <p:nvSpPr>
          <p:cNvPr id="130064" name="Rectangle 16"/>
          <p:cNvSpPr>
            <a:spLocks noChangeArrowheads="1"/>
          </p:cNvSpPr>
          <p:nvPr/>
        </p:nvSpPr>
        <p:spPr bwMode="auto">
          <a:xfrm>
            <a:off x="0" y="149860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066" name="Rectangle 18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0065" name="Picture 17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36826" y="5000636"/>
            <a:ext cx="3308350" cy="679450"/>
          </a:xfrm>
          <a:prstGeom prst="rect">
            <a:avLst/>
          </a:prstGeom>
          <a:noFill/>
        </p:spPr>
      </p:pic>
      <p:sp>
        <p:nvSpPr>
          <p:cNvPr id="130067" name="Rectangle 19"/>
          <p:cNvSpPr>
            <a:spLocks noChangeArrowheads="1"/>
          </p:cNvSpPr>
          <p:nvPr/>
        </p:nvSpPr>
        <p:spPr bwMode="auto">
          <a:xfrm>
            <a:off x="0" y="113665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0069" name="Rectangle 21"/>
          <p:cNvSpPr>
            <a:spLocks noChangeArrowheads="1"/>
          </p:cNvSpPr>
          <p:nvPr/>
        </p:nvSpPr>
        <p:spPr bwMode="auto">
          <a:xfrm>
            <a:off x="0" y="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0068" name="Picture 20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451074" y="5857892"/>
            <a:ext cx="3676650" cy="679450"/>
          </a:xfrm>
          <a:prstGeom prst="rect">
            <a:avLst/>
          </a:prstGeom>
          <a:noFill/>
        </p:spPr>
      </p:pic>
      <p:sp>
        <p:nvSpPr>
          <p:cNvPr id="130070" name="Rectangle 22"/>
          <p:cNvSpPr>
            <a:spLocks noChangeArrowheads="1"/>
          </p:cNvSpPr>
          <p:nvPr/>
        </p:nvSpPr>
        <p:spPr bwMode="auto">
          <a:xfrm>
            <a:off x="0" y="1136650"/>
            <a:ext cx="1218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642919"/>
            <a:ext cx="10969943" cy="5483252"/>
          </a:xfrm>
        </p:spPr>
        <p:txBody>
          <a:bodyPr/>
          <a:lstStyle/>
          <a:p>
            <a:pPr>
              <a:buNone/>
            </a:pPr>
            <a:endParaRPr lang="en-IN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D3A3C4-8DA9-4253-BA17-D1716E0F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94813" cy="609600"/>
          </a:xfrm>
        </p:spPr>
        <p:txBody>
          <a:bodyPr>
            <a:normAutofit/>
          </a:bodyPr>
          <a:lstStyle/>
          <a:p>
            <a:pPr algn="l"/>
            <a:r>
              <a:rPr lang="en-IN" sz="2900" b="1" dirty="0">
                <a:solidFill>
                  <a:srgbClr val="0000FF"/>
                </a:solidFill>
              </a:rPr>
              <a:t>Problem 5: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441" y="714357"/>
            <a:ext cx="10969943" cy="541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crank and connecting rod of a vertical steam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engine, running at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1800 rpm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60mm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270mm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respectively. The diameter of the piston is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100mm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the mass of the reciprocating parts is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1.2kg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During the expansion stroke when the crank has turned  </a:t>
            </a:r>
            <a:r>
              <a:rPr lang="en-IN" sz="2400" dirty="0">
                <a:solidFill>
                  <a:srgbClr val="0000FF"/>
                </a:solidFill>
              </a:rPr>
              <a:t>20</a:t>
            </a:r>
            <a:r>
              <a:rPr lang="en-IN" sz="2400" baseline="30000" dirty="0">
                <a:solidFill>
                  <a:srgbClr val="0000FF"/>
                </a:solidFill>
              </a:rPr>
              <a:t>0</a:t>
            </a:r>
            <a:r>
              <a:rPr lang="en-IN" sz="2400" dirty="0"/>
              <a:t>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the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TDC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the gas pressure is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650 </a:t>
            </a:r>
            <a:r>
              <a:rPr lang="en-IN" sz="2400" dirty="0" err="1">
                <a:solidFill>
                  <a:srgbClr val="0000FF"/>
                </a:solidFill>
              </a:rPr>
              <a:t>kN</a:t>
            </a:r>
            <a:r>
              <a:rPr lang="en-IN" sz="2400" dirty="0">
                <a:solidFill>
                  <a:srgbClr val="0000FF"/>
                </a:solidFill>
              </a:rPr>
              <a:t>/m</a:t>
            </a:r>
            <a:r>
              <a:rPr lang="en-IN" sz="2400" baseline="30000" dirty="0">
                <a:solidFill>
                  <a:srgbClr val="0000FF"/>
                </a:solidFill>
              </a:rPr>
              <a:t>2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Determine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net force on the piston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(ii) </a:t>
            </a:r>
            <a:r>
              <a:rPr lang="en-US" sz="2400" dirty="0"/>
              <a:t>net load on the gudgeon pin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IN" sz="2400" dirty="0"/>
              <a:t>(iii) thrust on the cylinder walls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/>
              <a:t>	(iv) speed at which the </a:t>
            </a:r>
            <a:r>
              <a:rPr lang="en-IN" sz="2400" dirty="0" err="1"/>
              <a:t>gudgeon</a:t>
            </a:r>
            <a:r>
              <a:rPr lang="en-IN" sz="2400" dirty="0"/>
              <a:t> pin load is reversed in direction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5D3A3C4-8DA9-4253-BA17-D1716E0F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94813" cy="609600"/>
          </a:xfrm>
        </p:spPr>
        <p:txBody>
          <a:bodyPr>
            <a:normAutofit/>
          </a:bodyPr>
          <a:lstStyle/>
          <a:p>
            <a:pPr algn="l"/>
            <a:r>
              <a:rPr lang="en-IN" sz="2900" b="1" dirty="0">
                <a:solidFill>
                  <a:srgbClr val="0000FF"/>
                </a:solidFill>
              </a:rPr>
              <a:t>Problem 6: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09441" y="714357"/>
            <a:ext cx="10969943" cy="541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algn="just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US" sz="2400" dirty="0"/>
              <a:t>In a vertical double acting steam engine, the connecting rod is </a:t>
            </a:r>
            <a:r>
              <a:rPr lang="en-US" sz="2400" dirty="0">
                <a:solidFill>
                  <a:srgbClr val="0000FF"/>
                </a:solidFill>
              </a:rPr>
              <a:t>4.5</a:t>
            </a:r>
            <a:r>
              <a:rPr lang="en-US" sz="2400" dirty="0"/>
              <a:t> times the crank.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The weight of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reciprocating parts is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120 kg </a:t>
            </a:r>
            <a:r>
              <a:rPr lang="en-US" sz="2400" dirty="0"/>
              <a:t>and the stroke of the piston is </a:t>
            </a:r>
            <a:r>
              <a:rPr lang="en-US" sz="2400" dirty="0">
                <a:solidFill>
                  <a:srgbClr val="0000FF"/>
                </a:solidFill>
              </a:rPr>
              <a:t>440mm</a:t>
            </a:r>
            <a:r>
              <a:rPr lang="en-US" sz="2400" dirty="0"/>
              <a:t>. The engine runs at </a:t>
            </a:r>
            <a:r>
              <a:rPr lang="en-US" sz="2400" dirty="0">
                <a:solidFill>
                  <a:srgbClr val="0000FF"/>
                </a:solidFill>
              </a:rPr>
              <a:t>250 rpm</a:t>
            </a:r>
            <a:r>
              <a:rPr lang="en-US" sz="2400" dirty="0"/>
              <a:t>. If the net load on the piston due to steam pressure is </a:t>
            </a:r>
            <a:r>
              <a:rPr lang="en-US" sz="2400" dirty="0">
                <a:solidFill>
                  <a:srgbClr val="0000FF"/>
                </a:solidFill>
              </a:rPr>
              <a:t>25 </a:t>
            </a:r>
            <a:r>
              <a:rPr lang="en-US" sz="2400" dirty="0" err="1">
                <a:solidFill>
                  <a:srgbClr val="0000FF"/>
                </a:solidFill>
              </a:rPr>
              <a:t>kN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when the crank has turned through an angle of  </a:t>
            </a:r>
            <a:r>
              <a:rPr lang="en-US" sz="2400" dirty="0">
                <a:solidFill>
                  <a:srgbClr val="0000FF"/>
                </a:solidFill>
              </a:rPr>
              <a:t>1</a:t>
            </a:r>
            <a:r>
              <a:rPr lang="en-IN" sz="2400" dirty="0">
                <a:solidFill>
                  <a:srgbClr val="0000FF"/>
                </a:solidFill>
              </a:rPr>
              <a:t>20</a:t>
            </a:r>
            <a:r>
              <a:rPr lang="en-IN" sz="2400" baseline="30000" dirty="0">
                <a:solidFill>
                  <a:srgbClr val="0000FF"/>
                </a:solidFill>
              </a:rPr>
              <a:t>0</a:t>
            </a:r>
            <a:r>
              <a:rPr lang="en-IN" sz="2400" dirty="0"/>
              <a:t>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 the 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TDC</a:t>
            </a:r>
            <a:r>
              <a:rPr lang="en-US" sz="2400" dirty="0"/>
              <a:t>.</a:t>
            </a:r>
            <a:r>
              <a:rPr kumimoji="0" lang="en-IN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Determine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(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Thrust on the connecting rod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(ii) pressure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 the slide bar</a:t>
            </a:r>
            <a:endParaRPr lang="en-US" sz="2400" dirty="0"/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IN" sz="2400" dirty="0"/>
              <a:t>(iii) tangential force on the crank pin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/>
              <a:t>	(iv) thrust on the bearing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IN" sz="2400" dirty="0"/>
              <a:t>	(v) turning moment on the crank shaft</a:t>
            </a:r>
            <a:endParaRPr lang="en-US" sz="2400" dirty="0"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Admin\Desktop\giphy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08413" y="1714500"/>
            <a:ext cx="4572000" cy="3429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4013668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812F1-D7AD-4004-8535-5F02835E6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609607"/>
            <a:ext cx="10969943" cy="5516569"/>
          </a:xfrm>
        </p:spPr>
        <p:txBody>
          <a:bodyPr/>
          <a:lstStyle/>
          <a:p>
            <a:pPr marL="0" indent="0" algn="just">
              <a:buNone/>
            </a:pPr>
            <a:endParaRPr lang="en-US" sz="2400" kern="1200" dirty="0"/>
          </a:p>
          <a:p>
            <a:pPr marL="0" indent="0" algn="just">
              <a:buNone/>
            </a:pPr>
            <a:endParaRPr lang="en-US" sz="2400" b="1" i="1" dirty="0">
              <a:solidFill>
                <a:srgbClr val="0000FF"/>
              </a:solidFill>
              <a:latin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400" b="1" i="1" dirty="0">
              <a:solidFill>
                <a:srgbClr val="0000FF"/>
              </a:solidFill>
              <a:latin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2400" kern="1200" dirty="0"/>
              <a:t> </a:t>
            </a:r>
          </a:p>
          <a:p>
            <a:pPr marL="0" indent="0" algn="just">
              <a:buNone/>
            </a:pPr>
            <a:endParaRPr lang="en-IN" sz="2400" kern="1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D3A3C4-8DA9-4253-BA17-D1716E0F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94813" cy="609600"/>
          </a:xfrm>
        </p:spPr>
        <p:txBody>
          <a:bodyPr>
            <a:normAutofit/>
          </a:bodyPr>
          <a:lstStyle/>
          <a:p>
            <a:pPr algn="l"/>
            <a:r>
              <a:rPr lang="en-US" sz="2900" b="1" dirty="0"/>
              <a:t>D’Alembert’s Principle :</a:t>
            </a:r>
            <a:endParaRPr lang="en-IN" sz="29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224105-2112-41E1-B9BC-10251D150F4B}"/>
              </a:ext>
            </a:extLst>
          </p:cNvPr>
          <p:cNvSpPr txBox="1">
            <a:spLocks/>
          </p:cNvSpPr>
          <p:nvPr/>
        </p:nvSpPr>
        <p:spPr bwMode="auto">
          <a:xfrm>
            <a:off x="665126" y="571480"/>
            <a:ext cx="11199971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3074" name="Picture 2" descr="C:\Users\Admin\Downloads\ezgif.com-gif-maker (3).gif"/>
          <p:cNvPicPr>
            <a:picLocks noChangeAspect="1" noChangeArrowheads="1" noCrop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94413" y="2857496"/>
            <a:ext cx="5452960" cy="3071834"/>
          </a:xfrm>
          <a:prstGeom prst="rect">
            <a:avLst/>
          </a:prstGeom>
          <a:noFill/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8812F1-D7AD-4004-8535-5F02835E63E7}"/>
              </a:ext>
            </a:extLst>
          </p:cNvPr>
          <p:cNvSpPr txBox="1">
            <a:spLocks/>
          </p:cNvSpPr>
          <p:nvPr/>
        </p:nvSpPr>
        <p:spPr bwMode="auto">
          <a:xfrm>
            <a:off x="761842" y="762007"/>
            <a:ext cx="10969943" cy="53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400" kern="0" dirty="0"/>
              <a:t> </a:t>
            </a:r>
            <a:r>
              <a:rPr kumimoji="0" lang="en-US" sz="2400" b="0" i="0" u="sng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D-Alembert’s principle</a:t>
            </a:r>
            <a:r>
              <a:rPr kumimoji="0" lang="en-US" sz="2400" b="0" i="0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states that the resultant force acting on a body together with the reversed effective force (or inertia force), are in equilibrium.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algn="just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</a:pPr>
            <a:r>
              <a:rPr lang="en-IN" sz="2400" kern="0" dirty="0"/>
              <a:t> </a:t>
            </a:r>
            <a:r>
              <a:rPr lang="en-IN" sz="2400" u="sng" kern="0" dirty="0">
                <a:solidFill>
                  <a:srgbClr val="0000FF"/>
                </a:solidFill>
              </a:rPr>
              <a:t>Inertial force</a:t>
            </a:r>
            <a:r>
              <a:rPr lang="en-IN" sz="2400" kern="0" dirty="0"/>
              <a:t> is defined as the force which is in the opposite direction of the accelerating force and is equal to the product of the accelerating force and the mass of the body.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en-IN" sz="2400" kern="0" dirty="0"/>
          </a:p>
          <a:p>
            <a:pPr algn="just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en-IN" sz="2400" kern="0" dirty="0"/>
          </a:p>
          <a:p>
            <a:pPr algn="just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en-IN" sz="2400" kern="0" dirty="0"/>
          </a:p>
          <a:p>
            <a:pPr algn="just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en-IN" sz="2400" kern="0" dirty="0"/>
          </a:p>
          <a:p>
            <a:pPr algn="just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en-IN" sz="2400" kern="0" dirty="0"/>
          </a:p>
          <a:p>
            <a:pPr algn="just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en-IN" sz="2400" kern="0" dirty="0"/>
          </a:p>
          <a:p>
            <a:pPr algn="just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en-IN" sz="2400" kern="0" dirty="0"/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r>
              <a:rPr lang="en-IN" sz="2400" kern="0" dirty="0">
                <a:solidFill>
                  <a:srgbClr val="0000FF"/>
                </a:solidFill>
              </a:rPr>
              <a:t>“The inertia force acts through the centre of the mass of the body”</a:t>
            </a:r>
          </a:p>
          <a:p>
            <a:pPr algn="just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en-IN" sz="2400" kern="0" dirty="0"/>
          </a:p>
          <a:p>
            <a:pPr algn="just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en-IN" sz="2400" kern="0" dirty="0"/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endParaRPr lang="en-IN" sz="2400" kern="0" dirty="0"/>
          </a:p>
          <a:p>
            <a:pPr algn="just" fontAlgn="base">
              <a:spcBef>
                <a:spcPct val="20000"/>
              </a:spcBef>
              <a:spcAft>
                <a:spcPct val="0"/>
              </a:spcAft>
            </a:pPr>
            <a:endParaRPr lang="en-IN" sz="2400" kern="0" dirty="0"/>
          </a:p>
          <a:p>
            <a:pPr algn="just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</a:pPr>
            <a:endParaRPr lang="en-IN" sz="2400" kern="0" dirty="0"/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US" sz="2400" b="1" i="1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mbria Math" panose="02040503050406030204" pitchFamily="18" charset="0"/>
              <a:ea typeface="+mn-ea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1" y="831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8132" y="4929199"/>
            <a:ext cx="1229026" cy="428628"/>
          </a:xfrm>
          <a:prstGeom prst="rect">
            <a:avLst/>
          </a:prstGeom>
          <a:noFill/>
        </p:spPr>
      </p:pic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1" y="107950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0877" y="5572140"/>
            <a:ext cx="3217645" cy="571504"/>
          </a:xfrm>
          <a:prstGeom prst="rect">
            <a:avLst/>
          </a:prstGeom>
          <a:noFill/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1" y="9207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65256" y="3857628"/>
            <a:ext cx="3071835" cy="345874"/>
          </a:xfrm>
          <a:prstGeom prst="rect">
            <a:avLst/>
          </a:prstGeom>
          <a:noFill/>
        </p:spPr>
      </p:pic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1" y="831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736694" y="3357562"/>
            <a:ext cx="977900" cy="374650"/>
          </a:xfrm>
          <a:prstGeom prst="rect">
            <a:avLst/>
          </a:prstGeom>
          <a:noFill/>
        </p:spPr>
      </p:pic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1" y="831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379769" y="3286124"/>
            <a:ext cx="3143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Newton’s Second Law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308462" y="5643578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D’Alembert’s Principle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379769" y="4929198"/>
            <a:ext cx="264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Dynamic system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2778" name="Picture 10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8133" y="4286257"/>
            <a:ext cx="1143007" cy="398629"/>
          </a:xfrm>
          <a:prstGeom prst="rect">
            <a:avLst/>
          </a:prstGeom>
          <a:noFill/>
        </p:spPr>
      </p:pic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1" y="107950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51207" y="4286256"/>
            <a:ext cx="264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00FF"/>
                </a:solidFill>
              </a:rPr>
              <a:t>Static system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9317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812F1-D7AD-4004-8535-5F02835E6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609607"/>
            <a:ext cx="10969943" cy="5516569"/>
          </a:xfrm>
        </p:spPr>
        <p:txBody>
          <a:bodyPr/>
          <a:lstStyle/>
          <a:p>
            <a:pPr marL="0" indent="0" algn="just">
              <a:buNone/>
            </a:pPr>
            <a:endParaRPr lang="en-IN" sz="2400" kern="1200" dirty="0"/>
          </a:p>
          <a:p>
            <a:pPr marL="0" indent="0" algn="just">
              <a:buNone/>
            </a:pPr>
            <a:endParaRPr lang="en-IN" sz="2400" kern="1200" dirty="0"/>
          </a:p>
          <a:p>
            <a:pPr marL="0" indent="0" algn="just">
              <a:buNone/>
            </a:pPr>
            <a:endParaRPr lang="en-US" sz="2400" kern="1200" dirty="0"/>
          </a:p>
          <a:p>
            <a:pPr marL="0" indent="0" algn="just">
              <a:buNone/>
            </a:pPr>
            <a:endParaRPr lang="en-US" sz="2400" b="1" i="1" dirty="0">
              <a:solidFill>
                <a:srgbClr val="0000FF"/>
              </a:solidFill>
              <a:latin typeface="Cambria Math" panose="02040503050406030204" pitchFamily="18" charset="0"/>
            </a:endParaRPr>
          </a:p>
          <a:p>
            <a:pPr marL="0" indent="0" algn="just">
              <a:buNone/>
            </a:pPr>
            <a:endParaRPr lang="en-US" sz="2400" b="1" i="1" dirty="0">
              <a:solidFill>
                <a:srgbClr val="0000FF"/>
              </a:solidFill>
              <a:latin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2400" kern="1200" dirty="0"/>
              <a:t> </a:t>
            </a:r>
          </a:p>
          <a:p>
            <a:pPr marL="0" indent="0" algn="just">
              <a:buNone/>
            </a:pPr>
            <a:endParaRPr lang="en-IN" sz="2400" kern="1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D3A3C4-8DA9-4253-BA17-D1716E0F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94813" cy="609600"/>
          </a:xfrm>
        </p:spPr>
        <p:txBody>
          <a:bodyPr>
            <a:normAutofit/>
          </a:bodyPr>
          <a:lstStyle/>
          <a:p>
            <a:pPr algn="l"/>
            <a:r>
              <a:rPr lang="en-US" sz="2900" b="1" dirty="0"/>
              <a:t>D’Alembert’s Principle :</a:t>
            </a:r>
            <a:endParaRPr lang="en-IN" sz="29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224105-2112-41E1-B9BC-10251D150F4B}"/>
              </a:ext>
            </a:extLst>
          </p:cNvPr>
          <p:cNvSpPr txBox="1">
            <a:spLocks/>
          </p:cNvSpPr>
          <p:nvPr/>
        </p:nvSpPr>
        <p:spPr bwMode="auto">
          <a:xfrm>
            <a:off x="615963" y="609600"/>
            <a:ext cx="11199971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D’Alembert’s principle</a:t>
            </a:r>
            <a:r>
              <a:rPr lang="en-US" sz="2400" dirty="0"/>
              <a:t>, alternative form of </a:t>
            </a:r>
            <a:r>
              <a:rPr lang="en-US" sz="2400" dirty="0">
                <a:solidFill>
                  <a:srgbClr val="0000FF"/>
                </a:solidFill>
              </a:rPr>
              <a:t>Newton’s second law of motion</a:t>
            </a:r>
            <a:r>
              <a:rPr lang="en-US" sz="2400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The second law states that the force </a:t>
            </a:r>
            <a:r>
              <a:rPr lang="en-US" sz="2400" i="1" dirty="0"/>
              <a:t>F</a:t>
            </a:r>
            <a:r>
              <a:rPr lang="en-US" sz="2400" dirty="0"/>
              <a:t> acting on a body is equal to the product of the mass </a:t>
            </a:r>
            <a:r>
              <a:rPr lang="en-US" sz="2400" i="1" dirty="0"/>
              <a:t>m</a:t>
            </a:r>
            <a:r>
              <a:rPr lang="en-US" sz="2400" dirty="0"/>
              <a:t> and acceleration </a:t>
            </a:r>
            <a:r>
              <a:rPr lang="en-US" sz="2400" i="1" dirty="0"/>
              <a:t>a</a:t>
            </a:r>
            <a:r>
              <a:rPr lang="en-US" sz="2400" dirty="0"/>
              <a:t> of the body, or </a:t>
            </a:r>
            <a:r>
              <a:rPr lang="en-US" sz="2400" i="1" dirty="0"/>
              <a:t>F</a:t>
            </a:r>
            <a:r>
              <a:rPr lang="en-US" sz="2400" dirty="0"/>
              <a:t> = </a:t>
            </a:r>
            <a:r>
              <a:rPr lang="en-US" sz="2400" i="1" dirty="0"/>
              <a:t>ma</a:t>
            </a:r>
          </a:p>
          <a:p>
            <a:pPr algn="just">
              <a:buNone/>
            </a:pPr>
            <a:endParaRPr lang="en-US" sz="2400" i="1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D’Alembert’s form</a:t>
            </a:r>
            <a:r>
              <a:rPr lang="en-US" sz="2400" dirty="0"/>
              <a:t>, the force </a:t>
            </a:r>
            <a:r>
              <a:rPr lang="en-US" sz="2400" i="1" dirty="0"/>
              <a:t>F</a:t>
            </a:r>
            <a:r>
              <a:rPr lang="en-US" sz="2400" dirty="0"/>
              <a:t> plus the negative of the mass </a:t>
            </a:r>
            <a:r>
              <a:rPr lang="en-US" sz="2400" i="1" dirty="0"/>
              <a:t>m</a:t>
            </a:r>
            <a:r>
              <a:rPr lang="en-US" sz="2400" dirty="0"/>
              <a:t> times acceleration </a:t>
            </a:r>
            <a:r>
              <a:rPr lang="en-US" sz="2400" i="1" dirty="0"/>
              <a:t>a</a:t>
            </a:r>
            <a:r>
              <a:rPr lang="en-US" sz="2400" dirty="0"/>
              <a:t> of the body is equal to zero: </a:t>
            </a:r>
            <a:r>
              <a:rPr lang="en-US" sz="2400" i="1" dirty="0"/>
              <a:t>F</a:t>
            </a:r>
            <a:r>
              <a:rPr lang="en-US" sz="2400" dirty="0"/>
              <a:t> - </a:t>
            </a:r>
            <a:r>
              <a:rPr lang="en-US" sz="2400" i="1" dirty="0"/>
              <a:t>ma</a:t>
            </a:r>
            <a:r>
              <a:rPr lang="en-US" sz="2400" dirty="0"/>
              <a:t> = 0.</a:t>
            </a:r>
          </a:p>
          <a:p>
            <a:pPr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/>
              <a:t>In other words, the body is in </a:t>
            </a:r>
            <a:r>
              <a:rPr lang="en-US" sz="2400" i="1" dirty="0">
                <a:solidFill>
                  <a:srgbClr val="0000FF"/>
                </a:solidFill>
              </a:rPr>
              <a:t>equilibrium</a:t>
            </a:r>
            <a:r>
              <a:rPr lang="en-US" sz="2400" dirty="0"/>
              <a:t> under the action of the real force </a:t>
            </a:r>
            <a:r>
              <a:rPr lang="en-US" sz="2400" i="1" dirty="0"/>
              <a:t>F</a:t>
            </a:r>
            <a:r>
              <a:rPr lang="en-US" sz="2400" dirty="0"/>
              <a:t> and the </a:t>
            </a:r>
            <a:r>
              <a:rPr lang="en-US" sz="2400" dirty="0">
                <a:solidFill>
                  <a:srgbClr val="0000FF"/>
                </a:solidFill>
              </a:rPr>
              <a:t>fictitious (pseudo) </a:t>
            </a:r>
            <a:r>
              <a:rPr lang="en-US" sz="2400" dirty="0"/>
              <a:t>force -</a:t>
            </a:r>
            <a:r>
              <a:rPr lang="en-US" sz="2400" i="1" dirty="0"/>
              <a:t>ma</a:t>
            </a:r>
            <a:r>
              <a:rPr lang="en-US" sz="2400" dirty="0"/>
              <a:t>. The fictitious force is also called an </a:t>
            </a:r>
            <a:r>
              <a:rPr lang="en-US" sz="2400" i="1" dirty="0">
                <a:solidFill>
                  <a:srgbClr val="0000FF"/>
                </a:solidFill>
              </a:rPr>
              <a:t>inertial force</a:t>
            </a:r>
            <a:r>
              <a:rPr lang="en-US" sz="2400" dirty="0"/>
              <a:t> and a reversed effective force.</a:t>
            </a:r>
          </a:p>
          <a:p>
            <a:pPr algn="just">
              <a:buNone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D’Alembert’s principle </a:t>
            </a:r>
            <a:r>
              <a:rPr lang="en-US" sz="2400" dirty="0"/>
              <a:t>reduces a problem in </a:t>
            </a:r>
            <a:r>
              <a:rPr lang="en-US" sz="2400" dirty="0">
                <a:solidFill>
                  <a:srgbClr val="0000FF"/>
                </a:solidFill>
              </a:rPr>
              <a:t>dynamics</a:t>
            </a:r>
            <a:r>
              <a:rPr lang="en-US" sz="2400" dirty="0"/>
              <a:t> to a problem in </a:t>
            </a:r>
            <a:r>
              <a:rPr lang="en-US" sz="2400" dirty="0">
                <a:solidFill>
                  <a:srgbClr val="0000FF"/>
                </a:solidFill>
              </a:rPr>
              <a:t>statics</a:t>
            </a:r>
            <a:r>
              <a:rPr lang="en-US" sz="2400" dirty="0"/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2393179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812F1-D7AD-4004-8535-5F02835E6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609607"/>
            <a:ext cx="10969943" cy="5516569"/>
          </a:xfrm>
        </p:spPr>
        <p:txBody>
          <a:bodyPr/>
          <a:lstStyle/>
          <a:p>
            <a:pPr marL="0" indent="0" algn="just">
              <a:buFont typeface="Wingdings" pitchFamily="2" charset="2"/>
              <a:buChar char="§"/>
            </a:pPr>
            <a:r>
              <a:rPr lang="en-IN" sz="2400" kern="1200" dirty="0"/>
              <a:t> </a:t>
            </a:r>
            <a:r>
              <a:rPr lang="en-US" sz="2400" kern="1200" dirty="0"/>
              <a:t>Because unknown forces are more easily determined on bodies in </a:t>
            </a:r>
            <a:r>
              <a:rPr lang="en-US" sz="2400" u="sng" kern="1200" dirty="0">
                <a:solidFill>
                  <a:srgbClr val="0000FF"/>
                </a:solidFill>
              </a:rPr>
              <a:t>equilibrium</a:t>
            </a:r>
            <a:r>
              <a:rPr lang="en-US" sz="2400" kern="1200" dirty="0"/>
              <a:t> than on moving bodies, the force and </a:t>
            </a:r>
            <a:r>
              <a:rPr lang="en-US" sz="2400" u="sng" kern="1200" dirty="0">
                <a:solidFill>
                  <a:srgbClr val="0000FF"/>
                </a:solidFill>
              </a:rPr>
              <a:t>stress</a:t>
            </a:r>
            <a:r>
              <a:rPr lang="en-US" sz="2400" kern="1200" dirty="0">
                <a:solidFill>
                  <a:srgbClr val="0000FF"/>
                </a:solidFill>
              </a:rPr>
              <a:t> </a:t>
            </a:r>
            <a:r>
              <a:rPr lang="en-US" sz="2400" kern="1200" dirty="0"/>
              <a:t>analysis of machine components can usually be simplified by using inertial forces.</a:t>
            </a:r>
          </a:p>
          <a:p>
            <a:pPr marL="0" indent="0" algn="just">
              <a:buFont typeface="Wingdings" pitchFamily="2" charset="2"/>
              <a:buChar char="§"/>
            </a:pPr>
            <a:endParaRPr lang="en-IN" sz="2400" kern="1200" dirty="0"/>
          </a:p>
          <a:p>
            <a:pPr marL="0" indent="0" algn="just">
              <a:buFont typeface="Wingdings" pitchFamily="2" charset="2"/>
              <a:buChar char="§"/>
            </a:pPr>
            <a:endParaRPr lang="en-IN" sz="2400" kern="1200" dirty="0"/>
          </a:p>
          <a:p>
            <a:pPr marL="0" indent="0" algn="just">
              <a:buFont typeface="Wingdings" pitchFamily="2" charset="2"/>
              <a:buChar char="§"/>
            </a:pPr>
            <a:endParaRPr lang="en-IN" sz="2400" kern="1200" dirty="0"/>
          </a:p>
          <a:p>
            <a:pPr marL="0" indent="0" algn="just">
              <a:buFont typeface="Wingdings" pitchFamily="2" charset="2"/>
              <a:buChar char="§"/>
            </a:pPr>
            <a:r>
              <a:rPr lang="en-IN" sz="2400" kern="1200" dirty="0"/>
              <a:t> Inertia force </a:t>
            </a:r>
            <a:r>
              <a:rPr lang="en-IN" sz="2400" kern="1200" dirty="0">
                <a:solidFill>
                  <a:srgbClr val="0000FF"/>
                </a:solidFill>
              </a:rPr>
              <a:t>resists any change in velocity</a:t>
            </a:r>
            <a:r>
              <a:rPr lang="en-IN" sz="2400" kern="1200" dirty="0"/>
              <a:t>.</a:t>
            </a:r>
          </a:p>
          <a:p>
            <a:pPr marL="0" indent="0" algn="just">
              <a:buNone/>
            </a:pPr>
            <a:endParaRPr lang="en-IN" sz="2400" kern="1200" dirty="0"/>
          </a:p>
          <a:p>
            <a:pPr marL="0" indent="0" algn="just">
              <a:buNone/>
            </a:pPr>
            <a:endParaRPr lang="en-IN" sz="2400" kern="1200" dirty="0">
              <a:solidFill>
                <a:srgbClr val="0000FF"/>
              </a:solidFill>
            </a:endParaRPr>
          </a:p>
          <a:p>
            <a:pPr marL="0" indent="0" algn="just">
              <a:buNone/>
            </a:pPr>
            <a:endParaRPr lang="en-US" sz="2400" kern="1200" dirty="0">
              <a:solidFill>
                <a:srgbClr val="0000FF"/>
              </a:solidFill>
            </a:endParaRPr>
          </a:p>
          <a:p>
            <a:pPr marL="0" indent="0" algn="just">
              <a:buFont typeface="Wingdings" pitchFamily="2" charset="2"/>
              <a:buChar char="§"/>
            </a:pPr>
            <a:r>
              <a:rPr lang="en-IN" sz="2400" kern="1200" dirty="0"/>
              <a:t> Inertia couple </a:t>
            </a:r>
            <a:r>
              <a:rPr lang="en-IN" sz="2400" kern="1200" dirty="0">
                <a:solidFill>
                  <a:srgbClr val="0000FF"/>
                </a:solidFill>
              </a:rPr>
              <a:t>resists any change in the angular velocity.</a:t>
            </a:r>
          </a:p>
          <a:p>
            <a:pPr marL="0" indent="0" algn="just">
              <a:buFont typeface="Wingdings" pitchFamily="2" charset="2"/>
              <a:buChar char="§"/>
            </a:pPr>
            <a:endParaRPr lang="en-IN" sz="2400" kern="1200" dirty="0"/>
          </a:p>
          <a:p>
            <a:pPr marL="0" indent="0" algn="just">
              <a:buFont typeface="Wingdings" pitchFamily="2" charset="2"/>
              <a:buChar char="§"/>
            </a:pPr>
            <a:endParaRPr lang="en-IN" sz="2400" kern="1200" dirty="0"/>
          </a:p>
          <a:p>
            <a:pPr marL="0" indent="0" algn="just">
              <a:buNone/>
            </a:pPr>
            <a:endParaRPr lang="en-US" sz="2400" kern="1200" dirty="0"/>
          </a:p>
          <a:p>
            <a:pPr marL="0" indent="0" algn="just">
              <a:buNone/>
            </a:pPr>
            <a:endParaRPr lang="en-US" sz="2400" b="1" i="1" dirty="0">
              <a:solidFill>
                <a:srgbClr val="0000FF"/>
              </a:solidFill>
              <a:latin typeface="Cambria Math" panose="02040503050406030204" pitchFamily="18" charset="0"/>
            </a:endParaRPr>
          </a:p>
          <a:p>
            <a:pPr marL="0" indent="0" algn="just">
              <a:buNone/>
            </a:pPr>
            <a:r>
              <a:rPr lang="en-US" sz="2400" kern="1200" dirty="0"/>
              <a:t> </a:t>
            </a:r>
          </a:p>
          <a:p>
            <a:pPr marL="0" indent="0" algn="just">
              <a:buNone/>
            </a:pPr>
            <a:endParaRPr lang="en-IN" sz="2400" kern="1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D3A3C4-8DA9-4253-BA17-D1716E0F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94813" cy="609600"/>
          </a:xfrm>
        </p:spPr>
        <p:txBody>
          <a:bodyPr>
            <a:normAutofit/>
          </a:bodyPr>
          <a:lstStyle/>
          <a:p>
            <a:pPr algn="l"/>
            <a:r>
              <a:rPr lang="en-US" sz="2900" b="1" dirty="0"/>
              <a:t>Why D’Alembert’s Principle?</a:t>
            </a:r>
            <a:endParaRPr lang="en-IN" sz="29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224105-2112-41E1-B9BC-10251D150F4B}"/>
              </a:ext>
            </a:extLst>
          </p:cNvPr>
          <p:cNvSpPr txBox="1">
            <a:spLocks/>
          </p:cNvSpPr>
          <p:nvPr/>
        </p:nvSpPr>
        <p:spPr bwMode="auto">
          <a:xfrm>
            <a:off x="615963" y="609600"/>
            <a:ext cx="11199971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36827" y="2143116"/>
            <a:ext cx="3327400" cy="374650"/>
          </a:xfrm>
          <a:prstGeom prst="rect">
            <a:avLst/>
          </a:prstGeom>
          <a:noFill/>
        </p:spPr>
      </p:pic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1" y="831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93951" y="4000504"/>
            <a:ext cx="3384549" cy="374650"/>
          </a:xfrm>
          <a:prstGeom prst="rect">
            <a:avLst/>
          </a:prstGeom>
          <a:noFill/>
        </p:spPr>
      </p:pic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" y="8318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0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08792" y="1928802"/>
            <a:ext cx="3028950" cy="622300"/>
          </a:xfrm>
          <a:prstGeom prst="rect">
            <a:avLst/>
          </a:prstGeom>
          <a:noFill/>
        </p:spPr>
      </p:pic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" y="107950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30733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80230" y="3929066"/>
            <a:ext cx="3016251" cy="622300"/>
          </a:xfrm>
          <a:prstGeom prst="rect">
            <a:avLst/>
          </a:prstGeom>
          <a:noFill/>
        </p:spPr>
      </p:pic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1" y="1079501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393179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714357"/>
            <a:ext cx="10969943" cy="541181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sz="2400" kern="1200" dirty="0">
                <a:solidFill>
                  <a:srgbClr val="0000FF"/>
                </a:solidFill>
              </a:rPr>
              <a:t>Dynamic forces </a:t>
            </a:r>
            <a:r>
              <a:rPr lang="en-IN" sz="2400" kern="1200" dirty="0"/>
              <a:t>are associated with </a:t>
            </a:r>
            <a:r>
              <a:rPr lang="en-IN" sz="2400" kern="1200" dirty="0">
                <a:solidFill>
                  <a:srgbClr val="0000FF"/>
                </a:solidFill>
              </a:rPr>
              <a:t>accelerating masses</a:t>
            </a:r>
            <a:r>
              <a:rPr lang="en-IN" sz="2400" kern="1200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IN" sz="2400" kern="1200" dirty="0"/>
              <a:t>All machines have some accelerating parts, dynamic forces are always present when machine operates.</a:t>
            </a:r>
          </a:p>
          <a:p>
            <a:pPr>
              <a:buFont typeface="Wingdings" pitchFamily="2" charset="2"/>
              <a:buChar char="§"/>
            </a:pPr>
            <a:r>
              <a:rPr lang="en-IN" sz="2400" kern="1200" dirty="0"/>
              <a:t>Dynamic force leads to </a:t>
            </a:r>
            <a:r>
              <a:rPr lang="en-IN" sz="2400" kern="1200" dirty="0">
                <a:solidFill>
                  <a:srgbClr val="0000FF"/>
                </a:solidFill>
              </a:rPr>
              <a:t>vibrations</a:t>
            </a:r>
            <a:r>
              <a:rPr lang="en-IN" sz="2400" kern="1200" dirty="0"/>
              <a:t>, </a:t>
            </a:r>
            <a:r>
              <a:rPr lang="en-IN" sz="2400" kern="1200" dirty="0">
                <a:solidFill>
                  <a:srgbClr val="0000FF"/>
                </a:solidFill>
              </a:rPr>
              <a:t>wear</a:t>
            </a:r>
            <a:r>
              <a:rPr lang="en-IN" sz="2400" kern="1200" dirty="0"/>
              <a:t>, </a:t>
            </a:r>
            <a:r>
              <a:rPr lang="en-IN" sz="2400" kern="1200" dirty="0">
                <a:solidFill>
                  <a:srgbClr val="0000FF"/>
                </a:solidFill>
              </a:rPr>
              <a:t>noise</a:t>
            </a:r>
            <a:r>
              <a:rPr lang="en-IN" sz="2400" kern="1200" dirty="0"/>
              <a:t> or </a:t>
            </a:r>
            <a:r>
              <a:rPr lang="en-IN" sz="2400" kern="1200" dirty="0">
                <a:solidFill>
                  <a:srgbClr val="0000FF"/>
                </a:solidFill>
              </a:rPr>
              <a:t>even machine failure</a:t>
            </a:r>
            <a:r>
              <a:rPr lang="en-IN" sz="2400" kern="1200" dirty="0"/>
              <a:t>.</a:t>
            </a:r>
            <a:endParaRPr lang="en-US" sz="2400" kern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D3A3C4-8DA9-4253-BA17-D1716E0F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94813" cy="609600"/>
          </a:xfrm>
        </p:spPr>
        <p:txBody>
          <a:bodyPr>
            <a:normAutofit/>
          </a:bodyPr>
          <a:lstStyle/>
          <a:p>
            <a:pPr algn="l"/>
            <a:r>
              <a:rPr lang="en-US" sz="2900" b="1" dirty="0"/>
              <a:t>Why Dynamic Analysis?</a:t>
            </a:r>
            <a:endParaRPr lang="en-IN" sz="2900" b="1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714357"/>
            <a:ext cx="10969943" cy="5411813"/>
          </a:xfrm>
        </p:spPr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IN" sz="2400" kern="1200" dirty="0"/>
              <a:t>Where      = length of the connecting rod</a:t>
            </a:r>
          </a:p>
          <a:p>
            <a:pPr>
              <a:buNone/>
            </a:pPr>
            <a:r>
              <a:rPr lang="en-IN" sz="2400" kern="1200" dirty="0"/>
              <a:t>		          = length of the crank</a:t>
            </a:r>
          </a:p>
          <a:p>
            <a:pPr>
              <a:buNone/>
            </a:pPr>
            <a:r>
              <a:rPr lang="en-IN" sz="2400" kern="1200" dirty="0"/>
              <a:t>		          = obliquity ratio</a:t>
            </a:r>
          </a:p>
          <a:p>
            <a:pPr>
              <a:buNone/>
            </a:pPr>
            <a:r>
              <a:rPr lang="en-IN" sz="2400" kern="1200" dirty="0"/>
              <a:t>		     x   = displacement of piston from I.D.C</a:t>
            </a:r>
          </a:p>
          <a:p>
            <a:pPr>
              <a:buNone/>
            </a:pPr>
            <a:r>
              <a:rPr lang="en-IN" sz="2400" kern="1200" dirty="0"/>
              <a:t> 		     </a:t>
            </a:r>
            <a:r>
              <a:rPr lang="el-GR" sz="2400" kern="1200" dirty="0"/>
              <a:t>θ</a:t>
            </a:r>
            <a:r>
              <a:rPr lang="en-IN" sz="2400" kern="1200" dirty="0"/>
              <a:t>   = inclination of the crank to I.D.C</a:t>
            </a:r>
          </a:p>
          <a:p>
            <a:pPr>
              <a:buNone/>
            </a:pPr>
            <a:r>
              <a:rPr lang="en-IN" sz="2400" kern="1200" dirty="0"/>
              <a:t>		     </a:t>
            </a:r>
            <a:r>
              <a:rPr lang="el-GR" sz="2400" kern="1200" dirty="0"/>
              <a:t>β</a:t>
            </a:r>
            <a:r>
              <a:rPr lang="en-IN" sz="2400" kern="1200" dirty="0"/>
              <a:t>   = inclination of connecting rod to the line of stroke</a:t>
            </a:r>
          </a:p>
          <a:p>
            <a:pPr>
              <a:buNone/>
            </a:pPr>
            <a:r>
              <a:rPr lang="en-IN" sz="2400" dirty="0"/>
              <a:t>		          </a:t>
            </a:r>
            <a:r>
              <a:rPr lang="en-IN" sz="2400" kern="1200" dirty="0"/>
              <a:t>= displacement of piston</a:t>
            </a:r>
          </a:p>
          <a:p>
            <a:pPr>
              <a:buNone/>
            </a:pPr>
            <a:r>
              <a:rPr lang="en-IN" sz="2400" dirty="0"/>
              <a:t>		          </a:t>
            </a:r>
            <a:r>
              <a:rPr lang="en-IN" sz="2400" kern="1200" dirty="0"/>
              <a:t>= Velocity of piston</a:t>
            </a:r>
          </a:p>
          <a:p>
            <a:pPr>
              <a:buNone/>
            </a:pPr>
            <a:r>
              <a:rPr lang="en-IN" sz="2400" kern="1200" dirty="0"/>
              <a:t>		          = Velocity of piston</a:t>
            </a:r>
          </a:p>
          <a:p>
            <a:pPr>
              <a:buNone/>
            </a:pPr>
            <a:r>
              <a:rPr lang="en-IN" sz="2400" kern="1200" dirty="0"/>
              <a:t>		      </a:t>
            </a:r>
            <a:endParaRPr lang="en-IN" sz="2400" dirty="0"/>
          </a:p>
          <a:p>
            <a:pPr>
              <a:buNone/>
            </a:pPr>
            <a:endParaRPr lang="en-IN" sz="2400" kern="1200" dirty="0"/>
          </a:p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kern="1200" dirty="0"/>
          </a:p>
          <a:p>
            <a:pPr>
              <a:buNone/>
            </a:pPr>
            <a:r>
              <a:rPr lang="en-IN" sz="2400" kern="1200" dirty="0"/>
              <a:t>		</a:t>
            </a:r>
          </a:p>
          <a:p>
            <a:pPr>
              <a:buNone/>
            </a:pPr>
            <a:r>
              <a:rPr lang="en-IN" sz="2400" kern="1200" dirty="0"/>
              <a:t>		     </a:t>
            </a:r>
            <a:endParaRPr lang="en-US" sz="2400" kern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D3A3C4-8DA9-4253-BA17-D1716E0F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294813" cy="609600"/>
          </a:xfrm>
        </p:spPr>
        <p:txBody>
          <a:bodyPr>
            <a:normAutofit/>
          </a:bodyPr>
          <a:lstStyle/>
          <a:p>
            <a:pPr algn="l"/>
            <a:r>
              <a:rPr lang="en-US" sz="2900" b="1" dirty="0"/>
              <a:t>Dynamic Analysis of Slider crank mechanism</a:t>
            </a:r>
            <a:endParaRPr lang="en-IN" sz="2900" b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08595" y="4071943"/>
            <a:ext cx="6597636" cy="2122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22445" y="4143381"/>
            <a:ext cx="357191" cy="493763"/>
          </a:xfrm>
          <a:prstGeom prst="rect">
            <a:avLst/>
          </a:prstGeom>
          <a:noFill/>
        </p:spPr>
      </p:pic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22445" y="3714753"/>
            <a:ext cx="357191" cy="524623"/>
          </a:xfrm>
          <a:prstGeom prst="rect">
            <a:avLst/>
          </a:prstGeom>
          <a:noFill/>
        </p:spPr>
      </p:pic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22445" y="3286124"/>
            <a:ext cx="357191" cy="508726"/>
          </a:xfrm>
          <a:prstGeom prst="rect">
            <a:avLst/>
          </a:prstGeom>
          <a:noFill/>
        </p:spPr>
      </p:pic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1" y="10160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08132" y="1571612"/>
            <a:ext cx="571499" cy="558800"/>
          </a:xfrm>
          <a:prstGeom prst="rect">
            <a:avLst/>
          </a:prstGeom>
          <a:noFill/>
        </p:spPr>
      </p:pic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1" y="10160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93885" y="785794"/>
            <a:ext cx="82549" cy="311150"/>
          </a:xfrm>
          <a:prstGeom prst="rect">
            <a:avLst/>
          </a:prstGeom>
          <a:noFill/>
        </p:spPr>
      </p:pic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1" y="7683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93885" y="1214422"/>
            <a:ext cx="114299" cy="311150"/>
          </a:xfrm>
          <a:prstGeom prst="rect">
            <a:avLst/>
          </a:prstGeom>
          <a:noFill/>
        </p:spPr>
      </p:pic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1" y="7683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714357"/>
            <a:ext cx="10969943" cy="5411813"/>
          </a:xfrm>
        </p:spPr>
        <p:txBody>
          <a:bodyPr/>
          <a:lstStyle/>
          <a:p>
            <a:pPr>
              <a:buNone/>
            </a:pPr>
            <a:endParaRPr lang="en-IN" sz="2400" kern="1200" dirty="0"/>
          </a:p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kern="1200" dirty="0"/>
          </a:p>
          <a:p>
            <a:pPr>
              <a:buNone/>
            </a:pPr>
            <a:r>
              <a:rPr lang="en-IN" sz="2400" kern="1200" dirty="0"/>
              <a:t>		</a:t>
            </a:r>
          </a:p>
          <a:p>
            <a:pPr>
              <a:buNone/>
            </a:pPr>
            <a:r>
              <a:rPr lang="en-IN" sz="2400" kern="1200" dirty="0"/>
              <a:t>		     </a:t>
            </a:r>
            <a:endParaRPr lang="en-US" sz="2400" kern="1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D3A3C4-8DA9-4253-BA17-D1716E0F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66510" cy="609600"/>
          </a:xfrm>
        </p:spPr>
        <p:txBody>
          <a:bodyPr>
            <a:normAutofit fontScale="90000"/>
          </a:bodyPr>
          <a:lstStyle/>
          <a:p>
            <a:pPr algn="l"/>
            <a:r>
              <a:rPr lang="en-US" sz="2900" b="1" dirty="0"/>
              <a:t>Dynamic Analysis of Slider crank mechanism </a:t>
            </a:r>
            <a:r>
              <a:rPr lang="en-US" sz="2200" b="1" dirty="0">
                <a:solidFill>
                  <a:srgbClr val="0000FF"/>
                </a:solidFill>
              </a:rPr>
              <a:t>(Displacement of piston)</a:t>
            </a:r>
            <a:endParaRPr lang="en-IN" sz="2200" b="1" dirty="0">
              <a:solidFill>
                <a:srgbClr val="0000FF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2447" y="571481"/>
            <a:ext cx="6597636" cy="2122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3681" name="Picture 1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308330" y="3071810"/>
            <a:ext cx="1962150" cy="298450"/>
          </a:xfrm>
          <a:prstGeom prst="rect">
            <a:avLst/>
          </a:prstGeom>
          <a:noFill/>
        </p:spPr>
      </p:pic>
      <p:pic>
        <p:nvPicPr>
          <p:cNvPr id="113680" name="Picture 1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22644" y="3500438"/>
            <a:ext cx="2324100" cy="273050"/>
          </a:xfrm>
          <a:prstGeom prst="rect">
            <a:avLst/>
          </a:prstGeom>
          <a:noFill/>
        </p:spPr>
      </p:pic>
      <p:pic>
        <p:nvPicPr>
          <p:cNvPr id="113679" name="Picture 15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22645" y="4000504"/>
            <a:ext cx="2825749" cy="273050"/>
          </a:xfrm>
          <a:prstGeom prst="rect">
            <a:avLst/>
          </a:prstGeom>
          <a:noFill/>
        </p:spPr>
      </p:pic>
      <p:pic>
        <p:nvPicPr>
          <p:cNvPr id="113678" name="Picture 1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22646" y="4500570"/>
            <a:ext cx="3117849" cy="273050"/>
          </a:xfrm>
          <a:prstGeom prst="rect">
            <a:avLst/>
          </a:prstGeom>
          <a:noFill/>
        </p:spPr>
      </p:pic>
      <p:pic>
        <p:nvPicPr>
          <p:cNvPr id="113677" name="Picture 13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22644" y="4929198"/>
            <a:ext cx="2940050" cy="273050"/>
          </a:xfrm>
          <a:prstGeom prst="rect">
            <a:avLst/>
          </a:prstGeom>
          <a:noFill/>
        </p:spPr>
      </p:pic>
      <p:sp>
        <p:nvSpPr>
          <p:cNvPr id="113682" name="Rectangle 1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83" name="Rectangle 19"/>
          <p:cNvSpPr>
            <a:spLocks noChangeArrowheads="1"/>
          </p:cNvSpPr>
          <p:nvPr/>
        </p:nvSpPr>
        <p:spPr bwMode="auto">
          <a:xfrm>
            <a:off x="1" y="755650"/>
            <a:ext cx="41104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		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4" name="Rectangle 20"/>
          <p:cNvSpPr>
            <a:spLocks noChangeArrowheads="1"/>
          </p:cNvSpPr>
          <p:nvPr/>
        </p:nvSpPr>
        <p:spPr bwMode="auto">
          <a:xfrm>
            <a:off x="1" y="1028700"/>
            <a:ext cx="41104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		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5" name="Rectangle 21"/>
          <p:cNvSpPr>
            <a:spLocks noChangeArrowheads="1"/>
          </p:cNvSpPr>
          <p:nvPr/>
        </p:nvSpPr>
        <p:spPr bwMode="auto">
          <a:xfrm>
            <a:off x="1" y="1301750"/>
            <a:ext cx="20906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6" name="Rectangle 22"/>
          <p:cNvSpPr>
            <a:spLocks noChangeArrowheads="1"/>
          </p:cNvSpPr>
          <p:nvPr/>
        </p:nvSpPr>
        <p:spPr bwMode="auto">
          <a:xfrm>
            <a:off x="0" y="1574800"/>
            <a:ext cx="25506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 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8" name="Rectangle 2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3687" name="Picture 23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23437" y="2285992"/>
            <a:ext cx="1727200" cy="1562100"/>
          </a:xfrm>
          <a:prstGeom prst="rect">
            <a:avLst/>
          </a:prstGeom>
          <a:noFill/>
        </p:spPr>
      </p:pic>
      <p:sp>
        <p:nvSpPr>
          <p:cNvPr id="113689" name="Rectangle 25"/>
          <p:cNvSpPr>
            <a:spLocks noChangeArrowheads="1"/>
          </p:cNvSpPr>
          <p:nvPr/>
        </p:nvSpPr>
        <p:spPr bwMode="auto">
          <a:xfrm>
            <a:off x="1" y="20193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92" name="Rectangle 28"/>
          <p:cNvSpPr>
            <a:spLocks noChangeArrowheads="1"/>
          </p:cNvSpPr>
          <p:nvPr/>
        </p:nvSpPr>
        <p:spPr bwMode="auto">
          <a:xfrm>
            <a:off x="1" y="2565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3693" name="Picture 29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451999" y="4214819"/>
            <a:ext cx="2171699" cy="2108200"/>
          </a:xfrm>
          <a:prstGeom prst="rect">
            <a:avLst/>
          </a:prstGeom>
          <a:noFill/>
        </p:spPr>
      </p:pic>
      <p:sp>
        <p:nvSpPr>
          <p:cNvPr id="113695" name="Rectangle 31"/>
          <p:cNvSpPr>
            <a:spLocks noChangeArrowheads="1"/>
          </p:cNvSpPr>
          <p:nvPr/>
        </p:nvSpPr>
        <p:spPr bwMode="auto">
          <a:xfrm>
            <a:off x="1" y="2565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97" name="Rectangle 33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98" name="Rectangle 34"/>
          <p:cNvSpPr>
            <a:spLocks noChangeArrowheads="1"/>
          </p:cNvSpPr>
          <p:nvPr/>
        </p:nvSpPr>
        <p:spPr bwMode="auto">
          <a:xfrm>
            <a:off x="1" y="914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700" name="Rectangle 36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3699" name="Picture 35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236893" y="5643578"/>
            <a:ext cx="4184650" cy="457200"/>
          </a:xfrm>
          <a:prstGeom prst="rect">
            <a:avLst/>
          </a:prstGeom>
          <a:noFill/>
        </p:spPr>
      </p:pic>
      <p:sp>
        <p:nvSpPr>
          <p:cNvPr id="113701" name="Rectangle 37"/>
          <p:cNvSpPr>
            <a:spLocks noChangeArrowheads="1"/>
          </p:cNvSpPr>
          <p:nvPr/>
        </p:nvSpPr>
        <p:spPr bwMode="auto">
          <a:xfrm>
            <a:off x="1" y="914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" y="714357"/>
            <a:ext cx="10969943" cy="5411813"/>
          </a:xfrm>
        </p:spPr>
        <p:txBody>
          <a:bodyPr/>
          <a:lstStyle/>
          <a:p>
            <a:pPr>
              <a:buNone/>
            </a:pPr>
            <a:endParaRPr lang="en-IN" sz="2400" kern="1200" dirty="0"/>
          </a:p>
          <a:p>
            <a:pPr>
              <a:buNone/>
            </a:pPr>
            <a:endParaRPr lang="en-IN" sz="2400" dirty="0"/>
          </a:p>
          <a:p>
            <a:pPr>
              <a:buNone/>
            </a:pPr>
            <a:endParaRPr lang="en-IN" sz="2400" kern="1200" dirty="0"/>
          </a:p>
          <a:p>
            <a:pPr>
              <a:buNone/>
            </a:pPr>
            <a:r>
              <a:rPr lang="en-IN" sz="2400" kern="1200" dirty="0"/>
              <a:t>		</a:t>
            </a:r>
          </a:p>
          <a:p>
            <a:pPr>
              <a:buNone/>
            </a:pPr>
            <a:r>
              <a:rPr lang="en-IN" sz="2400" kern="1200" dirty="0"/>
              <a:t>		     </a:t>
            </a:r>
            <a:endParaRPr lang="en-US" sz="2400" kern="12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2447" y="571481"/>
            <a:ext cx="6597636" cy="2122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" y="7556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2" name="Rectangle 18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83" name="Rectangle 19"/>
          <p:cNvSpPr>
            <a:spLocks noChangeArrowheads="1"/>
          </p:cNvSpPr>
          <p:nvPr/>
        </p:nvSpPr>
        <p:spPr bwMode="auto">
          <a:xfrm>
            <a:off x="1" y="755650"/>
            <a:ext cx="41104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		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4" name="Rectangle 20"/>
          <p:cNvSpPr>
            <a:spLocks noChangeArrowheads="1"/>
          </p:cNvSpPr>
          <p:nvPr/>
        </p:nvSpPr>
        <p:spPr bwMode="auto">
          <a:xfrm>
            <a:off x="1" y="1028700"/>
            <a:ext cx="411042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				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5" name="Rectangle 21"/>
          <p:cNvSpPr>
            <a:spLocks noChangeArrowheads="1"/>
          </p:cNvSpPr>
          <p:nvPr/>
        </p:nvSpPr>
        <p:spPr bwMode="auto">
          <a:xfrm>
            <a:off x="1" y="1301750"/>
            <a:ext cx="209063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                                   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6" name="Rectangle 22"/>
          <p:cNvSpPr>
            <a:spLocks noChangeArrowheads="1"/>
          </p:cNvSpPr>
          <p:nvPr/>
        </p:nvSpPr>
        <p:spPr bwMode="auto">
          <a:xfrm>
            <a:off x="0" y="1574800"/>
            <a:ext cx="25506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                                      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88" name="Rectangle 2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89" name="Rectangle 25"/>
          <p:cNvSpPr>
            <a:spLocks noChangeArrowheads="1"/>
          </p:cNvSpPr>
          <p:nvPr/>
        </p:nvSpPr>
        <p:spPr bwMode="auto">
          <a:xfrm>
            <a:off x="1" y="20193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91" name="Rectangle 27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92" name="Rectangle 28"/>
          <p:cNvSpPr>
            <a:spLocks noChangeArrowheads="1"/>
          </p:cNvSpPr>
          <p:nvPr/>
        </p:nvSpPr>
        <p:spPr bwMode="auto">
          <a:xfrm>
            <a:off x="1" y="2565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94" name="Rectangle 30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95" name="Rectangle 31"/>
          <p:cNvSpPr>
            <a:spLocks noChangeArrowheads="1"/>
          </p:cNvSpPr>
          <p:nvPr/>
        </p:nvSpPr>
        <p:spPr bwMode="auto">
          <a:xfrm>
            <a:off x="1" y="2565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3697" name="Rectangle 33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3698" name="Rectangle 34"/>
          <p:cNvSpPr>
            <a:spLocks noChangeArrowheads="1"/>
          </p:cNvSpPr>
          <p:nvPr/>
        </p:nvSpPr>
        <p:spPr bwMode="auto">
          <a:xfrm>
            <a:off x="1" y="914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4689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65456" y="3000372"/>
            <a:ext cx="4184650" cy="457200"/>
          </a:xfrm>
          <a:prstGeom prst="rect">
            <a:avLst/>
          </a:prstGeom>
          <a:noFill/>
        </p:spPr>
      </p:pic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1" y="9144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65125" y="3643314"/>
            <a:ext cx="10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IN" dirty="0"/>
              <a:t> If connecting rod (l) is very large as compared to the crank (r),               , </a:t>
            </a:r>
            <a:endParaRPr lang="en-US" dirty="0"/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1" y="7683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14697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08859" y="3714752"/>
            <a:ext cx="742950" cy="311150"/>
          </a:xfrm>
          <a:prstGeom prst="rect">
            <a:avLst/>
          </a:prstGeom>
          <a:noFill/>
        </p:spPr>
      </p:pic>
      <p:pic>
        <p:nvPicPr>
          <p:cNvPr id="114696" name="Picture 8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8308990" y="3643314"/>
            <a:ext cx="635001" cy="438150"/>
          </a:xfrm>
          <a:prstGeom prst="rect">
            <a:avLst/>
          </a:prstGeom>
          <a:noFill/>
        </p:spPr>
      </p:pic>
      <p:sp>
        <p:nvSpPr>
          <p:cNvPr id="114698" name="Rectangle 10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4700" name="Rectangle 12"/>
          <p:cNvSpPr>
            <a:spLocks noChangeArrowheads="1"/>
          </p:cNvSpPr>
          <p:nvPr/>
        </p:nvSpPr>
        <p:spPr bwMode="auto">
          <a:xfrm>
            <a:off x="1" y="1663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702" name="Rectangle 14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4701" name="Picture 1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51668" y="4143380"/>
            <a:ext cx="2082800" cy="317500"/>
          </a:xfrm>
          <a:prstGeom prst="rect">
            <a:avLst/>
          </a:prstGeom>
          <a:noFill/>
        </p:spPr>
      </p:pic>
      <p:sp>
        <p:nvSpPr>
          <p:cNvPr id="114703" name="Rectangle 15"/>
          <p:cNvSpPr>
            <a:spLocks noChangeArrowheads="1"/>
          </p:cNvSpPr>
          <p:nvPr/>
        </p:nvSpPr>
        <p:spPr bwMode="auto">
          <a:xfrm>
            <a:off x="1" y="77470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705" name="Rectangle 17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4704" name="Picture 16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380296" y="4572008"/>
            <a:ext cx="1212850" cy="311150"/>
          </a:xfrm>
          <a:prstGeom prst="rect">
            <a:avLst/>
          </a:prstGeom>
          <a:noFill/>
        </p:spPr>
      </p:pic>
      <p:sp>
        <p:nvSpPr>
          <p:cNvPr id="114706" name="Rectangle 18"/>
          <p:cNvSpPr>
            <a:spLocks noChangeArrowheads="1"/>
          </p:cNvSpPr>
          <p:nvPr/>
        </p:nvSpPr>
        <p:spPr bwMode="auto">
          <a:xfrm>
            <a:off x="1" y="7683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14708" name="Rectangle 20"/>
          <p:cNvSpPr>
            <a:spLocks noChangeArrowheads="1"/>
          </p:cNvSpPr>
          <p:nvPr/>
        </p:nvSpPr>
        <p:spPr bwMode="auto">
          <a:xfrm>
            <a:off x="1" y="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4707" name="Picture 19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094148" y="5072074"/>
            <a:ext cx="2071702" cy="361185"/>
          </a:xfrm>
          <a:prstGeom prst="rect">
            <a:avLst/>
          </a:prstGeom>
          <a:noFill/>
        </p:spPr>
      </p:pic>
      <p:sp>
        <p:nvSpPr>
          <p:cNvPr id="114709" name="Rectangle 21"/>
          <p:cNvSpPr>
            <a:spLocks noChangeArrowheads="1"/>
          </p:cNvSpPr>
          <p:nvPr/>
        </p:nvSpPr>
        <p:spPr bwMode="auto">
          <a:xfrm>
            <a:off x="1" y="793750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85D3A3C4-8DA9-4253-BA17-D1716E0FB231}"/>
              </a:ext>
            </a:extLst>
          </p:cNvPr>
          <p:cNvSpPr txBox="1">
            <a:spLocks/>
          </p:cNvSpPr>
          <p:nvPr/>
        </p:nvSpPr>
        <p:spPr bwMode="auto">
          <a:xfrm>
            <a:off x="0" y="0"/>
            <a:ext cx="1116651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Dynamic Analysis of Slider crank mechanism </a:t>
            </a:r>
            <a:r>
              <a:rPr kumimoji="0" 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(Displacement of piston)</a:t>
            </a:r>
            <a:endParaRPr kumimoji="0" lang="en-IN" sz="2200" b="1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Theme3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eme2">
  <a:themeElements>
    <a:clrScheme name="1_Standarddesign 1">
      <a:dk1>
        <a:srgbClr val="000000"/>
      </a:dk1>
      <a:lt1>
        <a:srgbClr val="FFFFFF"/>
      </a:lt1>
      <a:dk2>
        <a:srgbClr val="004074"/>
      </a:dk2>
      <a:lt2>
        <a:srgbClr val="FEA501"/>
      </a:lt2>
      <a:accent1>
        <a:srgbClr val="0061B2"/>
      </a:accent1>
      <a:accent2>
        <a:srgbClr val="2A79D0"/>
      </a:accent2>
      <a:accent3>
        <a:srgbClr val="FFFFFF"/>
      </a:accent3>
      <a:accent4>
        <a:srgbClr val="000000"/>
      </a:accent4>
      <a:accent5>
        <a:srgbClr val="AAB7D5"/>
      </a:accent5>
      <a:accent6>
        <a:srgbClr val="256DBC"/>
      </a:accent6>
      <a:hlink>
        <a:srgbClr val="69A2E1"/>
      </a:hlink>
      <a:folHlink>
        <a:srgbClr val="9DC2EB"/>
      </a:folHlink>
    </a:clrScheme>
    <a:fontScheme name="1_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4074"/>
        </a:dk2>
        <a:lt2>
          <a:srgbClr val="FEA501"/>
        </a:lt2>
        <a:accent1>
          <a:srgbClr val="0061B2"/>
        </a:accent1>
        <a:accent2>
          <a:srgbClr val="2A79D0"/>
        </a:accent2>
        <a:accent3>
          <a:srgbClr val="FFFFFF"/>
        </a:accent3>
        <a:accent4>
          <a:srgbClr val="000000"/>
        </a:accent4>
        <a:accent5>
          <a:srgbClr val="AAB7D5"/>
        </a:accent5>
        <a:accent6>
          <a:srgbClr val="256DBC"/>
        </a:accent6>
        <a:hlink>
          <a:srgbClr val="69A2E1"/>
        </a:hlink>
        <a:folHlink>
          <a:srgbClr val="9DC2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Theme2">
  <a:themeElements>
    <a:clrScheme name="1_Standarddesign 1">
      <a:dk1>
        <a:srgbClr val="000000"/>
      </a:dk1>
      <a:lt1>
        <a:srgbClr val="FFFFFF"/>
      </a:lt1>
      <a:dk2>
        <a:srgbClr val="004074"/>
      </a:dk2>
      <a:lt2>
        <a:srgbClr val="FEA501"/>
      </a:lt2>
      <a:accent1>
        <a:srgbClr val="0061B2"/>
      </a:accent1>
      <a:accent2>
        <a:srgbClr val="2A79D0"/>
      </a:accent2>
      <a:accent3>
        <a:srgbClr val="FFFFFF"/>
      </a:accent3>
      <a:accent4>
        <a:srgbClr val="000000"/>
      </a:accent4>
      <a:accent5>
        <a:srgbClr val="AAB7D5"/>
      </a:accent5>
      <a:accent6>
        <a:srgbClr val="256DBC"/>
      </a:accent6>
      <a:hlink>
        <a:srgbClr val="69A2E1"/>
      </a:hlink>
      <a:folHlink>
        <a:srgbClr val="9DC2EB"/>
      </a:folHlink>
    </a:clrScheme>
    <a:fontScheme name="1_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4074"/>
        </a:dk2>
        <a:lt2>
          <a:srgbClr val="FEA501"/>
        </a:lt2>
        <a:accent1>
          <a:srgbClr val="0061B2"/>
        </a:accent1>
        <a:accent2>
          <a:srgbClr val="2A79D0"/>
        </a:accent2>
        <a:accent3>
          <a:srgbClr val="FFFFFF"/>
        </a:accent3>
        <a:accent4>
          <a:srgbClr val="000000"/>
        </a:accent4>
        <a:accent5>
          <a:srgbClr val="AAB7D5"/>
        </a:accent5>
        <a:accent6>
          <a:srgbClr val="256DBC"/>
        </a:accent6>
        <a:hlink>
          <a:srgbClr val="69A2E1"/>
        </a:hlink>
        <a:folHlink>
          <a:srgbClr val="9DC2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2_Theme2">
  <a:themeElements>
    <a:clrScheme name="1_Standarddesign 1">
      <a:dk1>
        <a:srgbClr val="000000"/>
      </a:dk1>
      <a:lt1>
        <a:srgbClr val="FFFFFF"/>
      </a:lt1>
      <a:dk2>
        <a:srgbClr val="004074"/>
      </a:dk2>
      <a:lt2>
        <a:srgbClr val="FEA501"/>
      </a:lt2>
      <a:accent1>
        <a:srgbClr val="0061B2"/>
      </a:accent1>
      <a:accent2>
        <a:srgbClr val="2A79D0"/>
      </a:accent2>
      <a:accent3>
        <a:srgbClr val="FFFFFF"/>
      </a:accent3>
      <a:accent4>
        <a:srgbClr val="000000"/>
      </a:accent4>
      <a:accent5>
        <a:srgbClr val="AAB7D5"/>
      </a:accent5>
      <a:accent6>
        <a:srgbClr val="256DBC"/>
      </a:accent6>
      <a:hlink>
        <a:srgbClr val="69A2E1"/>
      </a:hlink>
      <a:folHlink>
        <a:srgbClr val="9DC2EB"/>
      </a:folHlink>
    </a:clrScheme>
    <a:fontScheme name="1_Standard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tandarddesign 1">
        <a:dk1>
          <a:srgbClr val="000000"/>
        </a:dk1>
        <a:lt1>
          <a:srgbClr val="FFFFFF"/>
        </a:lt1>
        <a:dk2>
          <a:srgbClr val="004074"/>
        </a:dk2>
        <a:lt2>
          <a:srgbClr val="FEA501"/>
        </a:lt2>
        <a:accent1>
          <a:srgbClr val="0061B2"/>
        </a:accent1>
        <a:accent2>
          <a:srgbClr val="2A79D0"/>
        </a:accent2>
        <a:accent3>
          <a:srgbClr val="FFFFFF"/>
        </a:accent3>
        <a:accent4>
          <a:srgbClr val="000000"/>
        </a:accent4>
        <a:accent5>
          <a:srgbClr val="AAB7D5"/>
        </a:accent5>
        <a:accent6>
          <a:srgbClr val="256DBC"/>
        </a:accent6>
        <a:hlink>
          <a:srgbClr val="69A2E1"/>
        </a:hlink>
        <a:folHlink>
          <a:srgbClr val="9DC2E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E508B3E152C444911F3CA7CA32C45E" ma:contentTypeVersion="4" ma:contentTypeDescription="Create a new document." ma:contentTypeScope="" ma:versionID="61b90add8440a7b2b2814f75ed75fdae">
  <xsd:schema xmlns:xsd="http://www.w3.org/2001/XMLSchema" xmlns:xs="http://www.w3.org/2001/XMLSchema" xmlns:p="http://schemas.microsoft.com/office/2006/metadata/properties" xmlns:ns2="16f12a20-e7a9-4421-ae16-d8c44e1cf3e3" targetNamespace="http://schemas.microsoft.com/office/2006/metadata/properties" ma:root="true" ma:fieldsID="1876b9ae17f084ed4ae90673d3617423" ns2:_="">
    <xsd:import namespace="16f12a20-e7a9-4421-ae16-d8c44e1cf3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f12a20-e7a9-4421-ae16-d8c44e1cf3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3E3982-3919-4AA7-8E54-49FE29E50A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f12a20-e7a9-4421-ae16-d8c44e1cf3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4DB384-DD5F-4FA5-ADF0-7FC9F43D98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2750BD76-98A4-463E-BB47-C7A207B3B55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Theme3</Template>
  <TotalTime>15801</TotalTime>
  <Words>910</Words>
  <Application>Microsoft Office PowerPoint</Application>
  <PresentationFormat>Custom</PresentationFormat>
  <Paragraphs>289</Paragraphs>
  <Slides>26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Theme3</vt:lpstr>
      <vt:lpstr>默认设计模板</vt:lpstr>
      <vt:lpstr>Theme2</vt:lpstr>
      <vt:lpstr>1_默认设计模板</vt:lpstr>
      <vt:lpstr>1_Theme2</vt:lpstr>
      <vt:lpstr>2_默认设计模板</vt:lpstr>
      <vt:lpstr>2_Theme2</vt:lpstr>
      <vt:lpstr>3_默认设计模板</vt:lpstr>
      <vt:lpstr>Mechanics of Machines Dynamic Force Analysis Module 5: D’Alembert’s Principle, Dynamic Analysis of Planer Mechanism  </vt:lpstr>
      <vt:lpstr>Dynamic Force Analysis:</vt:lpstr>
      <vt:lpstr>D’Alembert’s Principle :</vt:lpstr>
      <vt:lpstr>D’Alembert’s Principle :</vt:lpstr>
      <vt:lpstr>Why D’Alembert’s Principle?</vt:lpstr>
      <vt:lpstr>Why Dynamic Analysis?</vt:lpstr>
      <vt:lpstr>Dynamic Analysis of Slider crank mechanism</vt:lpstr>
      <vt:lpstr>Dynamic Analysis of Slider crank mechanism (Displacement of piston)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1:</vt:lpstr>
      <vt:lpstr>Problem 2:</vt:lpstr>
      <vt:lpstr>Problem 3:</vt:lpstr>
      <vt:lpstr>Problem 4:</vt:lpstr>
      <vt:lpstr>Problem 4:</vt:lpstr>
      <vt:lpstr>Engine force Analysis:</vt:lpstr>
      <vt:lpstr>Engine force Analysis:</vt:lpstr>
      <vt:lpstr>Engine force Analysis:</vt:lpstr>
      <vt:lpstr>Turning moment on crankshaft:</vt:lpstr>
      <vt:lpstr>Problem 5:</vt:lpstr>
      <vt:lpstr>Problem 6: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sony</dc:creator>
  <cp:lastModifiedBy>Admin</cp:lastModifiedBy>
  <cp:revision>1466</cp:revision>
  <dcterms:created xsi:type="dcterms:W3CDTF">2018-11-09T18:21:32Z</dcterms:created>
  <dcterms:modified xsi:type="dcterms:W3CDTF">2021-05-23T07:12:43Z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0x010100DBE508B3E152C444911F3CA7CA32C45E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