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3"/>
  </p:notesMasterIdLst>
  <p:sldIdLst>
    <p:sldId id="256" r:id="rId2"/>
    <p:sldId id="257" r:id="rId3"/>
    <p:sldId id="258" r:id="rId4"/>
    <p:sldId id="259" r:id="rId5"/>
    <p:sldId id="260" r:id="rId6"/>
    <p:sldId id="285" r:id="rId7"/>
    <p:sldId id="286" r:id="rId8"/>
    <p:sldId id="287" r:id="rId9"/>
    <p:sldId id="288" r:id="rId10"/>
    <p:sldId id="289" r:id="rId11"/>
    <p:sldId id="290" r:id="rId12"/>
    <p:sldId id="291" r:id="rId13"/>
    <p:sldId id="261" r:id="rId14"/>
    <p:sldId id="282" r:id="rId15"/>
    <p:sldId id="262" r:id="rId16"/>
    <p:sldId id="283" r:id="rId17"/>
    <p:sldId id="263" r:id="rId18"/>
    <p:sldId id="265" r:id="rId19"/>
    <p:sldId id="266" r:id="rId20"/>
    <p:sldId id="267" r:id="rId21"/>
    <p:sldId id="268" r:id="rId22"/>
    <p:sldId id="269" r:id="rId23"/>
    <p:sldId id="270" r:id="rId24"/>
    <p:sldId id="271" r:id="rId25"/>
    <p:sldId id="273" r:id="rId26"/>
    <p:sldId id="275" r:id="rId27"/>
    <p:sldId id="277" r:id="rId28"/>
    <p:sldId id="278" r:id="rId29"/>
    <p:sldId id="279" r:id="rId30"/>
    <p:sldId id="280" r:id="rId31"/>
    <p:sldId id="281"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253" y="-6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62D970-C9D6-4851-889A-8A78D5E53845}" type="datetimeFigureOut">
              <a:rPr lang="en-US" smtClean="0"/>
              <a:pPr/>
              <a:t>3/22/2017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9E3F32-16B8-45ED-9F06-A3CC1CBDCB0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7C9D2745-55E8-4CB8-B84B-5B0FF9F1D450}" type="slidenum">
              <a:rPr lang="en-US"/>
              <a:pPr/>
              <a:t>6</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p:txBody>
          <a:bodyPr/>
          <a:lstStyle/>
          <a:p>
            <a:pPr eaLnBrk="1" hangingPunct="1">
              <a:defRPr/>
            </a:pPr>
            <a:endParaRPr lang="en-US">
              <a:latin typeface="Times New Roman" charset="0"/>
              <a:ea typeface="ＭＳ Ｐゴシック"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F62B37A6-6671-46EB-B9BB-D09B30A08533}" type="slidenum">
              <a:rPr lang="en-US"/>
              <a:pPr/>
              <a:t>7</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p:txBody>
          <a:bodyPr/>
          <a:lstStyle/>
          <a:p>
            <a:pPr eaLnBrk="1" hangingPunct="1">
              <a:defRPr/>
            </a:pPr>
            <a:endParaRPr lang="en-US">
              <a:latin typeface="Times New Roman" charset="0"/>
              <a:ea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fld id="{079832D1-60F6-4B86-BA06-B8780693B7A1}" type="slidenum">
              <a:rPr lang="en-US"/>
              <a:pPr/>
              <a:t>10</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p:txBody>
          <a:bodyPr/>
          <a:lstStyle/>
          <a:p>
            <a:pPr eaLnBrk="1" hangingPunct="1">
              <a:defRPr/>
            </a:pPr>
            <a:endParaRPr lang="en-US">
              <a:latin typeface="Times New Roman" charset="0"/>
              <a:ea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422030" y="1371600"/>
            <a:ext cx="82296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fld id="{C42E2CD3-7357-480E-86E6-740781A246B0}" type="datetimeFigureOut">
              <a:rPr lang="en-US" smtClean="0"/>
              <a:pPr/>
              <a:t>3/22/2017</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B9769C0B-91AF-43DE-959B-4E8727256A51}" type="slidenum">
              <a:rPr lang="en-US" smtClean="0"/>
              <a:pPr/>
              <a:t>‹#›</a:t>
            </a:fld>
            <a:endParaRPr lang="en-US"/>
          </a:p>
        </p:txBody>
      </p:sp>
      <p:sp>
        <p:nvSpPr>
          <p:cNvPr id="9" name="Subtitle 8"/>
          <p:cNvSpPr>
            <a:spLocks noGrp="1"/>
          </p:cNvSpPr>
          <p:nvPr>
            <p:ph type="subTitle" idx="1"/>
          </p:nvPr>
        </p:nvSpPr>
        <p:spPr>
          <a:xfrm>
            <a:off x="1371600" y="3331698"/>
            <a:ext cx="6400800"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2E2CD3-7357-480E-86E6-740781A246B0}" type="datetimeFigureOut">
              <a:rPr lang="en-US" smtClean="0"/>
              <a:pPr/>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9C0B-91AF-43DE-959B-4E8727256A5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2E2CD3-7357-480E-86E6-740781A246B0}" type="datetimeFigureOut">
              <a:rPr lang="en-US" smtClean="0"/>
              <a:pPr/>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9C0B-91AF-43DE-959B-4E8727256A5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42E2CD3-7357-480E-86E6-740781A246B0}" type="datetimeFigureOut">
              <a:rPr lang="en-US" smtClean="0"/>
              <a:pPr/>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769C0B-91AF-43DE-959B-4E8727256A5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609600"/>
            <a:ext cx="7086600"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600200" y="2507786"/>
            <a:ext cx="7086600"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42E2CD3-7357-480E-86E6-740781A246B0}" type="datetimeFigureOut">
              <a:rPr lang="en-US" smtClean="0"/>
              <a:pPr/>
              <a:t>3/22/2017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924800" y="6416675"/>
            <a:ext cx="762000" cy="365125"/>
          </a:xfrm>
        </p:spPr>
        <p:txBody>
          <a:bodyPr/>
          <a:lstStyle/>
          <a:p>
            <a:fld id="{B9769C0B-91AF-43DE-959B-4E8727256A5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600200"/>
            <a:ext cx="40386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2E2CD3-7357-480E-86E6-740781A246B0}" type="datetimeFigureOut">
              <a:rPr lang="en-US" smtClean="0"/>
              <a:pPr/>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69C0B-91AF-43DE-959B-4E8727256A5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535112"/>
            <a:ext cx="4040188"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535112"/>
            <a:ext cx="4041775"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362200"/>
            <a:ext cx="4040188"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362200"/>
            <a:ext cx="4041775"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42E2CD3-7357-480E-86E6-740781A246B0}" type="datetimeFigureOut">
              <a:rPr lang="en-US" smtClean="0"/>
              <a:pPr/>
              <a:t>3/22/2017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769C0B-91AF-43DE-959B-4E8727256A5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42E2CD3-7357-480E-86E6-740781A246B0}" type="datetimeFigureOut">
              <a:rPr lang="en-US" smtClean="0"/>
              <a:pPr/>
              <a:t>3/22/2017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769C0B-91AF-43DE-959B-4E8727256A5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2E2CD3-7357-480E-86E6-740781A246B0}" type="datetimeFigureOut">
              <a:rPr lang="en-US" smtClean="0"/>
              <a:pPr/>
              <a:t>3/22/2017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769C0B-91AF-43DE-959B-4E8727256A5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524000"/>
            <a:ext cx="3008313"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273050"/>
            <a:ext cx="511175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42E2CD3-7357-480E-86E6-740781A246B0}" type="datetimeFigureOut">
              <a:rPr lang="en-US" smtClean="0"/>
              <a:pPr/>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69C0B-91AF-43DE-959B-4E8727256A5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828800" y="1831975"/>
            <a:ext cx="5486400"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1828800" y="1166787"/>
            <a:ext cx="54864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42E2CD3-7357-480E-86E6-740781A246B0}" type="datetimeFigureOut">
              <a:rPr lang="en-US" smtClean="0"/>
              <a:pPr/>
              <a:t>3/22/2017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769C0B-91AF-43DE-959B-4E8727256A5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8229600"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457200" y="6416675"/>
            <a:ext cx="21336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C42E2CD3-7357-480E-86E6-740781A246B0}" type="datetimeFigureOut">
              <a:rPr lang="en-US" smtClean="0"/>
              <a:pPr/>
              <a:t>3/22/2017</a:t>
            </a:fld>
            <a:endParaRPr lang="en-US"/>
          </a:p>
        </p:txBody>
      </p:sp>
      <p:sp>
        <p:nvSpPr>
          <p:cNvPr id="3" name="Footer Placeholder 2"/>
          <p:cNvSpPr>
            <a:spLocks noGrp="1"/>
          </p:cNvSpPr>
          <p:nvPr>
            <p:ph type="ftr" sz="quarter" idx="3"/>
          </p:nvPr>
        </p:nvSpPr>
        <p:spPr>
          <a:xfrm>
            <a:off x="3124200" y="6416675"/>
            <a:ext cx="28956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7924800" y="6416675"/>
            <a:ext cx="762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B9769C0B-91AF-43DE-959B-4E8727256A5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en.wikipedia.org/w/index.php?title=Real_gas&amp;action=edit&amp;section=4"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hyperlink" Target="https://en.wikipedia.org/wiki/Equilibrium_(thermodynamic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Ideal and real gases</a:t>
            </a:r>
            <a:endParaRPr lang="en-US" dirty="0"/>
          </a:p>
        </p:txBody>
      </p:sp>
      <p:sp>
        <p:nvSpPr>
          <p:cNvPr id="3" name="Subtitle 2"/>
          <p:cNvSpPr>
            <a:spLocks noGrp="1"/>
          </p:cNvSpPr>
          <p:nvPr>
            <p:ph type="subTitle" idx="1"/>
          </p:nvPr>
        </p:nvSpPr>
        <p:spPr/>
        <p:txBody>
          <a:bodyPr>
            <a:normAutofit fontScale="92500" lnSpcReduction="20000"/>
          </a:bodyPr>
          <a:lstStyle/>
          <a:p>
            <a:r>
              <a:rPr lang="en-US" dirty="0" err="1" smtClean="0"/>
              <a:t>Dr.Joseph</a:t>
            </a:r>
            <a:r>
              <a:rPr lang="en-US" dirty="0" smtClean="0"/>
              <a:t> Daniel</a:t>
            </a:r>
          </a:p>
          <a:p>
            <a:r>
              <a:rPr lang="en-US" dirty="0" smtClean="0"/>
              <a:t>Associate Professor</a:t>
            </a:r>
          </a:p>
          <a:p>
            <a:r>
              <a:rPr lang="en-US" dirty="0" smtClean="0"/>
              <a:t>SMBS</a:t>
            </a:r>
          </a:p>
          <a:p>
            <a:r>
              <a:rPr lang="en-US" dirty="0" smtClean="0"/>
              <a:t>VIT</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5"/>
          <p:cNvSpPr txBox="1">
            <a:spLocks noChangeArrowheads="1"/>
          </p:cNvSpPr>
          <p:nvPr/>
        </p:nvSpPr>
        <p:spPr bwMode="auto">
          <a:xfrm>
            <a:off x="457200" y="1676400"/>
            <a:ext cx="4114800" cy="29591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4400">
                <a:solidFill>
                  <a:schemeClr val="accent2"/>
                </a:solidFill>
                <a:latin typeface="Geneva" charset="0"/>
                <a:ea typeface="ＭＳ Ｐゴシック" charset="0"/>
              </a:defRPr>
            </a:lvl1pPr>
            <a:lvl2pPr marL="742950" indent="-285750" eaLnBrk="0" hangingPunct="0">
              <a:defRPr sz="4400">
                <a:solidFill>
                  <a:schemeClr val="accent2"/>
                </a:solidFill>
                <a:latin typeface="Geneva" charset="0"/>
                <a:ea typeface="ＭＳ Ｐゴシック" charset="0"/>
              </a:defRPr>
            </a:lvl2pPr>
            <a:lvl3pPr marL="1143000" indent="-228600" eaLnBrk="0" hangingPunct="0">
              <a:defRPr sz="4400">
                <a:solidFill>
                  <a:schemeClr val="accent2"/>
                </a:solidFill>
                <a:latin typeface="Geneva" charset="0"/>
                <a:ea typeface="ＭＳ Ｐゴシック" charset="0"/>
              </a:defRPr>
            </a:lvl3pPr>
            <a:lvl4pPr marL="1600200" indent="-228600" eaLnBrk="0" hangingPunct="0">
              <a:defRPr sz="4400">
                <a:solidFill>
                  <a:schemeClr val="accent2"/>
                </a:solidFill>
                <a:latin typeface="Geneva" charset="0"/>
                <a:ea typeface="ＭＳ Ｐゴシック" charset="0"/>
              </a:defRPr>
            </a:lvl4pPr>
            <a:lvl5pPr marL="2057400" indent="-228600" eaLnBrk="0" hangingPunct="0">
              <a:defRPr sz="4400">
                <a:solidFill>
                  <a:schemeClr val="accent2"/>
                </a:solidFill>
                <a:latin typeface="Geneva" charset="0"/>
                <a:ea typeface="ＭＳ Ｐゴシック" charset="0"/>
              </a:defRPr>
            </a:lvl5pPr>
            <a:lvl6pPr marL="2514600" indent="-228600" eaLnBrk="0" fontAlgn="base" hangingPunct="0">
              <a:spcBef>
                <a:spcPct val="0"/>
              </a:spcBef>
              <a:spcAft>
                <a:spcPct val="0"/>
              </a:spcAft>
              <a:defRPr sz="4400">
                <a:solidFill>
                  <a:schemeClr val="accent2"/>
                </a:solidFill>
                <a:latin typeface="Geneva" charset="0"/>
                <a:ea typeface="ＭＳ Ｐゴシック" charset="0"/>
              </a:defRPr>
            </a:lvl6pPr>
            <a:lvl7pPr marL="2971800" indent="-228600" eaLnBrk="0" fontAlgn="base" hangingPunct="0">
              <a:spcBef>
                <a:spcPct val="0"/>
              </a:spcBef>
              <a:spcAft>
                <a:spcPct val="0"/>
              </a:spcAft>
              <a:defRPr sz="4400">
                <a:solidFill>
                  <a:schemeClr val="accent2"/>
                </a:solidFill>
                <a:latin typeface="Geneva" charset="0"/>
                <a:ea typeface="ＭＳ Ｐゴシック" charset="0"/>
              </a:defRPr>
            </a:lvl7pPr>
            <a:lvl8pPr marL="3429000" indent="-228600" eaLnBrk="0" fontAlgn="base" hangingPunct="0">
              <a:spcBef>
                <a:spcPct val="0"/>
              </a:spcBef>
              <a:spcAft>
                <a:spcPct val="0"/>
              </a:spcAft>
              <a:defRPr sz="4400">
                <a:solidFill>
                  <a:schemeClr val="accent2"/>
                </a:solidFill>
                <a:latin typeface="Geneva" charset="0"/>
                <a:ea typeface="ＭＳ Ｐゴシック" charset="0"/>
              </a:defRPr>
            </a:lvl8pPr>
            <a:lvl9pPr marL="3886200" indent="-228600" eaLnBrk="0" fontAlgn="base" hangingPunct="0">
              <a:spcBef>
                <a:spcPct val="0"/>
              </a:spcBef>
              <a:spcAft>
                <a:spcPct val="0"/>
              </a:spcAft>
              <a:defRPr sz="4400">
                <a:solidFill>
                  <a:schemeClr val="accent2"/>
                </a:solidFill>
                <a:latin typeface="Geneva" charset="0"/>
                <a:ea typeface="ＭＳ Ｐゴシック" charset="0"/>
              </a:defRPr>
            </a:lvl9pPr>
          </a:lstStyle>
          <a:p>
            <a:pPr eaLnBrk="1" hangingPunct="1">
              <a:buClr>
                <a:srgbClr val="3333FF"/>
              </a:buClr>
              <a:buFont typeface="Wingdings" charset="0"/>
              <a:buChar char="v"/>
              <a:defRPr/>
            </a:pPr>
            <a:r>
              <a:rPr lang="en-US" sz="2800" smtClean="0">
                <a:solidFill>
                  <a:schemeClr val="tx1"/>
                </a:solidFill>
                <a:latin typeface="Times New Roman" charset="0"/>
              </a:rPr>
              <a:t> Volume of a gas varies directly with the absolute temperature at constant pressure.</a:t>
            </a:r>
          </a:p>
          <a:p>
            <a:pPr eaLnBrk="1" hangingPunct="1">
              <a:buClr>
                <a:srgbClr val="3333FF"/>
              </a:buClr>
              <a:buFont typeface="Wingdings" charset="0"/>
              <a:buNone/>
              <a:defRPr/>
            </a:pPr>
            <a:endParaRPr lang="en-US" sz="1000" smtClean="0">
              <a:solidFill>
                <a:schemeClr val="tx1"/>
              </a:solidFill>
              <a:latin typeface="Times New Roman" charset="0"/>
            </a:endParaRPr>
          </a:p>
          <a:p>
            <a:pPr eaLnBrk="1" hangingPunct="1">
              <a:buClr>
                <a:srgbClr val="3333FF"/>
              </a:buClr>
              <a:buFont typeface="Wingdings" charset="0"/>
              <a:buChar char="v"/>
              <a:defRPr/>
            </a:pPr>
            <a:r>
              <a:rPr lang="en-US" sz="2800" smtClean="0">
                <a:solidFill>
                  <a:schemeClr val="tx1"/>
                </a:solidFill>
                <a:latin typeface="Times New Roman" charset="0"/>
              </a:rPr>
              <a:t> V = KT </a:t>
            </a:r>
          </a:p>
          <a:p>
            <a:pPr eaLnBrk="1" hangingPunct="1">
              <a:buClr>
                <a:srgbClr val="3333FF"/>
              </a:buClr>
              <a:buFont typeface="Wingdings" charset="0"/>
              <a:buChar char="v"/>
              <a:defRPr/>
            </a:pPr>
            <a:endParaRPr lang="en-US" sz="1000" smtClean="0">
              <a:solidFill>
                <a:schemeClr val="tx1"/>
              </a:solidFill>
              <a:latin typeface="Times New Roman" charset="0"/>
            </a:endParaRPr>
          </a:p>
          <a:p>
            <a:pPr eaLnBrk="1" hangingPunct="1">
              <a:buClr>
                <a:srgbClr val="3333FF"/>
              </a:buClr>
              <a:buFont typeface="Wingdings" charset="0"/>
              <a:buChar char="v"/>
              <a:defRPr/>
            </a:pPr>
            <a:r>
              <a:rPr lang="en-US" sz="2800" smtClean="0">
                <a:solidFill>
                  <a:schemeClr val="tx1"/>
                </a:solidFill>
                <a:latin typeface="Times New Roman" charset="0"/>
              </a:rPr>
              <a:t> </a:t>
            </a:r>
            <a:r>
              <a:rPr lang="en-US" sz="2800" b="1" smtClean="0">
                <a:solidFill>
                  <a:srgbClr val="FF0000"/>
                </a:solidFill>
                <a:latin typeface="Times New Roman" charset="0"/>
              </a:rPr>
              <a:t>V</a:t>
            </a:r>
            <a:r>
              <a:rPr lang="en-US" sz="2800" b="1" baseline="-25000" smtClean="0">
                <a:solidFill>
                  <a:srgbClr val="FF0000"/>
                </a:solidFill>
                <a:latin typeface="Times New Roman" charset="0"/>
              </a:rPr>
              <a:t>1 </a:t>
            </a:r>
            <a:r>
              <a:rPr lang="en-US" sz="2800" b="1" smtClean="0">
                <a:solidFill>
                  <a:srgbClr val="FF0000"/>
                </a:solidFill>
                <a:latin typeface="Times New Roman" charset="0"/>
              </a:rPr>
              <a:t>/ T</a:t>
            </a:r>
            <a:r>
              <a:rPr lang="en-US" sz="2800" b="1" baseline="-25000" smtClean="0">
                <a:solidFill>
                  <a:srgbClr val="FF0000"/>
                </a:solidFill>
                <a:latin typeface="Times New Roman" charset="0"/>
              </a:rPr>
              <a:t>1 </a:t>
            </a:r>
            <a:r>
              <a:rPr lang="en-US" sz="2800" b="1" smtClean="0">
                <a:solidFill>
                  <a:srgbClr val="FF0000"/>
                </a:solidFill>
                <a:latin typeface="Times New Roman" charset="0"/>
              </a:rPr>
              <a:t>= V</a:t>
            </a:r>
            <a:r>
              <a:rPr lang="en-US" sz="2800" b="1" baseline="-25000" smtClean="0">
                <a:solidFill>
                  <a:srgbClr val="FF0000"/>
                </a:solidFill>
                <a:latin typeface="Times New Roman" charset="0"/>
              </a:rPr>
              <a:t>2 </a:t>
            </a:r>
            <a:r>
              <a:rPr lang="en-US" sz="2800" b="1" smtClean="0">
                <a:solidFill>
                  <a:srgbClr val="FF0000"/>
                </a:solidFill>
                <a:latin typeface="Times New Roman" charset="0"/>
              </a:rPr>
              <a:t>/ T</a:t>
            </a:r>
            <a:r>
              <a:rPr lang="en-US" sz="2800" b="1" baseline="-25000" smtClean="0">
                <a:solidFill>
                  <a:srgbClr val="FF0000"/>
                </a:solidFill>
                <a:latin typeface="Times New Roman" charset="0"/>
              </a:rPr>
              <a:t>2</a:t>
            </a:r>
            <a:endParaRPr lang="en-US" sz="2400" b="1" baseline="-25000" smtClean="0">
              <a:solidFill>
                <a:srgbClr val="FF0000"/>
              </a:solidFill>
              <a:latin typeface="Times New Roman" charset="0"/>
            </a:endParaRPr>
          </a:p>
        </p:txBody>
      </p:sp>
      <p:sp>
        <p:nvSpPr>
          <p:cNvPr id="7171" name="Text Box 6"/>
          <p:cNvSpPr txBox="1">
            <a:spLocks noChangeArrowheads="1"/>
          </p:cNvSpPr>
          <p:nvPr/>
        </p:nvSpPr>
        <p:spPr bwMode="auto">
          <a:xfrm>
            <a:off x="457200" y="609600"/>
            <a:ext cx="3721100"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4800" b="1" u="sng">
                <a:solidFill>
                  <a:srgbClr val="0000FF"/>
                </a:solidFill>
                <a:latin typeface="Times New Roman" pitchFamily="18" charset="0"/>
              </a:rPr>
              <a:t>Charles</a:t>
            </a:r>
            <a:r>
              <a:rPr lang="ja-JP" altLang="en-US" sz="4800" b="1" u="sng">
                <a:solidFill>
                  <a:srgbClr val="0000FF"/>
                </a:solidFill>
                <a:latin typeface="Times New Roman" pitchFamily="18" charset="0"/>
              </a:rPr>
              <a:t>’</a:t>
            </a:r>
            <a:r>
              <a:rPr lang="en-US" altLang="ja-JP" sz="4800" b="1" u="sng">
                <a:solidFill>
                  <a:srgbClr val="0000FF"/>
                </a:solidFill>
                <a:latin typeface="Times New Roman" pitchFamily="18" charset="0"/>
              </a:rPr>
              <a:t> Law</a:t>
            </a:r>
            <a:endParaRPr lang="en-US" sz="4800" b="1" u="sng">
              <a:solidFill>
                <a:srgbClr val="0000FF"/>
              </a:solidFill>
              <a:latin typeface="Times New Roman" pitchFamily="18" charset="0"/>
            </a:endParaRPr>
          </a:p>
        </p:txBody>
      </p:sp>
      <p:pic>
        <p:nvPicPr>
          <p:cNvPr id="23555" name="Picture 8" descr="Charles_2"/>
          <p:cNvPicPr>
            <a:picLocks noChangeAspect="1" noChangeArrowheads="1"/>
          </p:cNvPicPr>
          <p:nvPr/>
        </p:nvPicPr>
        <p:blipFill>
          <a:blip r:embed="rId3" cstate="print"/>
          <a:srcRect/>
          <a:stretch>
            <a:fillRect/>
          </a:stretch>
        </p:blipFill>
        <p:spPr bwMode="auto">
          <a:xfrm>
            <a:off x="5105400" y="762000"/>
            <a:ext cx="3363913" cy="3660775"/>
          </a:xfrm>
          <a:prstGeom prst="rect">
            <a:avLst/>
          </a:prstGeom>
          <a:noFill/>
          <a:ln w="9525">
            <a:noFill/>
            <a:miter lim="800000"/>
            <a:headEnd/>
            <a:tailEnd/>
          </a:ln>
        </p:spPr>
      </p:pic>
      <p:sp>
        <p:nvSpPr>
          <p:cNvPr id="7173" name="Text Box 9"/>
          <p:cNvSpPr txBox="1">
            <a:spLocks noChangeArrowheads="1"/>
          </p:cNvSpPr>
          <p:nvPr/>
        </p:nvSpPr>
        <p:spPr bwMode="auto">
          <a:xfrm>
            <a:off x="4848225" y="4648200"/>
            <a:ext cx="3765550" cy="1281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400" b="1">
                <a:solidFill>
                  <a:srgbClr val="FF0000"/>
                </a:solidFill>
                <a:latin typeface="Times New Roman" pitchFamily="18" charset="0"/>
              </a:rPr>
              <a:t>Jacques-Alexandre Charles</a:t>
            </a:r>
          </a:p>
          <a:p>
            <a:pPr algn="ctr"/>
            <a:r>
              <a:rPr lang="en-US" sz="1800" b="1">
                <a:solidFill>
                  <a:schemeClr val="tx1"/>
                </a:solidFill>
                <a:latin typeface="Times New Roman" pitchFamily="18" charset="0"/>
              </a:rPr>
              <a:t>Mathematician, Physicist, Inventor</a:t>
            </a:r>
          </a:p>
          <a:p>
            <a:pPr algn="ctr"/>
            <a:r>
              <a:rPr lang="en-US" sz="1800">
                <a:solidFill>
                  <a:schemeClr val="tx1"/>
                </a:solidFill>
                <a:latin typeface="Times New Roman" pitchFamily="18" charset="0"/>
              </a:rPr>
              <a:t>Beaugency, France</a:t>
            </a:r>
          </a:p>
          <a:p>
            <a:pPr algn="ctr"/>
            <a:r>
              <a:rPr lang="en-US" sz="1800" i="1">
                <a:solidFill>
                  <a:schemeClr val="tx1"/>
                </a:solidFill>
                <a:latin typeface="Times New Roman" pitchFamily="18" charset="0"/>
              </a:rPr>
              <a:t>November 12, 1746 – April 7, 1823</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4" descr="charles_law"/>
          <p:cNvPicPr>
            <a:picLocks noChangeAspect="1" noChangeArrowheads="1"/>
          </p:cNvPicPr>
          <p:nvPr/>
        </p:nvPicPr>
        <p:blipFill>
          <a:blip r:embed="rId2" cstate="print"/>
          <a:srcRect/>
          <a:stretch>
            <a:fillRect/>
          </a:stretch>
        </p:blipFill>
        <p:spPr bwMode="auto">
          <a:xfrm>
            <a:off x="230188" y="1219200"/>
            <a:ext cx="8683625" cy="5176838"/>
          </a:xfrm>
          <a:prstGeom prst="rect">
            <a:avLst/>
          </a:prstGeom>
          <a:noFill/>
          <a:ln w="9525">
            <a:noFill/>
            <a:miter lim="800000"/>
            <a:headEnd/>
            <a:tailEnd/>
          </a:ln>
        </p:spPr>
      </p:pic>
      <p:sp>
        <p:nvSpPr>
          <p:cNvPr id="8195" name="Text Box 5"/>
          <p:cNvSpPr txBox="1">
            <a:spLocks noChangeArrowheads="1"/>
          </p:cNvSpPr>
          <p:nvPr/>
        </p:nvSpPr>
        <p:spPr bwMode="auto">
          <a:xfrm>
            <a:off x="631825" y="381000"/>
            <a:ext cx="7878763"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4800" b="1">
                <a:solidFill>
                  <a:srgbClr val="0000FF"/>
                </a:solidFill>
                <a:latin typeface="Times New Roman" pitchFamily="18" charset="0"/>
              </a:rPr>
              <a:t>Charles</a:t>
            </a:r>
            <a:r>
              <a:rPr lang="ja-JP" altLang="en-US" sz="4800" b="1">
                <a:solidFill>
                  <a:srgbClr val="0000FF"/>
                </a:solidFill>
                <a:latin typeface="Times New Roman" pitchFamily="18" charset="0"/>
              </a:rPr>
              <a:t>’</a:t>
            </a:r>
            <a:r>
              <a:rPr lang="en-US" altLang="ja-JP" sz="4800" b="1">
                <a:solidFill>
                  <a:srgbClr val="0000FF"/>
                </a:solidFill>
                <a:latin typeface="Times New Roman" pitchFamily="18" charset="0"/>
              </a:rPr>
              <a:t> Law:   V</a:t>
            </a:r>
            <a:r>
              <a:rPr lang="en-US" altLang="ja-JP" sz="4800" b="1" baseline="-25000">
                <a:solidFill>
                  <a:srgbClr val="0000FF"/>
                </a:solidFill>
                <a:latin typeface="Times New Roman" pitchFamily="18" charset="0"/>
              </a:rPr>
              <a:t>1</a:t>
            </a:r>
            <a:r>
              <a:rPr lang="en-US" altLang="ja-JP" sz="4800" b="1">
                <a:solidFill>
                  <a:srgbClr val="0000FF"/>
                </a:solidFill>
                <a:latin typeface="Times New Roman" pitchFamily="18" charset="0"/>
              </a:rPr>
              <a:t>/T</a:t>
            </a:r>
            <a:r>
              <a:rPr lang="en-US" altLang="ja-JP" sz="4800" b="1" baseline="-25000">
                <a:solidFill>
                  <a:srgbClr val="0000FF"/>
                </a:solidFill>
                <a:latin typeface="Times New Roman" pitchFamily="18" charset="0"/>
              </a:rPr>
              <a:t>1</a:t>
            </a:r>
            <a:r>
              <a:rPr lang="en-US" altLang="ja-JP" sz="4800" b="1">
                <a:solidFill>
                  <a:srgbClr val="0000FF"/>
                </a:solidFill>
                <a:latin typeface="Times New Roman" pitchFamily="18" charset="0"/>
              </a:rPr>
              <a:t> = V</a:t>
            </a:r>
            <a:r>
              <a:rPr lang="en-US" altLang="ja-JP" sz="4800" b="1" baseline="-25000">
                <a:solidFill>
                  <a:srgbClr val="0000FF"/>
                </a:solidFill>
                <a:latin typeface="Times New Roman" pitchFamily="18" charset="0"/>
              </a:rPr>
              <a:t>2</a:t>
            </a:r>
            <a:r>
              <a:rPr lang="en-US" altLang="ja-JP" sz="4800" b="1">
                <a:solidFill>
                  <a:srgbClr val="0000FF"/>
                </a:solidFill>
                <a:latin typeface="Times New Roman" pitchFamily="18" charset="0"/>
              </a:rPr>
              <a:t>/T</a:t>
            </a:r>
            <a:r>
              <a:rPr lang="en-US" altLang="ja-JP" sz="4800" b="1" baseline="-25000">
                <a:solidFill>
                  <a:srgbClr val="0000FF"/>
                </a:solidFill>
                <a:latin typeface="Times New Roman" pitchFamily="18" charset="0"/>
              </a:rPr>
              <a:t>2</a:t>
            </a:r>
            <a:endParaRPr lang="en-US" sz="4800" b="1" baseline="-25000">
              <a:solidFill>
                <a:srgbClr val="0000FF"/>
              </a:solidFill>
              <a:latin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4" descr="FG05_08_charles"/>
          <p:cNvPicPr>
            <a:picLocks noChangeAspect="1" noChangeArrowheads="1"/>
          </p:cNvPicPr>
          <p:nvPr/>
        </p:nvPicPr>
        <p:blipFill>
          <a:blip r:embed="rId2" cstate="print"/>
          <a:srcRect/>
          <a:stretch>
            <a:fillRect/>
          </a:stretch>
        </p:blipFill>
        <p:spPr bwMode="auto">
          <a:xfrm>
            <a:off x="1633538" y="1143000"/>
            <a:ext cx="5876925" cy="5715000"/>
          </a:xfrm>
          <a:prstGeom prst="rect">
            <a:avLst/>
          </a:prstGeom>
          <a:noFill/>
          <a:ln w="9525">
            <a:noFill/>
            <a:miter lim="800000"/>
            <a:headEnd/>
            <a:tailEnd/>
          </a:ln>
        </p:spPr>
      </p:pic>
      <p:sp>
        <p:nvSpPr>
          <p:cNvPr id="9219" name="Text Box 6"/>
          <p:cNvSpPr txBox="1">
            <a:spLocks noChangeArrowheads="1"/>
          </p:cNvSpPr>
          <p:nvPr/>
        </p:nvSpPr>
        <p:spPr bwMode="auto">
          <a:xfrm>
            <a:off x="631825" y="304800"/>
            <a:ext cx="7878763"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4800" b="1">
                <a:solidFill>
                  <a:srgbClr val="0000FF"/>
                </a:solidFill>
                <a:latin typeface="Times New Roman" pitchFamily="18" charset="0"/>
              </a:rPr>
              <a:t>Charles</a:t>
            </a:r>
            <a:r>
              <a:rPr lang="ja-JP" altLang="en-US" sz="4800" b="1">
                <a:solidFill>
                  <a:srgbClr val="0000FF"/>
                </a:solidFill>
                <a:latin typeface="Times New Roman" pitchFamily="18" charset="0"/>
              </a:rPr>
              <a:t>’</a:t>
            </a:r>
            <a:r>
              <a:rPr lang="en-US" altLang="ja-JP" sz="4800" b="1">
                <a:solidFill>
                  <a:srgbClr val="0000FF"/>
                </a:solidFill>
                <a:latin typeface="Times New Roman" pitchFamily="18" charset="0"/>
              </a:rPr>
              <a:t> Law:   V</a:t>
            </a:r>
            <a:r>
              <a:rPr lang="en-US" altLang="ja-JP" sz="4800" b="1" baseline="-25000">
                <a:solidFill>
                  <a:srgbClr val="0000FF"/>
                </a:solidFill>
                <a:latin typeface="Times New Roman" pitchFamily="18" charset="0"/>
              </a:rPr>
              <a:t>1</a:t>
            </a:r>
            <a:r>
              <a:rPr lang="en-US" altLang="ja-JP" sz="4800" b="1">
                <a:solidFill>
                  <a:srgbClr val="0000FF"/>
                </a:solidFill>
                <a:latin typeface="Times New Roman" pitchFamily="18" charset="0"/>
              </a:rPr>
              <a:t>/T</a:t>
            </a:r>
            <a:r>
              <a:rPr lang="en-US" altLang="ja-JP" sz="4800" b="1" baseline="-25000">
                <a:solidFill>
                  <a:srgbClr val="0000FF"/>
                </a:solidFill>
                <a:latin typeface="Times New Roman" pitchFamily="18" charset="0"/>
              </a:rPr>
              <a:t>1</a:t>
            </a:r>
            <a:r>
              <a:rPr lang="en-US" altLang="ja-JP" sz="4800" b="1">
                <a:solidFill>
                  <a:srgbClr val="0000FF"/>
                </a:solidFill>
                <a:latin typeface="Times New Roman" pitchFamily="18" charset="0"/>
              </a:rPr>
              <a:t> = V</a:t>
            </a:r>
            <a:r>
              <a:rPr lang="en-US" altLang="ja-JP" sz="4800" b="1" baseline="-25000">
                <a:solidFill>
                  <a:srgbClr val="0000FF"/>
                </a:solidFill>
                <a:latin typeface="Times New Roman" pitchFamily="18" charset="0"/>
              </a:rPr>
              <a:t>2</a:t>
            </a:r>
            <a:r>
              <a:rPr lang="en-US" altLang="ja-JP" sz="4800" b="1">
                <a:solidFill>
                  <a:srgbClr val="0000FF"/>
                </a:solidFill>
                <a:latin typeface="Times New Roman" pitchFamily="18" charset="0"/>
              </a:rPr>
              <a:t>/T</a:t>
            </a:r>
            <a:r>
              <a:rPr lang="en-US" altLang="ja-JP" sz="4800" b="1" baseline="-25000">
                <a:solidFill>
                  <a:srgbClr val="0000FF"/>
                </a:solidFill>
                <a:latin typeface="Times New Roman" pitchFamily="18" charset="0"/>
              </a:rPr>
              <a:t>2</a:t>
            </a:r>
            <a:endParaRPr lang="en-US" sz="4800" b="1" baseline="-25000">
              <a:solidFill>
                <a:srgbClr val="0000FF"/>
              </a:solidFill>
              <a:latin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Combining the laws yields</a:t>
            </a:r>
          </a:p>
          <a:p>
            <a:pPr>
              <a:buNone/>
            </a:pPr>
            <a:r>
              <a:rPr lang="en-US" dirty="0" smtClean="0"/>
              <a:t>     PV=</a:t>
            </a:r>
            <a:r>
              <a:rPr lang="en-US" dirty="0" err="1" smtClean="0"/>
              <a:t>nRT</a:t>
            </a:r>
            <a:endParaRPr lang="en-US" dirty="0" smtClean="0"/>
          </a:p>
          <a:p>
            <a:pPr>
              <a:buNone/>
            </a:pPr>
            <a:r>
              <a:rPr lang="en-US" dirty="0" smtClean="0"/>
              <a:t>R is gas constant 8.314 J/kg </a:t>
            </a:r>
            <a:r>
              <a:rPr lang="en-US" dirty="0" err="1" smtClean="0"/>
              <a:t>Mole.K</a:t>
            </a:r>
            <a:r>
              <a:rPr lang="en-US" dirty="0" smtClean="0"/>
              <a:t> or</a:t>
            </a:r>
          </a:p>
          <a:p>
            <a:pPr>
              <a:buNone/>
            </a:pPr>
            <a:endParaRPr lang="en-US" dirty="0"/>
          </a:p>
        </p:txBody>
      </p:sp>
      <p:pic>
        <p:nvPicPr>
          <p:cNvPr id="1026" name="Picture 2" descr="R^* = 8.314\,32\times 10^3 \frac{\mathrm{N\,m}}{\mathrm{kmol\,K}}. "/>
          <p:cNvPicPr>
            <a:picLocks noChangeAspect="1" noChangeArrowheads="1"/>
          </p:cNvPicPr>
          <p:nvPr/>
        </p:nvPicPr>
        <p:blipFill>
          <a:blip r:embed="rId2" cstate="print">
            <a:lum bright="-30000"/>
          </a:blip>
          <a:srcRect/>
          <a:stretch>
            <a:fillRect/>
          </a:stretch>
        </p:blipFill>
        <p:spPr bwMode="auto">
          <a:xfrm>
            <a:off x="762000" y="3657600"/>
            <a:ext cx="2743200" cy="488197"/>
          </a:xfrm>
          <a:prstGeom prst="rect">
            <a:avLst/>
          </a:prstGeom>
          <a:noFill/>
        </p:spPr>
      </p:pic>
      <p:sp>
        <p:nvSpPr>
          <p:cNvPr id="5" name="Rectangle 4"/>
          <p:cNvSpPr/>
          <p:nvPr/>
        </p:nvSpPr>
        <p:spPr>
          <a:xfrm>
            <a:off x="609600" y="4495800"/>
            <a:ext cx="7848600" cy="1754326"/>
          </a:xfrm>
          <a:prstGeom prst="rect">
            <a:avLst/>
          </a:prstGeom>
        </p:spPr>
        <p:txBody>
          <a:bodyPr wrap="square">
            <a:spAutoFit/>
          </a:bodyPr>
          <a:lstStyle/>
          <a:p>
            <a:r>
              <a:rPr lang="en-US" dirty="0" smtClean="0"/>
              <a:t>The ideal gas equation of state is used when</a:t>
            </a:r>
          </a:p>
          <a:p>
            <a:r>
              <a:rPr lang="en-US" dirty="0" smtClean="0"/>
              <a:t> (1) the pressure is small compared to the critical pressure </a:t>
            </a:r>
          </a:p>
          <a:p>
            <a:r>
              <a:rPr lang="en-US" dirty="0" smtClean="0"/>
              <a:t>(2) when the temperature is twice the critical temperature and the pressure is less than 10 times the critical pressure.  The critical point is that state where there is an instantaneous change from the liquid phase to the vapor phase for a substance.</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Gas constant</a:t>
            </a:r>
            <a:endParaRPr lang="en-US" dirty="0"/>
          </a:p>
        </p:txBody>
      </p:sp>
      <p:sp>
        <p:nvSpPr>
          <p:cNvPr id="4" name="Rectangle 5"/>
          <p:cNvSpPr>
            <a:spLocks noGrp="1" noChangeArrowheads="1"/>
          </p:cNvSpPr>
          <p:nvPr>
            <p:ph idx="1"/>
          </p:nvPr>
        </p:nvSpPr>
        <p:spPr bwMode="auto">
          <a:xfrm>
            <a:off x="381000" y="1295400"/>
            <a:ext cx="6172200" cy="1471172"/>
          </a:xfrm>
          <a:prstGeom prst="rect">
            <a:avLst/>
          </a:prstGeom>
          <a:noFill/>
          <a:ln w="9525">
            <a:noFill/>
            <a:miter lim="800000"/>
            <a:headEnd/>
            <a:tailEnd/>
          </a:ln>
          <a:effectLst/>
        </p:spPr>
        <p:txBody>
          <a:bodyPr wrap="square" anchor="ctr">
            <a:spAutoFit/>
          </a:bodyPr>
          <a:lstStyle/>
          <a:p>
            <a:endParaRPr lang="en-US" dirty="0"/>
          </a:p>
          <a:p>
            <a:r>
              <a:rPr lang="en-US" dirty="0"/>
              <a:t>Determine the particular gas constant for air and hydrogen.</a:t>
            </a:r>
          </a:p>
        </p:txBody>
      </p:sp>
      <p:graphicFrame>
        <p:nvGraphicFramePr>
          <p:cNvPr id="59394" name="Object 2"/>
          <p:cNvGraphicFramePr>
            <a:graphicFrameLocks noChangeAspect="1"/>
          </p:cNvGraphicFramePr>
          <p:nvPr/>
        </p:nvGraphicFramePr>
        <p:xfrm>
          <a:off x="685800" y="2971800"/>
          <a:ext cx="4143375" cy="2057400"/>
        </p:xfrm>
        <a:graphic>
          <a:graphicData uri="http://schemas.openxmlformats.org/presentationml/2006/ole">
            <p:oleObj spid="_x0000_s59394" name="Equation" r:id="rId3" imgW="2311400" imgH="1155700" progId="">
              <p:embed/>
            </p:oleObj>
          </a:graphicData>
        </a:graphic>
      </p:graphicFrame>
      <p:graphicFrame>
        <p:nvGraphicFramePr>
          <p:cNvPr id="59395" name="Object 3"/>
          <p:cNvGraphicFramePr>
            <a:graphicFrameLocks noChangeAspect="1"/>
          </p:cNvGraphicFramePr>
          <p:nvPr/>
        </p:nvGraphicFramePr>
        <p:xfrm>
          <a:off x="533400" y="5181600"/>
          <a:ext cx="4552950" cy="1333500"/>
        </p:xfrm>
        <a:graphic>
          <a:graphicData uri="http://schemas.openxmlformats.org/presentationml/2006/ole">
            <p:oleObj spid="_x0000_s59395" name="Equation" r:id="rId4" imgW="2540000" imgH="749300" progId="">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Real Gases</a:t>
            </a:r>
            <a:endParaRPr lang="en-US" dirty="0"/>
          </a:p>
        </p:txBody>
      </p:sp>
      <p:sp>
        <p:nvSpPr>
          <p:cNvPr id="3" name="Content Placeholder 2"/>
          <p:cNvSpPr>
            <a:spLocks noGrp="1"/>
          </p:cNvSpPr>
          <p:nvPr>
            <p:ph idx="1"/>
          </p:nvPr>
        </p:nvSpPr>
        <p:spPr/>
        <p:txBody>
          <a:bodyPr/>
          <a:lstStyle/>
          <a:p>
            <a:r>
              <a:rPr lang="en-US" dirty="0" smtClean="0"/>
              <a:t>A real gas is the one where properties that cannot be determined by the ideal gas model.</a:t>
            </a:r>
          </a:p>
          <a:p>
            <a:r>
              <a:rPr lang="en-US" dirty="0" smtClean="0"/>
              <a:t>Compressibility effects, specific heat capacities, Van </a:t>
            </a:r>
            <a:r>
              <a:rPr lang="en-US" dirty="0" err="1" smtClean="0"/>
              <a:t>der</a:t>
            </a:r>
            <a:r>
              <a:rPr lang="en-US" dirty="0" smtClean="0"/>
              <a:t> Waal forces, non equilibrium thermodynamic effects play a part in the real gas model.</a:t>
            </a:r>
          </a:p>
          <a:p>
            <a:r>
              <a:rPr lang="en-US" dirty="0" smtClean="0"/>
              <a:t>Different models of ideal gases are available with thermodynamic points of view</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a:t>
            </a:r>
            <a:r>
              <a:rPr lang="en-US" dirty="0" err="1" smtClean="0"/>
              <a:t>comparision</a:t>
            </a:r>
            <a:endParaRPr lang="en-US" dirty="0"/>
          </a:p>
        </p:txBody>
      </p:sp>
      <p:graphicFrame>
        <p:nvGraphicFramePr>
          <p:cNvPr id="6" name="Content Placeholder 5"/>
          <p:cNvGraphicFramePr>
            <a:graphicFrameLocks noGrp="1"/>
          </p:cNvGraphicFramePr>
          <p:nvPr>
            <p:ph idx="1"/>
          </p:nvPr>
        </p:nvGraphicFramePr>
        <p:xfrm>
          <a:off x="457200" y="1600200"/>
          <a:ext cx="8229600" cy="3876040"/>
        </p:xfrm>
        <a:graphic>
          <a:graphicData uri="http://schemas.openxmlformats.org/drawingml/2006/table">
            <a:tbl>
              <a:tblPr firstRow="1" bandRow="1">
                <a:tableStyleId>{5C22544A-7EE6-4342-B048-85BDC9FD1C3A}</a:tableStyleId>
              </a:tblPr>
              <a:tblGrid>
                <a:gridCol w="4114800"/>
                <a:gridCol w="4114800"/>
              </a:tblGrid>
              <a:tr h="370840">
                <a:tc>
                  <a:txBody>
                    <a:bodyPr/>
                    <a:lstStyle/>
                    <a:p>
                      <a:r>
                        <a:rPr lang="en-US" dirty="0" smtClean="0"/>
                        <a:t>Ideal</a:t>
                      </a:r>
                      <a:r>
                        <a:rPr lang="en-US" baseline="0" dirty="0" smtClean="0"/>
                        <a:t> Gas</a:t>
                      </a:r>
                      <a:endParaRPr lang="en-US" dirty="0"/>
                    </a:p>
                  </a:txBody>
                  <a:tcPr/>
                </a:tc>
                <a:tc>
                  <a:txBody>
                    <a:bodyPr/>
                    <a:lstStyle/>
                    <a:p>
                      <a:r>
                        <a:rPr lang="en-US" dirty="0" smtClean="0"/>
                        <a:t>Real Gas</a:t>
                      </a:r>
                      <a:endParaRPr lang="en-US" dirty="0"/>
                    </a:p>
                  </a:txBody>
                  <a:tcPr/>
                </a:tc>
              </a:tr>
              <a:tr h="370840">
                <a:tc>
                  <a:txBody>
                    <a:bodyPr/>
                    <a:lstStyle/>
                    <a:p>
                      <a:r>
                        <a:rPr lang="en-US" dirty="0" smtClean="0"/>
                        <a:t>Made</a:t>
                      </a:r>
                      <a:r>
                        <a:rPr lang="en-US" baseline="0" dirty="0" smtClean="0"/>
                        <a:t> of small particles having mass</a:t>
                      </a:r>
                      <a:endParaRPr lang="en-US" dirty="0"/>
                    </a:p>
                  </a:txBody>
                  <a:tcPr/>
                </a:tc>
                <a:tc>
                  <a:txBody>
                    <a:bodyPr/>
                    <a:lstStyle/>
                    <a:p>
                      <a:r>
                        <a:rPr lang="en-US" dirty="0" smtClean="0"/>
                        <a:t>Same</a:t>
                      </a:r>
                      <a:endParaRPr lang="en-US" dirty="0"/>
                    </a:p>
                  </a:txBody>
                  <a:tcPr/>
                </a:tc>
              </a:tr>
              <a:tr h="370840">
                <a:tc>
                  <a:txBody>
                    <a:bodyPr/>
                    <a:lstStyle/>
                    <a:p>
                      <a:r>
                        <a:rPr lang="en-US" dirty="0" smtClean="0"/>
                        <a:t>Empty spaces</a:t>
                      </a:r>
                      <a:endParaRPr lang="en-US" dirty="0"/>
                    </a:p>
                  </a:txBody>
                  <a:tcPr/>
                </a:tc>
                <a:tc>
                  <a:txBody>
                    <a:bodyPr/>
                    <a:lstStyle/>
                    <a:p>
                      <a:r>
                        <a:rPr lang="en-US" dirty="0" smtClean="0"/>
                        <a:t>Same</a:t>
                      </a:r>
                      <a:endParaRPr lang="en-US" dirty="0"/>
                    </a:p>
                  </a:txBody>
                  <a:tcPr/>
                </a:tc>
              </a:tr>
              <a:tr h="370840">
                <a:tc>
                  <a:txBody>
                    <a:bodyPr/>
                    <a:lstStyle/>
                    <a:p>
                      <a:r>
                        <a:rPr lang="en-US" dirty="0" smtClean="0"/>
                        <a:t>Low density</a:t>
                      </a:r>
                      <a:endParaRPr lang="en-US" dirty="0"/>
                    </a:p>
                  </a:txBody>
                  <a:tcPr/>
                </a:tc>
                <a:tc>
                  <a:txBody>
                    <a:bodyPr/>
                    <a:lstStyle/>
                    <a:p>
                      <a:r>
                        <a:rPr lang="en-US" dirty="0" smtClean="0"/>
                        <a:t>Same</a:t>
                      </a:r>
                      <a:endParaRPr lang="en-US" dirty="0"/>
                    </a:p>
                  </a:txBody>
                  <a:tcPr/>
                </a:tc>
              </a:tr>
              <a:tr h="370840">
                <a:tc>
                  <a:txBody>
                    <a:bodyPr/>
                    <a:lstStyle/>
                    <a:p>
                      <a:r>
                        <a:rPr lang="en-US" dirty="0" smtClean="0"/>
                        <a:t>Constant random straight line motion</a:t>
                      </a:r>
                      <a:endParaRPr lang="en-US" dirty="0"/>
                    </a:p>
                  </a:txBody>
                  <a:tcPr/>
                </a:tc>
                <a:tc>
                  <a:txBody>
                    <a:bodyPr/>
                    <a:lstStyle/>
                    <a:p>
                      <a:r>
                        <a:rPr lang="en-US" dirty="0" smtClean="0"/>
                        <a:t>Same</a:t>
                      </a:r>
                      <a:endParaRPr lang="en-US" dirty="0"/>
                    </a:p>
                  </a:txBody>
                  <a:tcPr/>
                </a:tc>
              </a:tr>
              <a:tr h="370840">
                <a:tc>
                  <a:txBody>
                    <a:bodyPr/>
                    <a:lstStyle/>
                    <a:p>
                      <a:r>
                        <a:rPr lang="en-US" dirty="0" smtClean="0"/>
                        <a:t>No attractive repulsive forces between particles</a:t>
                      </a:r>
                      <a:endParaRPr lang="en-US" dirty="0"/>
                    </a:p>
                  </a:txBody>
                  <a:tcPr/>
                </a:tc>
                <a:tc>
                  <a:txBody>
                    <a:bodyPr/>
                    <a:lstStyle/>
                    <a:p>
                      <a:r>
                        <a:rPr lang="en-US" dirty="0" smtClean="0"/>
                        <a:t>Small attractive forces exist</a:t>
                      </a:r>
                      <a:endParaRPr lang="en-US" dirty="0"/>
                    </a:p>
                  </a:txBody>
                  <a:tcPr/>
                </a:tc>
              </a:tr>
              <a:tr h="370840">
                <a:tc>
                  <a:txBody>
                    <a:bodyPr/>
                    <a:lstStyle/>
                    <a:p>
                      <a:r>
                        <a:rPr lang="en-US" dirty="0" smtClean="0"/>
                        <a:t>Particles</a:t>
                      </a:r>
                      <a:r>
                        <a:rPr lang="en-US" baseline="0" dirty="0" smtClean="0"/>
                        <a:t> have no volume</a:t>
                      </a:r>
                      <a:endParaRPr lang="en-US" dirty="0"/>
                    </a:p>
                  </a:txBody>
                  <a:tcPr/>
                </a:tc>
                <a:tc>
                  <a:txBody>
                    <a:bodyPr/>
                    <a:lstStyle/>
                    <a:p>
                      <a:r>
                        <a:rPr lang="en-US" dirty="0" smtClean="0"/>
                        <a:t>Small Volume</a:t>
                      </a:r>
                      <a:endParaRPr lang="en-US" dirty="0"/>
                    </a:p>
                  </a:txBody>
                  <a:tcPr/>
                </a:tc>
              </a:tr>
              <a:tr h="370840">
                <a:tc>
                  <a:txBody>
                    <a:bodyPr/>
                    <a:lstStyle/>
                    <a:p>
                      <a:r>
                        <a:rPr lang="en-US" dirty="0" smtClean="0"/>
                        <a:t>Collisions are elastic</a:t>
                      </a:r>
                      <a:endParaRPr lang="en-US" dirty="0"/>
                    </a:p>
                  </a:txBody>
                  <a:tcPr/>
                </a:tc>
                <a:tc>
                  <a:txBody>
                    <a:bodyPr/>
                    <a:lstStyle/>
                    <a:p>
                      <a:r>
                        <a:rPr lang="en-US" dirty="0" smtClean="0"/>
                        <a:t>Inelastic (when particles collide they lose</a:t>
                      </a:r>
                      <a:r>
                        <a:rPr lang="en-US" baseline="0" dirty="0" smtClean="0"/>
                        <a:t> energy)</a:t>
                      </a:r>
                      <a:endParaRPr lang="en-US" dirty="0"/>
                    </a:p>
                  </a:txBody>
                  <a:tcPr/>
                </a:tc>
              </a:tr>
              <a:tr h="370840">
                <a:tc>
                  <a:txBody>
                    <a:bodyPr/>
                    <a:lstStyle/>
                    <a:p>
                      <a:endParaRPr lang="en-US" dirty="0"/>
                    </a:p>
                  </a:txBody>
                  <a:tcPr/>
                </a:tc>
                <a:tc>
                  <a:txBody>
                    <a:bodyPr/>
                    <a:lstStyle/>
                    <a:p>
                      <a:endParaRPr lang="en-US" dirty="0"/>
                    </a:p>
                  </a:txBody>
                  <a:tcPr/>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Models</a:t>
            </a:r>
            <a:endParaRPr lang="en-US" dirty="0"/>
          </a:p>
        </p:txBody>
      </p:sp>
      <p:sp>
        <p:nvSpPr>
          <p:cNvPr id="3" name="Content Placeholder 2"/>
          <p:cNvSpPr>
            <a:spLocks noGrp="1"/>
          </p:cNvSpPr>
          <p:nvPr>
            <p:ph idx="1"/>
          </p:nvPr>
        </p:nvSpPr>
        <p:spPr/>
        <p:txBody>
          <a:bodyPr/>
          <a:lstStyle/>
          <a:p>
            <a:r>
              <a:rPr lang="en-US" dirty="0" smtClean="0"/>
              <a:t>Van </a:t>
            </a:r>
            <a:r>
              <a:rPr lang="en-US" dirty="0" err="1" smtClean="0"/>
              <a:t>der</a:t>
            </a:r>
            <a:r>
              <a:rPr lang="en-US" dirty="0" smtClean="0"/>
              <a:t> Waals model</a:t>
            </a:r>
          </a:p>
          <a:p>
            <a:r>
              <a:rPr lang="en-US" dirty="0" err="1" smtClean="0"/>
              <a:t>Berthelet</a:t>
            </a:r>
            <a:r>
              <a:rPr lang="en-US" dirty="0" smtClean="0"/>
              <a:t> Model</a:t>
            </a:r>
          </a:p>
          <a:p>
            <a:r>
              <a:rPr lang="en-US" dirty="0" err="1" smtClean="0"/>
              <a:t>Redlich</a:t>
            </a:r>
            <a:r>
              <a:rPr lang="en-US" dirty="0" smtClean="0"/>
              <a:t> </a:t>
            </a:r>
            <a:r>
              <a:rPr lang="en-US" dirty="0" err="1" smtClean="0"/>
              <a:t>Kwang</a:t>
            </a:r>
            <a:r>
              <a:rPr lang="en-US" dirty="0" smtClean="0"/>
              <a:t> model</a:t>
            </a:r>
          </a:p>
          <a:p>
            <a:r>
              <a:rPr lang="en-US" dirty="0" smtClean="0"/>
              <a:t>Beattie-</a:t>
            </a:r>
            <a:r>
              <a:rPr lang="en-US" dirty="0" err="1" smtClean="0"/>
              <a:t>Bridgemann</a:t>
            </a:r>
            <a:r>
              <a:rPr lang="en-US" dirty="0" smtClean="0"/>
              <a:t> model</a:t>
            </a:r>
          </a:p>
          <a:p>
            <a:r>
              <a:rPr lang="en-US" dirty="0" smtClean="0"/>
              <a:t>Benedict-Webb-Rubin model</a:t>
            </a:r>
          </a:p>
          <a:p>
            <a:r>
              <a:rPr lang="en-US" dirty="0" err="1" smtClean="0"/>
              <a:t>Strobridge</a:t>
            </a:r>
            <a:r>
              <a:rPr lang="en-US" dirty="0" smtClean="0"/>
              <a:t> model</a:t>
            </a:r>
          </a:p>
          <a:p>
            <a:r>
              <a:rPr lang="en-US" dirty="0" err="1" smtClean="0"/>
              <a:t>Virial</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Redlich</a:t>
            </a:r>
            <a:r>
              <a:rPr lang="en-US" dirty="0" smtClean="0"/>
              <a:t> </a:t>
            </a:r>
            <a:r>
              <a:rPr lang="en-US" dirty="0" err="1" smtClean="0"/>
              <a:t>Kwong</a:t>
            </a:r>
            <a:r>
              <a:rPr lang="en-US" dirty="0" smtClean="0"/>
              <a:t> and Berthelot models</a:t>
            </a:r>
            <a:endParaRPr lang="en-US" dirty="0"/>
          </a:p>
        </p:txBody>
      </p:sp>
      <p:sp>
        <p:nvSpPr>
          <p:cNvPr id="3" name="Content Placeholder 2"/>
          <p:cNvSpPr>
            <a:spLocks noGrp="1"/>
          </p:cNvSpPr>
          <p:nvPr>
            <p:ph idx="1"/>
          </p:nvPr>
        </p:nvSpPr>
        <p:spPr/>
        <p:txBody>
          <a:bodyPr/>
          <a:lstStyle/>
          <a:p>
            <a:pPr>
              <a:buNone/>
            </a:pPr>
            <a:endParaRPr lang="en-US" dirty="0"/>
          </a:p>
        </p:txBody>
      </p:sp>
      <p:pic>
        <p:nvPicPr>
          <p:cNvPr id="22530" name="Picture 2" descr="RT=P(V_m-b)+\frac{a}{V_m(V_m+b)T^\frac{1}{2}}(V_m-b)"/>
          <p:cNvPicPr>
            <a:picLocks noChangeAspect="1" noChangeArrowheads="1"/>
          </p:cNvPicPr>
          <p:nvPr/>
        </p:nvPicPr>
        <p:blipFill>
          <a:blip r:embed="rId2" cstate="print"/>
          <a:srcRect/>
          <a:stretch>
            <a:fillRect/>
          </a:stretch>
        </p:blipFill>
        <p:spPr bwMode="auto">
          <a:xfrm>
            <a:off x="685800" y="2209800"/>
            <a:ext cx="4114800" cy="497395"/>
          </a:xfrm>
          <a:prstGeom prst="rect">
            <a:avLst/>
          </a:prstGeom>
          <a:noFill/>
        </p:spPr>
      </p:pic>
      <p:pic>
        <p:nvPicPr>
          <p:cNvPr id="22532" name="Picture 4" descr="a=0.4275\frac{R^2T_c^{2.5}}{P_c}"/>
          <p:cNvPicPr>
            <a:picLocks noChangeAspect="1" noChangeArrowheads="1"/>
          </p:cNvPicPr>
          <p:nvPr/>
        </p:nvPicPr>
        <p:blipFill>
          <a:blip r:embed="rId3" cstate="print"/>
          <a:srcRect/>
          <a:stretch>
            <a:fillRect/>
          </a:stretch>
        </p:blipFill>
        <p:spPr bwMode="auto">
          <a:xfrm>
            <a:off x="685800" y="2895600"/>
            <a:ext cx="1727748" cy="533400"/>
          </a:xfrm>
          <a:prstGeom prst="rect">
            <a:avLst/>
          </a:prstGeom>
          <a:noFill/>
        </p:spPr>
      </p:pic>
      <p:sp>
        <p:nvSpPr>
          <p:cNvPr id="22533"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0" tIns="0" rIns="0" bIns="4761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charset="0"/>
                <a:cs typeface="Arial" charset="0"/>
              </a:rPr>
              <a:t>  </a:t>
            </a:r>
            <a:endParaRPr kumimoji="0" lang="en-US" sz="1200" b="1" i="0" u="none" strike="noStrike" cap="none" normalizeH="0" baseline="0" smtClean="0">
              <a:ln>
                <a:noFill/>
              </a:ln>
              <a:solidFill>
                <a:srgbClr val="000000"/>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smtClean="0">
                <a:ln>
                  <a:noFill/>
                </a:ln>
                <a:solidFill>
                  <a:srgbClr val="000000"/>
                </a:solidFill>
                <a:effectLst/>
                <a:latin typeface="Arial" charset="0"/>
                <a:cs typeface="Arial" charset="0"/>
              </a:rPr>
              <a:t>[</a:t>
            </a:r>
            <a:r>
              <a:rPr kumimoji="0" lang="en-US" sz="900" b="0" i="0" u="none" strike="noStrike" cap="none" normalizeH="0" baseline="0" smtClean="0">
                <a:ln>
                  <a:noFill/>
                </a:ln>
                <a:solidFill>
                  <a:srgbClr val="0B0080"/>
                </a:solidFill>
                <a:effectLst/>
                <a:latin typeface="Arial" charset="0"/>
                <a:cs typeface="Arial" charset="0"/>
                <a:hlinkClick r:id="rId4" tooltip="Edit section: Berthelot and modified Berthelot model"/>
              </a:rPr>
              <a:t>edit</a:t>
            </a:r>
            <a:r>
              <a:rPr kumimoji="0" lang="en-US" sz="900" b="0" i="0" u="none" strike="noStrike" cap="none" normalizeH="0" baseline="0" smtClean="0">
                <a:ln>
                  <a:noFill/>
                </a:ln>
                <a:solidFill>
                  <a:srgbClr val="000000"/>
                </a:solidFill>
                <a:effectLst/>
                <a:latin typeface="Arial" charset="0"/>
                <a:cs typeface="Arial" charset="0"/>
              </a:rPr>
              <a:t>]</a:t>
            </a:r>
            <a:r>
              <a:rPr kumimoji="0" lang="en-US" sz="1200" b="1" i="0" u="none" strike="noStrike" cap="none" normalizeH="0" baseline="0" smtClean="0">
                <a:ln>
                  <a:noFill/>
                </a:ln>
                <a:solidFill>
                  <a:srgbClr val="000000"/>
                </a:solidFill>
                <a:effectLst/>
                <a:latin typeface="Arial" charset="0"/>
                <a:cs typeface="Arial" charset="0"/>
              </a:rPr>
              <a:t/>
            </a:r>
            <a:br>
              <a:rPr kumimoji="0" lang="en-US" sz="1200" b="1" i="0" u="none" strike="noStrike" cap="none" normalizeH="0" baseline="0" smtClean="0">
                <a:ln>
                  <a:noFill/>
                </a:ln>
                <a:solidFill>
                  <a:srgbClr val="000000"/>
                </a:solidFill>
                <a:effectLst/>
                <a:latin typeface="Arial" charset="0"/>
                <a:cs typeface="Arial" charset="0"/>
              </a:rPr>
            </a:br>
            <a:endParaRPr kumimoji="0" lang="en-US" sz="1200" b="1" i="0" u="none" strike="noStrike" cap="none" normalizeH="0" baseline="0" smtClean="0">
              <a:ln>
                <a:noFill/>
              </a:ln>
              <a:solidFill>
                <a:srgbClr val="000000"/>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600" b="0" i="0" u="none" strike="noStrike" cap="none" normalizeH="0" baseline="0" smtClean="0">
              <a:ln>
                <a:noFill/>
              </a:ln>
              <a:solidFill>
                <a:schemeClr val="tx1"/>
              </a:solidFill>
              <a:effectLst/>
              <a:latin typeface="Arial" charset="0"/>
              <a:cs typeface="Arial" charset="0"/>
            </a:endParaRPr>
          </a:p>
        </p:txBody>
      </p:sp>
      <p:pic>
        <p:nvPicPr>
          <p:cNvPr id="22534" name="Picture 6" descr="b=0.0867\frac{RT_c}{P_c}"/>
          <p:cNvPicPr>
            <a:picLocks noChangeAspect="1" noChangeArrowheads="1"/>
          </p:cNvPicPr>
          <p:nvPr/>
        </p:nvPicPr>
        <p:blipFill>
          <a:blip r:embed="rId5" cstate="print"/>
          <a:srcRect/>
          <a:stretch>
            <a:fillRect/>
          </a:stretch>
        </p:blipFill>
        <p:spPr bwMode="auto">
          <a:xfrm>
            <a:off x="2743200" y="2895600"/>
            <a:ext cx="1731814" cy="609600"/>
          </a:xfrm>
          <a:prstGeom prst="rect">
            <a:avLst/>
          </a:prstGeom>
          <a:noFill/>
        </p:spPr>
      </p:pic>
      <p:pic>
        <p:nvPicPr>
          <p:cNvPr id="22536" name="Picture 8" descr="P=\frac{RT}{V_m-b}-\frac{a}{TV_m^2}"/>
          <p:cNvPicPr>
            <a:picLocks noChangeAspect="1" noChangeArrowheads="1"/>
          </p:cNvPicPr>
          <p:nvPr/>
        </p:nvPicPr>
        <p:blipFill>
          <a:blip r:embed="rId6" cstate="print"/>
          <a:srcRect/>
          <a:stretch>
            <a:fillRect/>
          </a:stretch>
        </p:blipFill>
        <p:spPr bwMode="auto">
          <a:xfrm>
            <a:off x="685800" y="3810000"/>
            <a:ext cx="2362201" cy="646795"/>
          </a:xfrm>
          <a:prstGeom prst="rect">
            <a:avLst/>
          </a:prstGeom>
          <a:noFill/>
        </p:spPr>
      </p:pic>
      <p:pic>
        <p:nvPicPr>
          <p:cNvPr id="22538" name="Picture 10" descr="P=\frac{RT}{V_m}\left[1+\frac{9P/P_c}{128T/T_c}\left(1-\frac{6}{(T/T_c)^2}\right)\right]"/>
          <p:cNvPicPr>
            <a:picLocks noChangeAspect="1" noChangeArrowheads="1"/>
          </p:cNvPicPr>
          <p:nvPr/>
        </p:nvPicPr>
        <p:blipFill>
          <a:blip r:embed="rId7" cstate="print"/>
          <a:srcRect/>
          <a:stretch>
            <a:fillRect/>
          </a:stretch>
        </p:blipFill>
        <p:spPr bwMode="auto">
          <a:xfrm>
            <a:off x="685800" y="4724400"/>
            <a:ext cx="4004235" cy="609600"/>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Van </a:t>
            </a:r>
            <a:r>
              <a:rPr lang="en-US" dirty="0" err="1" smtClean="0"/>
              <a:t>der</a:t>
            </a:r>
            <a:r>
              <a:rPr lang="en-US" dirty="0" smtClean="0"/>
              <a:t> Waal</a:t>
            </a:r>
            <a:endParaRPr lang="en-US" dirty="0"/>
          </a:p>
        </p:txBody>
      </p:sp>
      <p:sp>
        <p:nvSpPr>
          <p:cNvPr id="3" name="Content Placeholder 2"/>
          <p:cNvSpPr>
            <a:spLocks noGrp="1"/>
          </p:cNvSpPr>
          <p:nvPr>
            <p:ph idx="1"/>
          </p:nvPr>
        </p:nvSpPr>
        <p:spPr>
          <a:xfrm>
            <a:off x="457200" y="1600200"/>
            <a:ext cx="4191000" cy="1447800"/>
          </a:xfrm>
        </p:spPr>
        <p:txBody>
          <a:bodyPr/>
          <a:lstStyle/>
          <a:p>
            <a:endParaRPr lang="en-US" dirty="0"/>
          </a:p>
        </p:txBody>
      </p:sp>
      <p:pic>
        <p:nvPicPr>
          <p:cNvPr id="4" name="Picture 2"/>
          <p:cNvPicPr>
            <a:picLocks noChangeAspect="1" noChangeArrowheads="1"/>
          </p:cNvPicPr>
          <p:nvPr/>
        </p:nvPicPr>
        <p:blipFill>
          <a:blip r:embed="rId2" cstate="print"/>
          <a:srcRect/>
          <a:stretch>
            <a:fillRect/>
          </a:stretch>
        </p:blipFill>
        <p:spPr bwMode="auto">
          <a:xfrm>
            <a:off x="990600" y="1828800"/>
            <a:ext cx="3506230" cy="1143000"/>
          </a:xfrm>
          <a:prstGeom prst="rect">
            <a:avLst/>
          </a:prstGeom>
          <a:noFill/>
          <a:ln w="9525">
            <a:noFill/>
            <a:miter lim="800000"/>
            <a:headEnd/>
            <a:tailEnd/>
          </a:ln>
        </p:spPr>
      </p:pic>
      <p:sp>
        <p:nvSpPr>
          <p:cNvPr id="5" name="TextBox 4"/>
          <p:cNvSpPr txBox="1"/>
          <p:nvPr/>
        </p:nvSpPr>
        <p:spPr>
          <a:xfrm>
            <a:off x="609600" y="3505200"/>
            <a:ext cx="6553200" cy="923330"/>
          </a:xfrm>
          <a:prstGeom prst="rect">
            <a:avLst/>
          </a:prstGeom>
          <a:noFill/>
        </p:spPr>
        <p:txBody>
          <a:bodyPr wrap="square" rtlCol="0">
            <a:spAutoFit/>
          </a:bodyPr>
          <a:lstStyle/>
          <a:p>
            <a:r>
              <a:rPr lang="en-US" dirty="0" smtClean="0"/>
              <a:t>Intermolecular forces of attraction</a:t>
            </a:r>
          </a:p>
          <a:p>
            <a:r>
              <a:rPr lang="en-US" dirty="0" smtClean="0"/>
              <a:t>Volume occupied by the molecules themselves</a:t>
            </a:r>
          </a:p>
          <a:p>
            <a:r>
              <a:rPr lang="en-US" dirty="0" smtClean="0"/>
              <a:t> </a:t>
            </a:r>
            <a:endParaRPr lang="en-US" dirty="0"/>
          </a:p>
        </p:txBody>
      </p:sp>
      <p:pic>
        <p:nvPicPr>
          <p:cNvPr id="21505" name="Picture 1"/>
          <p:cNvPicPr>
            <a:picLocks noChangeAspect="1" noChangeArrowheads="1"/>
          </p:cNvPicPr>
          <p:nvPr/>
        </p:nvPicPr>
        <p:blipFill>
          <a:blip r:embed="rId3" cstate="print"/>
          <a:srcRect/>
          <a:stretch>
            <a:fillRect/>
          </a:stretch>
        </p:blipFill>
        <p:spPr bwMode="auto">
          <a:xfrm>
            <a:off x="914399" y="4267200"/>
            <a:ext cx="4770783" cy="1143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concept of ideal gas</a:t>
            </a:r>
            <a:endParaRPr lang="en-US" dirty="0"/>
          </a:p>
        </p:txBody>
      </p:sp>
      <p:sp>
        <p:nvSpPr>
          <p:cNvPr id="3" name="Content Placeholder 2"/>
          <p:cNvSpPr>
            <a:spLocks noGrp="1"/>
          </p:cNvSpPr>
          <p:nvPr>
            <p:ph idx="1"/>
          </p:nvPr>
        </p:nvSpPr>
        <p:spPr/>
        <p:txBody>
          <a:bodyPr/>
          <a:lstStyle/>
          <a:p>
            <a:r>
              <a:rPr lang="en-US" dirty="0" smtClean="0"/>
              <a:t>An ideal gas or simple a perfect gas has no intermolecular forces of attraction or repulsion.</a:t>
            </a:r>
          </a:p>
          <a:p>
            <a:r>
              <a:rPr lang="en-US" dirty="0" smtClean="0"/>
              <a:t>It does not change its phase during a thermodynamic process.</a:t>
            </a:r>
          </a:p>
          <a:p>
            <a:r>
              <a:rPr lang="en-US" dirty="0" smtClean="0"/>
              <a:t>Obeys a set of common rules governing change of its properties.</a:t>
            </a:r>
          </a:p>
          <a:p>
            <a:r>
              <a:rPr lang="en-US" dirty="0" smtClean="0"/>
              <a:t>P=f(</a:t>
            </a:r>
            <a:r>
              <a:rPr lang="en-US" dirty="0" err="1" smtClean="0"/>
              <a:t>v,T</a:t>
            </a:r>
            <a:r>
              <a:rPr lang="en-US" dirty="0" smtClean="0"/>
              <a:t>) , it implies that when a substance is in a gaseous state it experiences appreciable changes in specific volume with changes in temperature and pressure.</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Dietricei</a:t>
            </a:r>
            <a:r>
              <a:rPr lang="en-US" dirty="0" smtClean="0"/>
              <a:t> and </a:t>
            </a:r>
            <a:r>
              <a:rPr lang="en-US" dirty="0" err="1" smtClean="0"/>
              <a:t>Clausius</a:t>
            </a:r>
            <a:r>
              <a:rPr lang="en-US" dirty="0" smtClean="0"/>
              <a:t> model</a:t>
            </a:r>
            <a:endParaRPr lang="en-US" dirty="0"/>
          </a:p>
        </p:txBody>
      </p:sp>
      <p:sp>
        <p:nvSpPr>
          <p:cNvPr id="3" name="Content Placeholder 2"/>
          <p:cNvSpPr>
            <a:spLocks noGrp="1"/>
          </p:cNvSpPr>
          <p:nvPr>
            <p:ph idx="1"/>
          </p:nvPr>
        </p:nvSpPr>
        <p:spPr/>
        <p:txBody>
          <a:bodyPr/>
          <a:lstStyle/>
          <a:p>
            <a:endParaRPr lang="en-US" dirty="0"/>
          </a:p>
        </p:txBody>
      </p:sp>
      <p:pic>
        <p:nvPicPr>
          <p:cNvPr id="25602" name="Picture 2" descr="P=RT\frac{\exp{(\frac{-a}{V_mRT})}}{V_m-b}"/>
          <p:cNvPicPr>
            <a:picLocks noChangeAspect="1" noChangeArrowheads="1"/>
          </p:cNvPicPr>
          <p:nvPr/>
        </p:nvPicPr>
        <p:blipFill>
          <a:blip r:embed="rId2" cstate="print">
            <a:lum bright="-40000"/>
          </a:blip>
          <a:srcRect/>
          <a:stretch>
            <a:fillRect/>
          </a:stretch>
        </p:blipFill>
        <p:spPr bwMode="auto">
          <a:xfrm>
            <a:off x="838200" y="2286000"/>
            <a:ext cx="1581150" cy="466726"/>
          </a:xfrm>
          <a:prstGeom prst="rect">
            <a:avLst/>
          </a:prstGeom>
          <a:noFill/>
        </p:spPr>
      </p:pic>
      <p:sp>
        <p:nvSpPr>
          <p:cNvPr id="25603" name="Rectangle 3"/>
          <p:cNvSpPr>
            <a:spLocks noChangeArrowheads="1"/>
          </p:cNvSpPr>
          <p:nvPr/>
        </p:nvSpPr>
        <p:spPr bwMode="auto">
          <a:xfrm>
            <a:off x="0" y="97920"/>
            <a:ext cx="2362200" cy="630942"/>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cs typeface="Arial" charset="0"/>
              </a:rPr>
              <a:t>  </a:t>
            </a:r>
            <a:endParaRPr kumimoji="0" lang="en-US" sz="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cs typeface="Arial" charset="0"/>
              </a:rPr>
              <a:t>  </a:t>
            </a:r>
            <a:endParaRPr kumimoji="0" lang="en-US" sz="800" b="0" i="0" u="none" strike="noStrike" cap="none" normalizeH="0" baseline="0" dirty="0" smtClean="0">
              <a:ln>
                <a:noFill/>
              </a:ln>
              <a:solidFill>
                <a:schemeClr val="tx1"/>
              </a:solidFill>
              <a:effectLst/>
              <a:latin typeface="Arial" charset="0"/>
              <a:cs typeface="Arial"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900" b="0" i="0" u="none" strike="noStrike" cap="none" normalizeH="0" baseline="0" dirty="0" smtClean="0">
                <a:ln>
                  <a:noFill/>
                </a:ln>
                <a:solidFill>
                  <a:srgbClr val="000000"/>
                </a:solidFill>
                <a:effectLst/>
                <a:latin typeface="Arial" charset="0"/>
                <a:cs typeface="Arial" charset="0"/>
              </a:rPr>
              <a:t>  </a:t>
            </a:r>
            <a:endParaRPr kumimoji="0" lang="en-US" sz="800" b="0" i="0" u="none" strike="noStrike" cap="none" normalizeH="0" baseline="0" dirty="0" smtClean="0">
              <a:ln>
                <a:noFill/>
              </a:ln>
              <a:solidFill>
                <a:schemeClr val="tx1"/>
              </a:solidFill>
              <a:effectLst/>
              <a:latin typeface="Arial" charset="0"/>
              <a:cs typeface="Arial" charset="0"/>
            </a:endParaRPr>
          </a:p>
        </p:txBody>
      </p:sp>
      <p:pic>
        <p:nvPicPr>
          <p:cNvPr id="25604" name="Picture 4" descr="RT=\left(P+\frac{a}{T(V_m+c)^2}\right)(V_m-b)"/>
          <p:cNvPicPr>
            <a:picLocks noChangeAspect="1" noChangeArrowheads="1"/>
          </p:cNvPicPr>
          <p:nvPr/>
        </p:nvPicPr>
        <p:blipFill>
          <a:blip r:embed="rId3" cstate="print">
            <a:lum bright="-40000"/>
          </a:blip>
          <a:srcRect/>
          <a:stretch>
            <a:fillRect/>
          </a:stretch>
        </p:blipFill>
        <p:spPr bwMode="auto">
          <a:xfrm>
            <a:off x="685800" y="3124200"/>
            <a:ext cx="2790825" cy="485775"/>
          </a:xfrm>
          <a:prstGeom prst="rect">
            <a:avLst/>
          </a:prstGeom>
          <a:noFill/>
        </p:spPr>
      </p:pic>
      <p:pic>
        <p:nvPicPr>
          <p:cNvPr id="25605" name="Picture 5" descr="a=\frac{27R^2T_c^3}{64P_c}"/>
          <p:cNvPicPr>
            <a:picLocks noChangeAspect="1" noChangeArrowheads="1"/>
          </p:cNvPicPr>
          <p:nvPr/>
        </p:nvPicPr>
        <p:blipFill>
          <a:blip r:embed="rId4" cstate="print">
            <a:lum bright="-40000"/>
          </a:blip>
          <a:srcRect/>
          <a:stretch>
            <a:fillRect/>
          </a:stretch>
        </p:blipFill>
        <p:spPr bwMode="auto">
          <a:xfrm>
            <a:off x="914400" y="3962400"/>
            <a:ext cx="990600" cy="438150"/>
          </a:xfrm>
          <a:prstGeom prst="rect">
            <a:avLst/>
          </a:prstGeom>
          <a:noFill/>
        </p:spPr>
      </p:pic>
      <p:pic>
        <p:nvPicPr>
          <p:cNvPr id="25606" name="Picture 6" descr="b=V_c-\frac{RT_c}{4P_c}"/>
          <p:cNvPicPr>
            <a:picLocks noChangeAspect="1" noChangeArrowheads="1"/>
          </p:cNvPicPr>
          <p:nvPr/>
        </p:nvPicPr>
        <p:blipFill>
          <a:blip r:embed="rId5" cstate="print">
            <a:lum bright="-40000"/>
          </a:blip>
          <a:srcRect/>
          <a:stretch>
            <a:fillRect/>
          </a:stretch>
        </p:blipFill>
        <p:spPr bwMode="auto">
          <a:xfrm>
            <a:off x="914400" y="5105400"/>
            <a:ext cx="1076325" cy="419100"/>
          </a:xfrm>
          <a:prstGeom prst="rect">
            <a:avLst/>
          </a:prstGeom>
          <a:noFill/>
        </p:spPr>
      </p:pic>
      <p:pic>
        <p:nvPicPr>
          <p:cNvPr id="25607" name="Picture 7" descr="c=\frac{3RT_c}{8P_c}-V_c"/>
          <p:cNvPicPr>
            <a:picLocks noChangeAspect="1" noChangeArrowheads="1"/>
          </p:cNvPicPr>
          <p:nvPr/>
        </p:nvPicPr>
        <p:blipFill>
          <a:blip r:embed="rId6" cstate="print">
            <a:lum bright="-40000"/>
          </a:blip>
          <a:srcRect/>
          <a:stretch>
            <a:fillRect/>
          </a:stretch>
        </p:blipFill>
        <p:spPr bwMode="auto">
          <a:xfrm>
            <a:off x="914400" y="4572000"/>
            <a:ext cx="1181100" cy="419100"/>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Reduced Equation of state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Van </a:t>
            </a:r>
            <a:r>
              <a:rPr lang="en-US" dirty="0" err="1" smtClean="0"/>
              <a:t>der</a:t>
            </a:r>
            <a:r>
              <a:rPr lang="en-US" dirty="0" smtClean="0"/>
              <a:t> Waals equation of state in terms of reduced parameters</a:t>
            </a:r>
          </a:p>
          <a:p>
            <a:r>
              <a:rPr lang="en-US" dirty="0" smtClean="0"/>
              <a:t>Reduced parameters: The ratio of the property of the substance at the given state to the value of the same property at critical state of the substance</a:t>
            </a:r>
            <a:r>
              <a:rPr lang="en-US" dirty="0" smtClean="0"/>
              <a:t>.</a:t>
            </a:r>
          </a:p>
          <a:p>
            <a:r>
              <a:rPr lang="en-US" dirty="0" smtClean="0"/>
              <a:t>Critical point is the end </a:t>
            </a:r>
            <a:r>
              <a:rPr lang="en-US" dirty="0" smtClean="0"/>
              <a:t>point of a phase </a:t>
            </a:r>
            <a:r>
              <a:rPr lang="en-US" dirty="0" smtClean="0">
                <a:hlinkClick r:id="rId2" tooltip="Equilibrium (thermodynamics)"/>
              </a:rPr>
              <a:t>equilibrium</a:t>
            </a:r>
            <a:r>
              <a:rPr lang="en-US" dirty="0" smtClean="0"/>
              <a:t> curve</a:t>
            </a:r>
            <a:endParaRPr lang="en-US" dirty="0" smtClean="0"/>
          </a:p>
          <a:p>
            <a:r>
              <a:rPr lang="en-US" dirty="0" err="1" smtClean="0"/>
              <a:t>T</a:t>
            </a:r>
            <a:r>
              <a:rPr lang="en-US" baseline="-25000" dirty="0" err="1" smtClean="0"/>
              <a:t>r</a:t>
            </a:r>
            <a:r>
              <a:rPr lang="en-US" dirty="0" smtClean="0"/>
              <a:t>=T/</a:t>
            </a:r>
            <a:r>
              <a:rPr lang="en-US" dirty="0" err="1" smtClean="0"/>
              <a:t>T</a:t>
            </a:r>
            <a:r>
              <a:rPr lang="en-US" baseline="-25000" dirty="0" err="1" smtClean="0"/>
              <a:t>c</a:t>
            </a:r>
            <a:r>
              <a:rPr lang="en-US" dirty="0" smtClean="0"/>
              <a:t>, P</a:t>
            </a:r>
            <a:r>
              <a:rPr lang="en-US" baseline="-25000" dirty="0" smtClean="0"/>
              <a:t>r</a:t>
            </a:r>
            <a:r>
              <a:rPr lang="en-US" dirty="0" smtClean="0"/>
              <a:t> = P/P</a:t>
            </a:r>
            <a:r>
              <a:rPr lang="en-US" baseline="-25000" dirty="0" smtClean="0"/>
              <a:t>c</a:t>
            </a:r>
            <a:r>
              <a:rPr lang="en-US" dirty="0" smtClean="0"/>
              <a:t> and </a:t>
            </a:r>
            <a:r>
              <a:rPr lang="en-US" dirty="0" err="1" smtClean="0"/>
              <a:t>v</a:t>
            </a:r>
            <a:r>
              <a:rPr lang="en-US" baseline="-25000" dirty="0" err="1" smtClean="0"/>
              <a:t>r</a:t>
            </a:r>
            <a:r>
              <a:rPr lang="en-US" dirty="0" smtClean="0"/>
              <a:t>=v/</a:t>
            </a:r>
            <a:r>
              <a:rPr lang="en-US" dirty="0" err="1" smtClean="0"/>
              <a:t>v</a:t>
            </a:r>
            <a:r>
              <a:rPr lang="en-US" baseline="-25000" dirty="0" err="1" smtClean="0"/>
              <a:t>c</a:t>
            </a:r>
            <a:endParaRPr lang="en-US" baseline="-25000" dirty="0" smtClean="0"/>
          </a:p>
          <a:p>
            <a:r>
              <a:rPr lang="en-US" dirty="0" smtClean="0"/>
              <a:t>(</a:t>
            </a:r>
            <a:r>
              <a:rPr lang="en-US" dirty="0" err="1" smtClean="0"/>
              <a:t>P+a</a:t>
            </a:r>
            <a:r>
              <a:rPr lang="en-US" dirty="0" smtClean="0"/>
              <a:t>/v</a:t>
            </a:r>
            <a:r>
              <a:rPr lang="en-US" baseline="30000" dirty="0" smtClean="0"/>
              <a:t>2</a:t>
            </a:r>
            <a:r>
              <a:rPr lang="en-US" dirty="0" smtClean="0"/>
              <a:t>)(v-b) = RT</a:t>
            </a:r>
          </a:p>
          <a:p>
            <a:pPr>
              <a:buNone/>
            </a:pPr>
            <a:r>
              <a:rPr lang="en-US" dirty="0" smtClean="0"/>
              <a:t>Substituting T=</a:t>
            </a:r>
            <a:r>
              <a:rPr lang="en-US" dirty="0" err="1" smtClean="0"/>
              <a:t>T</a:t>
            </a:r>
            <a:r>
              <a:rPr lang="en-US" baseline="-25000" dirty="0" err="1" smtClean="0"/>
              <a:t>c</a:t>
            </a:r>
            <a:r>
              <a:rPr lang="en-US" dirty="0" err="1" smtClean="0"/>
              <a:t>T</a:t>
            </a:r>
            <a:r>
              <a:rPr lang="en-US" baseline="-25000" dirty="0" err="1" smtClean="0"/>
              <a:t>r</a:t>
            </a:r>
            <a:r>
              <a:rPr lang="en-US" dirty="0" smtClean="0"/>
              <a:t>, P=</a:t>
            </a:r>
            <a:r>
              <a:rPr lang="en-US" dirty="0" err="1" smtClean="0"/>
              <a:t>P</a:t>
            </a:r>
            <a:r>
              <a:rPr lang="en-US" baseline="-25000" dirty="0" err="1" smtClean="0"/>
              <a:t>c</a:t>
            </a:r>
            <a:r>
              <a:rPr lang="en-US" dirty="0" err="1" smtClean="0"/>
              <a:t>P</a:t>
            </a:r>
            <a:r>
              <a:rPr lang="en-US" baseline="-25000" dirty="0" err="1" smtClean="0"/>
              <a:t>r</a:t>
            </a:r>
            <a:r>
              <a:rPr lang="en-US" dirty="0" smtClean="0"/>
              <a:t> and v=</a:t>
            </a:r>
            <a:r>
              <a:rPr lang="en-US" dirty="0" err="1" smtClean="0"/>
              <a:t>v</a:t>
            </a:r>
            <a:r>
              <a:rPr lang="en-US" baseline="-25000" dirty="0" err="1" smtClean="0"/>
              <a:t>c</a:t>
            </a:r>
            <a:r>
              <a:rPr lang="en-US" dirty="0" err="1" smtClean="0"/>
              <a:t>v</a:t>
            </a:r>
            <a:r>
              <a:rPr lang="en-US" baseline="-25000" dirty="0" err="1" smtClean="0"/>
              <a:t>r</a:t>
            </a:r>
            <a:endParaRPr lang="en-US" baseline="-25000" dirty="0" smtClean="0"/>
          </a:p>
          <a:p>
            <a:pPr>
              <a:buNone/>
            </a:pPr>
            <a:r>
              <a:rPr lang="en-US" dirty="0" smtClean="0"/>
              <a:t>At p</a:t>
            </a:r>
            <a:r>
              <a:rPr lang="en-US" baseline="-25000" dirty="0" smtClean="0"/>
              <a:t>c</a:t>
            </a:r>
            <a:r>
              <a:rPr lang="en-US" dirty="0" smtClean="0"/>
              <a:t>=a/27b</a:t>
            </a:r>
            <a:r>
              <a:rPr lang="en-US" baseline="30000" dirty="0" smtClean="0"/>
              <a:t>2</a:t>
            </a:r>
            <a:r>
              <a:rPr lang="en-US" dirty="0" smtClean="0"/>
              <a:t>, </a:t>
            </a:r>
            <a:r>
              <a:rPr lang="en-US" dirty="0" err="1" smtClean="0"/>
              <a:t>v</a:t>
            </a:r>
            <a:r>
              <a:rPr lang="en-US" baseline="-25000" dirty="0" err="1" smtClean="0"/>
              <a:t>c</a:t>
            </a:r>
            <a:r>
              <a:rPr lang="en-US" dirty="0" smtClean="0"/>
              <a:t>=3b and </a:t>
            </a:r>
            <a:r>
              <a:rPr lang="en-US" dirty="0" err="1" smtClean="0"/>
              <a:t>T</a:t>
            </a:r>
            <a:r>
              <a:rPr lang="en-US" baseline="-25000" dirty="0" err="1" smtClean="0"/>
              <a:t>c</a:t>
            </a:r>
            <a:r>
              <a:rPr lang="en-US" dirty="0" smtClean="0"/>
              <a:t>= 8a/27Rb yields</a:t>
            </a:r>
          </a:p>
          <a:p>
            <a:pPr>
              <a:buNone/>
            </a:pPr>
            <a:r>
              <a:rPr lang="en-US" dirty="0" smtClean="0"/>
              <a:t>(pr+3/v</a:t>
            </a:r>
            <a:r>
              <a:rPr lang="en-US" baseline="-25000" dirty="0" smtClean="0"/>
              <a:t>r</a:t>
            </a:r>
            <a:r>
              <a:rPr lang="en-US" baseline="30000" dirty="0" smtClean="0"/>
              <a:t>2</a:t>
            </a:r>
            <a:r>
              <a:rPr lang="en-US" dirty="0" smtClean="0"/>
              <a:t>)(3v</a:t>
            </a:r>
            <a:r>
              <a:rPr lang="en-US" baseline="-25000" dirty="0" smtClean="0"/>
              <a:t>r</a:t>
            </a:r>
            <a:r>
              <a:rPr lang="en-US" dirty="0" smtClean="0"/>
              <a:t>-1) = 8 </a:t>
            </a:r>
            <a:r>
              <a:rPr lang="en-US" dirty="0" err="1" smtClean="0"/>
              <a:t>T</a:t>
            </a:r>
            <a:r>
              <a:rPr lang="en-US" baseline="-25000" dirty="0" err="1" smtClean="0"/>
              <a:t>r</a:t>
            </a:r>
            <a:endParaRPr lang="en-US" baseline="-25000"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Compressibility factor</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Compressibility factor ‘Z’ is the ratio of actual volume of the gas to the volume predicted by the ideal gas equation at the same temperature and pressure</a:t>
            </a:r>
            <a:r>
              <a:rPr lang="en-US" dirty="0" smtClean="0"/>
              <a:t>.</a:t>
            </a:r>
          </a:p>
          <a:p>
            <a:endParaRPr lang="en-US" dirty="0" smtClean="0"/>
          </a:p>
          <a:p>
            <a:r>
              <a:rPr lang="en-US" dirty="0" smtClean="0"/>
              <a:t>Compression factor or gas deviation factor.</a:t>
            </a:r>
          </a:p>
          <a:p>
            <a:r>
              <a:rPr lang="en-US" dirty="0" smtClean="0"/>
              <a:t>In other words pure gases under same reduced pressure and temperature have the same </a:t>
            </a:r>
            <a:r>
              <a:rPr lang="en-US" smtClean="0"/>
              <a:t>compressibility factor.</a:t>
            </a:r>
            <a:endParaRPr lang="en-US" dirty="0" smtClean="0"/>
          </a:p>
          <a:p>
            <a:r>
              <a:rPr lang="en-US" dirty="0" smtClean="0"/>
              <a:t>Z= v/(RT/p) or </a:t>
            </a:r>
            <a:r>
              <a:rPr lang="en-US" dirty="0" err="1" smtClean="0"/>
              <a:t>pv</a:t>
            </a:r>
            <a:r>
              <a:rPr lang="en-US" dirty="0" smtClean="0"/>
              <a:t> = ZRT</a:t>
            </a:r>
          </a:p>
          <a:p>
            <a:r>
              <a:rPr lang="en-US" dirty="0" smtClean="0"/>
              <a:t>Z is dimensionless and approaches unity at ideal gas at all temperatures and pressures.</a:t>
            </a:r>
          </a:p>
          <a:p>
            <a:r>
              <a:rPr lang="en-US" dirty="0" smtClean="0"/>
              <a:t>The magnitude of Z for a certain gas at a particular temperature and pressure gives an indication of the extent up to which a gas deviates from the ideal gas </a:t>
            </a:r>
            <a:r>
              <a:rPr lang="en-US" dirty="0" err="1" smtClean="0"/>
              <a:t>behaviour</a:t>
            </a:r>
            <a:r>
              <a:rPr lang="en-US" dirty="0" smtClean="0"/>
              <a:t>.</a:t>
            </a:r>
          </a:p>
          <a:p>
            <a:r>
              <a:rPr lang="en-US" dirty="0" smtClean="0"/>
              <a:t>Z=f(</a:t>
            </a:r>
            <a:r>
              <a:rPr lang="en-US" dirty="0" err="1" smtClean="0"/>
              <a:t>p,T</a:t>
            </a:r>
            <a:r>
              <a:rPr lang="en-US" dirty="0" smtClean="0"/>
              <a:t>)</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dirty="0" smtClean="0"/>
              <a:t>Compressibility factor for various gases</a:t>
            </a:r>
            <a:endParaRPr lang="en-US" sz="2800" dirty="0"/>
          </a:p>
        </p:txBody>
      </p:sp>
      <p:pic>
        <p:nvPicPr>
          <p:cNvPr id="26627" name="Picture 3"/>
          <p:cNvPicPr>
            <a:picLocks noGrp="1" noChangeAspect="1" noChangeArrowheads="1"/>
          </p:cNvPicPr>
          <p:nvPr>
            <p:ph idx="1"/>
          </p:nvPr>
        </p:nvPicPr>
        <p:blipFill>
          <a:blip r:embed="rId2" cstate="print"/>
          <a:srcRect/>
          <a:stretch>
            <a:fillRect/>
          </a:stretch>
        </p:blipFill>
        <p:spPr bwMode="auto">
          <a:xfrm>
            <a:off x="914400" y="1356139"/>
            <a:ext cx="7162800" cy="5501861"/>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known from the compressibility chart that</a:t>
            </a:r>
          </a:p>
          <a:p>
            <a:pPr>
              <a:buFont typeface="Wingdings" pitchFamily="2" charset="2"/>
              <a:buChar char="ü"/>
            </a:pPr>
            <a:r>
              <a:rPr lang="en-US" dirty="0" smtClean="0"/>
              <a:t>     Different chart is needed for each gases</a:t>
            </a:r>
          </a:p>
          <a:p>
            <a:pPr>
              <a:buFont typeface="Wingdings" pitchFamily="2" charset="2"/>
              <a:buChar char="ü"/>
            </a:pPr>
            <a:r>
              <a:rPr lang="en-US" dirty="0" smtClean="0"/>
              <a:t>     As pressure is reduced the compressibility of gases approaches unity. Gases behaves more or less perfect gases when pressures are reduced.</a:t>
            </a:r>
          </a:p>
          <a:p>
            <a:pPr>
              <a:buFont typeface="Wingdings" pitchFamily="2" charset="2"/>
              <a:buChar char="ü"/>
            </a:pPr>
            <a:r>
              <a:rPr lang="en-US" dirty="0" smtClean="0"/>
              <a:t>     The deviation of gas from ideal gas is greatest at the vicinity of the critical point.</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Dalton’s Law of Partial Pressure</a:t>
            </a:r>
            <a:endParaRPr lang="en-US" dirty="0"/>
          </a:p>
        </p:txBody>
      </p:sp>
      <p:sp>
        <p:nvSpPr>
          <p:cNvPr id="3" name="Content Placeholder 2"/>
          <p:cNvSpPr>
            <a:spLocks noGrp="1"/>
          </p:cNvSpPr>
          <p:nvPr>
            <p:ph idx="1"/>
          </p:nvPr>
        </p:nvSpPr>
        <p:spPr>
          <a:xfrm>
            <a:off x="457200" y="1219200"/>
            <a:ext cx="8382000" cy="5029200"/>
          </a:xfrm>
        </p:spPr>
        <p:txBody>
          <a:bodyPr>
            <a:normAutofit/>
          </a:bodyPr>
          <a:lstStyle/>
          <a:p>
            <a:pPr marL="0" indent="0" algn="just">
              <a:buNone/>
            </a:pPr>
            <a:r>
              <a:rPr lang="en-US" dirty="0" smtClean="0"/>
              <a:t>The pressure exerted by all the moles of a gas in a gas mixture in the total volume (as if the other gases are absent) at the mixture temperature is defined as Partial Pressure</a:t>
            </a:r>
          </a:p>
          <a:p>
            <a:pPr marL="0" indent="0" algn="just">
              <a:buNone/>
            </a:pPr>
            <a:r>
              <a:rPr lang="en-US" dirty="0" smtClean="0"/>
              <a:t>Ideal gas equation for a gas mixture is</a:t>
            </a:r>
          </a:p>
          <a:p>
            <a:pPr marL="0" indent="0" algn="just">
              <a:buNone/>
            </a:pPr>
            <a:r>
              <a:rPr lang="en-US" b="1" dirty="0" smtClean="0"/>
              <a:t>PV = </a:t>
            </a:r>
            <a:r>
              <a:rPr lang="en-US" b="1" dirty="0" err="1" smtClean="0"/>
              <a:t>nR</a:t>
            </a:r>
            <a:r>
              <a:rPr lang="en-US" b="1" baseline="-25000" dirty="0" err="1" smtClean="0"/>
              <a:t>u</a:t>
            </a:r>
            <a:r>
              <a:rPr lang="en-US" b="1" dirty="0" err="1" smtClean="0"/>
              <a:t>T</a:t>
            </a:r>
            <a:r>
              <a:rPr lang="en-US" dirty="0" smtClean="0"/>
              <a:t>		</a:t>
            </a:r>
            <a:r>
              <a:rPr lang="en-US" sz="2600" dirty="0" smtClean="0"/>
              <a:t>(1)</a:t>
            </a:r>
            <a:endParaRPr lang="en-US" sz="2600" b="1" dirty="0" smtClean="0"/>
          </a:p>
          <a:p>
            <a:pPr marL="0" indent="0" algn="just">
              <a:buNone/>
            </a:pPr>
            <a:r>
              <a:rPr lang="en-US" dirty="0" smtClean="0"/>
              <a:t>And for the gas species ‘</a:t>
            </a:r>
            <a:r>
              <a:rPr lang="en-US" dirty="0" err="1" smtClean="0"/>
              <a:t>i</a:t>
            </a:r>
            <a:r>
              <a:rPr lang="en-US" dirty="0" smtClean="0"/>
              <a:t>’ in the mixture</a:t>
            </a:r>
          </a:p>
          <a:p>
            <a:pPr marL="0" indent="0" algn="just">
              <a:buNone/>
            </a:pPr>
            <a:r>
              <a:rPr lang="en-US" b="1" dirty="0" err="1" smtClean="0"/>
              <a:t>P</a:t>
            </a:r>
            <a:r>
              <a:rPr lang="en-US" b="1" baseline="-25000" dirty="0" err="1" smtClean="0"/>
              <a:t>i</a:t>
            </a:r>
            <a:r>
              <a:rPr lang="en-US" b="1" dirty="0" err="1" smtClean="0"/>
              <a:t>V</a:t>
            </a:r>
            <a:r>
              <a:rPr lang="en-US" b="1" dirty="0" smtClean="0"/>
              <a:t> = </a:t>
            </a:r>
            <a:r>
              <a:rPr lang="en-US" b="1" dirty="0" err="1" smtClean="0"/>
              <a:t>n</a:t>
            </a:r>
            <a:r>
              <a:rPr lang="en-US" b="1" baseline="-25000" dirty="0" err="1" smtClean="0"/>
              <a:t>i</a:t>
            </a:r>
            <a:r>
              <a:rPr lang="en-US" b="1" dirty="0" err="1" smtClean="0"/>
              <a:t>R</a:t>
            </a:r>
            <a:r>
              <a:rPr lang="en-US" b="1" baseline="-25000" dirty="0" err="1" smtClean="0"/>
              <a:t>u</a:t>
            </a:r>
            <a:r>
              <a:rPr lang="en-US" b="1" dirty="0" err="1" smtClean="0"/>
              <a:t>T</a:t>
            </a:r>
            <a:r>
              <a:rPr lang="en-US" b="1" dirty="0" smtClean="0"/>
              <a:t>	</a:t>
            </a:r>
            <a:r>
              <a:rPr lang="en-US" sz="2600" dirty="0" smtClean="0"/>
              <a:t>(2)</a:t>
            </a:r>
          </a:p>
          <a:p>
            <a:pPr marL="0" indent="0" algn="just">
              <a:buNone/>
            </a:pPr>
            <a:r>
              <a:rPr lang="en-US" dirty="0" smtClean="0"/>
              <a:t>Dividing (2) with (1), </a:t>
            </a:r>
            <a:endParaRPr lang="en-US" dirty="0"/>
          </a:p>
        </p:txBody>
      </p:sp>
      <p:sp>
        <p:nvSpPr>
          <p:cNvPr id="4" name="Slide Number Placeholder 3"/>
          <p:cNvSpPr>
            <a:spLocks noGrp="1"/>
          </p:cNvSpPr>
          <p:nvPr>
            <p:ph type="sldNum" sz="quarter" idx="12"/>
          </p:nvPr>
        </p:nvSpPr>
        <p:spPr/>
        <p:txBody>
          <a:bodyPr/>
          <a:lstStyle/>
          <a:p>
            <a:fld id="{40419499-4A59-4189-9AFC-A2B89F687624}" type="slidenum">
              <a:rPr lang="en-US" smtClean="0"/>
              <a:pPr/>
              <a:t>25</a:t>
            </a:fld>
            <a:endParaRPr lang="en-US" dirty="0"/>
          </a:p>
        </p:txBody>
      </p:sp>
      <p:graphicFrame>
        <p:nvGraphicFramePr>
          <p:cNvPr id="5" name="Object 4"/>
          <p:cNvGraphicFramePr>
            <a:graphicFrameLocks noChangeAspect="1"/>
          </p:cNvGraphicFramePr>
          <p:nvPr/>
        </p:nvGraphicFramePr>
        <p:xfrm>
          <a:off x="381000" y="5715000"/>
          <a:ext cx="3785419" cy="838200"/>
        </p:xfrm>
        <a:graphic>
          <a:graphicData uri="http://schemas.openxmlformats.org/presentationml/2006/ole">
            <p:oleObj spid="_x0000_s27650" name="Equation" r:id="rId3" imgW="1777680" imgH="393480" progId="Equation.3">
              <p:embed/>
            </p:oleObj>
          </a:graphicData>
        </a:graphic>
      </p:graphicFrame>
      <p:pic>
        <p:nvPicPr>
          <p:cNvPr id="6" name="Picture 4" descr="Dalton2"/>
          <p:cNvPicPr>
            <a:picLocks noChangeAspect="1" noChangeArrowheads="1"/>
          </p:cNvPicPr>
          <p:nvPr/>
        </p:nvPicPr>
        <p:blipFill>
          <a:blip r:embed="rId4" cstate="print"/>
          <a:srcRect/>
          <a:stretch>
            <a:fillRect/>
          </a:stretch>
        </p:blipFill>
        <p:spPr bwMode="auto">
          <a:xfrm>
            <a:off x="6858000" y="2667000"/>
            <a:ext cx="2133600" cy="2381019"/>
          </a:xfrm>
          <a:prstGeom prst="rect">
            <a:avLst/>
          </a:prstGeom>
          <a:noFill/>
          <a:ln w="9525">
            <a:noFill/>
            <a:miter lim="800000"/>
            <a:headEnd/>
            <a:tailEnd/>
          </a:ln>
        </p:spPr>
      </p:pic>
      <p:sp>
        <p:nvSpPr>
          <p:cNvPr id="7" name="Text Box 5"/>
          <p:cNvSpPr txBox="1">
            <a:spLocks noChangeArrowheads="1"/>
          </p:cNvSpPr>
          <p:nvPr/>
        </p:nvSpPr>
        <p:spPr bwMode="auto">
          <a:xfrm>
            <a:off x="5784850" y="5181600"/>
            <a:ext cx="3359150" cy="1281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400" b="1" dirty="0">
                <a:solidFill>
                  <a:srgbClr val="FF0000"/>
                </a:solidFill>
                <a:latin typeface="Times New Roman" pitchFamily="18" charset="0"/>
              </a:rPr>
              <a:t>John Dalton</a:t>
            </a:r>
          </a:p>
          <a:p>
            <a:pPr algn="ctr"/>
            <a:r>
              <a:rPr lang="en-US" sz="1800" b="1" dirty="0">
                <a:solidFill>
                  <a:schemeClr val="tx1"/>
                </a:solidFill>
                <a:latin typeface="Times New Roman" pitchFamily="18" charset="0"/>
              </a:rPr>
              <a:t>Chemist &amp; Physicist</a:t>
            </a:r>
          </a:p>
          <a:p>
            <a:pPr algn="ctr"/>
            <a:r>
              <a:rPr lang="en-US" sz="1800" dirty="0" err="1">
                <a:solidFill>
                  <a:schemeClr val="tx1"/>
                </a:solidFill>
                <a:latin typeface="Times New Roman" pitchFamily="18" charset="0"/>
              </a:rPr>
              <a:t>Eaglesfield</a:t>
            </a:r>
            <a:r>
              <a:rPr lang="en-US" sz="1800" dirty="0">
                <a:solidFill>
                  <a:schemeClr val="tx1"/>
                </a:solidFill>
                <a:latin typeface="Times New Roman" pitchFamily="18" charset="0"/>
              </a:rPr>
              <a:t>, Cumberland, England</a:t>
            </a:r>
          </a:p>
          <a:p>
            <a:pPr algn="ctr"/>
            <a:r>
              <a:rPr lang="en-US" sz="1800" i="1" dirty="0">
                <a:solidFill>
                  <a:schemeClr val="tx1"/>
                </a:solidFill>
                <a:latin typeface="Times New Roman" pitchFamily="18" charset="0"/>
              </a:rPr>
              <a:t>September 6, 1766 – July 27, 1844</a:t>
            </a:r>
            <a:endParaRPr lang="en-US" sz="1800" i="1" dirty="0">
              <a:solidFill>
                <a:srgbClr val="CC0000"/>
              </a:solidFill>
              <a:latin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Dalton’s Law of Partial Pressure…</a:t>
            </a:r>
            <a:endParaRPr lang="en-US" dirty="0"/>
          </a:p>
        </p:txBody>
      </p:sp>
      <p:sp>
        <p:nvSpPr>
          <p:cNvPr id="3" name="Content Placeholder 2"/>
          <p:cNvSpPr>
            <a:spLocks noGrp="1"/>
          </p:cNvSpPr>
          <p:nvPr>
            <p:ph idx="1"/>
          </p:nvPr>
        </p:nvSpPr>
        <p:spPr>
          <a:xfrm>
            <a:off x="457200" y="1295400"/>
            <a:ext cx="8229600" cy="5029200"/>
          </a:xfrm>
        </p:spPr>
        <p:txBody>
          <a:bodyPr>
            <a:normAutofit/>
          </a:bodyPr>
          <a:lstStyle/>
          <a:p>
            <a:pPr>
              <a:buNone/>
            </a:pPr>
            <a:r>
              <a:rPr lang="en-US" dirty="0" smtClean="0">
                <a:sym typeface="Symbol"/>
              </a:rPr>
              <a:t>p</a:t>
            </a:r>
            <a:r>
              <a:rPr lang="en-US" baseline="-25000" dirty="0" smtClean="0">
                <a:sym typeface="Symbol"/>
              </a:rPr>
              <a:t>i</a:t>
            </a:r>
            <a:r>
              <a:rPr lang="en-US" dirty="0" smtClean="0">
                <a:sym typeface="Symbol"/>
              </a:rPr>
              <a:t> = </a:t>
            </a:r>
            <a:r>
              <a:rPr lang="en-US" dirty="0" err="1" smtClean="0">
                <a:sym typeface="Symbol"/>
              </a:rPr>
              <a:t>y</a:t>
            </a:r>
            <a:r>
              <a:rPr lang="en-US" baseline="-25000" dirty="0" err="1" smtClean="0">
                <a:sym typeface="Symbol"/>
              </a:rPr>
              <a:t>i</a:t>
            </a:r>
            <a:r>
              <a:rPr lang="en-US" dirty="0" err="1" smtClean="0">
                <a:sym typeface="Symbol"/>
              </a:rPr>
              <a:t>P</a:t>
            </a:r>
            <a:endParaRPr lang="en-US" dirty="0" smtClean="0">
              <a:sym typeface="Symbol"/>
            </a:endParaRPr>
          </a:p>
          <a:p>
            <a:pPr>
              <a:buNone/>
            </a:pPr>
            <a:r>
              <a:rPr lang="en-US" dirty="0" smtClean="0">
                <a:sym typeface="Symbol"/>
              </a:rPr>
              <a:t>For the gas mixture containing species 1,2,3,…n</a:t>
            </a:r>
          </a:p>
          <a:p>
            <a:pPr>
              <a:buNone/>
            </a:pPr>
            <a:r>
              <a:rPr lang="en-US" dirty="0" smtClean="0">
                <a:sym typeface="Symbol"/>
              </a:rPr>
              <a:t>p</a:t>
            </a:r>
            <a:r>
              <a:rPr lang="en-US" baseline="-25000" dirty="0" smtClean="0">
                <a:sym typeface="Symbol"/>
              </a:rPr>
              <a:t>1 </a:t>
            </a:r>
            <a:r>
              <a:rPr lang="en-US" dirty="0" smtClean="0">
                <a:sym typeface="Symbol"/>
              </a:rPr>
              <a:t>+ p</a:t>
            </a:r>
            <a:r>
              <a:rPr lang="en-US" baseline="-25000" dirty="0" smtClean="0">
                <a:sym typeface="Symbol"/>
              </a:rPr>
              <a:t>2 </a:t>
            </a:r>
            <a:r>
              <a:rPr lang="en-US" dirty="0" smtClean="0">
                <a:sym typeface="Symbol"/>
              </a:rPr>
              <a:t>+ p</a:t>
            </a:r>
            <a:r>
              <a:rPr lang="en-US" baseline="-25000" dirty="0" smtClean="0">
                <a:sym typeface="Symbol"/>
              </a:rPr>
              <a:t>3 </a:t>
            </a:r>
            <a:r>
              <a:rPr lang="en-US" dirty="0" smtClean="0">
                <a:sym typeface="Symbol"/>
              </a:rPr>
              <a:t>+ … + </a:t>
            </a:r>
            <a:r>
              <a:rPr lang="en-US" dirty="0" err="1" smtClean="0">
                <a:sym typeface="Symbol"/>
              </a:rPr>
              <a:t>p</a:t>
            </a:r>
            <a:r>
              <a:rPr lang="en-US" baseline="-25000" dirty="0" err="1" smtClean="0">
                <a:sym typeface="Symbol"/>
              </a:rPr>
              <a:t>n</a:t>
            </a:r>
            <a:r>
              <a:rPr lang="en-US" baseline="-25000" dirty="0" smtClean="0">
                <a:sym typeface="Symbol"/>
              </a:rPr>
              <a:t> </a:t>
            </a:r>
            <a:r>
              <a:rPr lang="en-US" dirty="0" smtClean="0">
                <a:sym typeface="Symbol"/>
              </a:rPr>
              <a:t>= y</a:t>
            </a:r>
            <a:r>
              <a:rPr lang="en-US" baseline="-25000" dirty="0" smtClean="0">
                <a:sym typeface="Symbol"/>
              </a:rPr>
              <a:t>1</a:t>
            </a:r>
            <a:r>
              <a:rPr lang="en-US" dirty="0" smtClean="0">
                <a:sym typeface="Symbol"/>
              </a:rPr>
              <a:t>P + y</a:t>
            </a:r>
            <a:r>
              <a:rPr lang="en-US" baseline="-25000" dirty="0" smtClean="0">
                <a:sym typeface="Symbol"/>
              </a:rPr>
              <a:t>2</a:t>
            </a:r>
            <a:r>
              <a:rPr lang="en-US" dirty="0" smtClean="0">
                <a:sym typeface="Symbol"/>
              </a:rPr>
              <a:t>P + y</a:t>
            </a:r>
            <a:r>
              <a:rPr lang="en-US" baseline="-25000" dirty="0" smtClean="0">
                <a:sym typeface="Symbol"/>
              </a:rPr>
              <a:t>3</a:t>
            </a:r>
            <a:r>
              <a:rPr lang="en-US" dirty="0" smtClean="0">
                <a:sym typeface="Symbol"/>
              </a:rPr>
              <a:t>P +…+ </a:t>
            </a:r>
            <a:r>
              <a:rPr lang="en-US" dirty="0" err="1" smtClean="0">
                <a:sym typeface="Symbol"/>
              </a:rPr>
              <a:t>y</a:t>
            </a:r>
            <a:r>
              <a:rPr lang="en-US" baseline="-25000" dirty="0" err="1" smtClean="0">
                <a:sym typeface="Symbol"/>
              </a:rPr>
              <a:t>n</a:t>
            </a:r>
            <a:r>
              <a:rPr lang="en-US" dirty="0" err="1" smtClean="0">
                <a:sym typeface="Symbol"/>
              </a:rPr>
              <a:t>P</a:t>
            </a:r>
            <a:endParaRPr lang="en-US" dirty="0" smtClean="0">
              <a:sym typeface="Symbol"/>
            </a:endParaRPr>
          </a:p>
          <a:p>
            <a:pPr>
              <a:buNone/>
            </a:pPr>
            <a:r>
              <a:rPr lang="en-US" dirty="0" smtClean="0">
                <a:sym typeface="Symbol"/>
              </a:rPr>
              <a:t>				     = (y</a:t>
            </a:r>
            <a:r>
              <a:rPr lang="en-US" baseline="-25000" dirty="0" smtClean="0">
                <a:sym typeface="Symbol"/>
              </a:rPr>
              <a:t>1</a:t>
            </a:r>
            <a:r>
              <a:rPr lang="en-US" dirty="0" smtClean="0">
                <a:sym typeface="Symbol"/>
              </a:rPr>
              <a:t> + y</a:t>
            </a:r>
            <a:r>
              <a:rPr lang="en-US" baseline="-25000" dirty="0" smtClean="0">
                <a:sym typeface="Symbol"/>
              </a:rPr>
              <a:t>2</a:t>
            </a:r>
            <a:r>
              <a:rPr lang="en-US" dirty="0" smtClean="0">
                <a:sym typeface="Symbol"/>
              </a:rPr>
              <a:t> + y</a:t>
            </a:r>
            <a:r>
              <a:rPr lang="en-US" baseline="-25000" dirty="0" smtClean="0">
                <a:sym typeface="Symbol"/>
              </a:rPr>
              <a:t>3</a:t>
            </a:r>
            <a:r>
              <a:rPr lang="en-US" dirty="0" smtClean="0">
                <a:sym typeface="Symbol"/>
              </a:rPr>
              <a:t> + …+ </a:t>
            </a:r>
            <a:r>
              <a:rPr lang="en-US" dirty="0" err="1" smtClean="0">
                <a:sym typeface="Symbol"/>
              </a:rPr>
              <a:t>y</a:t>
            </a:r>
            <a:r>
              <a:rPr lang="en-US" baseline="-25000" dirty="0" err="1" smtClean="0">
                <a:sym typeface="Symbol"/>
              </a:rPr>
              <a:t>n</a:t>
            </a:r>
            <a:r>
              <a:rPr lang="en-US" dirty="0" smtClean="0">
                <a:sym typeface="Symbol"/>
              </a:rPr>
              <a:t>)P</a:t>
            </a:r>
          </a:p>
          <a:p>
            <a:pPr>
              <a:buNone/>
            </a:pPr>
            <a:r>
              <a:rPr lang="en-US" dirty="0" smtClean="0">
                <a:sym typeface="Symbol"/>
              </a:rPr>
              <a:t>But</a:t>
            </a:r>
          </a:p>
          <a:p>
            <a:pPr>
              <a:buNone/>
            </a:pPr>
            <a:r>
              <a:rPr lang="en-US" dirty="0" smtClean="0">
                <a:sym typeface="Symbol"/>
              </a:rPr>
              <a:t>y</a:t>
            </a:r>
            <a:r>
              <a:rPr lang="en-US" baseline="-25000" dirty="0" smtClean="0">
                <a:sym typeface="Symbol"/>
              </a:rPr>
              <a:t>1 </a:t>
            </a:r>
            <a:r>
              <a:rPr lang="en-US" dirty="0" smtClean="0">
                <a:sym typeface="Symbol"/>
              </a:rPr>
              <a:t>+ y</a:t>
            </a:r>
            <a:r>
              <a:rPr lang="en-US" baseline="-25000" dirty="0" smtClean="0">
                <a:sym typeface="Symbol"/>
              </a:rPr>
              <a:t>2 </a:t>
            </a:r>
            <a:r>
              <a:rPr lang="en-US" dirty="0" smtClean="0">
                <a:sym typeface="Symbol"/>
              </a:rPr>
              <a:t>+ y</a:t>
            </a:r>
            <a:r>
              <a:rPr lang="en-US" baseline="-25000" dirty="0" smtClean="0">
                <a:sym typeface="Symbol"/>
              </a:rPr>
              <a:t>3 </a:t>
            </a:r>
            <a:r>
              <a:rPr lang="en-US" dirty="0" smtClean="0">
                <a:sym typeface="Symbol"/>
              </a:rPr>
              <a:t>+ … + </a:t>
            </a:r>
            <a:r>
              <a:rPr lang="en-US" dirty="0" err="1" smtClean="0">
                <a:sym typeface="Symbol"/>
              </a:rPr>
              <a:t>y</a:t>
            </a:r>
            <a:r>
              <a:rPr lang="en-US" baseline="-25000" dirty="0" err="1" smtClean="0">
                <a:sym typeface="Symbol"/>
              </a:rPr>
              <a:t>n</a:t>
            </a:r>
            <a:r>
              <a:rPr lang="en-US" dirty="0" smtClean="0">
                <a:sym typeface="Symbol"/>
              </a:rPr>
              <a:t> = 1</a:t>
            </a:r>
          </a:p>
          <a:p>
            <a:pPr>
              <a:buNone/>
            </a:pPr>
            <a:r>
              <a:rPr lang="en-US" dirty="0" smtClean="0">
                <a:sym typeface="Symbol"/>
              </a:rPr>
              <a:t> p</a:t>
            </a:r>
            <a:r>
              <a:rPr lang="en-US" baseline="-25000" dirty="0" smtClean="0">
                <a:sym typeface="Symbol"/>
              </a:rPr>
              <a:t>1 </a:t>
            </a:r>
            <a:r>
              <a:rPr lang="en-US" dirty="0" smtClean="0">
                <a:sym typeface="Symbol"/>
              </a:rPr>
              <a:t>+ p</a:t>
            </a:r>
            <a:r>
              <a:rPr lang="en-US" baseline="-25000" dirty="0" smtClean="0">
                <a:sym typeface="Symbol"/>
              </a:rPr>
              <a:t>2 </a:t>
            </a:r>
            <a:r>
              <a:rPr lang="en-US" dirty="0" smtClean="0">
                <a:sym typeface="Symbol"/>
              </a:rPr>
              <a:t>+ p</a:t>
            </a:r>
            <a:r>
              <a:rPr lang="en-US" baseline="-25000" dirty="0" smtClean="0">
                <a:sym typeface="Symbol"/>
              </a:rPr>
              <a:t>3 </a:t>
            </a:r>
            <a:r>
              <a:rPr lang="en-US" dirty="0" smtClean="0">
                <a:sym typeface="Symbol"/>
              </a:rPr>
              <a:t>+ … + </a:t>
            </a:r>
            <a:r>
              <a:rPr lang="en-US" dirty="0" err="1" smtClean="0">
                <a:sym typeface="Symbol"/>
              </a:rPr>
              <a:t>p</a:t>
            </a:r>
            <a:r>
              <a:rPr lang="en-US" baseline="-25000" dirty="0" err="1" smtClean="0">
                <a:sym typeface="Symbol"/>
              </a:rPr>
              <a:t>n</a:t>
            </a:r>
            <a:r>
              <a:rPr lang="en-US" dirty="0" smtClean="0">
                <a:sym typeface="Symbol"/>
              </a:rPr>
              <a:t> = P </a:t>
            </a:r>
          </a:p>
          <a:p>
            <a:pPr marL="0" indent="0" algn="just">
              <a:buNone/>
            </a:pPr>
            <a:r>
              <a:rPr lang="en-US" b="1" dirty="0" smtClean="0"/>
              <a:t>Dalton’s Law of Partial Pressure</a:t>
            </a:r>
            <a:r>
              <a:rPr lang="en-US" dirty="0" smtClean="0"/>
              <a:t>: The sum of partial pressures of gases in a mixture is equal to the total gas pressure</a:t>
            </a:r>
            <a:endParaRPr lang="en-US" dirty="0"/>
          </a:p>
        </p:txBody>
      </p:sp>
      <p:sp>
        <p:nvSpPr>
          <p:cNvPr id="4" name="Slide Number Placeholder 3"/>
          <p:cNvSpPr>
            <a:spLocks noGrp="1"/>
          </p:cNvSpPr>
          <p:nvPr>
            <p:ph type="sldNum" sz="quarter" idx="12"/>
          </p:nvPr>
        </p:nvSpPr>
        <p:spPr/>
        <p:txBody>
          <a:bodyPr/>
          <a:lstStyle/>
          <a:p>
            <a:fld id="{40419499-4A59-4189-9AFC-A2B89F687624}" type="slidenum">
              <a:rPr lang="en-US" smtClean="0"/>
              <a:pPr/>
              <a:t>26</a:t>
            </a:fld>
            <a:endParaRPr lang="en-US"/>
          </a:p>
        </p:txBody>
      </p:sp>
      <p:graphicFrame>
        <p:nvGraphicFramePr>
          <p:cNvPr id="5" name="Object 4"/>
          <p:cNvGraphicFramePr>
            <a:graphicFrameLocks noChangeAspect="1"/>
          </p:cNvGraphicFramePr>
          <p:nvPr/>
        </p:nvGraphicFramePr>
        <p:xfrm>
          <a:off x="4876800" y="3886200"/>
          <a:ext cx="1871662" cy="949662"/>
        </p:xfrm>
        <a:graphic>
          <a:graphicData uri="http://schemas.openxmlformats.org/presentationml/2006/ole">
            <p:oleObj spid="_x0000_s28674" name="Equation" r:id="rId3" imgW="901440" imgH="457200" progId="Equation.3">
              <p:embed/>
            </p:oleObj>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err="1" smtClean="0"/>
              <a:t>Amagat’s</a:t>
            </a:r>
            <a:r>
              <a:rPr lang="en-US" dirty="0" smtClean="0"/>
              <a:t> Law</a:t>
            </a:r>
            <a:endParaRPr lang="en-US" dirty="0"/>
          </a:p>
        </p:txBody>
      </p:sp>
      <p:sp>
        <p:nvSpPr>
          <p:cNvPr id="3" name="Content Placeholder 2"/>
          <p:cNvSpPr>
            <a:spLocks noGrp="1"/>
          </p:cNvSpPr>
          <p:nvPr>
            <p:ph idx="1"/>
          </p:nvPr>
        </p:nvSpPr>
        <p:spPr>
          <a:xfrm>
            <a:off x="457200" y="1143000"/>
            <a:ext cx="8229600" cy="5257800"/>
          </a:xfrm>
        </p:spPr>
        <p:txBody>
          <a:bodyPr/>
          <a:lstStyle/>
          <a:p>
            <a:pPr marL="0" indent="0" algn="just">
              <a:buNone/>
            </a:pPr>
            <a:r>
              <a:rPr lang="en-US" dirty="0" smtClean="0"/>
              <a:t>The volume occupied by the moles of a gas in a gas mixture at the total pressure (as if the other gases are absent) and temperature is defined as partial volume</a:t>
            </a:r>
          </a:p>
          <a:p>
            <a:pPr marL="0" indent="0" algn="just">
              <a:buNone/>
            </a:pPr>
            <a:r>
              <a:rPr lang="en-US" dirty="0" smtClean="0"/>
              <a:t>Ideal gas equation for a gas mixture is</a:t>
            </a:r>
          </a:p>
          <a:p>
            <a:pPr marL="0" indent="0" algn="just">
              <a:buNone/>
            </a:pPr>
            <a:r>
              <a:rPr lang="en-US" b="1" dirty="0" smtClean="0"/>
              <a:t>PV = </a:t>
            </a:r>
            <a:r>
              <a:rPr lang="en-US" b="1" dirty="0" err="1" smtClean="0"/>
              <a:t>nR</a:t>
            </a:r>
            <a:r>
              <a:rPr lang="en-US" b="1" baseline="-25000" dirty="0" err="1" smtClean="0"/>
              <a:t>u</a:t>
            </a:r>
            <a:r>
              <a:rPr lang="en-US" b="1" dirty="0" err="1" smtClean="0"/>
              <a:t>T</a:t>
            </a:r>
            <a:r>
              <a:rPr lang="en-US" dirty="0" smtClean="0"/>
              <a:t>		</a:t>
            </a:r>
            <a:r>
              <a:rPr lang="en-US" sz="2600" dirty="0" smtClean="0"/>
              <a:t>(1)</a:t>
            </a:r>
            <a:endParaRPr lang="en-US" sz="2600" b="1" dirty="0" smtClean="0"/>
          </a:p>
          <a:p>
            <a:pPr marL="0" indent="0" algn="just">
              <a:buNone/>
            </a:pPr>
            <a:r>
              <a:rPr lang="en-US" dirty="0" smtClean="0"/>
              <a:t>And for the gas species ‘</a:t>
            </a:r>
            <a:r>
              <a:rPr lang="en-US" dirty="0" err="1" smtClean="0"/>
              <a:t>i</a:t>
            </a:r>
            <a:r>
              <a:rPr lang="en-US" dirty="0" smtClean="0"/>
              <a:t>’ in the mixture</a:t>
            </a:r>
          </a:p>
          <a:p>
            <a:pPr marL="0" indent="0" algn="just">
              <a:buNone/>
            </a:pPr>
            <a:r>
              <a:rPr lang="en-US" b="1" dirty="0" err="1" smtClean="0"/>
              <a:t>PV</a:t>
            </a:r>
            <a:r>
              <a:rPr lang="en-US" b="1" baseline="-25000" dirty="0" err="1" smtClean="0"/>
              <a:t>i</a:t>
            </a:r>
            <a:r>
              <a:rPr lang="en-US" b="1" dirty="0" smtClean="0"/>
              <a:t> = </a:t>
            </a:r>
            <a:r>
              <a:rPr lang="en-US" b="1" dirty="0" err="1" smtClean="0"/>
              <a:t>n</a:t>
            </a:r>
            <a:r>
              <a:rPr lang="en-US" b="1" baseline="-25000" dirty="0" err="1" smtClean="0"/>
              <a:t>i</a:t>
            </a:r>
            <a:r>
              <a:rPr lang="en-US" b="1" dirty="0" err="1" smtClean="0"/>
              <a:t>R</a:t>
            </a:r>
            <a:r>
              <a:rPr lang="en-US" b="1" baseline="-25000" dirty="0" err="1" smtClean="0"/>
              <a:t>u</a:t>
            </a:r>
            <a:r>
              <a:rPr lang="en-US" b="1" dirty="0" err="1" smtClean="0"/>
              <a:t>T</a:t>
            </a:r>
            <a:r>
              <a:rPr lang="en-US" b="1" dirty="0" smtClean="0"/>
              <a:t>	 	</a:t>
            </a:r>
            <a:r>
              <a:rPr lang="en-US" sz="2600" dirty="0" smtClean="0"/>
              <a:t>(2)</a:t>
            </a:r>
          </a:p>
          <a:p>
            <a:pPr marL="0" indent="0" algn="just">
              <a:buNone/>
            </a:pPr>
            <a:r>
              <a:rPr lang="en-US" dirty="0" smtClean="0"/>
              <a:t>Dividing (2) with (1), </a:t>
            </a:r>
          </a:p>
          <a:p>
            <a:pPr marL="0" indent="0" algn="just">
              <a:buNone/>
            </a:pPr>
            <a:endParaRPr lang="en-US" dirty="0"/>
          </a:p>
        </p:txBody>
      </p:sp>
      <p:sp>
        <p:nvSpPr>
          <p:cNvPr id="4" name="Slide Number Placeholder 3"/>
          <p:cNvSpPr>
            <a:spLocks noGrp="1"/>
          </p:cNvSpPr>
          <p:nvPr>
            <p:ph type="sldNum" sz="quarter" idx="12"/>
          </p:nvPr>
        </p:nvSpPr>
        <p:spPr/>
        <p:txBody>
          <a:bodyPr/>
          <a:lstStyle/>
          <a:p>
            <a:fld id="{40419499-4A59-4189-9AFC-A2B89F687624}" type="slidenum">
              <a:rPr lang="en-US" smtClean="0"/>
              <a:pPr/>
              <a:t>27</a:t>
            </a:fld>
            <a:endParaRPr lang="en-US"/>
          </a:p>
        </p:txBody>
      </p:sp>
      <p:graphicFrame>
        <p:nvGraphicFramePr>
          <p:cNvPr id="5" name="Object 4"/>
          <p:cNvGraphicFramePr>
            <a:graphicFrameLocks noChangeAspect="1"/>
          </p:cNvGraphicFramePr>
          <p:nvPr/>
        </p:nvGraphicFramePr>
        <p:xfrm>
          <a:off x="4114800" y="5486400"/>
          <a:ext cx="3973512" cy="886179"/>
        </p:xfrm>
        <a:graphic>
          <a:graphicData uri="http://schemas.openxmlformats.org/presentationml/2006/ole">
            <p:oleObj spid="_x0000_s29698" name="Equation" r:id="rId3" imgW="1765080" imgH="393480" progId="Equation.3">
              <p:embed/>
            </p:oleObj>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Amagat’s</a:t>
            </a:r>
            <a:r>
              <a:rPr lang="en-US" dirty="0" smtClean="0"/>
              <a:t> Law…</a:t>
            </a:r>
            <a:endParaRPr lang="en-US" dirty="0"/>
          </a:p>
        </p:txBody>
      </p:sp>
      <p:sp>
        <p:nvSpPr>
          <p:cNvPr id="3" name="Content Placeholder 2"/>
          <p:cNvSpPr>
            <a:spLocks noGrp="1"/>
          </p:cNvSpPr>
          <p:nvPr>
            <p:ph idx="1"/>
          </p:nvPr>
        </p:nvSpPr>
        <p:spPr>
          <a:xfrm>
            <a:off x="457200" y="1295400"/>
            <a:ext cx="8229600" cy="5105400"/>
          </a:xfrm>
        </p:spPr>
        <p:txBody>
          <a:bodyPr>
            <a:normAutofit lnSpcReduction="10000"/>
          </a:bodyPr>
          <a:lstStyle/>
          <a:p>
            <a:pPr marL="0" indent="0" algn="just">
              <a:buNone/>
            </a:pPr>
            <a:r>
              <a:rPr lang="en-US" dirty="0" smtClean="0">
                <a:sym typeface="Symbol"/>
              </a:rPr>
              <a:t> Volume fraction and mole fraction of a gas species in a gas mixture are one and the same</a:t>
            </a:r>
          </a:p>
          <a:p>
            <a:pPr>
              <a:buNone/>
            </a:pPr>
            <a:r>
              <a:rPr lang="en-US" dirty="0" smtClean="0">
                <a:sym typeface="Symbol"/>
              </a:rPr>
              <a:t>V</a:t>
            </a:r>
            <a:r>
              <a:rPr lang="en-US" baseline="-25000" dirty="0" smtClean="0">
                <a:sym typeface="Symbol"/>
              </a:rPr>
              <a:t>i</a:t>
            </a:r>
            <a:r>
              <a:rPr lang="en-US" dirty="0" smtClean="0">
                <a:sym typeface="Symbol"/>
              </a:rPr>
              <a:t> = </a:t>
            </a:r>
            <a:r>
              <a:rPr lang="en-US" dirty="0" err="1" smtClean="0">
                <a:sym typeface="Symbol"/>
              </a:rPr>
              <a:t>y</a:t>
            </a:r>
            <a:r>
              <a:rPr lang="en-US" baseline="-25000" dirty="0" err="1" smtClean="0">
                <a:sym typeface="Symbol"/>
              </a:rPr>
              <a:t>i</a:t>
            </a:r>
            <a:r>
              <a:rPr lang="en-US" dirty="0" err="1" smtClean="0">
                <a:sym typeface="Symbol"/>
              </a:rPr>
              <a:t>V</a:t>
            </a:r>
            <a:endParaRPr lang="en-US" dirty="0" smtClean="0">
              <a:sym typeface="Symbol"/>
            </a:endParaRPr>
          </a:p>
          <a:p>
            <a:pPr>
              <a:buNone/>
            </a:pPr>
            <a:r>
              <a:rPr lang="en-US" dirty="0" smtClean="0">
                <a:sym typeface="Symbol"/>
              </a:rPr>
              <a:t>For the gas mixture containing species 1,2,3,…n</a:t>
            </a:r>
          </a:p>
          <a:p>
            <a:pPr>
              <a:buNone/>
            </a:pPr>
            <a:r>
              <a:rPr lang="en-US" dirty="0" smtClean="0">
                <a:sym typeface="Symbol"/>
              </a:rPr>
              <a:t>v</a:t>
            </a:r>
            <a:r>
              <a:rPr lang="en-US" baseline="-25000" dirty="0" smtClean="0">
                <a:sym typeface="Symbol"/>
              </a:rPr>
              <a:t>1 </a:t>
            </a:r>
            <a:r>
              <a:rPr lang="en-US" dirty="0" smtClean="0">
                <a:sym typeface="Symbol"/>
              </a:rPr>
              <a:t>+ v</a:t>
            </a:r>
            <a:r>
              <a:rPr lang="en-US" baseline="-25000" dirty="0" smtClean="0">
                <a:sym typeface="Symbol"/>
              </a:rPr>
              <a:t>2 </a:t>
            </a:r>
            <a:r>
              <a:rPr lang="en-US" dirty="0" smtClean="0">
                <a:sym typeface="Symbol"/>
              </a:rPr>
              <a:t>+ v</a:t>
            </a:r>
            <a:r>
              <a:rPr lang="en-US" baseline="-25000" dirty="0" smtClean="0">
                <a:sym typeface="Symbol"/>
              </a:rPr>
              <a:t>3 </a:t>
            </a:r>
            <a:r>
              <a:rPr lang="en-US" dirty="0" smtClean="0">
                <a:sym typeface="Symbol"/>
              </a:rPr>
              <a:t>+ … + </a:t>
            </a:r>
            <a:r>
              <a:rPr lang="en-US" dirty="0" err="1" smtClean="0">
                <a:sym typeface="Symbol"/>
              </a:rPr>
              <a:t>v</a:t>
            </a:r>
            <a:r>
              <a:rPr lang="en-US" baseline="-25000" dirty="0" err="1" smtClean="0">
                <a:sym typeface="Symbol"/>
              </a:rPr>
              <a:t>n</a:t>
            </a:r>
            <a:r>
              <a:rPr lang="en-US" baseline="-25000" dirty="0" smtClean="0">
                <a:sym typeface="Symbol"/>
              </a:rPr>
              <a:t> </a:t>
            </a:r>
            <a:r>
              <a:rPr lang="en-US" dirty="0" smtClean="0">
                <a:sym typeface="Symbol"/>
              </a:rPr>
              <a:t>= y</a:t>
            </a:r>
            <a:r>
              <a:rPr lang="en-US" baseline="-25000" dirty="0" smtClean="0">
                <a:sym typeface="Symbol"/>
              </a:rPr>
              <a:t>1</a:t>
            </a:r>
            <a:r>
              <a:rPr lang="en-US" dirty="0" smtClean="0">
                <a:sym typeface="Symbol"/>
              </a:rPr>
              <a:t>V + y</a:t>
            </a:r>
            <a:r>
              <a:rPr lang="en-US" baseline="-25000" dirty="0" smtClean="0">
                <a:sym typeface="Symbol"/>
              </a:rPr>
              <a:t>2</a:t>
            </a:r>
            <a:r>
              <a:rPr lang="en-US" dirty="0" smtClean="0">
                <a:sym typeface="Symbol"/>
              </a:rPr>
              <a:t>V + y</a:t>
            </a:r>
            <a:r>
              <a:rPr lang="en-US" baseline="-25000" dirty="0" smtClean="0">
                <a:sym typeface="Symbol"/>
              </a:rPr>
              <a:t>3</a:t>
            </a:r>
            <a:r>
              <a:rPr lang="en-US" dirty="0" smtClean="0">
                <a:sym typeface="Symbol"/>
              </a:rPr>
              <a:t>V +…+ </a:t>
            </a:r>
            <a:r>
              <a:rPr lang="en-US" dirty="0" err="1" smtClean="0">
                <a:sym typeface="Symbol"/>
              </a:rPr>
              <a:t>y</a:t>
            </a:r>
            <a:r>
              <a:rPr lang="en-US" baseline="-25000" dirty="0" err="1" smtClean="0">
                <a:sym typeface="Symbol"/>
              </a:rPr>
              <a:t>n</a:t>
            </a:r>
            <a:r>
              <a:rPr lang="en-US" dirty="0" err="1" smtClean="0">
                <a:sym typeface="Symbol"/>
              </a:rPr>
              <a:t>V</a:t>
            </a:r>
            <a:endParaRPr lang="en-US" dirty="0" smtClean="0">
              <a:sym typeface="Symbol"/>
            </a:endParaRPr>
          </a:p>
          <a:p>
            <a:pPr>
              <a:buNone/>
            </a:pPr>
            <a:r>
              <a:rPr lang="en-US" dirty="0" smtClean="0">
                <a:sym typeface="Symbol"/>
              </a:rPr>
              <a:t>				     = (y</a:t>
            </a:r>
            <a:r>
              <a:rPr lang="en-US" baseline="-25000" dirty="0" smtClean="0">
                <a:sym typeface="Symbol"/>
              </a:rPr>
              <a:t>1</a:t>
            </a:r>
            <a:r>
              <a:rPr lang="en-US" dirty="0" smtClean="0">
                <a:sym typeface="Symbol"/>
              </a:rPr>
              <a:t> + y</a:t>
            </a:r>
            <a:r>
              <a:rPr lang="en-US" baseline="-25000" dirty="0" smtClean="0">
                <a:sym typeface="Symbol"/>
              </a:rPr>
              <a:t>2</a:t>
            </a:r>
            <a:r>
              <a:rPr lang="en-US" dirty="0" smtClean="0">
                <a:sym typeface="Symbol"/>
              </a:rPr>
              <a:t> + y</a:t>
            </a:r>
            <a:r>
              <a:rPr lang="en-US" baseline="-25000" dirty="0" smtClean="0">
                <a:sym typeface="Symbol"/>
              </a:rPr>
              <a:t>3</a:t>
            </a:r>
            <a:r>
              <a:rPr lang="en-US" dirty="0" smtClean="0">
                <a:sym typeface="Symbol"/>
              </a:rPr>
              <a:t> + …+ </a:t>
            </a:r>
            <a:r>
              <a:rPr lang="en-US" dirty="0" err="1" smtClean="0">
                <a:sym typeface="Symbol"/>
              </a:rPr>
              <a:t>y</a:t>
            </a:r>
            <a:r>
              <a:rPr lang="en-US" baseline="-25000" dirty="0" err="1" smtClean="0">
                <a:sym typeface="Symbol"/>
              </a:rPr>
              <a:t>n</a:t>
            </a:r>
            <a:r>
              <a:rPr lang="en-US" dirty="0" smtClean="0">
                <a:sym typeface="Symbol"/>
              </a:rPr>
              <a:t>)V</a:t>
            </a:r>
          </a:p>
          <a:p>
            <a:pPr>
              <a:buNone/>
            </a:pPr>
            <a:r>
              <a:rPr lang="en-US" dirty="0" smtClean="0">
                <a:sym typeface="Symbol"/>
              </a:rPr>
              <a:t>But</a:t>
            </a:r>
          </a:p>
          <a:p>
            <a:pPr>
              <a:buNone/>
            </a:pPr>
            <a:r>
              <a:rPr lang="en-US" dirty="0" smtClean="0">
                <a:sym typeface="Symbol"/>
              </a:rPr>
              <a:t>y</a:t>
            </a:r>
            <a:r>
              <a:rPr lang="en-US" baseline="-25000" dirty="0" smtClean="0">
                <a:sym typeface="Symbol"/>
              </a:rPr>
              <a:t>1 </a:t>
            </a:r>
            <a:r>
              <a:rPr lang="en-US" dirty="0" smtClean="0">
                <a:sym typeface="Symbol"/>
              </a:rPr>
              <a:t>+ y</a:t>
            </a:r>
            <a:r>
              <a:rPr lang="en-US" baseline="-25000" dirty="0" smtClean="0">
                <a:sym typeface="Symbol"/>
              </a:rPr>
              <a:t>2 </a:t>
            </a:r>
            <a:r>
              <a:rPr lang="en-US" dirty="0" smtClean="0">
                <a:sym typeface="Symbol"/>
              </a:rPr>
              <a:t>+ y</a:t>
            </a:r>
            <a:r>
              <a:rPr lang="en-US" baseline="-25000" dirty="0" smtClean="0">
                <a:sym typeface="Symbol"/>
              </a:rPr>
              <a:t>3 </a:t>
            </a:r>
            <a:r>
              <a:rPr lang="en-US" dirty="0" smtClean="0">
                <a:sym typeface="Symbol"/>
              </a:rPr>
              <a:t>+ … + </a:t>
            </a:r>
            <a:r>
              <a:rPr lang="en-US" dirty="0" err="1" smtClean="0">
                <a:sym typeface="Symbol"/>
              </a:rPr>
              <a:t>y</a:t>
            </a:r>
            <a:r>
              <a:rPr lang="en-US" baseline="-25000" dirty="0" err="1" smtClean="0">
                <a:sym typeface="Symbol"/>
              </a:rPr>
              <a:t>n</a:t>
            </a:r>
            <a:r>
              <a:rPr lang="en-US" dirty="0" smtClean="0">
                <a:sym typeface="Symbol"/>
              </a:rPr>
              <a:t> = 1</a:t>
            </a:r>
          </a:p>
          <a:p>
            <a:pPr>
              <a:buFont typeface="Symbol"/>
              <a:buChar char="\"/>
            </a:pPr>
            <a:r>
              <a:rPr lang="en-US" dirty="0" smtClean="0">
                <a:sym typeface="Symbol"/>
              </a:rPr>
              <a:t>v</a:t>
            </a:r>
            <a:r>
              <a:rPr lang="en-US" baseline="-25000" dirty="0" smtClean="0">
                <a:sym typeface="Symbol"/>
              </a:rPr>
              <a:t>1 </a:t>
            </a:r>
            <a:r>
              <a:rPr lang="en-US" dirty="0" smtClean="0">
                <a:sym typeface="Symbol"/>
              </a:rPr>
              <a:t>+ v</a:t>
            </a:r>
            <a:r>
              <a:rPr lang="en-US" baseline="-25000" dirty="0" smtClean="0">
                <a:sym typeface="Symbol"/>
              </a:rPr>
              <a:t>2 </a:t>
            </a:r>
            <a:r>
              <a:rPr lang="en-US" dirty="0" smtClean="0">
                <a:sym typeface="Symbol"/>
              </a:rPr>
              <a:t>+ v</a:t>
            </a:r>
            <a:r>
              <a:rPr lang="en-US" baseline="-25000" dirty="0" smtClean="0">
                <a:sym typeface="Symbol"/>
              </a:rPr>
              <a:t>3 </a:t>
            </a:r>
            <a:r>
              <a:rPr lang="en-US" dirty="0" smtClean="0">
                <a:sym typeface="Symbol"/>
              </a:rPr>
              <a:t>+ … + </a:t>
            </a:r>
            <a:r>
              <a:rPr lang="en-US" dirty="0" err="1" smtClean="0">
                <a:sym typeface="Symbol"/>
              </a:rPr>
              <a:t>v</a:t>
            </a:r>
            <a:r>
              <a:rPr lang="en-US" baseline="-25000" dirty="0" err="1" smtClean="0">
                <a:sym typeface="Symbol"/>
              </a:rPr>
              <a:t>n</a:t>
            </a:r>
            <a:r>
              <a:rPr lang="en-US" dirty="0" smtClean="0">
                <a:sym typeface="Symbol"/>
              </a:rPr>
              <a:t> = V</a:t>
            </a:r>
          </a:p>
          <a:p>
            <a:pPr marL="0" indent="0" algn="just">
              <a:buNone/>
            </a:pPr>
            <a:r>
              <a:rPr lang="en-US" b="1" dirty="0" err="1" smtClean="0">
                <a:sym typeface="Symbol"/>
              </a:rPr>
              <a:t>Amagat’s</a:t>
            </a:r>
            <a:r>
              <a:rPr lang="en-US" b="1" dirty="0" smtClean="0">
                <a:sym typeface="Symbol"/>
              </a:rPr>
              <a:t> Law</a:t>
            </a:r>
            <a:r>
              <a:rPr lang="en-US" dirty="0" smtClean="0">
                <a:sym typeface="Symbol"/>
              </a:rPr>
              <a:t>: </a:t>
            </a:r>
            <a:r>
              <a:rPr lang="en-US" dirty="0" smtClean="0"/>
              <a:t>The sum of partial volumes of gases in a mixture is equal to the total gas volume</a:t>
            </a:r>
            <a:endParaRPr lang="en-US" dirty="0" smtClean="0">
              <a:sym typeface="Symbol"/>
            </a:endParaRPr>
          </a:p>
          <a:p>
            <a:pPr>
              <a:buNone/>
            </a:pPr>
            <a:endParaRPr lang="en-US" dirty="0"/>
          </a:p>
        </p:txBody>
      </p:sp>
      <p:sp>
        <p:nvSpPr>
          <p:cNvPr id="4" name="Slide Number Placeholder 3"/>
          <p:cNvSpPr>
            <a:spLocks noGrp="1"/>
          </p:cNvSpPr>
          <p:nvPr>
            <p:ph type="sldNum" sz="quarter" idx="12"/>
          </p:nvPr>
        </p:nvSpPr>
        <p:spPr/>
        <p:txBody>
          <a:bodyPr/>
          <a:lstStyle/>
          <a:p>
            <a:fld id="{40419499-4A59-4189-9AFC-A2B89F687624}" type="slidenum">
              <a:rPr lang="en-US" smtClean="0"/>
              <a:pPr/>
              <a:t>28</a:t>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Avogadro’s Law</a:t>
            </a:r>
            <a:endParaRPr lang="en-US" dirty="0"/>
          </a:p>
        </p:txBody>
      </p:sp>
      <p:sp>
        <p:nvSpPr>
          <p:cNvPr id="3" name="Content Placeholder 2"/>
          <p:cNvSpPr>
            <a:spLocks noGrp="1"/>
          </p:cNvSpPr>
          <p:nvPr>
            <p:ph idx="1"/>
          </p:nvPr>
        </p:nvSpPr>
        <p:spPr>
          <a:xfrm>
            <a:off x="457200" y="1600200"/>
            <a:ext cx="5029200" cy="4709160"/>
          </a:xfrm>
        </p:spPr>
        <p:txBody>
          <a:bodyPr>
            <a:normAutofit fontScale="85000" lnSpcReduction="10000"/>
          </a:bodyPr>
          <a:lstStyle/>
          <a:p>
            <a:r>
              <a:rPr lang="en-US" dirty="0" smtClean="0"/>
              <a:t>Under identical conditions of temperature and pressure, equal volumes of all gases have same number of molecules.</a:t>
            </a:r>
          </a:p>
          <a:p>
            <a:r>
              <a:rPr lang="en-US" dirty="0" smtClean="0"/>
              <a:t>Mass of a gas = number of moles x Molecular mass</a:t>
            </a:r>
          </a:p>
          <a:p>
            <a:r>
              <a:rPr lang="en-US" dirty="0" smtClean="0"/>
              <a:t>Density of gas1/density of gas 2 = (Molecular mass of gas 1/Molecular mass of gas 2)</a:t>
            </a:r>
          </a:p>
          <a:p>
            <a:r>
              <a:rPr lang="en-US" dirty="0" smtClean="0"/>
              <a:t>Specific volume of gas 2/sp.vol of gas 1=(Molecular mass of gas 1/Molecular mass of gas2)</a:t>
            </a:r>
          </a:p>
          <a:p>
            <a:pPr>
              <a:buNone/>
            </a:pPr>
            <a:endParaRPr lang="en-US" dirty="0"/>
          </a:p>
        </p:txBody>
      </p:sp>
      <p:pic>
        <p:nvPicPr>
          <p:cNvPr id="4" name="Picture 7" descr="avogadro"/>
          <p:cNvPicPr>
            <a:picLocks noChangeAspect="1" noChangeArrowheads="1"/>
          </p:cNvPicPr>
          <p:nvPr/>
        </p:nvPicPr>
        <p:blipFill>
          <a:blip r:embed="rId2" cstate="print"/>
          <a:srcRect/>
          <a:stretch>
            <a:fillRect/>
          </a:stretch>
        </p:blipFill>
        <p:spPr bwMode="auto">
          <a:xfrm>
            <a:off x="5562600" y="1447800"/>
            <a:ext cx="3071813" cy="3659188"/>
          </a:xfrm>
          <a:prstGeom prst="rect">
            <a:avLst/>
          </a:prstGeom>
          <a:noFill/>
          <a:ln w="9525">
            <a:noFill/>
            <a:miter lim="800000"/>
            <a:headEnd/>
            <a:tailEnd/>
          </a:ln>
        </p:spPr>
      </p:pic>
      <p:sp>
        <p:nvSpPr>
          <p:cNvPr id="5" name="Text Box 8"/>
          <p:cNvSpPr txBox="1">
            <a:spLocks noChangeArrowheads="1"/>
          </p:cNvSpPr>
          <p:nvPr/>
        </p:nvSpPr>
        <p:spPr bwMode="auto">
          <a:xfrm>
            <a:off x="5486400" y="5334000"/>
            <a:ext cx="2914650" cy="12811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2400" b="1" dirty="0" err="1">
                <a:solidFill>
                  <a:srgbClr val="FF0000"/>
                </a:solidFill>
                <a:latin typeface="Times New Roman" pitchFamily="18" charset="0"/>
              </a:rPr>
              <a:t>Amedeo</a:t>
            </a:r>
            <a:r>
              <a:rPr lang="en-US" sz="2400" b="1" dirty="0">
                <a:solidFill>
                  <a:srgbClr val="FF0000"/>
                </a:solidFill>
                <a:latin typeface="Times New Roman" pitchFamily="18" charset="0"/>
              </a:rPr>
              <a:t> Avogadro</a:t>
            </a:r>
          </a:p>
          <a:p>
            <a:pPr algn="ctr"/>
            <a:r>
              <a:rPr lang="en-US" sz="1800" b="1" dirty="0">
                <a:solidFill>
                  <a:schemeClr val="tx1"/>
                </a:solidFill>
                <a:latin typeface="Times New Roman" pitchFamily="18" charset="0"/>
              </a:rPr>
              <a:t>Physicist</a:t>
            </a:r>
          </a:p>
          <a:p>
            <a:pPr algn="ctr"/>
            <a:r>
              <a:rPr lang="en-US" sz="1800" dirty="0">
                <a:solidFill>
                  <a:schemeClr val="tx1"/>
                </a:solidFill>
                <a:latin typeface="Times New Roman" pitchFamily="18" charset="0"/>
              </a:rPr>
              <a:t>Turin, Italy</a:t>
            </a:r>
          </a:p>
          <a:p>
            <a:pPr algn="ctr"/>
            <a:r>
              <a:rPr lang="en-US" sz="1800" i="1" dirty="0">
                <a:solidFill>
                  <a:schemeClr val="tx1"/>
                </a:solidFill>
                <a:latin typeface="Times New Roman" pitchFamily="18" charset="0"/>
              </a:rPr>
              <a:t>August 9, 1776 – July 9, 1856</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a theoretical gas. Non existent</a:t>
            </a:r>
          </a:p>
          <a:p>
            <a:r>
              <a:rPr lang="en-US" dirty="0" smtClean="0"/>
              <a:t>Atoms are specified by point particles with no volume.</a:t>
            </a:r>
          </a:p>
          <a:p>
            <a:r>
              <a:rPr lang="en-US" dirty="0" smtClean="0"/>
              <a:t>Obeys ideal gas law, PV=</a:t>
            </a:r>
            <a:r>
              <a:rPr lang="en-US" dirty="0" err="1" smtClean="0"/>
              <a:t>nRT</a:t>
            </a:r>
            <a:endParaRPr lang="en-US" dirty="0" smtClean="0"/>
          </a:p>
          <a:p>
            <a:r>
              <a:rPr lang="en-US" dirty="0" smtClean="0"/>
              <a:t>Some gases like air, nitrogen, oxygen, hydrogen can be treated as ideal gas.</a:t>
            </a:r>
          </a:p>
          <a:p>
            <a:r>
              <a:rPr lang="en-US" dirty="0" smtClean="0"/>
              <a:t>A gas behaves like an ideal gas…. When?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vessel of 2.75 m</a:t>
            </a:r>
            <a:r>
              <a:rPr lang="en-US" baseline="30000" dirty="0" smtClean="0"/>
              <a:t>3</a:t>
            </a:r>
            <a:r>
              <a:rPr lang="en-US" dirty="0" smtClean="0"/>
              <a:t> capacity contains 5 kg of oxygen at 300K. Determine the pressure exerted by oxygen using van </a:t>
            </a:r>
            <a:r>
              <a:rPr lang="en-US" dirty="0" err="1" smtClean="0"/>
              <a:t>der</a:t>
            </a:r>
            <a:r>
              <a:rPr lang="en-US" dirty="0" smtClean="0"/>
              <a:t> Waals equation. Compare the results if oxygen is treated as an ideal gas. The constants a = 139.35x10</a:t>
            </a:r>
            <a:r>
              <a:rPr lang="en-US" baseline="30000" dirty="0" smtClean="0"/>
              <a:t>3</a:t>
            </a:r>
            <a:r>
              <a:rPr lang="en-US" dirty="0" smtClean="0"/>
              <a:t> Nm</a:t>
            </a:r>
            <a:r>
              <a:rPr lang="en-US" baseline="30000" dirty="0" smtClean="0"/>
              <a:t>4</a:t>
            </a:r>
            <a:r>
              <a:rPr lang="en-US" dirty="0" smtClean="0"/>
              <a:t>/(kg mol)</a:t>
            </a:r>
            <a:r>
              <a:rPr lang="en-US" baseline="30000" dirty="0" smtClean="0"/>
              <a:t>2</a:t>
            </a:r>
            <a:r>
              <a:rPr lang="en-US" dirty="0" smtClean="0"/>
              <a:t> and b = 0.0314 m</a:t>
            </a:r>
            <a:r>
              <a:rPr lang="en-US" baseline="30000" dirty="0" smtClean="0"/>
              <a:t>3</a:t>
            </a:r>
            <a:r>
              <a:rPr lang="en-US" dirty="0" smtClean="0"/>
              <a:t>/kg mol.</a:t>
            </a:r>
          </a:p>
          <a:p>
            <a:r>
              <a:rPr lang="en-US" dirty="0" smtClean="0"/>
              <a:t>Volume occupied by 1 kg mole of oxygen = (2.75/5)*32 = 17.6 m</a:t>
            </a:r>
            <a:r>
              <a:rPr lang="en-US" baseline="30000" dirty="0" smtClean="0"/>
              <a:t>3</a:t>
            </a:r>
          </a:p>
          <a:p>
            <a:pPr>
              <a:buNone/>
            </a:pPr>
            <a:endParaRPr lang="en-US" baseline="30000" dirty="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Van </a:t>
            </a:r>
            <a:r>
              <a:rPr lang="en-US" dirty="0" err="1" smtClean="0"/>
              <a:t>der</a:t>
            </a:r>
            <a:r>
              <a:rPr lang="en-US" dirty="0" smtClean="0"/>
              <a:t> Waal equation of state</a:t>
            </a:r>
          </a:p>
          <a:p>
            <a:pPr>
              <a:buNone/>
            </a:pPr>
            <a:r>
              <a:rPr lang="en-US" dirty="0" smtClean="0"/>
              <a:t>    (</a:t>
            </a:r>
            <a:r>
              <a:rPr lang="en-US" dirty="0" err="1" smtClean="0"/>
              <a:t>p+a</a:t>
            </a:r>
            <a:r>
              <a:rPr lang="en-US" dirty="0" smtClean="0"/>
              <a:t>/v</a:t>
            </a:r>
            <a:r>
              <a:rPr lang="en-US" baseline="30000" dirty="0" smtClean="0"/>
              <a:t>2</a:t>
            </a:r>
            <a:r>
              <a:rPr lang="en-US" dirty="0" smtClean="0"/>
              <a:t>)(v-b) = RT</a:t>
            </a:r>
          </a:p>
          <a:p>
            <a:pPr>
              <a:buNone/>
            </a:pPr>
            <a:r>
              <a:rPr lang="en-US" dirty="0" smtClean="0"/>
              <a:t>    p =(RT/v-b)-(a/v</a:t>
            </a:r>
            <a:r>
              <a:rPr lang="en-US" baseline="30000" dirty="0" smtClean="0"/>
              <a:t>2</a:t>
            </a:r>
            <a:r>
              <a:rPr lang="en-US" dirty="0" smtClean="0"/>
              <a:t>).</a:t>
            </a:r>
          </a:p>
          <a:p>
            <a:pPr>
              <a:buNone/>
            </a:pPr>
            <a:r>
              <a:rPr lang="en-US" dirty="0" smtClean="0"/>
              <a:t>    p = </a:t>
            </a:r>
            <a:r>
              <a:rPr lang="en-US" sz="2400" dirty="0" smtClean="0"/>
              <a:t>(8314*300/(17.6-0.0314))-(139.35*10</a:t>
            </a:r>
            <a:r>
              <a:rPr lang="en-US" sz="2400" baseline="30000" dirty="0" smtClean="0"/>
              <a:t>3</a:t>
            </a:r>
            <a:r>
              <a:rPr lang="en-US" sz="2400" dirty="0" smtClean="0"/>
              <a:t>)/(17.6)</a:t>
            </a:r>
            <a:r>
              <a:rPr lang="en-US" sz="2400" baseline="30000" dirty="0" smtClean="0"/>
              <a:t>2</a:t>
            </a:r>
          </a:p>
          <a:p>
            <a:pPr>
              <a:buNone/>
            </a:pPr>
            <a:endParaRPr lang="en-US" sz="2400" baseline="30000" dirty="0" smtClean="0"/>
          </a:p>
          <a:p>
            <a:pPr>
              <a:buNone/>
            </a:pPr>
            <a:r>
              <a:rPr lang="en-US" sz="2400" baseline="30000" smtClean="0"/>
              <a:t>       </a:t>
            </a:r>
            <a:endParaRPr lang="en-US" sz="2400" baseline="30000" dirty="0" smtClean="0"/>
          </a:p>
          <a:p>
            <a:pPr>
              <a:buNone/>
            </a:pPr>
            <a:endParaRPr lang="en-US" sz="2400" baseline="30000" dirty="0" smtClean="0"/>
          </a:p>
          <a:p>
            <a:pPr>
              <a:buNone/>
            </a:pPr>
            <a:r>
              <a:rPr lang="en-US" sz="2400" baseline="30000" dirty="0" smtClean="0"/>
              <a:t>    </a:t>
            </a:r>
            <a:endParaRPr lang="en-US" sz="2400" baseline="30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A gas behaves like an ideal gas at higher temperatures and lower densities.</a:t>
            </a:r>
          </a:p>
          <a:p>
            <a:r>
              <a:rPr lang="en-US" dirty="0" smtClean="0"/>
              <a:t>At these conditions the intermolecular forces of attraction is of least significance.</a:t>
            </a:r>
          </a:p>
          <a:p>
            <a:r>
              <a:rPr lang="en-US" dirty="0" smtClean="0"/>
              <a:t>Ideal gas model fails at lower temperatures and higher pressures when intermolecular forces are of worthwhile consideration.</a:t>
            </a:r>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Three basic classes of ideal gas</a:t>
            </a:r>
          </a:p>
          <a:p>
            <a:pPr>
              <a:buNone/>
            </a:pPr>
            <a:r>
              <a:rPr lang="en-US" dirty="0" smtClean="0"/>
              <a:t>      Classical Boltzmann-Maxwell ideal gas</a:t>
            </a:r>
          </a:p>
          <a:p>
            <a:pPr>
              <a:buNone/>
            </a:pPr>
            <a:r>
              <a:rPr lang="en-US" dirty="0" smtClean="0"/>
              <a:t>      Bose gas (Bosons)</a:t>
            </a:r>
          </a:p>
          <a:p>
            <a:pPr>
              <a:buNone/>
            </a:pPr>
            <a:r>
              <a:rPr lang="en-US" dirty="0" smtClean="0"/>
              <a:t>      Fermi gas (Fermions)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ChangeArrowheads="1"/>
          </p:cNvSpPr>
          <p:nvPr/>
        </p:nvSpPr>
        <p:spPr bwMode="auto">
          <a:xfrm>
            <a:off x="457200" y="762000"/>
            <a:ext cx="8229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lgn="ctr">
              <a:defRPr/>
            </a:pPr>
            <a:r>
              <a:rPr lang="en-US" sz="4000" b="1">
                <a:solidFill>
                  <a:srgbClr val="FF0000"/>
                </a:solidFill>
                <a:latin typeface="Times New Roman" charset="0"/>
                <a:ea typeface="ＭＳ Ｐゴシック" charset="0"/>
              </a:rPr>
              <a:t>Physical </a:t>
            </a:r>
            <a:r>
              <a:rPr lang="en-US" b="1">
                <a:solidFill>
                  <a:srgbClr val="FF0000"/>
                </a:solidFill>
                <a:latin typeface="Times New Roman" charset="0"/>
                <a:ea typeface="ＭＳ Ｐゴシック" charset="0"/>
              </a:rPr>
              <a:t>Characteristics</a:t>
            </a:r>
            <a:r>
              <a:rPr lang="en-US" sz="4000" b="1">
                <a:solidFill>
                  <a:srgbClr val="FF0000"/>
                </a:solidFill>
                <a:latin typeface="Times New Roman" charset="0"/>
                <a:ea typeface="ＭＳ Ｐゴシック" charset="0"/>
              </a:rPr>
              <a:t> of Gases</a:t>
            </a:r>
          </a:p>
        </p:txBody>
      </p:sp>
      <p:graphicFrame>
        <p:nvGraphicFramePr>
          <p:cNvPr id="4204" name="Group 108"/>
          <p:cNvGraphicFramePr>
            <a:graphicFrameLocks noGrp="1"/>
          </p:cNvGraphicFramePr>
          <p:nvPr/>
        </p:nvGraphicFramePr>
        <p:xfrm>
          <a:off x="381000" y="1676400"/>
          <a:ext cx="8420100" cy="4133859"/>
        </p:xfrm>
        <a:graphic>
          <a:graphicData uri="http://schemas.openxmlformats.org/drawingml/2006/table">
            <a:tbl>
              <a:tblPr/>
              <a:tblGrid>
                <a:gridCol w="4191000"/>
                <a:gridCol w="4229100"/>
              </a:tblGrid>
              <a:tr h="53334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rgbClr val="0000FF"/>
                          </a:solidFill>
                          <a:effectLst/>
                          <a:latin typeface="Times New Roman" pitchFamily="18" charset="0"/>
                        </a:rPr>
                        <a:t>Physical Characteristics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smtClean="0">
                          <a:ln>
                            <a:noFill/>
                          </a:ln>
                          <a:solidFill>
                            <a:srgbClr val="0000FF"/>
                          </a:solidFill>
                          <a:effectLst/>
                          <a:latin typeface="Times New Roman" pitchFamily="18" charset="0"/>
                        </a:rPr>
                        <a:t>Typical Units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r>
              <a:tr h="8127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smtClean="0">
                          <a:ln>
                            <a:noFill/>
                          </a:ln>
                          <a:solidFill>
                            <a:schemeClr val="bg1"/>
                          </a:solidFill>
                          <a:effectLst/>
                          <a:latin typeface="Times New Roman" pitchFamily="18" charset="0"/>
                        </a:rPr>
                        <a:t>Volume</a:t>
                      </a:r>
                      <a:r>
                        <a:rPr kumimoji="0" lang="en-US" sz="2800" b="0" i="0" u="none" strike="noStrike" cap="none" normalizeH="0" baseline="0" dirty="0" smtClean="0">
                          <a:ln>
                            <a:noFill/>
                          </a:ln>
                          <a:solidFill>
                            <a:schemeClr val="bg1"/>
                          </a:solidFill>
                          <a:effectLst/>
                          <a:latin typeface="Times New Roman" pitchFamily="18" charset="0"/>
                        </a:rPr>
                        <a:t>, V</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bg1"/>
                          </a:solidFill>
                          <a:effectLst/>
                          <a:latin typeface="Times New Roman" pitchFamily="18" charset="0"/>
                        </a:rPr>
                        <a:t>liters (L)</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03020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bg1"/>
                          </a:solidFill>
                          <a:effectLst/>
                          <a:latin typeface="Times New Roman" pitchFamily="18" charset="0"/>
                        </a:rPr>
                        <a:t>Pressure, P</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bg1"/>
                          </a:solidFill>
                          <a:effectLst/>
                          <a:latin typeface="Times New Roman" pitchFamily="18" charset="0"/>
                        </a:rPr>
                        <a:t>atmosphere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bg1"/>
                          </a:solidFill>
                          <a:effectLst/>
                          <a:latin typeface="Times New Roman" pitchFamily="18" charset="0"/>
                        </a:rPr>
                        <a:t>(1 </a:t>
                      </a:r>
                      <a:r>
                        <a:rPr kumimoji="0" lang="en-US" sz="2800" b="0" i="0" u="none" strike="noStrike" cap="none" normalizeH="0" baseline="0" dirty="0" err="1" smtClean="0">
                          <a:ln>
                            <a:noFill/>
                          </a:ln>
                          <a:solidFill>
                            <a:schemeClr val="bg1"/>
                          </a:solidFill>
                          <a:effectLst/>
                          <a:latin typeface="Times New Roman" pitchFamily="18" charset="0"/>
                        </a:rPr>
                        <a:t>atm</a:t>
                      </a:r>
                      <a:r>
                        <a:rPr kumimoji="0" lang="en-US" sz="2800" b="0" i="0" u="none" strike="noStrike" cap="none" normalizeH="0" baseline="0" dirty="0" smtClean="0">
                          <a:ln>
                            <a:noFill/>
                          </a:ln>
                          <a:solidFill>
                            <a:schemeClr val="bg1"/>
                          </a:solidFill>
                          <a:effectLst/>
                          <a:latin typeface="Times New Roman" pitchFamily="18" charset="0"/>
                        </a:rPr>
                        <a:t> = 1.015x10</a:t>
                      </a:r>
                      <a:r>
                        <a:rPr kumimoji="0" lang="en-US" sz="2800" b="0" i="0" u="none" strike="noStrike" cap="none" normalizeH="0" baseline="30000" dirty="0" smtClean="0">
                          <a:ln>
                            <a:noFill/>
                          </a:ln>
                          <a:solidFill>
                            <a:schemeClr val="bg1"/>
                          </a:solidFill>
                          <a:effectLst/>
                          <a:latin typeface="Times New Roman" pitchFamily="18" charset="0"/>
                        </a:rPr>
                        <a:t>5</a:t>
                      </a:r>
                      <a:r>
                        <a:rPr kumimoji="0" lang="en-US" sz="2800" b="0" i="0" u="none" strike="noStrike" cap="none" normalizeH="0" baseline="0" dirty="0" smtClean="0">
                          <a:ln>
                            <a:noFill/>
                          </a:ln>
                          <a:solidFill>
                            <a:schemeClr val="bg1"/>
                          </a:solidFill>
                          <a:effectLst/>
                          <a:latin typeface="Times New Roman" pitchFamily="18" charset="0"/>
                        </a:rPr>
                        <a:t> N/m</a:t>
                      </a:r>
                      <a:r>
                        <a:rPr kumimoji="0" lang="en-US" sz="2800" b="0" i="0" u="none" strike="noStrike" cap="none" normalizeH="0" baseline="30000" dirty="0" smtClean="0">
                          <a:ln>
                            <a:noFill/>
                          </a:ln>
                          <a:solidFill>
                            <a:schemeClr val="bg1"/>
                          </a:solidFill>
                          <a:effectLst/>
                          <a:latin typeface="Times New Roman" pitchFamily="18" charset="0"/>
                        </a:rPr>
                        <a:t>2</a:t>
                      </a:r>
                      <a:r>
                        <a:rPr kumimoji="0" lang="en-US" sz="2800" b="0" i="0" u="none" strike="noStrike" cap="none" normalizeH="0" baseline="0" dirty="0" smtClean="0">
                          <a:ln>
                            <a:noFill/>
                          </a:ln>
                          <a:solidFill>
                            <a:schemeClr val="bg1"/>
                          </a:solidFill>
                          <a:effectLst/>
                          <a:latin typeface="Times New Roman" pitchFamily="18" charset="0"/>
                        </a:rPr>
                        <a:t>)</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81271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bg1"/>
                          </a:solidFill>
                          <a:effectLst/>
                          <a:latin typeface="Times New Roman" pitchFamily="18" charset="0"/>
                        </a:rPr>
                        <a:t>Temperature, 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bg1"/>
                          </a:solidFill>
                          <a:effectLst/>
                          <a:latin typeface="Times New Roman" pitchFamily="18" charset="0"/>
                        </a:rPr>
                        <a:t>Kelvin (K)</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944866">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smtClean="0">
                          <a:ln>
                            <a:noFill/>
                          </a:ln>
                          <a:solidFill>
                            <a:schemeClr val="bg1"/>
                          </a:solidFill>
                          <a:effectLst/>
                          <a:latin typeface="Times New Roman" pitchFamily="18" charset="0"/>
                        </a:rPr>
                        <a:t>Number of atoms or molecules, n</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bg1"/>
                          </a:solidFill>
                          <a:effectLst/>
                          <a:latin typeface="Times New Roman" pitchFamily="18" charset="0"/>
                        </a:rPr>
                        <a:t>mole (1 mol = 6.022x10</a:t>
                      </a:r>
                      <a:r>
                        <a:rPr kumimoji="0" lang="en-US" sz="2800" b="0" i="0" u="none" strike="noStrike" cap="none" normalizeH="0" baseline="30000" dirty="0" smtClean="0">
                          <a:ln>
                            <a:noFill/>
                          </a:ln>
                          <a:solidFill>
                            <a:schemeClr val="bg1"/>
                          </a:solidFill>
                          <a:effectLst/>
                          <a:latin typeface="Times New Roman" pitchFamily="18" charset="0"/>
                        </a:rPr>
                        <a:t>23</a:t>
                      </a:r>
                      <a:r>
                        <a:rPr kumimoji="0" lang="en-US" sz="2800" b="0" i="0" u="none" strike="noStrike" cap="none" normalizeH="0" baseline="0" dirty="0" smtClean="0">
                          <a:ln>
                            <a:noFill/>
                          </a:ln>
                          <a:solidFill>
                            <a:schemeClr val="bg1"/>
                          </a:solidFill>
                          <a:effectLst/>
                          <a:latin typeface="Times New Roman" pitchFamily="18" charset="0"/>
                        </a:rPr>
                        <a:t> atoms or molecules)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60"/>
          <p:cNvSpPr txBox="1">
            <a:spLocks noChangeArrowheads="1"/>
          </p:cNvSpPr>
          <p:nvPr/>
        </p:nvSpPr>
        <p:spPr bwMode="auto">
          <a:xfrm>
            <a:off x="4572000" y="1371600"/>
            <a:ext cx="4267200" cy="3538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lvl1pPr eaLnBrk="0" hangingPunct="0">
              <a:defRPr sz="4400">
                <a:solidFill>
                  <a:schemeClr val="accent2"/>
                </a:solidFill>
                <a:latin typeface="Geneva" charset="0"/>
                <a:ea typeface="ＭＳ Ｐゴシック" charset="0"/>
              </a:defRPr>
            </a:lvl1pPr>
            <a:lvl2pPr marL="742950" indent="-285750" eaLnBrk="0" hangingPunct="0">
              <a:defRPr sz="4400">
                <a:solidFill>
                  <a:schemeClr val="accent2"/>
                </a:solidFill>
                <a:latin typeface="Geneva" charset="0"/>
                <a:ea typeface="ＭＳ Ｐゴシック" charset="0"/>
              </a:defRPr>
            </a:lvl2pPr>
            <a:lvl3pPr marL="1143000" indent="-228600" eaLnBrk="0" hangingPunct="0">
              <a:defRPr sz="4400">
                <a:solidFill>
                  <a:schemeClr val="accent2"/>
                </a:solidFill>
                <a:latin typeface="Geneva" charset="0"/>
                <a:ea typeface="ＭＳ Ｐゴシック" charset="0"/>
              </a:defRPr>
            </a:lvl3pPr>
            <a:lvl4pPr marL="1600200" indent="-228600" eaLnBrk="0" hangingPunct="0">
              <a:defRPr sz="4400">
                <a:solidFill>
                  <a:schemeClr val="accent2"/>
                </a:solidFill>
                <a:latin typeface="Geneva" charset="0"/>
                <a:ea typeface="ＭＳ Ｐゴシック" charset="0"/>
              </a:defRPr>
            </a:lvl4pPr>
            <a:lvl5pPr marL="2057400" indent="-228600" eaLnBrk="0" hangingPunct="0">
              <a:defRPr sz="4400">
                <a:solidFill>
                  <a:schemeClr val="accent2"/>
                </a:solidFill>
                <a:latin typeface="Geneva" charset="0"/>
                <a:ea typeface="ＭＳ Ｐゴシック" charset="0"/>
              </a:defRPr>
            </a:lvl5pPr>
            <a:lvl6pPr marL="2514600" indent="-228600" eaLnBrk="0" fontAlgn="base" hangingPunct="0">
              <a:spcBef>
                <a:spcPct val="0"/>
              </a:spcBef>
              <a:spcAft>
                <a:spcPct val="0"/>
              </a:spcAft>
              <a:defRPr sz="4400">
                <a:solidFill>
                  <a:schemeClr val="accent2"/>
                </a:solidFill>
                <a:latin typeface="Geneva" charset="0"/>
                <a:ea typeface="ＭＳ Ｐゴシック" charset="0"/>
              </a:defRPr>
            </a:lvl6pPr>
            <a:lvl7pPr marL="2971800" indent="-228600" eaLnBrk="0" fontAlgn="base" hangingPunct="0">
              <a:spcBef>
                <a:spcPct val="0"/>
              </a:spcBef>
              <a:spcAft>
                <a:spcPct val="0"/>
              </a:spcAft>
              <a:defRPr sz="4400">
                <a:solidFill>
                  <a:schemeClr val="accent2"/>
                </a:solidFill>
                <a:latin typeface="Geneva" charset="0"/>
                <a:ea typeface="ＭＳ Ｐゴシック" charset="0"/>
              </a:defRPr>
            </a:lvl7pPr>
            <a:lvl8pPr marL="3429000" indent="-228600" eaLnBrk="0" fontAlgn="base" hangingPunct="0">
              <a:spcBef>
                <a:spcPct val="0"/>
              </a:spcBef>
              <a:spcAft>
                <a:spcPct val="0"/>
              </a:spcAft>
              <a:defRPr sz="4400">
                <a:solidFill>
                  <a:schemeClr val="accent2"/>
                </a:solidFill>
                <a:latin typeface="Geneva" charset="0"/>
                <a:ea typeface="ＭＳ Ｐゴシック" charset="0"/>
              </a:defRPr>
            </a:lvl8pPr>
            <a:lvl9pPr marL="3886200" indent="-228600" eaLnBrk="0" fontAlgn="base" hangingPunct="0">
              <a:spcBef>
                <a:spcPct val="0"/>
              </a:spcBef>
              <a:spcAft>
                <a:spcPct val="0"/>
              </a:spcAft>
              <a:defRPr sz="4400">
                <a:solidFill>
                  <a:schemeClr val="accent2"/>
                </a:solidFill>
                <a:latin typeface="Geneva" charset="0"/>
                <a:ea typeface="ＭＳ Ｐゴシック" charset="0"/>
              </a:defRPr>
            </a:lvl9pPr>
          </a:lstStyle>
          <a:p>
            <a:pPr eaLnBrk="1" hangingPunct="1">
              <a:buClr>
                <a:srgbClr val="3333FF"/>
              </a:buClr>
              <a:buFont typeface="Wingdings" charset="0"/>
              <a:buChar char="v"/>
              <a:defRPr/>
            </a:pPr>
            <a:r>
              <a:rPr lang="en-US" sz="2800" smtClean="0">
                <a:solidFill>
                  <a:schemeClr val="tx1"/>
                </a:solidFill>
                <a:latin typeface="Times New Roman" charset="0"/>
              </a:rPr>
              <a:t> Pressure and volume are inversely related at constant temperature.</a:t>
            </a:r>
          </a:p>
          <a:p>
            <a:pPr eaLnBrk="1" hangingPunct="1">
              <a:buClr>
                <a:srgbClr val="3333FF"/>
              </a:buClr>
              <a:buFont typeface="Wingdings" charset="0"/>
              <a:buChar char="v"/>
              <a:defRPr/>
            </a:pPr>
            <a:endParaRPr lang="en-US" sz="1000" smtClean="0">
              <a:solidFill>
                <a:schemeClr val="tx1"/>
              </a:solidFill>
              <a:latin typeface="Times New Roman" charset="0"/>
            </a:endParaRPr>
          </a:p>
          <a:p>
            <a:pPr eaLnBrk="1" hangingPunct="1">
              <a:buClr>
                <a:srgbClr val="3333FF"/>
              </a:buClr>
              <a:buFont typeface="Wingdings" charset="0"/>
              <a:buChar char="v"/>
              <a:defRPr/>
            </a:pPr>
            <a:r>
              <a:rPr lang="en-US" sz="2800" smtClean="0">
                <a:solidFill>
                  <a:schemeClr val="tx1"/>
                </a:solidFill>
                <a:latin typeface="Times New Roman" charset="0"/>
              </a:rPr>
              <a:t> PV = K</a:t>
            </a:r>
          </a:p>
          <a:p>
            <a:pPr eaLnBrk="1" hangingPunct="1">
              <a:buClr>
                <a:srgbClr val="3333FF"/>
              </a:buClr>
              <a:buFont typeface="Wingdings" charset="0"/>
              <a:buNone/>
              <a:defRPr/>
            </a:pPr>
            <a:endParaRPr lang="en-US" sz="1000" smtClean="0">
              <a:solidFill>
                <a:schemeClr val="tx1"/>
              </a:solidFill>
              <a:latin typeface="Times New Roman" charset="0"/>
            </a:endParaRPr>
          </a:p>
          <a:p>
            <a:pPr eaLnBrk="1" hangingPunct="1">
              <a:buClr>
                <a:srgbClr val="3333FF"/>
              </a:buClr>
              <a:buFont typeface="Wingdings" charset="0"/>
              <a:buChar char="v"/>
              <a:defRPr/>
            </a:pPr>
            <a:r>
              <a:rPr lang="en-US" sz="2800" smtClean="0">
                <a:solidFill>
                  <a:schemeClr val="tx1"/>
                </a:solidFill>
                <a:latin typeface="Times New Roman" charset="0"/>
              </a:rPr>
              <a:t> As one goes up, the other goes down.</a:t>
            </a:r>
          </a:p>
          <a:p>
            <a:pPr eaLnBrk="1" hangingPunct="1">
              <a:buClr>
                <a:srgbClr val="3333FF"/>
              </a:buClr>
              <a:buFont typeface="Wingdings" charset="0"/>
              <a:buChar char="v"/>
              <a:defRPr/>
            </a:pPr>
            <a:endParaRPr lang="en-US" sz="1000" smtClean="0">
              <a:solidFill>
                <a:schemeClr val="tx1"/>
              </a:solidFill>
              <a:latin typeface="Times New Roman" charset="0"/>
            </a:endParaRPr>
          </a:p>
          <a:p>
            <a:pPr eaLnBrk="1" hangingPunct="1">
              <a:buClr>
                <a:srgbClr val="3333FF"/>
              </a:buClr>
              <a:buFont typeface="Wingdings" charset="0"/>
              <a:buChar char="v"/>
              <a:defRPr/>
            </a:pPr>
            <a:r>
              <a:rPr lang="en-US" sz="2800" smtClean="0">
                <a:solidFill>
                  <a:schemeClr val="tx1"/>
                </a:solidFill>
                <a:latin typeface="Times New Roman" charset="0"/>
              </a:rPr>
              <a:t> </a:t>
            </a:r>
            <a:r>
              <a:rPr lang="en-US" sz="2800" b="1" smtClean="0">
                <a:solidFill>
                  <a:srgbClr val="FF0000"/>
                </a:solidFill>
                <a:latin typeface="Times New Roman" charset="0"/>
              </a:rPr>
              <a:t>P</a:t>
            </a:r>
            <a:r>
              <a:rPr lang="en-US" sz="2800" b="1" baseline="-25000" smtClean="0">
                <a:solidFill>
                  <a:srgbClr val="FF0000"/>
                </a:solidFill>
                <a:latin typeface="Times New Roman" charset="0"/>
              </a:rPr>
              <a:t>1</a:t>
            </a:r>
            <a:r>
              <a:rPr lang="en-US" sz="2800" b="1" smtClean="0">
                <a:solidFill>
                  <a:srgbClr val="FF0000"/>
                </a:solidFill>
                <a:latin typeface="Times New Roman" charset="0"/>
              </a:rPr>
              <a:t>V</a:t>
            </a:r>
            <a:r>
              <a:rPr lang="en-US" sz="2800" b="1" baseline="-25000" smtClean="0">
                <a:solidFill>
                  <a:srgbClr val="FF0000"/>
                </a:solidFill>
                <a:latin typeface="Times New Roman" charset="0"/>
              </a:rPr>
              <a:t>1</a:t>
            </a:r>
            <a:r>
              <a:rPr lang="en-US" sz="2800" b="1" smtClean="0">
                <a:solidFill>
                  <a:srgbClr val="FF0000"/>
                </a:solidFill>
                <a:latin typeface="Times New Roman" charset="0"/>
              </a:rPr>
              <a:t> = P</a:t>
            </a:r>
            <a:r>
              <a:rPr lang="en-US" sz="2800" b="1" baseline="-25000" smtClean="0">
                <a:solidFill>
                  <a:srgbClr val="FF0000"/>
                </a:solidFill>
                <a:latin typeface="Times New Roman" charset="0"/>
              </a:rPr>
              <a:t>2</a:t>
            </a:r>
            <a:r>
              <a:rPr lang="en-US" sz="2800" b="1" smtClean="0">
                <a:solidFill>
                  <a:srgbClr val="FF0000"/>
                </a:solidFill>
                <a:latin typeface="Times New Roman" charset="0"/>
              </a:rPr>
              <a:t>V</a:t>
            </a:r>
            <a:r>
              <a:rPr lang="en-US" sz="2800" b="1" baseline="-25000" smtClean="0">
                <a:solidFill>
                  <a:srgbClr val="FF0000"/>
                </a:solidFill>
                <a:latin typeface="Times New Roman" charset="0"/>
              </a:rPr>
              <a:t>2</a:t>
            </a:r>
          </a:p>
        </p:txBody>
      </p:sp>
      <p:sp>
        <p:nvSpPr>
          <p:cNvPr id="4099" name="Text Box 61"/>
          <p:cNvSpPr txBox="1">
            <a:spLocks noChangeArrowheads="1"/>
          </p:cNvSpPr>
          <p:nvPr/>
        </p:nvSpPr>
        <p:spPr bwMode="auto">
          <a:xfrm>
            <a:off x="5029200" y="304800"/>
            <a:ext cx="3382963"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4800" b="1" u="sng">
                <a:solidFill>
                  <a:srgbClr val="0000FF"/>
                </a:solidFill>
                <a:latin typeface="Times New Roman" pitchFamily="18" charset="0"/>
              </a:rPr>
              <a:t>Boyle</a:t>
            </a:r>
            <a:r>
              <a:rPr lang="ja-JP" altLang="en-US" sz="4800" b="1" u="sng">
                <a:solidFill>
                  <a:srgbClr val="0000FF"/>
                </a:solidFill>
                <a:latin typeface="Times New Roman" pitchFamily="18" charset="0"/>
              </a:rPr>
              <a:t>’</a:t>
            </a:r>
            <a:r>
              <a:rPr lang="en-US" altLang="ja-JP" sz="4800" b="1" u="sng">
                <a:solidFill>
                  <a:srgbClr val="0000FF"/>
                </a:solidFill>
                <a:latin typeface="Times New Roman" pitchFamily="18" charset="0"/>
              </a:rPr>
              <a:t>s Law</a:t>
            </a:r>
            <a:endParaRPr lang="en-US" sz="4800" b="1" u="sng">
              <a:solidFill>
                <a:srgbClr val="0000FF"/>
              </a:solidFill>
              <a:latin typeface="Times New Roman" pitchFamily="18" charset="0"/>
            </a:endParaRPr>
          </a:p>
        </p:txBody>
      </p:sp>
      <p:pic>
        <p:nvPicPr>
          <p:cNvPr id="19459" name="Picture 64" descr="boyle_faithorne_hpage"/>
          <p:cNvPicPr>
            <a:picLocks noChangeAspect="1" noChangeArrowheads="1"/>
          </p:cNvPicPr>
          <p:nvPr/>
        </p:nvPicPr>
        <p:blipFill>
          <a:blip r:embed="rId3" cstate="print"/>
          <a:srcRect/>
          <a:stretch>
            <a:fillRect/>
          </a:stretch>
        </p:blipFill>
        <p:spPr bwMode="auto">
          <a:xfrm>
            <a:off x="182563" y="365125"/>
            <a:ext cx="4216400" cy="4749800"/>
          </a:xfrm>
          <a:prstGeom prst="rect">
            <a:avLst/>
          </a:prstGeom>
          <a:noFill/>
          <a:ln w="9525">
            <a:noFill/>
            <a:miter lim="800000"/>
            <a:headEnd/>
            <a:tailEnd/>
          </a:ln>
        </p:spPr>
      </p:pic>
      <p:sp>
        <p:nvSpPr>
          <p:cNvPr id="4101" name="Text Box 66"/>
          <p:cNvSpPr txBox="1">
            <a:spLocks noChangeArrowheads="1"/>
          </p:cNvSpPr>
          <p:nvPr/>
        </p:nvSpPr>
        <p:spPr bwMode="auto">
          <a:xfrm>
            <a:off x="300038" y="5029200"/>
            <a:ext cx="4271962" cy="16462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ja-JP" altLang="en-US" sz="2400" b="1">
                <a:solidFill>
                  <a:srgbClr val="FF0000"/>
                </a:solidFill>
                <a:latin typeface="Times New Roman" pitchFamily="18" charset="0"/>
              </a:rPr>
              <a:t>“</a:t>
            </a:r>
            <a:r>
              <a:rPr lang="en-US" altLang="ja-JP" sz="2400" b="1">
                <a:solidFill>
                  <a:srgbClr val="FF0000"/>
                </a:solidFill>
                <a:latin typeface="Times New Roman" pitchFamily="18" charset="0"/>
              </a:rPr>
              <a:t>Father of Modern Chemistry</a:t>
            </a:r>
            <a:r>
              <a:rPr lang="ja-JP" altLang="en-US" sz="2400" b="1">
                <a:solidFill>
                  <a:srgbClr val="FF0000"/>
                </a:solidFill>
                <a:latin typeface="Times New Roman" pitchFamily="18" charset="0"/>
              </a:rPr>
              <a:t>”</a:t>
            </a:r>
            <a:endParaRPr lang="en-US" altLang="ja-JP" sz="2400" b="1">
              <a:solidFill>
                <a:srgbClr val="FF0000"/>
              </a:solidFill>
              <a:latin typeface="Times New Roman" pitchFamily="18" charset="0"/>
            </a:endParaRPr>
          </a:p>
          <a:p>
            <a:pPr algn="ctr"/>
            <a:r>
              <a:rPr lang="en-US" sz="2400" b="1">
                <a:solidFill>
                  <a:schemeClr val="tx1"/>
                </a:solidFill>
                <a:latin typeface="Times New Roman" pitchFamily="18" charset="0"/>
              </a:rPr>
              <a:t>Robert Boyle</a:t>
            </a:r>
          </a:p>
          <a:p>
            <a:pPr algn="ctr"/>
            <a:r>
              <a:rPr lang="en-US" sz="1800" b="1">
                <a:solidFill>
                  <a:schemeClr val="tx1"/>
                </a:solidFill>
                <a:latin typeface="Times New Roman" pitchFamily="18" charset="0"/>
              </a:rPr>
              <a:t>Chemist &amp; Natural Philosopher</a:t>
            </a:r>
          </a:p>
          <a:p>
            <a:pPr algn="ctr"/>
            <a:r>
              <a:rPr lang="en-US" sz="1800">
                <a:solidFill>
                  <a:schemeClr val="tx1"/>
                </a:solidFill>
                <a:latin typeface="Times New Roman" pitchFamily="18" charset="0"/>
              </a:rPr>
              <a:t>Listmore, Ireland</a:t>
            </a:r>
          </a:p>
          <a:p>
            <a:pPr algn="ctr"/>
            <a:r>
              <a:rPr lang="en-US" sz="1800" i="1">
                <a:solidFill>
                  <a:schemeClr val="tx1"/>
                </a:solidFill>
                <a:latin typeface="Times New Roman" pitchFamily="18" charset="0"/>
              </a:rPr>
              <a:t>January 25, 1627 – December 30, 1690</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4" descr="boyles_law"/>
          <p:cNvPicPr>
            <a:picLocks noChangeAspect="1" noChangeArrowheads="1"/>
          </p:cNvPicPr>
          <p:nvPr/>
        </p:nvPicPr>
        <p:blipFill>
          <a:blip r:embed="rId2" cstate="print"/>
          <a:srcRect/>
          <a:stretch>
            <a:fillRect/>
          </a:stretch>
        </p:blipFill>
        <p:spPr bwMode="auto">
          <a:xfrm>
            <a:off x="230188" y="1143000"/>
            <a:ext cx="8683625" cy="5453063"/>
          </a:xfrm>
          <a:prstGeom prst="rect">
            <a:avLst/>
          </a:prstGeom>
          <a:noFill/>
          <a:ln w="9525">
            <a:noFill/>
            <a:miter lim="800000"/>
            <a:headEnd/>
            <a:tailEnd/>
          </a:ln>
        </p:spPr>
      </p:pic>
      <p:sp>
        <p:nvSpPr>
          <p:cNvPr id="5123" name="Text Box 5"/>
          <p:cNvSpPr txBox="1">
            <a:spLocks noChangeArrowheads="1"/>
          </p:cNvSpPr>
          <p:nvPr/>
        </p:nvSpPr>
        <p:spPr bwMode="auto">
          <a:xfrm>
            <a:off x="1081088" y="228600"/>
            <a:ext cx="6981825"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4800" b="1">
                <a:solidFill>
                  <a:srgbClr val="0000FF"/>
                </a:solidFill>
                <a:latin typeface="Times New Roman" pitchFamily="18" charset="0"/>
              </a:rPr>
              <a:t>Boyle</a:t>
            </a:r>
            <a:r>
              <a:rPr lang="ja-JP" altLang="en-US" sz="4800" b="1">
                <a:solidFill>
                  <a:srgbClr val="0000FF"/>
                </a:solidFill>
                <a:latin typeface="Times New Roman" pitchFamily="18" charset="0"/>
              </a:rPr>
              <a:t>’</a:t>
            </a:r>
            <a:r>
              <a:rPr lang="en-US" altLang="ja-JP" sz="4800" b="1">
                <a:solidFill>
                  <a:srgbClr val="0000FF"/>
                </a:solidFill>
                <a:latin typeface="Times New Roman" pitchFamily="18" charset="0"/>
              </a:rPr>
              <a:t>s Law:  P</a:t>
            </a:r>
            <a:r>
              <a:rPr lang="en-US" altLang="ja-JP" sz="4800" b="1" baseline="-25000">
                <a:solidFill>
                  <a:srgbClr val="0000FF"/>
                </a:solidFill>
                <a:latin typeface="Times New Roman" pitchFamily="18" charset="0"/>
              </a:rPr>
              <a:t>1</a:t>
            </a:r>
            <a:r>
              <a:rPr lang="en-US" altLang="ja-JP" sz="4800" b="1">
                <a:solidFill>
                  <a:srgbClr val="0000FF"/>
                </a:solidFill>
                <a:latin typeface="Times New Roman" pitchFamily="18" charset="0"/>
              </a:rPr>
              <a:t>V</a:t>
            </a:r>
            <a:r>
              <a:rPr lang="en-US" altLang="ja-JP" sz="4800" b="1" baseline="-25000">
                <a:solidFill>
                  <a:srgbClr val="0000FF"/>
                </a:solidFill>
                <a:latin typeface="Times New Roman" pitchFamily="18" charset="0"/>
              </a:rPr>
              <a:t>1</a:t>
            </a:r>
            <a:r>
              <a:rPr lang="en-US" altLang="ja-JP" sz="4800" b="1">
                <a:solidFill>
                  <a:srgbClr val="0000FF"/>
                </a:solidFill>
                <a:latin typeface="Times New Roman" pitchFamily="18" charset="0"/>
              </a:rPr>
              <a:t> = P</a:t>
            </a:r>
            <a:r>
              <a:rPr lang="en-US" altLang="ja-JP" sz="4800" b="1" baseline="-25000">
                <a:solidFill>
                  <a:srgbClr val="0000FF"/>
                </a:solidFill>
                <a:latin typeface="Times New Roman" pitchFamily="18" charset="0"/>
              </a:rPr>
              <a:t>2</a:t>
            </a:r>
            <a:r>
              <a:rPr lang="en-US" altLang="ja-JP" sz="4800" b="1">
                <a:solidFill>
                  <a:srgbClr val="0000FF"/>
                </a:solidFill>
                <a:latin typeface="Times New Roman" pitchFamily="18" charset="0"/>
              </a:rPr>
              <a:t>V</a:t>
            </a:r>
            <a:r>
              <a:rPr lang="en-US" altLang="ja-JP" sz="4800" b="1" baseline="-25000">
                <a:solidFill>
                  <a:srgbClr val="0000FF"/>
                </a:solidFill>
                <a:latin typeface="Times New Roman" pitchFamily="18" charset="0"/>
              </a:rPr>
              <a:t>2</a:t>
            </a:r>
            <a:endParaRPr lang="en-US" sz="4800" b="1" baseline="-25000">
              <a:solidFill>
                <a:srgbClr val="0000FF"/>
              </a:solidFill>
              <a:latin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Picture 4" descr="FG05_06_boyles"/>
          <p:cNvPicPr>
            <a:picLocks noChangeAspect="1" noChangeArrowheads="1"/>
          </p:cNvPicPr>
          <p:nvPr/>
        </p:nvPicPr>
        <p:blipFill>
          <a:blip r:embed="rId2" cstate="print"/>
          <a:srcRect/>
          <a:stretch>
            <a:fillRect/>
          </a:stretch>
        </p:blipFill>
        <p:spPr bwMode="auto">
          <a:xfrm>
            <a:off x="1981200" y="1143000"/>
            <a:ext cx="4486275" cy="5715000"/>
          </a:xfrm>
          <a:prstGeom prst="rect">
            <a:avLst/>
          </a:prstGeom>
          <a:noFill/>
          <a:ln w="9525">
            <a:noFill/>
            <a:miter lim="800000"/>
            <a:headEnd/>
            <a:tailEnd/>
          </a:ln>
        </p:spPr>
      </p:pic>
      <p:sp>
        <p:nvSpPr>
          <p:cNvPr id="6147" name="Text Box 6"/>
          <p:cNvSpPr txBox="1">
            <a:spLocks noChangeArrowheads="1"/>
          </p:cNvSpPr>
          <p:nvPr/>
        </p:nvSpPr>
        <p:spPr bwMode="auto">
          <a:xfrm>
            <a:off x="1004888" y="228600"/>
            <a:ext cx="7134225" cy="8239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4800" b="1">
                <a:solidFill>
                  <a:srgbClr val="0000FF"/>
                </a:solidFill>
                <a:latin typeface="Times New Roman" pitchFamily="18" charset="0"/>
              </a:rPr>
              <a:t>Boyle</a:t>
            </a:r>
            <a:r>
              <a:rPr lang="ja-JP" altLang="en-US" sz="4800" b="1">
                <a:solidFill>
                  <a:srgbClr val="0000FF"/>
                </a:solidFill>
                <a:latin typeface="Times New Roman" pitchFamily="18" charset="0"/>
              </a:rPr>
              <a:t>’</a:t>
            </a:r>
            <a:r>
              <a:rPr lang="en-US" altLang="ja-JP" sz="4800" b="1">
                <a:solidFill>
                  <a:srgbClr val="0000FF"/>
                </a:solidFill>
                <a:latin typeface="Times New Roman" pitchFamily="18" charset="0"/>
              </a:rPr>
              <a:t>s Law:   P</a:t>
            </a:r>
            <a:r>
              <a:rPr lang="en-US" altLang="ja-JP" sz="4800" b="1" baseline="-25000">
                <a:solidFill>
                  <a:srgbClr val="0000FF"/>
                </a:solidFill>
                <a:latin typeface="Times New Roman" pitchFamily="18" charset="0"/>
              </a:rPr>
              <a:t>1</a:t>
            </a:r>
            <a:r>
              <a:rPr lang="en-US" altLang="ja-JP" sz="4800" b="1">
                <a:solidFill>
                  <a:srgbClr val="0000FF"/>
                </a:solidFill>
                <a:latin typeface="Times New Roman" pitchFamily="18" charset="0"/>
              </a:rPr>
              <a:t>V</a:t>
            </a:r>
            <a:r>
              <a:rPr lang="en-US" altLang="ja-JP" sz="4800" b="1" baseline="-25000">
                <a:solidFill>
                  <a:srgbClr val="0000FF"/>
                </a:solidFill>
                <a:latin typeface="Times New Roman" pitchFamily="18" charset="0"/>
              </a:rPr>
              <a:t>1</a:t>
            </a:r>
            <a:r>
              <a:rPr lang="en-US" altLang="ja-JP" sz="4800" b="1">
                <a:solidFill>
                  <a:srgbClr val="0000FF"/>
                </a:solidFill>
                <a:latin typeface="Times New Roman" pitchFamily="18" charset="0"/>
              </a:rPr>
              <a:t> = P</a:t>
            </a:r>
            <a:r>
              <a:rPr lang="en-US" altLang="ja-JP" sz="4800" b="1" baseline="-25000">
                <a:solidFill>
                  <a:srgbClr val="0000FF"/>
                </a:solidFill>
                <a:latin typeface="Times New Roman" pitchFamily="18" charset="0"/>
              </a:rPr>
              <a:t>2</a:t>
            </a:r>
            <a:r>
              <a:rPr lang="en-US" altLang="ja-JP" sz="4800" b="1">
                <a:solidFill>
                  <a:srgbClr val="0000FF"/>
                </a:solidFill>
                <a:latin typeface="Times New Roman" pitchFamily="18" charset="0"/>
              </a:rPr>
              <a:t>V</a:t>
            </a:r>
            <a:r>
              <a:rPr lang="en-US" altLang="ja-JP" sz="4800" b="1" baseline="-25000">
                <a:solidFill>
                  <a:srgbClr val="0000FF"/>
                </a:solidFill>
                <a:latin typeface="Times New Roman" pitchFamily="18" charset="0"/>
              </a:rPr>
              <a:t>2</a:t>
            </a:r>
            <a:endParaRPr lang="en-US" sz="4800" b="1" baseline="-25000">
              <a:solidFill>
                <a:srgbClr val="0000FF"/>
              </a:solidFill>
              <a:latin typeface="Times New Roman"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766</TotalTime>
  <Words>1272</Words>
  <Application>Microsoft Office PowerPoint</Application>
  <PresentationFormat>On-screen Show (4:3)</PresentationFormat>
  <Paragraphs>197</Paragraphs>
  <Slides>31</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31</vt:i4>
      </vt:variant>
    </vt:vector>
  </HeadingPairs>
  <TitlesOfParts>
    <vt:vector size="33" baseType="lpstr">
      <vt:lpstr>Apex</vt:lpstr>
      <vt:lpstr>Equation</vt:lpstr>
      <vt:lpstr>Ideal and real gases</vt:lpstr>
      <vt:lpstr>The concept of ideal gas</vt:lpstr>
      <vt:lpstr>Slide 3</vt:lpstr>
      <vt:lpstr>Slide 4</vt:lpstr>
      <vt:lpstr>Slide 5</vt:lpstr>
      <vt:lpstr>Slide 6</vt:lpstr>
      <vt:lpstr>Slide 7</vt:lpstr>
      <vt:lpstr>Slide 8</vt:lpstr>
      <vt:lpstr>Slide 9</vt:lpstr>
      <vt:lpstr>Slide 10</vt:lpstr>
      <vt:lpstr>Slide 11</vt:lpstr>
      <vt:lpstr>Slide 12</vt:lpstr>
      <vt:lpstr>Slide 13</vt:lpstr>
      <vt:lpstr>Gas constant</vt:lpstr>
      <vt:lpstr>Real Gases</vt:lpstr>
      <vt:lpstr>A comparision</vt:lpstr>
      <vt:lpstr>Some Models</vt:lpstr>
      <vt:lpstr>Redlich Kwong and Berthelot models</vt:lpstr>
      <vt:lpstr>Van der Waal</vt:lpstr>
      <vt:lpstr>Dietricei and Clausius model</vt:lpstr>
      <vt:lpstr>Reduced Equation of state</vt:lpstr>
      <vt:lpstr>Compressibility factor</vt:lpstr>
      <vt:lpstr>Compressibility factor for various gases</vt:lpstr>
      <vt:lpstr>Slide 24</vt:lpstr>
      <vt:lpstr>Dalton’s Law of Partial Pressure</vt:lpstr>
      <vt:lpstr>Dalton’s Law of Partial Pressure…</vt:lpstr>
      <vt:lpstr>Amagat’s Law</vt:lpstr>
      <vt:lpstr>Amagat’s Law…</vt:lpstr>
      <vt:lpstr>Avogadro’s Law</vt:lpstr>
      <vt:lpstr>Slide 30</vt:lpstr>
      <vt:lpstr>Slide 31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Ideal and real gases</dc:title>
  <dc:creator>VITCC</dc:creator>
  <cp:lastModifiedBy>VITCC</cp:lastModifiedBy>
  <cp:revision>35</cp:revision>
  <dcterms:created xsi:type="dcterms:W3CDTF">2012-11-21T06:22:11Z</dcterms:created>
  <dcterms:modified xsi:type="dcterms:W3CDTF">2017-03-22T12:08:41Z</dcterms:modified>
</cp:coreProperties>
</file>