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8F8758-061E-4614-9D1A-D0091B282473}"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281449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F8758-061E-4614-9D1A-D0091B282473}"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564053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F8758-061E-4614-9D1A-D0091B282473}"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139683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F8758-061E-4614-9D1A-D0091B282473}"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40673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F8758-061E-4614-9D1A-D0091B282473}"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392608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8F8758-061E-4614-9D1A-D0091B282473}"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16398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F8758-061E-4614-9D1A-D0091B282473}"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249378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8F8758-061E-4614-9D1A-D0091B282473}"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2164665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F8758-061E-4614-9D1A-D0091B282473}"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344069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F8758-061E-4614-9D1A-D0091B282473}"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153963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F8758-061E-4614-9D1A-D0091B282473}"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480051-1AB9-4A84-B55A-69E3D0E923F9}" type="slidenum">
              <a:rPr lang="en-US" smtClean="0"/>
              <a:t>‹#›</a:t>
            </a:fld>
            <a:endParaRPr lang="en-US"/>
          </a:p>
        </p:txBody>
      </p:sp>
    </p:spTree>
    <p:extLst>
      <p:ext uri="{BB962C8B-B14F-4D97-AF65-F5344CB8AC3E}">
        <p14:creationId xmlns:p14="http://schemas.microsoft.com/office/powerpoint/2010/main" val="173118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F8758-061E-4614-9D1A-D0091B282473}" type="datetimeFigureOut">
              <a:rPr lang="en-US" smtClean="0"/>
              <a:t>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480051-1AB9-4A84-B55A-69E3D0E923F9}" type="slidenum">
              <a:rPr lang="en-US" smtClean="0"/>
              <a:t>‹#›</a:t>
            </a:fld>
            <a:endParaRPr lang="en-US"/>
          </a:p>
        </p:txBody>
      </p:sp>
    </p:spTree>
    <p:extLst>
      <p:ext uri="{BB962C8B-B14F-4D97-AF65-F5344CB8AC3E}">
        <p14:creationId xmlns:p14="http://schemas.microsoft.com/office/powerpoint/2010/main" val="2845088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4- </a:t>
            </a:r>
            <a:r>
              <a:rPr lang="en-US" smtClean="0"/>
              <a:t>Pure Substances</a:t>
            </a:r>
            <a:br>
              <a:rPr lang="en-US" smtClean="0"/>
            </a:br>
            <a:r>
              <a:rPr lang="en-US" smtClean="0"/>
              <a:t>Part I</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06790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624642" name="Picture 2"/>
          <p:cNvPicPr>
            <a:picLocks noChangeAspect="1" noChangeArrowheads="1"/>
          </p:cNvPicPr>
          <p:nvPr/>
        </p:nvPicPr>
        <p:blipFill>
          <a:blip r:embed="rId2" cstate="print"/>
          <a:srcRect/>
          <a:stretch>
            <a:fillRect/>
          </a:stretch>
        </p:blipFill>
        <p:spPr bwMode="auto">
          <a:xfrm>
            <a:off x="1788331" y="1628774"/>
            <a:ext cx="5450669" cy="4619625"/>
          </a:xfrm>
          <a:prstGeom prst="rect">
            <a:avLst/>
          </a:prstGeom>
          <a:noFill/>
          <a:ln w="9525">
            <a:noFill/>
            <a:miter lim="800000"/>
            <a:headEnd/>
            <a:tailEnd/>
          </a:ln>
        </p:spPr>
      </p:pic>
    </p:spTree>
    <p:extLst>
      <p:ext uri="{BB962C8B-B14F-4D97-AF65-F5344CB8AC3E}">
        <p14:creationId xmlns:p14="http://schemas.microsoft.com/office/powerpoint/2010/main" val="3867952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lstStyle/>
          <a:p>
            <a:pPr algn="just"/>
            <a:r>
              <a:rPr lang="en-US" b="1" dirty="0" smtClean="0"/>
              <a:t>Saturation Temperature (</a:t>
            </a:r>
            <a:r>
              <a:rPr lang="en-US" b="1" dirty="0" err="1" smtClean="0"/>
              <a:t>T</a:t>
            </a:r>
            <a:r>
              <a:rPr lang="en-US" b="1" baseline="-25000" dirty="0" err="1" smtClean="0"/>
              <a:t>sat</a:t>
            </a:r>
            <a:r>
              <a:rPr lang="en-US" b="1" dirty="0" smtClean="0"/>
              <a:t>) </a:t>
            </a:r>
            <a:r>
              <a:rPr lang="en-US" dirty="0" smtClean="0"/>
              <a:t>is the temperature (at a given pressure) at which a pure substance changes phase</a:t>
            </a:r>
          </a:p>
          <a:p>
            <a:pPr algn="just"/>
            <a:r>
              <a:rPr lang="en-US" b="1" dirty="0" smtClean="0"/>
              <a:t>Saturation Pressure  (</a:t>
            </a:r>
            <a:r>
              <a:rPr lang="en-US" b="1" dirty="0" err="1" smtClean="0"/>
              <a:t>P</a:t>
            </a:r>
            <a:r>
              <a:rPr lang="en-US" b="1" baseline="-25000" dirty="0" err="1" smtClean="0"/>
              <a:t>sat</a:t>
            </a:r>
            <a:r>
              <a:rPr lang="en-US" b="1" dirty="0" smtClean="0"/>
              <a:t>) </a:t>
            </a:r>
            <a:r>
              <a:rPr lang="en-US" dirty="0" smtClean="0"/>
              <a:t>is the pressure (at a given temperature) at which a pure substance changes phase</a:t>
            </a:r>
          </a:p>
          <a:p>
            <a:pPr algn="just"/>
            <a:r>
              <a:rPr lang="en-US" b="1" dirty="0" smtClean="0"/>
              <a:t>Latent Heat of Vaporization</a:t>
            </a:r>
            <a:r>
              <a:rPr lang="en-US" dirty="0" smtClean="0"/>
              <a:t> is the amount of energy absorbed during evaporation</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221973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Liquid-Vapour Saturation Curve</a:t>
            </a:r>
            <a:endParaRPr lang="en-US" dirty="0"/>
          </a:p>
        </p:txBody>
      </p:sp>
      <p:sp>
        <p:nvSpPr>
          <p:cNvPr id="3" name="Content Placeholder 2"/>
          <p:cNvSpPr>
            <a:spLocks noGrp="1"/>
          </p:cNvSpPr>
          <p:nvPr>
            <p:ph idx="1"/>
          </p:nvPr>
        </p:nvSpPr>
        <p:spPr/>
        <p:txBody>
          <a:bodyPr/>
          <a:lstStyle/>
          <a:p>
            <a:pPr algn="ctr">
              <a:buNone/>
            </a:pPr>
            <a:r>
              <a:rPr lang="en-US" dirty="0" err="1" smtClean="0"/>
              <a:t>T</a:t>
            </a:r>
            <a:r>
              <a:rPr lang="en-US" baseline="-25000" dirty="0" err="1" smtClean="0"/>
              <a:t>sat</a:t>
            </a:r>
            <a:r>
              <a:rPr lang="en-US" dirty="0" smtClean="0"/>
              <a:t>=f(</a:t>
            </a:r>
            <a:r>
              <a:rPr lang="en-US" dirty="0" err="1" smtClean="0"/>
              <a:t>P</a:t>
            </a:r>
            <a:r>
              <a:rPr lang="en-US" baseline="-25000" dirty="0" err="1" smtClean="0"/>
              <a:t>sat</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625666" name="Picture 2"/>
          <p:cNvPicPr>
            <a:picLocks noChangeAspect="1" noChangeArrowheads="1"/>
          </p:cNvPicPr>
          <p:nvPr/>
        </p:nvPicPr>
        <p:blipFill>
          <a:blip r:embed="rId2" cstate="print"/>
          <a:srcRect/>
          <a:stretch>
            <a:fillRect/>
          </a:stretch>
        </p:blipFill>
        <p:spPr bwMode="auto">
          <a:xfrm>
            <a:off x="2322155" y="2514600"/>
            <a:ext cx="4688245" cy="3962400"/>
          </a:xfrm>
          <a:prstGeom prst="rect">
            <a:avLst/>
          </a:prstGeom>
          <a:noFill/>
          <a:ln w="9525">
            <a:noFill/>
            <a:miter lim="800000"/>
            <a:headEnd/>
            <a:tailEnd/>
          </a:ln>
        </p:spPr>
      </p:pic>
    </p:spTree>
    <p:extLst>
      <p:ext uri="{BB962C8B-B14F-4D97-AF65-F5344CB8AC3E}">
        <p14:creationId xmlns:p14="http://schemas.microsoft.com/office/powerpoint/2010/main" val="2012491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T-V Diagram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626690" name="Picture 2"/>
          <p:cNvPicPr>
            <a:picLocks noChangeAspect="1" noChangeArrowheads="1"/>
          </p:cNvPicPr>
          <p:nvPr/>
        </p:nvPicPr>
        <p:blipFill>
          <a:blip r:embed="rId2" cstate="print"/>
          <a:srcRect/>
          <a:stretch>
            <a:fillRect/>
          </a:stretch>
        </p:blipFill>
        <p:spPr bwMode="auto">
          <a:xfrm>
            <a:off x="1947486" y="1438275"/>
            <a:ext cx="5596314" cy="4810125"/>
          </a:xfrm>
          <a:prstGeom prst="rect">
            <a:avLst/>
          </a:prstGeom>
          <a:noFill/>
          <a:ln w="9525">
            <a:noFill/>
            <a:miter lim="800000"/>
            <a:headEnd/>
            <a:tailEnd/>
          </a:ln>
        </p:spPr>
      </p:pic>
    </p:spTree>
    <p:extLst>
      <p:ext uri="{BB962C8B-B14F-4D97-AF65-F5344CB8AC3E}">
        <p14:creationId xmlns:p14="http://schemas.microsoft.com/office/powerpoint/2010/main" val="4255794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Point</a:t>
            </a:r>
            <a:endParaRPr lang="en-US" dirty="0"/>
          </a:p>
        </p:txBody>
      </p:sp>
      <p:sp>
        <p:nvSpPr>
          <p:cNvPr id="3" name="Content Placeholder 2"/>
          <p:cNvSpPr>
            <a:spLocks noGrp="1"/>
          </p:cNvSpPr>
          <p:nvPr>
            <p:ph idx="1"/>
          </p:nvPr>
        </p:nvSpPr>
        <p:spPr/>
        <p:txBody>
          <a:bodyPr/>
          <a:lstStyle/>
          <a:p>
            <a:pPr algn="just"/>
            <a:r>
              <a:rPr lang="en-US" dirty="0" smtClean="0"/>
              <a:t>Critical Point is defined as the point at which the saturated liquid and saturated vapour states are identical</a:t>
            </a:r>
          </a:p>
          <a:p>
            <a:pPr algn="just"/>
            <a:r>
              <a:rPr lang="en-US" dirty="0" smtClean="0"/>
              <a:t>For water, </a:t>
            </a:r>
            <a:r>
              <a:rPr lang="en-US" dirty="0" err="1" smtClean="0"/>
              <a:t>P</a:t>
            </a:r>
            <a:r>
              <a:rPr lang="en-US" baseline="-25000" dirty="0" err="1" smtClean="0"/>
              <a:t>cr</a:t>
            </a:r>
            <a:r>
              <a:rPr lang="en-US" dirty="0" smtClean="0"/>
              <a:t>=22.06 </a:t>
            </a:r>
            <a:r>
              <a:rPr lang="en-US" dirty="0" err="1" smtClean="0"/>
              <a:t>Mpa</a:t>
            </a:r>
            <a:endParaRPr lang="en-US" dirty="0" smtClean="0"/>
          </a:p>
          <a:p>
            <a:pPr algn="just"/>
            <a:r>
              <a:rPr lang="en-US" dirty="0" err="1" smtClean="0"/>
              <a:t>T</a:t>
            </a:r>
            <a:r>
              <a:rPr lang="en-US" baseline="-25000" dirty="0" err="1" smtClean="0"/>
              <a:t>cr</a:t>
            </a:r>
            <a:r>
              <a:rPr lang="en-US" dirty="0" smtClean="0"/>
              <a:t>=373.95 </a:t>
            </a:r>
            <a:r>
              <a:rPr lang="en-US" baseline="30000" dirty="0" smtClean="0"/>
              <a:t>0</a:t>
            </a:r>
            <a:r>
              <a:rPr lang="en-US" dirty="0" smtClean="0"/>
              <a:t>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627714" name="Picture 2"/>
          <p:cNvPicPr>
            <a:picLocks noChangeAspect="1" noChangeArrowheads="1"/>
          </p:cNvPicPr>
          <p:nvPr/>
        </p:nvPicPr>
        <p:blipFill>
          <a:blip r:embed="rId2" cstate="print"/>
          <a:srcRect/>
          <a:stretch>
            <a:fillRect/>
          </a:stretch>
        </p:blipFill>
        <p:spPr bwMode="auto">
          <a:xfrm>
            <a:off x="5105400" y="3219450"/>
            <a:ext cx="2819400" cy="3409950"/>
          </a:xfrm>
          <a:prstGeom prst="rect">
            <a:avLst/>
          </a:prstGeom>
          <a:noFill/>
          <a:ln w="9525">
            <a:noFill/>
            <a:miter lim="800000"/>
            <a:headEnd/>
            <a:tailEnd/>
          </a:ln>
        </p:spPr>
      </p:pic>
    </p:spTree>
    <p:extLst>
      <p:ext uri="{BB962C8B-B14F-4D97-AF65-F5344CB8AC3E}">
        <p14:creationId xmlns:p14="http://schemas.microsoft.com/office/powerpoint/2010/main" val="2991163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T-V Diagram…</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628738" name="Picture 2"/>
          <p:cNvPicPr>
            <a:picLocks noChangeAspect="1" noChangeArrowheads="1"/>
          </p:cNvPicPr>
          <p:nvPr/>
        </p:nvPicPr>
        <p:blipFill>
          <a:blip r:embed="rId2" cstate="print"/>
          <a:srcRect/>
          <a:stretch>
            <a:fillRect/>
          </a:stretch>
        </p:blipFill>
        <p:spPr bwMode="auto">
          <a:xfrm>
            <a:off x="1628775" y="1504950"/>
            <a:ext cx="5886450" cy="4895850"/>
          </a:xfrm>
          <a:prstGeom prst="rect">
            <a:avLst/>
          </a:prstGeom>
          <a:noFill/>
          <a:ln w="9525">
            <a:noFill/>
            <a:miter lim="800000"/>
            <a:headEnd/>
            <a:tailEnd/>
          </a:ln>
        </p:spPr>
      </p:pic>
    </p:spTree>
    <p:extLst>
      <p:ext uri="{BB962C8B-B14F-4D97-AF65-F5344CB8AC3E}">
        <p14:creationId xmlns:p14="http://schemas.microsoft.com/office/powerpoint/2010/main" val="41208969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Liquid-Vapour Mixture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629762" name="Picture 2"/>
          <p:cNvPicPr>
            <a:picLocks noChangeAspect="1" noChangeArrowheads="1"/>
          </p:cNvPicPr>
          <p:nvPr/>
        </p:nvPicPr>
        <p:blipFill>
          <a:blip r:embed="rId3" cstate="print"/>
          <a:srcRect/>
          <a:stretch>
            <a:fillRect/>
          </a:stretch>
        </p:blipFill>
        <p:spPr bwMode="auto">
          <a:xfrm>
            <a:off x="3167063" y="1524000"/>
            <a:ext cx="2809875" cy="3028950"/>
          </a:xfrm>
          <a:prstGeom prst="rect">
            <a:avLst/>
          </a:prstGeom>
          <a:noFill/>
          <a:ln w="9525">
            <a:noFill/>
            <a:miter lim="800000"/>
            <a:headEnd/>
            <a:tailEnd/>
          </a:ln>
        </p:spPr>
      </p:pic>
      <p:graphicFrame>
        <p:nvGraphicFramePr>
          <p:cNvPr id="6" name="Object 5"/>
          <p:cNvGraphicFramePr>
            <a:graphicFrameLocks noChangeAspect="1"/>
          </p:cNvGraphicFramePr>
          <p:nvPr/>
        </p:nvGraphicFramePr>
        <p:xfrm>
          <a:off x="457200" y="4648200"/>
          <a:ext cx="8289925" cy="838200"/>
        </p:xfrm>
        <a:graphic>
          <a:graphicData uri="http://schemas.openxmlformats.org/presentationml/2006/ole">
            <mc:AlternateContent xmlns:mc="http://schemas.openxmlformats.org/markup-compatibility/2006">
              <mc:Choice xmlns:v="urn:schemas-microsoft-com:vml" Requires="v">
                <p:oleObj spid="_x0000_s1026" name="Equation" r:id="rId4" imgW="4647960" imgH="469800" progId="Equation.3">
                  <p:embed/>
                </p:oleObj>
              </mc:Choice>
              <mc:Fallback>
                <p:oleObj name="Equation" r:id="rId4" imgW="464796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648200"/>
                        <a:ext cx="82899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6697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of Liquid-Vapour Mixture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5" name="Object 4"/>
          <p:cNvGraphicFramePr>
            <a:graphicFrameLocks noChangeAspect="1"/>
          </p:cNvGraphicFramePr>
          <p:nvPr/>
        </p:nvGraphicFramePr>
        <p:xfrm>
          <a:off x="1600200" y="1905000"/>
          <a:ext cx="2667000" cy="3437467"/>
        </p:xfrm>
        <a:graphic>
          <a:graphicData uri="http://schemas.openxmlformats.org/presentationml/2006/ole">
            <mc:AlternateContent xmlns:mc="http://schemas.openxmlformats.org/markup-compatibility/2006">
              <mc:Choice xmlns:v="urn:schemas-microsoft-com:vml" Requires="v">
                <p:oleObj spid="_x0000_s2050" name="Equation" r:id="rId3" imgW="1143000" imgH="1473120" progId="Equation.3">
                  <p:embed/>
                </p:oleObj>
              </mc:Choice>
              <mc:Fallback>
                <p:oleObj name="Equation" r:id="rId3" imgW="1143000" imgH="14731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905000"/>
                        <a:ext cx="2667000" cy="34374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5486400" y="2590800"/>
            <a:ext cx="2743200" cy="769441"/>
          </a:xfrm>
          <a:prstGeom prst="rect">
            <a:avLst/>
          </a:prstGeom>
          <a:noFill/>
        </p:spPr>
        <p:txBody>
          <a:bodyPr wrap="square" rtlCol="0">
            <a:spAutoFit/>
          </a:bodyPr>
          <a:lstStyle/>
          <a:p>
            <a:r>
              <a:rPr lang="en-US" sz="2200" b="1" dirty="0" smtClean="0"/>
              <a:t>F (for fluid) =Liquid</a:t>
            </a:r>
          </a:p>
          <a:p>
            <a:r>
              <a:rPr lang="en-US" sz="2200" b="1" dirty="0" smtClean="0"/>
              <a:t>G (for gas) =Vapour</a:t>
            </a:r>
            <a:endParaRPr lang="en-US" sz="2200" b="1" dirty="0"/>
          </a:p>
        </p:txBody>
      </p:sp>
    </p:spTree>
    <p:extLst>
      <p:ext uri="{BB962C8B-B14F-4D97-AF65-F5344CB8AC3E}">
        <p14:creationId xmlns:p14="http://schemas.microsoft.com/office/powerpoint/2010/main" val="216834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Superheated vapour</a:t>
            </a:r>
            <a:endParaRPr lang="en-US" dirty="0"/>
          </a:p>
        </p:txBody>
      </p:sp>
      <p:sp>
        <p:nvSpPr>
          <p:cNvPr id="3" name="Content Placeholder 2"/>
          <p:cNvSpPr>
            <a:spLocks noGrp="1"/>
          </p:cNvSpPr>
          <p:nvPr>
            <p:ph idx="1"/>
          </p:nvPr>
        </p:nvSpPr>
        <p:spPr/>
        <p:txBody>
          <a:bodyPr/>
          <a:lstStyle/>
          <a:p>
            <a:pPr algn="just"/>
            <a:r>
              <a:rPr lang="en-US" dirty="0" smtClean="0"/>
              <a:t>Compared to saturated vapour, superheated vapour is characterized by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5" name="Object 4"/>
          <p:cNvGraphicFramePr>
            <a:graphicFrameLocks noChangeAspect="1"/>
          </p:cNvGraphicFramePr>
          <p:nvPr/>
        </p:nvGraphicFramePr>
        <p:xfrm>
          <a:off x="1662079" y="2832100"/>
          <a:ext cx="6833410" cy="2654300"/>
        </p:xfrm>
        <a:graphic>
          <a:graphicData uri="http://schemas.openxmlformats.org/presentationml/2006/ole">
            <mc:AlternateContent xmlns:mc="http://schemas.openxmlformats.org/markup-compatibility/2006">
              <mc:Choice xmlns:v="urn:schemas-microsoft-com:vml" Requires="v">
                <p:oleObj spid="_x0000_s3074" name="Equation" r:id="rId3" imgW="3073320" imgH="1193760" progId="Equation.3">
                  <p:embed/>
                </p:oleObj>
              </mc:Choice>
              <mc:Fallback>
                <p:oleObj name="Equation" r:id="rId3" imgW="3073320" imgH="11937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079" y="2832100"/>
                        <a:ext cx="6833410" cy="2654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02450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 of Compressed Liquid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compressed liquid is characterized by</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lgn="just"/>
            <a:r>
              <a:rPr lang="en-US" dirty="0" smtClean="0"/>
              <a:t>However, the properties of compressed liquid are not much different from the corresponding saturation liquid values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32834" name="Object 2"/>
          <p:cNvGraphicFramePr>
            <a:graphicFrameLocks noChangeAspect="1"/>
          </p:cNvGraphicFramePr>
          <p:nvPr/>
        </p:nvGraphicFramePr>
        <p:xfrm>
          <a:off x="1524000" y="2209801"/>
          <a:ext cx="6629400" cy="2486218"/>
        </p:xfrm>
        <a:graphic>
          <a:graphicData uri="http://schemas.openxmlformats.org/presentationml/2006/ole">
            <mc:AlternateContent xmlns:mc="http://schemas.openxmlformats.org/markup-compatibility/2006">
              <mc:Choice xmlns:v="urn:schemas-microsoft-com:vml" Requires="v">
                <p:oleObj spid="_x0000_s4098" name="Equation" r:id="rId3" imgW="3047760" imgH="1143000" progId="Equation.3">
                  <p:embed/>
                </p:oleObj>
              </mc:Choice>
              <mc:Fallback>
                <p:oleObj name="Equation" r:id="rId3" imgW="3047760" imgH="1143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209801"/>
                        <a:ext cx="6629400" cy="2486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6675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Substance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substance that has a fixed chemical composition throughout is called a Pure Substance</a:t>
            </a:r>
          </a:p>
          <a:p>
            <a:pPr algn="just"/>
            <a:r>
              <a:rPr lang="en-US" dirty="0" smtClean="0"/>
              <a:t>A pure substance does not have to be of a single chemical element or compound</a:t>
            </a:r>
          </a:p>
          <a:p>
            <a:pPr algn="just"/>
            <a:r>
              <a:rPr lang="en-US" dirty="0" smtClean="0"/>
              <a:t>A mixture of various chemical elements or compounds is a pure substance as long as the mixture is homogeneous, e.g. Air</a:t>
            </a:r>
          </a:p>
          <a:p>
            <a:pPr algn="just"/>
            <a:r>
              <a:rPr lang="en-US" dirty="0" smtClean="0"/>
              <a:t>A mixture of oil and water is not a pure substance as oil is not soluble in water</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939690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Substance…</a:t>
            </a:r>
            <a:endParaRPr lang="en-US" dirty="0"/>
          </a:p>
        </p:txBody>
      </p:sp>
      <p:sp>
        <p:nvSpPr>
          <p:cNvPr id="3" name="Content Placeholder 2"/>
          <p:cNvSpPr>
            <a:spLocks noGrp="1"/>
          </p:cNvSpPr>
          <p:nvPr>
            <p:ph idx="1"/>
          </p:nvPr>
        </p:nvSpPr>
        <p:spPr/>
        <p:txBody>
          <a:bodyPr/>
          <a:lstStyle/>
          <a:p>
            <a:pPr algn="just"/>
            <a:r>
              <a:rPr lang="en-US" dirty="0" smtClean="0"/>
              <a:t>A mixture of two or more phases of a pure substance is still a pure substance as long as the chemical composition of all phases is the same, e.g. Mixture of ice and water</a:t>
            </a:r>
          </a:p>
          <a:p>
            <a:pPr algn="just"/>
            <a:r>
              <a:rPr lang="en-US" dirty="0" smtClean="0"/>
              <a:t>A mixture of liquid air and gaseous air is not pure substance as the compositions are different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3512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a Pure Substance</a:t>
            </a:r>
            <a:endParaRPr lang="en-US" dirty="0"/>
          </a:p>
        </p:txBody>
      </p:sp>
      <p:sp>
        <p:nvSpPr>
          <p:cNvPr id="3" name="Content Placeholder 2"/>
          <p:cNvSpPr>
            <a:spLocks noGrp="1"/>
          </p:cNvSpPr>
          <p:nvPr>
            <p:ph idx="1"/>
          </p:nvPr>
        </p:nvSpPr>
        <p:spPr/>
        <p:txBody>
          <a:bodyPr/>
          <a:lstStyle/>
          <a:p>
            <a:pPr algn="just"/>
            <a:r>
              <a:rPr lang="en-US" dirty="0" smtClean="0"/>
              <a:t>A Phase is identified as having a distinct molecular arrangement that is homogeneous throughout and separated from the others by easily identifiable boundary surfaces, e.g. iced water</a:t>
            </a:r>
          </a:p>
          <a:p>
            <a:pPr algn="just"/>
            <a:r>
              <a:rPr lang="en-US" dirty="0" smtClean="0"/>
              <a:t>Substances are present in three phases-Solid, Liquid and Gas (vapour)</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2333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a Pure Substance…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molecules in a solid are arranged in 3-D pattern</a:t>
            </a:r>
          </a:p>
          <a:p>
            <a:pPr algn="just"/>
            <a:r>
              <a:rPr lang="en-US" dirty="0" smtClean="0"/>
              <a:t>Due to the small distances between the molecules in a solid, the attractive forces of molecules on each other are large and keep the molecules in fixed positions</a:t>
            </a:r>
          </a:p>
          <a:p>
            <a:pPr algn="just"/>
            <a:r>
              <a:rPr lang="en-US" dirty="0" smtClean="0"/>
              <a:t>The molecular spacing in the liquid phase is similar to that in solids except that the molecules are no longer at fixed positions relative to each other and can rotate and translate freely</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9387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of a Pure Substance…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 the gas phase, the molecules are far apart from each other and molecular order is nonexistent</a:t>
            </a:r>
          </a:p>
          <a:p>
            <a:pPr algn="just"/>
            <a:r>
              <a:rPr lang="en-US" dirty="0" smtClean="0"/>
              <a:t>Gas molecules move about random, continually colliding with each other and the walls of the container</a:t>
            </a:r>
          </a:p>
          <a:p>
            <a:pPr algn="just"/>
            <a:r>
              <a:rPr lang="en-US" dirty="0" smtClean="0"/>
              <a:t>Molecules in the gas phase are at a considerably higher energy level than they are in the liquid and solid phases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8600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Change Processes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Phase change processes take place in practical situations</a:t>
            </a:r>
          </a:p>
          <a:p>
            <a:pPr algn="just"/>
            <a:r>
              <a:rPr lang="en-US" dirty="0" smtClean="0"/>
              <a:t>Water exists as liquid and vapour in a boiler and a condenser</a:t>
            </a:r>
          </a:p>
          <a:p>
            <a:pPr algn="just"/>
            <a:r>
              <a:rPr lang="en-US" dirty="0" smtClean="0"/>
              <a:t>The refrigerant turns from liquid to vapour in a refrigerator</a:t>
            </a:r>
          </a:p>
          <a:p>
            <a:pPr algn="just"/>
            <a:r>
              <a:rPr lang="en-US" dirty="0" smtClean="0"/>
              <a:t>Here, water is used to explain the process but the principles are equally applicable to other pure substances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17440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Phase Change Processes in a Pure Substance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623618" name="Picture 2"/>
          <p:cNvPicPr>
            <a:picLocks noChangeAspect="1" noChangeArrowheads="1"/>
          </p:cNvPicPr>
          <p:nvPr/>
        </p:nvPicPr>
        <p:blipFill>
          <a:blip r:embed="rId2" cstate="print"/>
          <a:srcRect/>
          <a:stretch>
            <a:fillRect/>
          </a:stretch>
        </p:blipFill>
        <p:spPr bwMode="auto">
          <a:xfrm>
            <a:off x="762000" y="1752600"/>
            <a:ext cx="1352550" cy="2409825"/>
          </a:xfrm>
          <a:prstGeom prst="rect">
            <a:avLst/>
          </a:prstGeom>
          <a:noFill/>
          <a:ln w="9525">
            <a:noFill/>
            <a:miter lim="800000"/>
            <a:headEnd/>
            <a:tailEnd/>
          </a:ln>
        </p:spPr>
      </p:pic>
      <p:pic>
        <p:nvPicPr>
          <p:cNvPr id="623619" name="Picture 3"/>
          <p:cNvPicPr>
            <a:picLocks noChangeAspect="1" noChangeArrowheads="1"/>
          </p:cNvPicPr>
          <p:nvPr/>
        </p:nvPicPr>
        <p:blipFill>
          <a:blip r:embed="rId3" cstate="print"/>
          <a:srcRect/>
          <a:stretch>
            <a:fillRect/>
          </a:stretch>
        </p:blipFill>
        <p:spPr bwMode="auto">
          <a:xfrm>
            <a:off x="3200400" y="1676400"/>
            <a:ext cx="1295400" cy="2438400"/>
          </a:xfrm>
          <a:prstGeom prst="rect">
            <a:avLst/>
          </a:prstGeom>
          <a:noFill/>
          <a:ln w="9525">
            <a:noFill/>
            <a:miter lim="800000"/>
            <a:headEnd/>
            <a:tailEnd/>
          </a:ln>
        </p:spPr>
      </p:pic>
      <p:pic>
        <p:nvPicPr>
          <p:cNvPr id="623620" name="Picture 4"/>
          <p:cNvPicPr>
            <a:picLocks noChangeAspect="1" noChangeArrowheads="1"/>
          </p:cNvPicPr>
          <p:nvPr/>
        </p:nvPicPr>
        <p:blipFill>
          <a:blip r:embed="rId4" cstate="print"/>
          <a:srcRect/>
          <a:stretch>
            <a:fillRect/>
          </a:stretch>
        </p:blipFill>
        <p:spPr bwMode="auto">
          <a:xfrm>
            <a:off x="5638800" y="1714500"/>
            <a:ext cx="2209800" cy="2400300"/>
          </a:xfrm>
          <a:prstGeom prst="rect">
            <a:avLst/>
          </a:prstGeom>
          <a:noFill/>
          <a:ln w="9525">
            <a:noFill/>
            <a:miter lim="800000"/>
            <a:headEnd/>
            <a:tailEnd/>
          </a:ln>
        </p:spPr>
      </p:pic>
      <p:pic>
        <p:nvPicPr>
          <p:cNvPr id="623621" name="Picture 5"/>
          <p:cNvPicPr>
            <a:picLocks noChangeAspect="1" noChangeArrowheads="1"/>
          </p:cNvPicPr>
          <p:nvPr/>
        </p:nvPicPr>
        <p:blipFill>
          <a:blip r:embed="rId5" cstate="print"/>
          <a:srcRect/>
          <a:stretch>
            <a:fillRect/>
          </a:stretch>
        </p:blipFill>
        <p:spPr bwMode="auto">
          <a:xfrm>
            <a:off x="838200" y="4314825"/>
            <a:ext cx="1304925" cy="2466975"/>
          </a:xfrm>
          <a:prstGeom prst="rect">
            <a:avLst/>
          </a:prstGeom>
          <a:noFill/>
          <a:ln w="9525">
            <a:noFill/>
            <a:miter lim="800000"/>
            <a:headEnd/>
            <a:tailEnd/>
          </a:ln>
        </p:spPr>
      </p:pic>
      <p:pic>
        <p:nvPicPr>
          <p:cNvPr id="623622" name="Picture 6"/>
          <p:cNvPicPr>
            <a:picLocks noChangeAspect="1" noChangeArrowheads="1"/>
          </p:cNvPicPr>
          <p:nvPr/>
        </p:nvPicPr>
        <p:blipFill>
          <a:blip r:embed="rId6" cstate="print"/>
          <a:srcRect/>
          <a:stretch>
            <a:fillRect/>
          </a:stretch>
        </p:blipFill>
        <p:spPr bwMode="auto">
          <a:xfrm>
            <a:off x="2971800" y="4295775"/>
            <a:ext cx="1314450" cy="2409825"/>
          </a:xfrm>
          <a:prstGeom prst="rect">
            <a:avLst/>
          </a:prstGeom>
          <a:noFill/>
          <a:ln w="9525">
            <a:noFill/>
            <a:miter lim="800000"/>
            <a:headEnd/>
            <a:tailEnd/>
          </a:ln>
        </p:spPr>
      </p:pic>
      <p:sp>
        <p:nvSpPr>
          <p:cNvPr id="10" name="TextBox 9"/>
          <p:cNvSpPr txBox="1"/>
          <p:nvPr/>
        </p:nvSpPr>
        <p:spPr>
          <a:xfrm>
            <a:off x="4724400" y="4495800"/>
            <a:ext cx="4191000" cy="1785104"/>
          </a:xfrm>
          <a:prstGeom prst="rect">
            <a:avLst/>
          </a:prstGeom>
          <a:noFill/>
        </p:spPr>
        <p:txBody>
          <a:bodyPr wrap="square" rtlCol="0">
            <a:spAutoFit/>
          </a:bodyPr>
          <a:lstStyle/>
          <a:p>
            <a:r>
              <a:rPr lang="en-US" sz="2200" b="1" dirty="0" smtClean="0"/>
              <a:t>State 1: Compressed Liquid</a:t>
            </a:r>
          </a:p>
          <a:p>
            <a:r>
              <a:rPr lang="en-US" sz="2200" b="1" dirty="0" smtClean="0"/>
              <a:t>State 2: Saturated Liquid</a:t>
            </a:r>
          </a:p>
          <a:p>
            <a:r>
              <a:rPr lang="en-US" sz="2200" b="1" dirty="0" smtClean="0"/>
              <a:t>State 3: Saturated liquid + Vapour</a:t>
            </a:r>
          </a:p>
          <a:p>
            <a:r>
              <a:rPr lang="en-US" sz="2200" b="1" dirty="0" smtClean="0"/>
              <a:t>State 4: Saturated Vapour</a:t>
            </a:r>
          </a:p>
          <a:p>
            <a:r>
              <a:rPr lang="en-US" sz="2200" b="1" dirty="0" smtClean="0"/>
              <a:t>State 5: Superheated Vapour</a:t>
            </a:r>
            <a:endParaRPr lang="en-US" sz="2200" b="1" dirty="0"/>
          </a:p>
        </p:txBody>
      </p:sp>
    </p:spTree>
    <p:extLst>
      <p:ext uri="{BB962C8B-B14F-4D97-AF65-F5344CB8AC3E}">
        <p14:creationId xmlns:p14="http://schemas.microsoft.com/office/powerpoint/2010/main" val="1192492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Definitions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1" dirty="0" smtClean="0"/>
              <a:t>Compressed or Sub-Cooled </a:t>
            </a:r>
            <a:r>
              <a:rPr lang="en-US" dirty="0" smtClean="0"/>
              <a:t>liquid means that it is not about to </a:t>
            </a:r>
            <a:r>
              <a:rPr lang="en-US" dirty="0" err="1" smtClean="0"/>
              <a:t>vapourize</a:t>
            </a:r>
            <a:endParaRPr lang="en-US" dirty="0" smtClean="0"/>
          </a:p>
          <a:p>
            <a:pPr algn="just"/>
            <a:r>
              <a:rPr lang="en-US" b="1" dirty="0" smtClean="0"/>
              <a:t>Saturated Liquid</a:t>
            </a:r>
            <a:r>
              <a:rPr lang="en-US" dirty="0" smtClean="0"/>
              <a:t> is a liquid that is about to </a:t>
            </a:r>
            <a:r>
              <a:rPr lang="en-US" dirty="0" err="1" smtClean="0"/>
              <a:t>vapourize</a:t>
            </a:r>
            <a:endParaRPr lang="en-US" dirty="0" smtClean="0"/>
          </a:p>
          <a:p>
            <a:pPr algn="just"/>
            <a:r>
              <a:rPr lang="en-US" b="1" dirty="0" smtClean="0"/>
              <a:t>Saturated Vapour </a:t>
            </a:r>
            <a:r>
              <a:rPr lang="en-US" dirty="0" smtClean="0"/>
              <a:t>is a vapour that is about to condense</a:t>
            </a:r>
          </a:p>
          <a:p>
            <a:pPr algn="just"/>
            <a:r>
              <a:rPr lang="en-US" b="1" dirty="0" smtClean="0"/>
              <a:t>Saturated Liquid-Vapour Mixture</a:t>
            </a:r>
            <a:r>
              <a:rPr lang="en-US" dirty="0" smtClean="0"/>
              <a:t> is a condition where liquid and vapour coexist in equilibrium</a:t>
            </a:r>
          </a:p>
          <a:p>
            <a:pPr algn="just"/>
            <a:r>
              <a:rPr lang="en-US" b="1" dirty="0" smtClean="0"/>
              <a:t>Superheated Vapour </a:t>
            </a:r>
            <a:r>
              <a:rPr lang="en-US" dirty="0" smtClean="0"/>
              <a:t>is a vapour that is not about to condense</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909595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636</Words>
  <Application>Microsoft Office PowerPoint</Application>
  <PresentationFormat>On-screen Show (4:3)</PresentationFormat>
  <Paragraphs>83</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1" baseType="lpstr">
      <vt:lpstr>Office Theme</vt:lpstr>
      <vt:lpstr>Equation</vt:lpstr>
      <vt:lpstr>Module 4- Pure Substances Part I</vt:lpstr>
      <vt:lpstr>Pure Substance</vt:lpstr>
      <vt:lpstr>Pure Substance…</vt:lpstr>
      <vt:lpstr>Phases of a Pure Substance</vt:lpstr>
      <vt:lpstr>Phases of a Pure Substance…</vt:lpstr>
      <vt:lpstr>Phases of a Pure Substance…</vt:lpstr>
      <vt:lpstr>Phase Change Processes</vt:lpstr>
      <vt:lpstr>Phase Change Processes in a Pure Substance</vt:lpstr>
      <vt:lpstr>Definitions</vt:lpstr>
      <vt:lpstr>Definitions…</vt:lpstr>
      <vt:lpstr>Definitions…</vt:lpstr>
      <vt:lpstr>Liquid-Vapour Saturation Curve</vt:lpstr>
      <vt:lpstr>T-V Diagram</vt:lpstr>
      <vt:lpstr>Critical Point</vt:lpstr>
      <vt:lpstr>T-V Diagram…</vt:lpstr>
      <vt:lpstr>Liquid-Vapour Mixture</vt:lpstr>
      <vt:lpstr>Properties of Liquid-Vapour Mixture</vt:lpstr>
      <vt:lpstr>Characteristics of Superheated vapour</vt:lpstr>
      <vt:lpstr>Characteristics of Compressed Liquid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Pure Substances Part I</dc:title>
  <dc:creator>Windows User</dc:creator>
  <cp:lastModifiedBy>Windows User</cp:lastModifiedBy>
  <cp:revision>1</cp:revision>
  <dcterms:created xsi:type="dcterms:W3CDTF">2020-01-07T11:41:58Z</dcterms:created>
  <dcterms:modified xsi:type="dcterms:W3CDTF">2020-01-07T11:42:29Z</dcterms:modified>
</cp:coreProperties>
</file>