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57" r:id="rId3"/>
    <p:sldId id="283" r:id="rId4"/>
    <p:sldId id="259" r:id="rId5"/>
    <p:sldId id="260" r:id="rId6"/>
    <p:sldId id="261" r:id="rId7"/>
    <p:sldId id="285" r:id="rId8"/>
    <p:sldId id="262" r:id="rId9"/>
    <p:sldId id="263" r:id="rId10"/>
    <p:sldId id="264" r:id="rId11"/>
    <p:sldId id="265" r:id="rId12"/>
    <p:sldId id="286" r:id="rId13"/>
    <p:sldId id="26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90" r:id="rId25"/>
    <p:sldId id="288" r:id="rId26"/>
    <p:sldId id="278" r:id="rId27"/>
    <p:sldId id="292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609D3-9441-4613-AD44-6EF5FC770C12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ECAA-0B5E-4FB6-B707-D39BDDBBE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EECAA-0B5E-4FB6-B707-D39BDDBBEE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2897A9-0256-4BE4-BB23-861498E85BF6}" type="datetimeFigureOut">
              <a:rPr lang="en-US" smtClean="0"/>
              <a:pPr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CD05A2-B5B0-4EE6-A9E4-A462EDCE3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Prof. J</a:t>
            </a:r>
            <a:r>
              <a:rPr lang="en-US" sz="3200" b="0" dirty="0" smtClean="0"/>
              <a:t>oseph </a:t>
            </a:r>
            <a:r>
              <a:rPr lang="en-US" sz="3200" b="0" dirty="0" err="1" smtClean="0"/>
              <a:t>daniel</a:t>
            </a:r>
            <a:r>
              <a:rPr lang="en-US" sz="3200" b="0" dirty="0" smtClean="0"/>
              <a:t/>
            </a:r>
            <a:br>
              <a:rPr lang="en-US" sz="3200" b="0" dirty="0" smtClean="0"/>
            </a:br>
            <a:r>
              <a:rPr lang="en-US" sz="3200" b="0" dirty="0" smtClean="0"/>
              <a:t>SMBS</a:t>
            </a:r>
            <a:br>
              <a:rPr lang="en-US" sz="3200" b="0" dirty="0" smtClean="0"/>
            </a:br>
            <a:r>
              <a:rPr lang="en-US" sz="3200" b="0" dirty="0" smtClean="0"/>
              <a:t>VIT </a:t>
            </a:r>
            <a:r>
              <a:rPr lang="en-US" sz="3200" b="0" dirty="0" err="1" smtClean="0"/>
              <a:t>UNiversity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7772400" cy="10668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Thermodynamic Property</a:t>
            </a:r>
            <a:endParaRPr lang="en-US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u="sng" dirty="0" smtClean="0"/>
              <a:t>Thermodynamic Equilibrium- </a:t>
            </a:r>
            <a:r>
              <a:rPr lang="en-US" dirty="0" smtClean="0"/>
              <a:t>A system which is simultaneously in a state of mechanical, thermal or chemical equilibrium. </a:t>
            </a:r>
          </a:p>
          <a:p>
            <a:endParaRPr lang="en-US" dirty="0"/>
          </a:p>
        </p:txBody>
      </p:sp>
      <p:pic>
        <p:nvPicPr>
          <p:cNvPr id="4" name="Picture 6" descr="cen84959_0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86200"/>
            <a:ext cx="5562600" cy="23495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State, Path, Process and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441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 smtClean="0"/>
              <a:t>State Postulate: </a:t>
            </a:r>
            <a:r>
              <a:rPr lang="en-US" dirty="0" smtClean="0"/>
              <a:t>Number of properties required to fix the state of a system is known as state postulate.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: The state of a simple compressible system is completely specified by 2 independent intensive properties.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7" descr="cen84959_01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00200"/>
            <a:ext cx="28606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4038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300" b="1" i="1" u="sng" dirty="0" smtClean="0"/>
              <a:t>Change of state: </a:t>
            </a:r>
            <a:r>
              <a:rPr lang="en-US" sz="2300" dirty="0" smtClean="0"/>
              <a:t>Any operation in which the properties of the system changes.</a:t>
            </a:r>
          </a:p>
          <a:p>
            <a:pPr>
              <a:buNone/>
            </a:pPr>
            <a:r>
              <a:rPr lang="en-US" sz="2300" b="1" i="1" u="sng" dirty="0" smtClean="0"/>
              <a:t>Path: </a:t>
            </a:r>
            <a:r>
              <a:rPr lang="en-US" sz="2300" dirty="0" smtClean="0"/>
              <a:t>Locus of series of states through which a system passes in going from initial to final state will constitute a path.</a:t>
            </a:r>
          </a:p>
          <a:p>
            <a:pPr>
              <a:buNone/>
            </a:pPr>
            <a:r>
              <a:rPr lang="en-US" sz="2300" b="1" i="1" u="sng" dirty="0" smtClean="0"/>
              <a:t>Process:</a:t>
            </a:r>
            <a:r>
              <a:rPr lang="en-US" sz="2300" dirty="0" smtClean="0"/>
              <a:t> A complete specification of a path is known as a process.</a:t>
            </a:r>
          </a:p>
          <a:p>
            <a:endParaRPr lang="en-US" dirty="0"/>
          </a:p>
        </p:txBody>
      </p:sp>
      <p:pic>
        <p:nvPicPr>
          <p:cNvPr id="4" name="Picture 7" descr="cen84959_0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8" y="1752600"/>
            <a:ext cx="4341812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Cyclic Process- When a system in a given state undergoes through a series of processes such that the final state is same as that of the initial state. Then a cycle is said to be executed.</a:t>
            </a:r>
          </a:p>
          <a:p>
            <a:pPr>
              <a:buNone/>
            </a:pPr>
            <a:r>
              <a:rPr lang="en-US" dirty="0" smtClean="0"/>
              <a:t>Think it over- Can this thought be applied to a process of an I.C Engine.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3200" dirty="0" smtClean="0">
                <a:latin typeface="Arial" charset="0"/>
              </a:rPr>
              <a:t>The prefix </a:t>
            </a:r>
            <a:r>
              <a:rPr lang="en-US" sz="3200" i="1" dirty="0" err="1" smtClean="0">
                <a:solidFill>
                  <a:srgbClr val="CC00CC"/>
                </a:solidFill>
                <a:latin typeface="Arial" charset="0"/>
              </a:rPr>
              <a:t>iso</a:t>
            </a: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-</a:t>
            </a:r>
            <a:r>
              <a:rPr lang="en-US" sz="3200" dirty="0" smtClean="0">
                <a:latin typeface="Arial" charset="0"/>
              </a:rPr>
              <a:t> is often used to designate a process for which a particular property remains constant. 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3200" b="1" dirty="0" smtClean="0">
                <a:solidFill>
                  <a:srgbClr val="CC00CC"/>
                </a:solidFill>
                <a:latin typeface="Arial" charset="0"/>
              </a:rPr>
              <a:t>Isothermal process</a:t>
            </a: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3200" dirty="0" smtClean="0">
                <a:latin typeface="Arial" charset="0"/>
              </a:rPr>
              <a:t> A process during which the temperature </a:t>
            </a:r>
            <a:r>
              <a:rPr lang="en-US" sz="3200" i="1" dirty="0" smtClean="0">
                <a:latin typeface="Arial" charset="0"/>
              </a:rPr>
              <a:t>T </a:t>
            </a:r>
            <a:r>
              <a:rPr lang="en-US" sz="3200" dirty="0" smtClean="0">
                <a:latin typeface="Arial" charset="0"/>
              </a:rPr>
              <a:t>remains constant.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3200" b="1" dirty="0" smtClean="0">
                <a:solidFill>
                  <a:srgbClr val="CC00CC"/>
                </a:solidFill>
                <a:latin typeface="Arial" charset="0"/>
              </a:rPr>
              <a:t>Isobaric process</a:t>
            </a: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3200" b="1" dirty="0" smtClean="0"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A process during which the pressure </a:t>
            </a:r>
            <a:r>
              <a:rPr lang="en-US" sz="3200" i="1" dirty="0" smtClean="0">
                <a:latin typeface="Arial" charset="0"/>
              </a:rPr>
              <a:t>P </a:t>
            </a:r>
            <a:r>
              <a:rPr lang="en-US" sz="3200" dirty="0" smtClean="0">
                <a:latin typeface="Arial" charset="0"/>
              </a:rPr>
              <a:t>remains constant.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3200" b="1" dirty="0" smtClean="0">
                <a:solidFill>
                  <a:srgbClr val="CC00CC"/>
                </a:solidFill>
                <a:latin typeface="Arial" charset="0"/>
              </a:rPr>
              <a:t>Isochoric (or isometric) process</a:t>
            </a: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3200" b="1" dirty="0" smtClean="0">
                <a:solidFill>
                  <a:srgbClr val="CC00CC"/>
                </a:solidFill>
                <a:latin typeface="Arial" charset="0"/>
              </a:rPr>
              <a:t> </a:t>
            </a:r>
            <a:r>
              <a:rPr lang="en-US" sz="3200" dirty="0" smtClean="0">
                <a:latin typeface="Arial" charset="0"/>
              </a:rPr>
              <a:t>A process during which the specific volume </a:t>
            </a:r>
            <a:r>
              <a:rPr lang="en-US" sz="3200" i="1" dirty="0" smtClean="0">
                <a:latin typeface="Arial" charset="0"/>
              </a:rPr>
              <a:t>v </a:t>
            </a:r>
            <a:r>
              <a:rPr lang="en-US" sz="3200" dirty="0" smtClean="0">
                <a:latin typeface="Arial" charset="0"/>
              </a:rPr>
              <a:t>remains constant.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3200" b="1" dirty="0" smtClean="0">
                <a:solidFill>
                  <a:srgbClr val="CC00CC"/>
                </a:solidFill>
                <a:latin typeface="Arial" charset="0"/>
              </a:rPr>
              <a:t>Cycle</a:t>
            </a:r>
            <a:r>
              <a:rPr lang="en-US" sz="3200" dirty="0" smtClean="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3200" dirty="0" smtClean="0">
                <a:latin typeface="Arial" charset="0"/>
              </a:rPr>
              <a:t> A process during which the initial and final states are identical.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promotes the change of states during a thermodynamic process?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due to the unbalanced potential that exists in a system to cause or promote a change</a:t>
            </a:r>
          </a:p>
          <a:p>
            <a:r>
              <a:rPr lang="en-US" dirty="0" smtClean="0"/>
              <a:t>Piston and Weights: In a gas filled piston and cylinder arrangement, the upward force exerted by the gas is balanced by the downward force exerted by the weights.</a:t>
            </a:r>
          </a:p>
          <a:p>
            <a:r>
              <a:rPr lang="en-US" dirty="0" smtClean="0"/>
              <a:t> If the weights are removed in succession the unbalanced potential is infinitesimally be small.</a:t>
            </a:r>
          </a:p>
          <a:p>
            <a:r>
              <a:rPr lang="en-US" dirty="0" smtClean="0"/>
              <a:t>The piston is slowly moved upwards.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departure of the state of system from the thermodynamic equilibrium state will be infinitesimally small.</a:t>
            </a:r>
          </a:p>
          <a:p>
            <a:r>
              <a:rPr lang="en-US" dirty="0" smtClean="0"/>
              <a:t>The locus of series of such equilibrium states is called as quasi static or quasi equilibrium process.</a:t>
            </a:r>
          </a:p>
          <a:p>
            <a:endParaRPr lang="en-US" dirty="0" smtClean="0"/>
          </a:p>
          <a:p>
            <a:r>
              <a:rPr lang="en-US" dirty="0" smtClean="0"/>
              <a:t>Think it over: Is this Quasi static process a fast or slow process? What will happen if all the weights are removed suddenly? Can this process be represented in a state diagram?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Reversible and Irreversible 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Conditions need to be satisfied for a reversible process</a:t>
            </a:r>
          </a:p>
          <a:p>
            <a:pPr>
              <a:buNone/>
            </a:pPr>
            <a:r>
              <a:rPr lang="en-US" dirty="0" smtClean="0"/>
              <a:t>   1) There shouldn’t be any solid or fluid friction</a:t>
            </a:r>
          </a:p>
          <a:p>
            <a:pPr>
              <a:buNone/>
            </a:pPr>
            <a:r>
              <a:rPr lang="en-US" dirty="0" smtClean="0"/>
              <a:t>   2) The heat exchange to or from the system is only through infinitely small temperature difference.</a:t>
            </a:r>
          </a:p>
          <a:p>
            <a:pPr>
              <a:buNone/>
            </a:pPr>
            <a:r>
              <a:rPr lang="en-US" dirty="0" smtClean="0"/>
              <a:t>   3) Should be a quasi static process, should happen in an infinitely slow speed, pressure difference between the system and surroundings must be infinitely be small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Salient Features of Reversible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340352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 be carried out in the reverse direction along the same path</a:t>
            </a:r>
          </a:p>
          <a:p>
            <a:r>
              <a:rPr lang="en-US" dirty="0" smtClean="0"/>
              <a:t>Leaves no trace of its occurrence, no after effects or traces left</a:t>
            </a:r>
          </a:p>
          <a:p>
            <a:r>
              <a:rPr lang="en-US" dirty="0" smtClean="0"/>
              <a:t>It can proceed in both the directions</a:t>
            </a:r>
          </a:p>
          <a:p>
            <a:r>
              <a:rPr lang="en-US" dirty="0" smtClean="0"/>
              <a:t>Results in maximum efficiency without wastages</a:t>
            </a:r>
          </a:p>
          <a:p>
            <a:r>
              <a:rPr lang="en-US" dirty="0" smtClean="0"/>
              <a:t>Yields maximum work in engines and requires minimum work in devices like refrigerators.</a:t>
            </a:r>
          </a:p>
          <a:p>
            <a:r>
              <a:rPr lang="en-US" dirty="0" smtClean="0"/>
              <a:t>Degree of reversibility can be considered as a measure of perfection</a:t>
            </a:r>
          </a:p>
          <a:p>
            <a:r>
              <a:rPr lang="en-US" dirty="0" smtClean="0"/>
              <a:t>Work done during a reversible process is represented by area under the process line</a:t>
            </a:r>
            <a:endParaRPr lang="en-US" dirty="0"/>
          </a:p>
        </p:txBody>
      </p:sp>
      <p:sp>
        <p:nvSpPr>
          <p:cNvPr id="13314" name="AutoShape 2" descr="Image result for reversible pro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Image result for reversible proc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http://theory.physics.manchester.ac.uk/~judith/stat_therm/img12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181" y="2362200"/>
            <a:ext cx="4431371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1219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Characteristics that are used to describe the condition or state of a system.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68952" cy="4495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Salient aspects are:</a:t>
            </a:r>
          </a:p>
          <a:p>
            <a:pPr marL="582930" indent="-514350">
              <a:buAutoNum type="arabicParenR"/>
            </a:pPr>
            <a:r>
              <a:rPr lang="en-US" dirty="0" smtClean="0"/>
              <a:t>Measurable characteristic describing a system and helps to distinguish one system from another.</a:t>
            </a:r>
          </a:p>
          <a:p>
            <a:pPr marL="582930" indent="-514350">
              <a:buAutoNum type="arabicParenR"/>
            </a:pPr>
            <a:r>
              <a:rPr lang="en-US" dirty="0" smtClean="0"/>
              <a:t>Has a definite unique value.</a:t>
            </a:r>
          </a:p>
          <a:p>
            <a:pPr marL="582930" indent="-514350">
              <a:buAutoNum type="arabicParenR"/>
            </a:pPr>
            <a:r>
              <a:rPr lang="en-US" dirty="0" smtClean="0"/>
              <a:t>Essentially depends on the state of the system and not on the path or route it takes.</a:t>
            </a:r>
          </a:p>
          <a:p>
            <a:pPr marL="582930" indent="-514350">
              <a:buAutoNum type="arabicParenR"/>
            </a:pPr>
            <a:r>
              <a:rPr lang="en-US" dirty="0" smtClean="0"/>
              <a:t>It is also called as point or state function.</a:t>
            </a:r>
          </a:p>
          <a:p>
            <a:pPr marL="582930" indent="-514350">
              <a:buNone/>
            </a:pPr>
            <a:r>
              <a:rPr lang="en-US" dirty="0" smtClean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Pressure, Volume, Temperature, viscosity, thermal expansion, electrical resistivity etc.</a:t>
            </a:r>
          </a:p>
        </p:txBody>
      </p:sp>
      <p:pic>
        <p:nvPicPr>
          <p:cNvPr id="68610" name="Picture 2" descr="http://us.123rf.com/400wm/400/400/derocz/derocz0808/derocz080800011/3394414-thermometer--smiling-cartoon-illustration-as-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828800"/>
            <a:ext cx="1922907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Restricted or controlled expansion or compression</a:t>
            </a:r>
          </a:p>
          <a:p>
            <a:r>
              <a:rPr lang="en-US" dirty="0" smtClean="0"/>
              <a:t>Motion without friction</a:t>
            </a:r>
          </a:p>
          <a:p>
            <a:r>
              <a:rPr lang="en-US" dirty="0" smtClean="0"/>
              <a:t>Isothermal and frictionless adiabatic process</a:t>
            </a:r>
          </a:p>
          <a:p>
            <a:r>
              <a:rPr lang="en-US" dirty="0" smtClean="0"/>
              <a:t>Elastic stretching of solid</a:t>
            </a:r>
          </a:p>
          <a:p>
            <a:r>
              <a:rPr lang="en-US" dirty="0" smtClean="0"/>
              <a:t>Electric circuit with zero resistance</a:t>
            </a:r>
          </a:p>
          <a:p>
            <a:r>
              <a:rPr lang="en-US" dirty="0" smtClean="0"/>
              <a:t>Restrained discharge of battery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Irreversible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process is irreversible if it passes through a sequence of non equilibrium states</a:t>
            </a:r>
          </a:p>
          <a:p>
            <a:r>
              <a:rPr lang="en-US" dirty="0" smtClean="0"/>
              <a:t>The properties of the system do not have a unique value and hence cannot be located in a property diagram.</a:t>
            </a:r>
          </a:p>
          <a:p>
            <a:r>
              <a:rPr lang="en-US" dirty="0" smtClean="0"/>
              <a:t>When allowed to proceed in the backward direction, the original state of the system is not restored.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Salient features of Irreversible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can be carried out in one direction only</a:t>
            </a:r>
          </a:p>
          <a:p>
            <a:r>
              <a:rPr lang="en-US" dirty="0" smtClean="0"/>
              <a:t>It occurs at a finite rate</a:t>
            </a:r>
          </a:p>
          <a:p>
            <a:r>
              <a:rPr lang="en-US" dirty="0" smtClean="0"/>
              <a:t>Cannot be reversed without causing permanent changes to the environment</a:t>
            </a:r>
          </a:p>
          <a:p>
            <a:r>
              <a:rPr lang="en-US" dirty="0" smtClean="0"/>
              <a:t>Never be in equilibrium during the irreversible process.</a:t>
            </a:r>
          </a:p>
        </p:txBody>
      </p:sp>
      <p:pic>
        <p:nvPicPr>
          <p:cNvPr id="10242" name="Picture 2" descr="http://k8schoollessons.com/wp-content/uploads/2013/02/irreversible-changes-examples-making-chee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4495800"/>
            <a:ext cx="5829505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define these 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Mass </a:t>
            </a:r>
          </a:p>
          <a:p>
            <a:r>
              <a:rPr lang="en-US" dirty="0" smtClean="0"/>
              <a:t>Force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Specific Weight</a:t>
            </a:r>
          </a:p>
          <a:p>
            <a:r>
              <a:rPr lang="en-US" dirty="0" smtClean="0"/>
              <a:t>Density</a:t>
            </a:r>
          </a:p>
          <a:p>
            <a:r>
              <a:rPr lang="en-US" dirty="0" smtClean="0"/>
              <a:t>Specific volume</a:t>
            </a:r>
          </a:p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9218" name="AutoShape 2" descr="Image result for the word def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http://stock-image.mediafocus.com/images/previews/word-define-on-keyboard-rs1120467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8400" y="2209800"/>
            <a:ext cx="5079998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Mass – Quantitative measure of an objects resistance to acceleration </a:t>
            </a:r>
          </a:p>
          <a:p>
            <a:r>
              <a:rPr lang="en-US" sz="2400" dirty="0" smtClean="0"/>
              <a:t>Force - a </a:t>
            </a:r>
            <a:r>
              <a:rPr lang="en-US" sz="2400" b="1" dirty="0" smtClean="0"/>
              <a:t>force</a:t>
            </a:r>
            <a:r>
              <a:rPr lang="en-US" sz="2400" dirty="0" smtClean="0"/>
              <a:t> is any influence that causes an object  to undergo a certain change, either concerning its movement, direction, or geometrical construction (N)</a:t>
            </a:r>
          </a:p>
          <a:p>
            <a:r>
              <a:rPr lang="en-US" sz="2400" dirty="0" smtClean="0"/>
              <a:t>Weight – Force on the object due to gravity (mg)</a:t>
            </a:r>
          </a:p>
          <a:p>
            <a:r>
              <a:rPr lang="en-US" sz="2400" dirty="0" smtClean="0"/>
              <a:t>Specific Weight – Weight per unit volume (N/m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Density – amount of working substance contained in a given volume (kg/m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Specific volume – Volume per unit mass (m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/kg)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and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721352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Work: is done when point of application of force moves in the direction of the force.</a:t>
            </a:r>
          </a:p>
          <a:p>
            <a:pPr>
              <a:buNone/>
            </a:pPr>
            <a:r>
              <a:rPr lang="en-US" sz="2400" dirty="0" smtClean="0"/>
              <a:t>    It equals the products of force and displacement in the direction of the force</a:t>
            </a:r>
          </a:p>
          <a:p>
            <a:pPr>
              <a:buNone/>
            </a:pPr>
            <a:r>
              <a:rPr lang="en-US" sz="2400" dirty="0" smtClean="0"/>
              <a:t>    Work done = Force*distance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Energy: is the capacity to produce a change from the existing conditions.</a:t>
            </a:r>
          </a:p>
        </p:txBody>
      </p:sp>
      <p:sp>
        <p:nvSpPr>
          <p:cNvPr id="7170" name="AutoShape 2" descr="Image result for definition of work in phy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ttp://cnx.org/resources/14def5a462372190c67c596691d451ff5768d801/Figure_08_01_0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200400"/>
            <a:ext cx="3886200" cy="24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Energy can take a form of </a:t>
            </a:r>
          </a:p>
          <a:p>
            <a:pPr>
              <a:buNone/>
            </a:pPr>
            <a:r>
              <a:rPr lang="en-US" dirty="0" smtClean="0"/>
              <a:t>   Stored Energy- Energy contained within the system boundaries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: Kinetic Energy, potential energy and internal energy</a:t>
            </a:r>
          </a:p>
          <a:p>
            <a:pPr>
              <a:buNone/>
            </a:pPr>
            <a:r>
              <a:rPr lang="en-US" dirty="0" smtClean="0"/>
              <a:t>   Energy in transit- Energy that crosses the boundaries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Eg</a:t>
            </a:r>
            <a:r>
              <a:rPr lang="en-US" dirty="0" smtClean="0"/>
              <a:t>: Kinetic energy, mechanical energy and electrical energy.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Energy</a:t>
            </a:r>
            <a:endParaRPr lang="en-US" dirty="0"/>
          </a:p>
        </p:txBody>
      </p:sp>
      <p:pic>
        <p:nvPicPr>
          <p:cNvPr id="4" name="Content Placeholder 3" descr="Forms_of_energy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03425" y="1924050"/>
            <a:ext cx="5372100" cy="3848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you know what is the industrial unit of energy?</a:t>
            </a:r>
          </a:p>
          <a:p>
            <a:r>
              <a:rPr lang="en-US" dirty="0" smtClean="0"/>
              <a:t>General unit of energy is known in joules (J) or kilo joules (kJ)</a:t>
            </a:r>
          </a:p>
          <a:p>
            <a:r>
              <a:rPr lang="en-US" dirty="0" smtClean="0"/>
              <a:t>1 Watt is 1 J/s</a:t>
            </a:r>
          </a:p>
          <a:p>
            <a:r>
              <a:rPr lang="en-US" dirty="0" smtClean="0"/>
              <a:t>Power is the rate of work or energy transfer.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 Btu = 1055 J</a:t>
            </a:r>
          </a:p>
          <a:p>
            <a:r>
              <a:rPr lang="en-US" dirty="0" smtClean="0"/>
              <a:t>1 Cal = 4.18 J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N.m</a:t>
            </a:r>
            <a:r>
              <a:rPr lang="en-US" dirty="0" smtClean="0"/>
              <a:t> = 1 J</a:t>
            </a:r>
          </a:p>
          <a:p>
            <a:r>
              <a:rPr lang="en-US" dirty="0" smtClean="0"/>
              <a:t>1 t </a:t>
            </a:r>
            <a:r>
              <a:rPr lang="en-US" dirty="0" err="1" smtClean="0"/>
              <a:t>coe</a:t>
            </a:r>
            <a:r>
              <a:rPr lang="en-US" dirty="0" smtClean="0"/>
              <a:t> = 29 307 600 000 Joule</a:t>
            </a:r>
          </a:p>
          <a:p>
            <a:r>
              <a:rPr lang="en-US" dirty="0" smtClean="0"/>
              <a:t>1 toe    = 41 868 000 000 Joule</a:t>
            </a:r>
          </a:p>
          <a:p>
            <a:r>
              <a:rPr lang="en-US" dirty="0" smtClean="0"/>
              <a:t>1 Watt hour = 3600 Joule</a:t>
            </a:r>
          </a:p>
          <a:p>
            <a:r>
              <a:rPr lang="en-US" dirty="0" smtClean="0"/>
              <a:t>1 kilowatt hour = 860 050.647 43 calorie [15° C]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electronvolt</a:t>
            </a:r>
            <a:r>
              <a:rPr lang="en-US" dirty="0" smtClean="0"/>
              <a:t> = 1.6021773e</a:t>
            </a:r>
            <a:r>
              <a:rPr lang="en-US" baseline="30000" dirty="0" smtClean="0"/>
              <a:t>-19</a:t>
            </a:r>
            <a:r>
              <a:rPr lang="en-US" dirty="0" smtClean="0"/>
              <a:t> joule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783560"/>
            <a:ext cx="4191000" cy="507444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Property: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Any characteristic of a system.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None/>
            </a:pPr>
            <a:r>
              <a:rPr lang="en-US" sz="2000" dirty="0" smtClean="0">
                <a:latin typeface="Arial" charset="0"/>
              </a:rPr>
              <a:t>      Some familiar properties are pressure </a:t>
            </a:r>
            <a:r>
              <a:rPr lang="en-US" sz="2000" i="1" dirty="0" smtClean="0">
                <a:latin typeface="Arial" charset="0"/>
              </a:rPr>
              <a:t>P</a:t>
            </a:r>
            <a:r>
              <a:rPr lang="en-US" sz="2000" dirty="0" smtClean="0">
                <a:latin typeface="Arial" charset="0"/>
              </a:rPr>
              <a:t>, temperature </a:t>
            </a:r>
            <a:r>
              <a:rPr lang="en-US" sz="2000" i="1" dirty="0" smtClean="0">
                <a:latin typeface="Arial" charset="0"/>
              </a:rPr>
              <a:t>T</a:t>
            </a:r>
            <a:r>
              <a:rPr lang="en-US" sz="2000" dirty="0" smtClean="0">
                <a:latin typeface="Arial" charset="0"/>
              </a:rPr>
              <a:t>, volume </a:t>
            </a:r>
            <a:r>
              <a:rPr lang="en-US" sz="2000" i="1" dirty="0" smtClean="0">
                <a:latin typeface="Arial" charset="0"/>
              </a:rPr>
              <a:t>V</a:t>
            </a:r>
            <a:r>
              <a:rPr lang="en-US" sz="2000" dirty="0" smtClean="0">
                <a:latin typeface="Arial" charset="0"/>
              </a:rPr>
              <a:t>, and mass </a:t>
            </a:r>
            <a:r>
              <a:rPr lang="en-US" sz="2000" i="1" dirty="0" smtClean="0">
                <a:latin typeface="Arial" charset="0"/>
              </a:rPr>
              <a:t>m</a:t>
            </a:r>
            <a:r>
              <a:rPr lang="en-US" sz="2000" dirty="0" smtClean="0">
                <a:latin typeface="Arial" charset="0"/>
              </a:rPr>
              <a:t>. Properties are considered to be either </a:t>
            </a:r>
            <a:r>
              <a:rPr lang="en-US" sz="2000" i="1" dirty="0" smtClean="0">
                <a:latin typeface="Arial" charset="0"/>
              </a:rPr>
              <a:t>intensive </a:t>
            </a:r>
            <a:r>
              <a:rPr lang="en-US" sz="2000" dirty="0" smtClean="0">
                <a:latin typeface="Arial" charset="0"/>
              </a:rPr>
              <a:t>or </a:t>
            </a:r>
            <a:r>
              <a:rPr lang="en-US" sz="2000" i="1" dirty="0" smtClean="0">
                <a:latin typeface="Arial" charset="0"/>
              </a:rPr>
              <a:t>extensive</a:t>
            </a:r>
            <a:r>
              <a:rPr lang="en-US" sz="2000" dirty="0" smtClean="0">
                <a:latin typeface="Arial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Intensive properties: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Those that are independent of the mass of a system, such as temperature, pressure, and density.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Extensive properties: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Those whose values depend on the size—or extent—of the system.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b="1" dirty="0" smtClean="0">
                <a:solidFill>
                  <a:srgbClr val="CC00CC"/>
                </a:solidFill>
                <a:latin typeface="Arial" charset="0"/>
              </a:rPr>
              <a:t>Specific properties:</a:t>
            </a:r>
            <a:r>
              <a:rPr lang="en-US" sz="2000" b="1" dirty="0" smtClean="0">
                <a:latin typeface="Arial" charset="0"/>
              </a:rPr>
              <a:t> </a:t>
            </a:r>
            <a:r>
              <a:rPr lang="en-US" sz="2000" dirty="0" smtClean="0">
                <a:latin typeface="Arial" charset="0"/>
              </a:rPr>
              <a:t> Extensive properties per unit mass.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524001"/>
            <a:ext cx="33020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and Kinetic Energies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i="1" u="sng" dirty="0" smtClean="0"/>
              <a:t>Potential energy:</a:t>
            </a:r>
          </a:p>
          <a:p>
            <a:pPr>
              <a:buNone/>
            </a:pPr>
            <a:r>
              <a:rPr lang="en-US" dirty="0" smtClean="0"/>
              <a:t>   is the energy possessed by a system due to its position or elevation.</a:t>
            </a:r>
          </a:p>
          <a:p>
            <a:pPr>
              <a:buNone/>
            </a:pPr>
            <a:r>
              <a:rPr lang="en-US" dirty="0" smtClean="0"/>
              <a:t>   ability to do work against the body weight in lifting it from the surface of the earth</a:t>
            </a:r>
          </a:p>
          <a:p>
            <a:pPr>
              <a:buNone/>
            </a:pPr>
            <a:r>
              <a:rPr lang="en-US" dirty="0" smtClean="0"/>
              <a:t>   P.E= Weight x head raised</a:t>
            </a:r>
          </a:p>
          <a:p>
            <a:pPr>
              <a:buNone/>
            </a:pPr>
            <a:r>
              <a:rPr lang="en-US" dirty="0" smtClean="0"/>
              <a:t>        = mg x z</a:t>
            </a:r>
          </a:p>
          <a:p>
            <a:pPr>
              <a:buNone/>
            </a:pPr>
            <a:r>
              <a:rPr lang="en-US" dirty="0" smtClean="0"/>
              <a:t>   When is P.E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u="sng" dirty="0" smtClean="0"/>
              <a:t>Kinetic energy</a:t>
            </a:r>
          </a:p>
          <a:p>
            <a:pPr>
              <a:buNone/>
            </a:pPr>
            <a:r>
              <a:rPr lang="en-US" dirty="0" smtClean="0"/>
              <a:t>   is the energy possessed by a system by virtue of its motion.</a:t>
            </a:r>
          </a:p>
          <a:p>
            <a:pPr>
              <a:buNone/>
            </a:pPr>
            <a:r>
              <a:rPr lang="en-US" dirty="0" smtClean="0"/>
              <a:t>   K.E= ½ x mV</a:t>
            </a:r>
            <a:r>
              <a:rPr lang="en-US" baseline="30000" dirty="0" smtClean="0"/>
              <a:t>2</a:t>
            </a:r>
          </a:p>
          <a:p>
            <a:pPr>
              <a:buNone/>
            </a:pP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Both P.E and K.E are external forces of energy due to the fact that they are not dependent upon the system composition.</a:t>
            </a:r>
          </a:p>
          <a:p>
            <a:pPr>
              <a:buNone/>
            </a:pPr>
            <a:r>
              <a:rPr lang="en-US" dirty="0" smtClean="0"/>
              <a:t>Mechanical Energy = P.E+K.E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to denote: Upper case letters for extensive properties and lower case letters for intensive property (P,T are exceptions)</a:t>
            </a:r>
          </a:p>
          <a:p>
            <a:pPr>
              <a:buNone/>
            </a:pPr>
            <a:r>
              <a:rPr lang="en-US" dirty="0" smtClean="0"/>
              <a:t>Extensive properties per unit mass are specific properties </a:t>
            </a:r>
            <a:r>
              <a:rPr lang="en-US" dirty="0" err="1" smtClean="0"/>
              <a:t>Eg</a:t>
            </a:r>
            <a:r>
              <a:rPr lang="en-US" dirty="0" smtClean="0"/>
              <a:t>: Specific volume.</a:t>
            </a:r>
          </a:p>
          <a:p>
            <a:pPr>
              <a:buNone/>
            </a:pPr>
            <a:r>
              <a:rPr lang="en-US" dirty="0" smtClean="0"/>
              <a:t>Ratio of extensive property to mole number is called as Molar property</a:t>
            </a:r>
          </a:p>
          <a:p>
            <a:pPr>
              <a:buNone/>
            </a:pPr>
            <a:r>
              <a:rPr lang="en-US" dirty="0" err="1" smtClean="0"/>
              <a:t>Eg</a:t>
            </a:r>
            <a:r>
              <a:rPr lang="en-US" dirty="0" smtClean="0"/>
              <a:t>: Molar volume = Total volume/ mole number.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Concept of Continuum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is the density of water in a glass at any point?</a:t>
            </a:r>
          </a:p>
          <a:p>
            <a:endParaRPr lang="en-US" dirty="0" smtClean="0"/>
          </a:p>
          <a:p>
            <a:r>
              <a:rPr lang="en-US" dirty="0" smtClean="0"/>
              <a:t>What is the density of Gas in a cylinder at any point?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783560"/>
            <a:ext cx="4953000" cy="457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Sure that they are the same.. The reason why?</a:t>
            </a:r>
          </a:p>
          <a:p>
            <a:r>
              <a:rPr lang="en-US" sz="1800" dirty="0" smtClean="0"/>
              <a:t>Even though the atoms in a gaseous state or liquid state are widely spaced the very atomic nature of the substance is disregarded and the substance is viewed as a continuous homogeneous matter without holes between them.</a:t>
            </a:r>
          </a:p>
          <a:p>
            <a:r>
              <a:rPr lang="en-US" sz="1800" dirty="0" smtClean="0"/>
              <a:t>Continuum model is applicable as long as the characteristic length of the system is much larger than the mean free path of the molecules.</a:t>
            </a:r>
          </a:p>
          <a:p>
            <a:r>
              <a:rPr lang="en-US" sz="1800" dirty="0" smtClean="0"/>
              <a:t>For higher mean free paths, rarefied gas theory has to be applied.</a:t>
            </a:r>
          </a:p>
        </p:txBody>
      </p:sp>
      <p:pic>
        <p:nvPicPr>
          <p:cNvPr id="4" name="Picture 5" descr="cen84959_01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77308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DENSITY AND SPECIFIC GRAVITY</a:t>
            </a:r>
            <a:endParaRPr lang="en-US" sz="3200" b="0" smtClean="0"/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A1CF23E-C326-4F4E-965A-C7A298D75247}" type="slidenum">
              <a:rPr lang="en-US"/>
              <a:pPr/>
              <a:t>7</a:t>
            </a:fld>
            <a:endParaRPr lang="en-US"/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2667000"/>
            <a:ext cx="31369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2362200" y="4419600"/>
            <a:ext cx="1752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Density is mass per unit volume; specific volume is volume per unit mass.</a:t>
            </a:r>
          </a:p>
        </p:txBody>
      </p:sp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1219200"/>
            <a:ext cx="253682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362200"/>
            <a:ext cx="1425575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95400"/>
            <a:ext cx="13763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3579813"/>
            <a:ext cx="2560638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3581400" y="838200"/>
            <a:ext cx="3048000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Specific gravity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ratio of the density of a substance to the density of some standard substance at a specified temperature (usually water at 4°C). </a:t>
            </a:r>
          </a:p>
        </p:txBody>
      </p:sp>
      <p:sp>
        <p:nvSpPr>
          <p:cNvPr id="15371" name="Rectangle 16"/>
          <p:cNvSpPr>
            <a:spLocks noChangeArrowheads="1"/>
          </p:cNvSpPr>
          <p:nvPr/>
        </p:nvSpPr>
        <p:spPr bwMode="auto">
          <a:xfrm>
            <a:off x="381000" y="838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C00CC"/>
                </a:solidFill>
              </a:rPr>
              <a:t>Density</a:t>
            </a:r>
          </a:p>
        </p:txBody>
      </p:sp>
      <p:pic>
        <p:nvPicPr>
          <p:cNvPr id="15372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3657600"/>
            <a:ext cx="184467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Rectangle 20"/>
          <p:cNvSpPr>
            <a:spLocks noChangeArrowheads="1"/>
          </p:cNvSpPr>
          <p:nvPr/>
        </p:nvSpPr>
        <p:spPr bwMode="auto">
          <a:xfrm>
            <a:off x="2743200" y="2667000"/>
            <a:ext cx="2590800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Specific weight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weight of a unit volume of a substance.</a:t>
            </a:r>
          </a:p>
        </p:txBody>
      </p:sp>
      <p:sp>
        <p:nvSpPr>
          <p:cNvPr id="15374" name="Rectangle 21"/>
          <p:cNvSpPr>
            <a:spLocks noChangeArrowheads="1"/>
          </p:cNvSpPr>
          <p:nvPr/>
        </p:nvSpPr>
        <p:spPr bwMode="auto">
          <a:xfrm>
            <a:off x="381000" y="1981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C00CC"/>
                </a:solidFill>
              </a:rPr>
              <a:t>Specific volume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56895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Implies a state of balance, there aren’t any unbalanced potential that can act as a change agent.</a:t>
            </a:r>
          </a:p>
          <a:p>
            <a:r>
              <a:rPr lang="en-US" dirty="0" smtClean="0"/>
              <a:t>A system in equilibrium experiences no changes.</a:t>
            </a:r>
          </a:p>
          <a:p>
            <a:r>
              <a:rPr lang="en-US" dirty="0" smtClean="0"/>
              <a:t>Types of Equilibrium:</a:t>
            </a:r>
          </a:p>
          <a:p>
            <a:pPr>
              <a:buNone/>
            </a:pPr>
            <a:r>
              <a:rPr lang="en-US" dirty="0" smtClean="0"/>
              <a:t>a) </a:t>
            </a:r>
            <a:r>
              <a:rPr lang="en-US" b="1" i="1" u="sng" dirty="0" smtClean="0"/>
              <a:t>Mechanical Equilibrium- </a:t>
            </a:r>
            <a:r>
              <a:rPr lang="en-US" dirty="0" smtClean="0"/>
              <a:t>Uniformity in Pressure. Pressure gradients are removed by internal changes.</a:t>
            </a:r>
            <a:endParaRPr lang="en-US" dirty="0"/>
          </a:p>
        </p:txBody>
      </p:sp>
      <p:pic>
        <p:nvPicPr>
          <p:cNvPr id="24578" name="Picture 2" descr="http://sloanreview.mit.edu/content/uploads/2013/03/analytics-equilibrium-10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752600"/>
            <a:ext cx="38862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b) </a:t>
            </a:r>
            <a:r>
              <a:rPr lang="en-US" b="1" i="1" u="sng" dirty="0" smtClean="0"/>
              <a:t>Chemical Equilibrium</a:t>
            </a:r>
            <a:r>
              <a:rPr lang="en-US" b="1" u="sng" dirty="0" smtClean="0"/>
              <a:t>- </a:t>
            </a:r>
            <a:r>
              <a:rPr lang="en-US" dirty="0" smtClean="0"/>
              <a:t>Even if mechanical equilibrium is reached spontaneous change of internal structure is possible due chemical reactions. It represents a condition when all chemical reactions ceases and mass diffusion stops.</a:t>
            </a:r>
          </a:p>
          <a:p>
            <a:pPr>
              <a:buNone/>
            </a:pPr>
            <a:r>
              <a:rPr lang="en-US" dirty="0" smtClean="0"/>
              <a:t>c) </a:t>
            </a:r>
            <a:r>
              <a:rPr lang="en-US" b="1" i="1" u="sng" dirty="0" smtClean="0"/>
              <a:t>Thermal Equilibrium- </a:t>
            </a:r>
            <a:r>
              <a:rPr lang="en-US" dirty="0" smtClean="0"/>
              <a:t>Condition or a state when temperature is uniform.</a:t>
            </a:r>
          </a:p>
          <a:p>
            <a:pPr>
              <a:buNone/>
            </a:pPr>
            <a:r>
              <a:rPr lang="en-US" dirty="0" smtClean="0"/>
              <a:t>   Heat flow from a higher temperature  source towards lower temp source occurs till the lower temperature reaches the higher temperature. Both attain the same temperature.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2324</TotalTime>
  <Words>1606</Words>
  <Application>Microsoft Office PowerPoint</Application>
  <PresentationFormat>On-screen Show (4:3)</PresentationFormat>
  <Paragraphs>151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Prof. Joseph daniel SMBS VIT UNiversity </vt:lpstr>
      <vt:lpstr> Characteristics that are used to describe the condition or state of a system. </vt:lpstr>
      <vt:lpstr>Slide 3</vt:lpstr>
      <vt:lpstr>Slide 4</vt:lpstr>
      <vt:lpstr>The Concept of Continuum</vt:lpstr>
      <vt:lpstr>Slide 6</vt:lpstr>
      <vt:lpstr>DENSITY AND SPECIFIC GRAVITY</vt:lpstr>
      <vt:lpstr>Equilibrium</vt:lpstr>
      <vt:lpstr>Slide 9</vt:lpstr>
      <vt:lpstr>Slide 10</vt:lpstr>
      <vt:lpstr>State, Path, Process and Cycle</vt:lpstr>
      <vt:lpstr>Slide 12</vt:lpstr>
      <vt:lpstr>Types of Processes</vt:lpstr>
      <vt:lpstr>Different Processes</vt:lpstr>
      <vt:lpstr>Slide 15</vt:lpstr>
      <vt:lpstr>Slide 16</vt:lpstr>
      <vt:lpstr>Slide 17</vt:lpstr>
      <vt:lpstr>Reversible and Irreversible Process</vt:lpstr>
      <vt:lpstr>Salient Features of Reversible Process</vt:lpstr>
      <vt:lpstr>Examples</vt:lpstr>
      <vt:lpstr>Irreversible process</vt:lpstr>
      <vt:lpstr>Salient features of Irreversible process</vt:lpstr>
      <vt:lpstr>Can you define these basic terms</vt:lpstr>
      <vt:lpstr>Slide 24</vt:lpstr>
      <vt:lpstr>Work and Energy</vt:lpstr>
      <vt:lpstr>Slide 26</vt:lpstr>
      <vt:lpstr>Forms of Energy</vt:lpstr>
      <vt:lpstr>Slide 28</vt:lpstr>
      <vt:lpstr>Some useful conversions</vt:lpstr>
      <vt:lpstr>Potential and Kinetic Energies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 Joseph daniel SMBS VIT UNiversity</dc:title>
  <dc:creator>VITCC</dc:creator>
  <cp:lastModifiedBy>VITCC</cp:lastModifiedBy>
  <cp:revision>53</cp:revision>
  <dcterms:created xsi:type="dcterms:W3CDTF">2012-07-06T03:56:49Z</dcterms:created>
  <dcterms:modified xsi:type="dcterms:W3CDTF">2015-07-15T04:40:25Z</dcterms:modified>
</cp:coreProperties>
</file>