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827F-A139-43C4-AC9B-A5E7B8ACC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F22601-1D90-4588-AF32-40342D9AD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2ED746-3C42-45C7-AC29-A84ACCFAFC79}"/>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5" name="Footer Placeholder 4">
            <a:extLst>
              <a:ext uri="{FF2B5EF4-FFF2-40B4-BE49-F238E27FC236}">
                <a16:creationId xmlns:a16="http://schemas.microsoft.com/office/drawing/2014/main" id="{2BFF471C-A7D1-4C63-A0E0-C502C74DEF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94BD7-75A2-447C-89F7-1BA1EEF62A02}"/>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385036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AA7A-72C6-4FE7-82FE-F5220134D0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84CC4F-5AB4-4241-AADF-E351B87C9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B0431-EFCA-4D71-9CBC-BF0187714974}"/>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5" name="Footer Placeholder 4">
            <a:extLst>
              <a:ext uri="{FF2B5EF4-FFF2-40B4-BE49-F238E27FC236}">
                <a16:creationId xmlns:a16="http://schemas.microsoft.com/office/drawing/2014/main" id="{C50900A4-48D6-4029-8201-23834F0E8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16F12-92D2-4633-A66A-E99EFC06782C}"/>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2348240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A7B2D-68DB-4DB2-9FE2-E4FE815B73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495DBC-2F2E-404E-9379-53E8640B18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7218C0-0D7A-4C50-957A-8A529E310ED6}"/>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5" name="Footer Placeholder 4">
            <a:extLst>
              <a:ext uri="{FF2B5EF4-FFF2-40B4-BE49-F238E27FC236}">
                <a16:creationId xmlns:a16="http://schemas.microsoft.com/office/drawing/2014/main" id="{1F2CACBC-0578-46AF-BD04-719CD16A8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E90DA-5151-4F13-ADCB-137A2A46C21B}"/>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3324791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03E9-2FDE-4EE5-9D4B-F1EC0530AE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BEFFF9-0280-4019-99DF-99120ABF68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8D279-8234-4FD8-BEF3-770C78A418D4}"/>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5" name="Footer Placeholder 4">
            <a:extLst>
              <a:ext uri="{FF2B5EF4-FFF2-40B4-BE49-F238E27FC236}">
                <a16:creationId xmlns:a16="http://schemas.microsoft.com/office/drawing/2014/main" id="{3C10E11F-3360-448A-BE83-D2395030C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6FF98-8C23-49C8-8409-2B979751FD93}"/>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173761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7756-C151-4D31-8961-2317AA4374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5B841CF-696B-4007-96ED-D64BD45EF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36125-48A5-4177-B8A5-5C2115EA8796}"/>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5" name="Footer Placeholder 4">
            <a:extLst>
              <a:ext uri="{FF2B5EF4-FFF2-40B4-BE49-F238E27FC236}">
                <a16:creationId xmlns:a16="http://schemas.microsoft.com/office/drawing/2014/main" id="{4B0B14B5-2F2C-4C80-A9AB-B6176E782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7ACBE-9A72-4BCC-B364-AB197770BE7F}"/>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656482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0599-4A6F-4F28-BC5F-4CE592F8E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67366F-F1DC-4E3A-991B-36ECC87F0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3584FA-5791-41FD-A77F-9AB5EE6C9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8D661F-D66C-4AD2-B39C-E78B238720F8}"/>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6" name="Footer Placeholder 5">
            <a:extLst>
              <a:ext uri="{FF2B5EF4-FFF2-40B4-BE49-F238E27FC236}">
                <a16:creationId xmlns:a16="http://schemas.microsoft.com/office/drawing/2014/main" id="{311DB783-C3A1-40F4-B799-81E1C0F071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7BD955-1AE8-4CD4-A77A-CCFE2E233C38}"/>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3822950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2DB4-BF04-492C-B39D-DB1E636FFC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2FCD4A-4278-4B5C-ADAE-79A11F996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0D001-F1FF-4A21-BCBD-52C1C6291B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6D1AF2-876C-4866-970E-BA7D365FE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AC0B1-030A-40CB-99CB-2ADC0FC93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E46091-F1CE-4113-B8B1-C4A511FE6FB2}"/>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8" name="Footer Placeholder 7">
            <a:extLst>
              <a:ext uri="{FF2B5EF4-FFF2-40B4-BE49-F238E27FC236}">
                <a16:creationId xmlns:a16="http://schemas.microsoft.com/office/drawing/2014/main" id="{2AF4C6EF-2A7C-4270-B378-668F50C0AF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8B530-C0BD-426A-A325-7671EAF89AA6}"/>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749280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9966-910F-48AC-BEF3-2410F18699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58832F-4237-45F0-A78F-FCDC237F6799}"/>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4" name="Footer Placeholder 3">
            <a:extLst>
              <a:ext uri="{FF2B5EF4-FFF2-40B4-BE49-F238E27FC236}">
                <a16:creationId xmlns:a16="http://schemas.microsoft.com/office/drawing/2014/main" id="{EF5A1CA1-30B6-43C8-8EDD-5164A6E7F5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30F66A-0955-4F89-B338-799CC996B3F8}"/>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348810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3948F-899E-42E3-A5EB-8538AE00B04B}"/>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3" name="Footer Placeholder 2">
            <a:extLst>
              <a:ext uri="{FF2B5EF4-FFF2-40B4-BE49-F238E27FC236}">
                <a16:creationId xmlns:a16="http://schemas.microsoft.com/office/drawing/2014/main" id="{16843B4D-9BBB-4654-812F-CD818389A9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F16E35-6615-463A-92D4-23C5517EC3C1}"/>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55302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77D8-991B-4636-8696-78707DE12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0796E5-DF74-430E-B3E8-3FE364A86E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BDDDEE-5427-4909-A24E-2F7B30A144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43507-148C-48AC-AE0B-91C052B74145}"/>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6" name="Footer Placeholder 5">
            <a:extLst>
              <a:ext uri="{FF2B5EF4-FFF2-40B4-BE49-F238E27FC236}">
                <a16:creationId xmlns:a16="http://schemas.microsoft.com/office/drawing/2014/main" id="{7D3591E5-E7B6-4D1E-B093-8DF2B107D7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B26704-D249-4F70-8889-50B7D89C8C00}"/>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342242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49C2-F298-4307-8260-8D85541417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9B60FA-E818-49C0-882B-9F8DA1153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82FA85-C682-497B-891A-988282D11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03ADC-336E-42C1-8953-CBC5BEE5D97E}"/>
              </a:ext>
            </a:extLst>
          </p:cNvPr>
          <p:cNvSpPr>
            <a:spLocks noGrp="1"/>
          </p:cNvSpPr>
          <p:nvPr>
            <p:ph type="dt" sz="half" idx="10"/>
          </p:nvPr>
        </p:nvSpPr>
        <p:spPr/>
        <p:txBody>
          <a:bodyPr/>
          <a:lstStyle/>
          <a:p>
            <a:fld id="{295DAD3F-50B9-4324-8E46-796666CF4F4C}" type="datetimeFigureOut">
              <a:rPr lang="en-IN" smtClean="0"/>
              <a:t>28-08-2020</a:t>
            </a:fld>
            <a:endParaRPr lang="en-IN"/>
          </a:p>
        </p:txBody>
      </p:sp>
      <p:sp>
        <p:nvSpPr>
          <p:cNvPr id="6" name="Footer Placeholder 5">
            <a:extLst>
              <a:ext uri="{FF2B5EF4-FFF2-40B4-BE49-F238E27FC236}">
                <a16:creationId xmlns:a16="http://schemas.microsoft.com/office/drawing/2014/main" id="{D36ABAEF-715D-4C02-8748-928F245562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36D2B-7EC7-4D77-A5AC-2F9130644913}"/>
              </a:ext>
            </a:extLst>
          </p:cNvPr>
          <p:cNvSpPr>
            <a:spLocks noGrp="1"/>
          </p:cNvSpPr>
          <p:nvPr>
            <p:ph type="sldNum" sz="quarter" idx="12"/>
          </p:nvPr>
        </p:nvSpPr>
        <p:spPr/>
        <p:txBody>
          <a:bodyPr/>
          <a:lstStyle/>
          <a:p>
            <a:fld id="{227AFE08-FCC5-4C72-ABC7-00879177C5D8}" type="slidenum">
              <a:rPr lang="en-IN" smtClean="0"/>
              <a:t>‹#›</a:t>
            </a:fld>
            <a:endParaRPr lang="en-IN"/>
          </a:p>
        </p:txBody>
      </p:sp>
    </p:spTree>
    <p:extLst>
      <p:ext uri="{BB962C8B-B14F-4D97-AF65-F5344CB8AC3E}">
        <p14:creationId xmlns:p14="http://schemas.microsoft.com/office/powerpoint/2010/main" val="158633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E3EF2-C63A-4A81-A451-ECC8BCDAE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E69B19-AFCB-4FA0-B06A-4BDFDEF2D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90475E-4F49-4D2B-A8CD-2DCD8B04A2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DAD3F-50B9-4324-8E46-796666CF4F4C}" type="datetimeFigureOut">
              <a:rPr lang="en-IN" smtClean="0"/>
              <a:t>28-08-2020</a:t>
            </a:fld>
            <a:endParaRPr lang="en-IN"/>
          </a:p>
        </p:txBody>
      </p:sp>
      <p:sp>
        <p:nvSpPr>
          <p:cNvPr id="5" name="Footer Placeholder 4">
            <a:extLst>
              <a:ext uri="{FF2B5EF4-FFF2-40B4-BE49-F238E27FC236}">
                <a16:creationId xmlns:a16="http://schemas.microsoft.com/office/drawing/2014/main" id="{ACF04200-9852-4540-A72D-475716073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77B1A7-18F2-475F-BD13-977D43C61C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AFE08-FCC5-4C72-ABC7-00879177C5D8}" type="slidenum">
              <a:rPr lang="en-IN" smtClean="0"/>
              <a:t>‹#›</a:t>
            </a:fld>
            <a:endParaRPr lang="en-IN"/>
          </a:p>
        </p:txBody>
      </p:sp>
    </p:spTree>
    <p:extLst>
      <p:ext uri="{BB962C8B-B14F-4D97-AF65-F5344CB8AC3E}">
        <p14:creationId xmlns:p14="http://schemas.microsoft.com/office/powerpoint/2010/main" val="4241252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A69A-BB0B-4A1B-8DE1-85B5DFAB1C94}"/>
              </a:ext>
            </a:extLst>
          </p:cNvPr>
          <p:cNvSpPr>
            <a:spLocks noGrp="1"/>
          </p:cNvSpPr>
          <p:nvPr>
            <p:ph type="ctrTitle"/>
          </p:nvPr>
        </p:nvSpPr>
        <p:spPr>
          <a:xfrm>
            <a:off x="1524000" y="1"/>
            <a:ext cx="9144000" cy="1157468"/>
          </a:xfrm>
        </p:spPr>
        <p:txBody>
          <a:bodyPr/>
          <a:lstStyle/>
          <a:p>
            <a:r>
              <a:rPr lang="en-IN" dirty="0"/>
              <a:t>VALUE PROPSITIONS </a:t>
            </a:r>
          </a:p>
        </p:txBody>
      </p:sp>
      <p:sp>
        <p:nvSpPr>
          <p:cNvPr id="3" name="Subtitle 2">
            <a:extLst>
              <a:ext uri="{FF2B5EF4-FFF2-40B4-BE49-F238E27FC236}">
                <a16:creationId xmlns:a16="http://schemas.microsoft.com/office/drawing/2014/main" id="{365A97B7-4AD1-4084-B850-89CA7959946C}"/>
              </a:ext>
            </a:extLst>
          </p:cNvPr>
          <p:cNvSpPr>
            <a:spLocks noGrp="1"/>
          </p:cNvSpPr>
          <p:nvPr>
            <p:ph type="subTitle" idx="1"/>
          </p:nvPr>
        </p:nvSpPr>
        <p:spPr>
          <a:xfrm>
            <a:off x="713771" y="1157468"/>
            <a:ext cx="11358623" cy="5555847"/>
          </a:xfrm>
        </p:spPr>
        <p:txBody>
          <a:bodyPr>
            <a:normAutofit/>
          </a:bodyPr>
          <a:lstStyle/>
          <a:p>
            <a:pPr algn="l"/>
            <a:r>
              <a:rPr lang="en-IN" sz="3200" dirty="0"/>
              <a:t>Depending on the perceived value of smart supermarket, which is valued differently by consumers, it may motivate or deter consumers to shop from smart supermarket. By identifying the key value propositions that attract consumers in smart supermarket, grocers can refine their on offerings and increase the adoption rate of shopping. The key values identified in a study that include factors such as convenience, price, quality, entertainment, and ease of use/usefulness of the system. In addition, a collection of previous studies has pinpointed the specific motivating and inhibiting factors regarding smart supermarket. This knowledge can also be used to develop strategies in order to overcome challenges in this market. </a:t>
            </a:r>
          </a:p>
        </p:txBody>
      </p:sp>
    </p:spTree>
    <p:extLst>
      <p:ext uri="{BB962C8B-B14F-4D97-AF65-F5344CB8AC3E}">
        <p14:creationId xmlns:p14="http://schemas.microsoft.com/office/powerpoint/2010/main" val="284302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B8F9-644B-439B-B591-86CEAE343BAC}"/>
              </a:ext>
            </a:extLst>
          </p:cNvPr>
          <p:cNvSpPr>
            <a:spLocks noGrp="1"/>
          </p:cNvSpPr>
          <p:nvPr>
            <p:ph type="title"/>
          </p:nvPr>
        </p:nvSpPr>
        <p:spPr>
          <a:xfrm>
            <a:off x="838200" y="150472"/>
            <a:ext cx="10515600" cy="1018572"/>
          </a:xfrm>
        </p:spPr>
        <p:txBody>
          <a:bodyPr/>
          <a:lstStyle/>
          <a:p>
            <a:pPr algn="ctr"/>
            <a:r>
              <a:rPr lang="en-IN" dirty="0"/>
              <a:t>Convenience</a:t>
            </a:r>
          </a:p>
        </p:txBody>
      </p:sp>
      <p:sp>
        <p:nvSpPr>
          <p:cNvPr id="3" name="Content Placeholder 2">
            <a:extLst>
              <a:ext uri="{FF2B5EF4-FFF2-40B4-BE49-F238E27FC236}">
                <a16:creationId xmlns:a16="http://schemas.microsoft.com/office/drawing/2014/main" id="{0249FE40-11FC-482A-A14D-7FAED58DBA2B}"/>
              </a:ext>
            </a:extLst>
          </p:cNvPr>
          <p:cNvSpPr>
            <a:spLocks noGrp="1"/>
          </p:cNvSpPr>
          <p:nvPr>
            <p:ph idx="1"/>
          </p:nvPr>
        </p:nvSpPr>
        <p:spPr>
          <a:xfrm>
            <a:off x="838200" y="1169044"/>
            <a:ext cx="10515600" cy="5538483"/>
          </a:xfrm>
        </p:spPr>
        <p:txBody>
          <a:bodyPr>
            <a:normAutofit/>
          </a:bodyPr>
          <a:lstStyle/>
          <a:p>
            <a:pPr marL="0" indent="0">
              <a:buNone/>
            </a:pPr>
            <a:r>
              <a:rPr lang="en-IN" sz="3600" dirty="0"/>
              <a:t>Extrinsic self-oriented active refers to valuing efficiency and convenience. Extrinsic self-oriented reactive refers to valuing excellence and quality. For instance, efficiency and convenience may relate to the ability to place an order any time of the day, to deliver on the same day, and to view product information such as recipes or details conveniently. Excellence may relate to product or service quality such as payment security, risk-free return policies, and easy-</a:t>
            </a:r>
            <a:r>
              <a:rPr lang="en-IN" sz="3600" dirty="0" err="1"/>
              <a:t>touse</a:t>
            </a:r>
            <a:r>
              <a:rPr lang="en-IN" sz="3600" dirty="0"/>
              <a:t> shopping facilities.</a:t>
            </a:r>
          </a:p>
        </p:txBody>
      </p:sp>
    </p:spTree>
    <p:extLst>
      <p:ext uri="{BB962C8B-B14F-4D97-AF65-F5344CB8AC3E}">
        <p14:creationId xmlns:p14="http://schemas.microsoft.com/office/powerpoint/2010/main" val="387753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BC344-D5B5-428C-824F-0978D3F7D841}"/>
              </a:ext>
            </a:extLst>
          </p:cNvPr>
          <p:cNvSpPr>
            <a:spLocks noGrp="1"/>
          </p:cNvSpPr>
          <p:nvPr>
            <p:ph type="title"/>
          </p:nvPr>
        </p:nvSpPr>
        <p:spPr/>
        <p:txBody>
          <a:bodyPr/>
          <a:lstStyle/>
          <a:p>
            <a:r>
              <a:rPr lang="en-IN" dirty="0"/>
              <a:t>Convenience experienced </a:t>
            </a:r>
          </a:p>
        </p:txBody>
      </p:sp>
      <p:sp>
        <p:nvSpPr>
          <p:cNvPr id="3" name="Content Placeholder 2">
            <a:extLst>
              <a:ext uri="{FF2B5EF4-FFF2-40B4-BE49-F238E27FC236}">
                <a16:creationId xmlns:a16="http://schemas.microsoft.com/office/drawing/2014/main" id="{134E2F32-8F76-4595-8F67-D56FEA9B643C}"/>
              </a:ext>
            </a:extLst>
          </p:cNvPr>
          <p:cNvSpPr>
            <a:spLocks noGrp="1"/>
          </p:cNvSpPr>
          <p:nvPr>
            <p:ph idx="1"/>
          </p:nvPr>
        </p:nvSpPr>
        <p:spPr/>
        <p:txBody>
          <a:bodyPr/>
          <a:lstStyle/>
          <a:p>
            <a:pPr marL="514350" indent="-514350">
              <a:buAutoNum type="arabicPeriod"/>
            </a:pPr>
            <a:r>
              <a:rPr lang="en-IN" dirty="0"/>
              <a:t>flexibility in the time of ordering (i.e., not bounded by in-store opening hours)</a:t>
            </a:r>
          </a:p>
          <a:p>
            <a:pPr marL="514350" indent="-514350">
              <a:buAutoNum type="arabicPeriod"/>
            </a:pPr>
            <a:r>
              <a:rPr lang="en-IN" dirty="0"/>
              <a:t> the ease of selecting items for repeated purchases when historical purchases have been stored in the system. This finding builds on the efficiency and convenience</a:t>
            </a:r>
          </a:p>
        </p:txBody>
      </p:sp>
    </p:spTree>
    <p:extLst>
      <p:ext uri="{BB962C8B-B14F-4D97-AF65-F5344CB8AC3E}">
        <p14:creationId xmlns:p14="http://schemas.microsoft.com/office/powerpoint/2010/main" val="110883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2984C-9895-4CF8-A206-FD393C52EAAC}"/>
              </a:ext>
            </a:extLst>
          </p:cNvPr>
          <p:cNvSpPr>
            <a:spLocks noGrp="1"/>
          </p:cNvSpPr>
          <p:nvPr>
            <p:ph type="title"/>
          </p:nvPr>
        </p:nvSpPr>
        <p:spPr/>
        <p:txBody>
          <a:bodyPr/>
          <a:lstStyle/>
          <a:p>
            <a:r>
              <a:rPr lang="en-IN" dirty="0"/>
              <a:t>Price </a:t>
            </a:r>
          </a:p>
        </p:txBody>
      </p:sp>
      <p:sp>
        <p:nvSpPr>
          <p:cNvPr id="3" name="Content Placeholder 2">
            <a:extLst>
              <a:ext uri="{FF2B5EF4-FFF2-40B4-BE49-F238E27FC236}">
                <a16:creationId xmlns:a16="http://schemas.microsoft.com/office/drawing/2014/main" id="{8218083F-976D-459F-8767-48EAC8B3AC86}"/>
              </a:ext>
            </a:extLst>
          </p:cNvPr>
          <p:cNvSpPr>
            <a:spLocks noGrp="1"/>
          </p:cNvSpPr>
          <p:nvPr>
            <p:ph idx="1"/>
          </p:nvPr>
        </p:nvSpPr>
        <p:spPr/>
        <p:txBody>
          <a:bodyPr/>
          <a:lstStyle/>
          <a:p>
            <a:pPr marL="0" indent="0">
              <a:buNone/>
            </a:pPr>
            <a:r>
              <a:rPr lang="en-IN" dirty="0"/>
              <a:t>If prices are readily available then comparing prices can be easily accomplished.</a:t>
            </a:r>
          </a:p>
          <a:p>
            <a:pPr marL="0" indent="0">
              <a:buNone/>
            </a:pPr>
            <a:r>
              <a:rPr lang="en-IN" dirty="0"/>
              <a:t>comparison have been shown to highly influence purchasing decisions</a:t>
            </a:r>
          </a:p>
          <a:p>
            <a:pPr marL="0" indent="0">
              <a:buNone/>
            </a:pPr>
            <a:r>
              <a:rPr lang="en-IN" dirty="0"/>
              <a:t>The price is a critical factor in valuing smart supermarket . </a:t>
            </a:r>
          </a:p>
          <a:p>
            <a:pPr marL="0" indent="0">
              <a:buNone/>
            </a:pPr>
            <a:r>
              <a:rPr lang="en-IN" dirty="0"/>
              <a:t>Smart supermarket with lower prices would appeal to shoppers.</a:t>
            </a:r>
          </a:p>
          <a:p>
            <a:pPr marL="0" indent="0">
              <a:buNone/>
            </a:pPr>
            <a:r>
              <a:rPr lang="en-IN" dirty="0"/>
              <a:t>In order to lower costs, grocers must improve their efficiency levels by managing costs</a:t>
            </a:r>
          </a:p>
        </p:txBody>
      </p:sp>
    </p:spTree>
    <p:extLst>
      <p:ext uri="{BB962C8B-B14F-4D97-AF65-F5344CB8AC3E}">
        <p14:creationId xmlns:p14="http://schemas.microsoft.com/office/powerpoint/2010/main" val="45082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54AF-E3C9-4440-B6F6-B8E3D844C02B}"/>
              </a:ext>
            </a:extLst>
          </p:cNvPr>
          <p:cNvSpPr>
            <a:spLocks noGrp="1"/>
          </p:cNvSpPr>
          <p:nvPr>
            <p:ph type="title"/>
          </p:nvPr>
        </p:nvSpPr>
        <p:spPr/>
        <p:txBody>
          <a:bodyPr/>
          <a:lstStyle/>
          <a:p>
            <a:r>
              <a:rPr lang="en-IN" dirty="0"/>
              <a:t>Quality.</a:t>
            </a:r>
          </a:p>
        </p:txBody>
      </p:sp>
      <p:sp>
        <p:nvSpPr>
          <p:cNvPr id="3" name="Content Placeholder 2">
            <a:extLst>
              <a:ext uri="{FF2B5EF4-FFF2-40B4-BE49-F238E27FC236}">
                <a16:creationId xmlns:a16="http://schemas.microsoft.com/office/drawing/2014/main" id="{A68D614F-5E50-4C72-8CAC-02D2508EB428}"/>
              </a:ext>
            </a:extLst>
          </p:cNvPr>
          <p:cNvSpPr>
            <a:spLocks noGrp="1"/>
          </p:cNvSpPr>
          <p:nvPr>
            <p:ph idx="1"/>
          </p:nvPr>
        </p:nvSpPr>
        <p:spPr/>
        <p:txBody>
          <a:bodyPr/>
          <a:lstStyle/>
          <a:p>
            <a:pPr marL="0" indent="0">
              <a:buNone/>
            </a:pPr>
            <a:r>
              <a:rPr lang="en-IN" dirty="0"/>
              <a:t>Although low prices may attract the shoppers, the quality of the product should not be jeopardized. </a:t>
            </a:r>
            <a:r>
              <a:rPr lang="en-IN" dirty="0" err="1"/>
              <a:t>Webvan</a:t>
            </a:r>
            <a:r>
              <a:rPr lang="en-IN" dirty="0"/>
              <a:t> failed because they tried to lower the prices of products by offering lower quality products (</a:t>
            </a:r>
            <a:r>
              <a:rPr lang="en-IN" dirty="0" err="1"/>
              <a:t>Lunce</a:t>
            </a:r>
            <a:r>
              <a:rPr lang="en-IN" dirty="0"/>
              <a:t>, </a:t>
            </a:r>
            <a:r>
              <a:rPr lang="en-IN" dirty="0" err="1"/>
              <a:t>Lunce</a:t>
            </a:r>
            <a:r>
              <a:rPr lang="en-IN" dirty="0"/>
              <a:t>, &amp; </a:t>
            </a:r>
            <a:r>
              <a:rPr lang="en-IN" dirty="0" err="1"/>
              <a:t>Maniam</a:t>
            </a:r>
            <a:r>
              <a:rPr lang="en-IN" dirty="0"/>
              <a:t>, 2006). Other ways of cutting costs will thus need to be considered. Boyer and </a:t>
            </a:r>
            <a:r>
              <a:rPr lang="en-IN" dirty="0" err="1"/>
              <a:t>Hult</a:t>
            </a:r>
            <a:r>
              <a:rPr lang="en-IN" dirty="0"/>
              <a:t> (2006) found that online groceries can have better quality and freshness because products may be transported directly from the distribution </a:t>
            </a:r>
            <a:r>
              <a:rPr lang="en-IN" dirty="0" err="1"/>
              <a:t>center</a:t>
            </a:r>
            <a:r>
              <a:rPr lang="en-IN" dirty="0"/>
              <a:t>. This shortened supply chain may also help reduce product costs. </a:t>
            </a:r>
          </a:p>
        </p:txBody>
      </p:sp>
    </p:spTree>
    <p:extLst>
      <p:ext uri="{BB962C8B-B14F-4D97-AF65-F5344CB8AC3E}">
        <p14:creationId xmlns:p14="http://schemas.microsoft.com/office/powerpoint/2010/main" val="61751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91FF-0EA1-43F3-8967-9167F74B41CA}"/>
              </a:ext>
            </a:extLst>
          </p:cNvPr>
          <p:cNvSpPr>
            <a:spLocks noGrp="1"/>
          </p:cNvSpPr>
          <p:nvPr>
            <p:ph type="title"/>
          </p:nvPr>
        </p:nvSpPr>
        <p:spPr/>
        <p:txBody>
          <a:bodyPr/>
          <a:lstStyle/>
          <a:p>
            <a:r>
              <a:rPr lang="en-IN" dirty="0"/>
              <a:t>Ease-of-Use and Usefulness</a:t>
            </a:r>
          </a:p>
        </p:txBody>
      </p:sp>
      <p:sp>
        <p:nvSpPr>
          <p:cNvPr id="3" name="Content Placeholder 2">
            <a:extLst>
              <a:ext uri="{FF2B5EF4-FFF2-40B4-BE49-F238E27FC236}">
                <a16:creationId xmlns:a16="http://schemas.microsoft.com/office/drawing/2014/main" id="{47AF56E0-5077-4D7C-944F-E94AFB966A6B}"/>
              </a:ext>
            </a:extLst>
          </p:cNvPr>
          <p:cNvSpPr>
            <a:spLocks noGrp="1"/>
          </p:cNvSpPr>
          <p:nvPr>
            <p:ph idx="1"/>
          </p:nvPr>
        </p:nvSpPr>
        <p:spPr/>
        <p:txBody>
          <a:bodyPr/>
          <a:lstStyle/>
          <a:p>
            <a:r>
              <a:rPr lang="en-IN" dirty="0"/>
              <a:t>customers' purchasing behaviour can be highly complex</a:t>
            </a:r>
          </a:p>
          <a:p>
            <a:r>
              <a:rPr lang="en-IN" dirty="0"/>
              <a:t>This functionality may even affect the convenience factor</a:t>
            </a:r>
          </a:p>
          <a:p>
            <a:r>
              <a:rPr lang="en-IN" dirty="0"/>
              <a:t>consumers encountered problems finding products by searching</a:t>
            </a:r>
          </a:p>
          <a:p>
            <a:r>
              <a:rPr lang="en-IN" dirty="0"/>
              <a:t>when selecting produce, consumers felt that they lacked control in assessing the quality</a:t>
            </a:r>
          </a:p>
        </p:txBody>
      </p:sp>
    </p:spTree>
    <p:extLst>
      <p:ext uri="{BB962C8B-B14F-4D97-AF65-F5344CB8AC3E}">
        <p14:creationId xmlns:p14="http://schemas.microsoft.com/office/powerpoint/2010/main" val="3204988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ED50-2167-4535-BAFE-03205133D736}"/>
              </a:ext>
            </a:extLst>
          </p:cNvPr>
          <p:cNvSpPr>
            <a:spLocks noGrp="1"/>
          </p:cNvSpPr>
          <p:nvPr>
            <p:ph type="title"/>
          </p:nvPr>
        </p:nvSpPr>
        <p:spPr/>
        <p:txBody>
          <a:bodyPr/>
          <a:lstStyle/>
          <a:p>
            <a:r>
              <a:rPr lang="en-IN" dirty="0"/>
              <a:t>Motivating and Inhibiting Factors</a:t>
            </a:r>
          </a:p>
        </p:txBody>
      </p:sp>
      <p:sp>
        <p:nvSpPr>
          <p:cNvPr id="3" name="Content Placeholder 2">
            <a:extLst>
              <a:ext uri="{FF2B5EF4-FFF2-40B4-BE49-F238E27FC236}">
                <a16:creationId xmlns:a16="http://schemas.microsoft.com/office/drawing/2014/main" id="{4EAB0B44-2EDD-48E7-A471-F043F378A3E5}"/>
              </a:ext>
            </a:extLst>
          </p:cNvPr>
          <p:cNvSpPr>
            <a:spLocks noGrp="1"/>
          </p:cNvSpPr>
          <p:nvPr>
            <p:ph idx="1"/>
          </p:nvPr>
        </p:nvSpPr>
        <p:spPr/>
        <p:txBody>
          <a:bodyPr/>
          <a:lstStyle/>
          <a:p>
            <a:r>
              <a:rPr lang="en-IN" dirty="0"/>
              <a:t>avoid lining up and crowd</a:t>
            </a:r>
          </a:p>
          <a:p>
            <a:r>
              <a:rPr lang="en-IN" dirty="0"/>
              <a:t>allocate products not found at store</a:t>
            </a:r>
          </a:p>
          <a:p>
            <a:r>
              <a:rPr lang="en-IN" dirty="0"/>
              <a:t>easy to use access to deals and promotions</a:t>
            </a:r>
          </a:p>
          <a:p>
            <a:r>
              <a:rPr lang="en-IN" dirty="0"/>
              <a:t>save time</a:t>
            </a:r>
          </a:p>
          <a:p>
            <a:r>
              <a:rPr lang="en-IN" dirty="0"/>
              <a:t>have better selection</a:t>
            </a:r>
          </a:p>
          <a:p>
            <a:r>
              <a:rPr lang="en-IN" dirty="0"/>
              <a:t> shop efficiently</a:t>
            </a:r>
          </a:p>
          <a:p>
            <a:r>
              <a:rPr lang="en-IN" dirty="0"/>
              <a:t>additional information and product details are available</a:t>
            </a:r>
          </a:p>
        </p:txBody>
      </p:sp>
    </p:spTree>
    <p:extLst>
      <p:ext uri="{BB962C8B-B14F-4D97-AF65-F5344CB8AC3E}">
        <p14:creationId xmlns:p14="http://schemas.microsoft.com/office/powerpoint/2010/main" val="242309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5DA5-38FD-48BB-AAEC-55F88C9315E7}"/>
              </a:ext>
            </a:extLst>
          </p:cNvPr>
          <p:cNvSpPr>
            <a:spLocks noGrp="1"/>
          </p:cNvSpPr>
          <p:nvPr>
            <p:ph type="title"/>
          </p:nvPr>
        </p:nvSpPr>
        <p:spPr/>
        <p:txBody>
          <a:bodyPr/>
          <a:lstStyle/>
          <a:p>
            <a:r>
              <a:rPr lang="en-IN" dirty="0"/>
              <a:t>CHANNEL</a:t>
            </a:r>
          </a:p>
        </p:txBody>
      </p:sp>
      <p:sp>
        <p:nvSpPr>
          <p:cNvPr id="3" name="Content Placeholder 2">
            <a:extLst>
              <a:ext uri="{FF2B5EF4-FFF2-40B4-BE49-F238E27FC236}">
                <a16:creationId xmlns:a16="http://schemas.microsoft.com/office/drawing/2014/main" id="{4A24F99F-898C-4048-8293-763DAC20F3AC}"/>
              </a:ext>
            </a:extLst>
          </p:cNvPr>
          <p:cNvSpPr>
            <a:spLocks noGrp="1"/>
          </p:cNvSpPr>
          <p:nvPr>
            <p:ph idx="1"/>
          </p:nvPr>
        </p:nvSpPr>
        <p:spPr/>
        <p:txBody>
          <a:bodyPr/>
          <a:lstStyle/>
          <a:p>
            <a:pPr algn="l"/>
            <a:r>
              <a:rPr lang="en-IN" b="0" i="0" dirty="0">
                <a:solidFill>
                  <a:srgbClr val="111111"/>
                </a:solidFill>
                <a:effectLst/>
                <a:latin typeface="Alef"/>
              </a:rPr>
              <a:t>The distribution of products occurs through a big shop, owned by the entrepreneur. To begin the business start by renting a small shop . If the business works well, the entrepreneur may think to buy the shop and enlarge her activity in the future.</a:t>
            </a:r>
          </a:p>
          <a:p>
            <a:pPr algn="l"/>
            <a:r>
              <a:rPr lang="en-IN" b="0" i="0" dirty="0">
                <a:solidFill>
                  <a:srgbClr val="111111"/>
                </a:solidFill>
                <a:effectLst/>
                <a:latin typeface="Alef"/>
              </a:rPr>
              <a:t>The adoption of this channel is the most suitable for this business, due to the wide variety of products it is able to contain in a coherent order and the frequent flow of clients who visit the supermarket. Moreover, distributing products through a central shop ensures a good visibility and accessibility to all customers.</a:t>
            </a:r>
          </a:p>
          <a:p>
            <a:pPr marL="0" indent="0">
              <a:buNone/>
            </a:pPr>
            <a:endParaRPr lang="en-IN" dirty="0"/>
          </a:p>
        </p:txBody>
      </p:sp>
    </p:spTree>
    <p:extLst>
      <p:ext uri="{BB962C8B-B14F-4D97-AF65-F5344CB8AC3E}">
        <p14:creationId xmlns:p14="http://schemas.microsoft.com/office/powerpoint/2010/main" val="2895906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595</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Alef</vt:lpstr>
      <vt:lpstr>Arial</vt:lpstr>
      <vt:lpstr>Calibri</vt:lpstr>
      <vt:lpstr>Calibri Light</vt:lpstr>
      <vt:lpstr>Office Theme</vt:lpstr>
      <vt:lpstr>VALUE PROPSITIONS </vt:lpstr>
      <vt:lpstr>Convenience</vt:lpstr>
      <vt:lpstr>Convenience experienced </vt:lpstr>
      <vt:lpstr>Price </vt:lpstr>
      <vt:lpstr>Quality.</vt:lpstr>
      <vt:lpstr>Ease-of-Use and Usefulness</vt:lpstr>
      <vt:lpstr>Motivating and Inhibiting Factors</vt:lpstr>
      <vt:lpstr>CHANNEL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PROPSITIONS </dc:title>
  <dc:creator>Ankur Sharma</dc:creator>
  <cp:lastModifiedBy>Ankur Sharma</cp:lastModifiedBy>
  <cp:revision>4</cp:revision>
  <dcterms:created xsi:type="dcterms:W3CDTF">2020-08-28T08:06:22Z</dcterms:created>
  <dcterms:modified xsi:type="dcterms:W3CDTF">2020-08-28T10:30:12Z</dcterms:modified>
</cp:coreProperties>
</file>