
<file path=[Content_Types].xml><?xml version="1.0" encoding="utf-8"?>
<Types xmlns="http://schemas.openxmlformats.org/package/2006/content-types">
  <Override PartName="/ppt/slides/slide6.xml" ContentType="application/vnd.openxmlformats-officedocument.presentationml.slide+xml"/>
  <Override PartName="/ppt/slides/slide29.xml" ContentType="application/vnd.openxmlformats-officedocument.presentationml.slide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4.xml" ContentType="application/vnd.openxmlformats-officedocument.presentationml.slide+xml"/>
  <Override PartName="/ppt/slides/slide18.xml" ContentType="application/vnd.openxmlformats-officedocument.presentationml.slide+xml"/>
  <Override PartName="/ppt/slides/slide27.xml" ContentType="application/vnd.openxmlformats-officedocument.presentationml.slide+xml"/>
  <Override PartName="/ppt/slideLayouts/slideLayout4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30.xml" ContentType="application/vnd.openxmlformats-officedocument.presentationml.slide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  <Override PartName="/ppt/slides/slide5.xml" ContentType="application/vnd.openxmlformats-officedocument.presentationml.slide+xml"/>
  <Override PartName="/ppt/slides/slide19.xml" ContentType="application/vnd.openxmlformats-officedocument.presentationml.slide+xml"/>
  <Override PartName="/ppt/slides/slide28.xml" ContentType="application/vnd.openxmlformats-officedocument.presentationml.slide+xml"/>
  <Override PartName="/ppt/slideLayouts/slideLayout7.xml" ContentType="application/vnd.openxmlformats-officedocument.presentationml.slideLayout+xml"/>
  <Override PartName="/ppt/notesSlides/notesSlide1.xml" ContentType="application/vnd.openxmlformats-officedocument.presentationml.notesSlide+xml"/>
  <Default Extension="png" ContentType="image/png"/>
  <Override PartName="/ppt/slides/slide3.xml" ContentType="application/vnd.openxmlformats-officedocument.presentationml.slide+xml"/>
  <Override PartName="/ppt/slides/slide17.xml" ContentType="application/vnd.openxmlformats-officedocument.presentationml.slide+xml"/>
  <Override PartName="/ppt/slides/slide26.xml" ContentType="application/vnd.openxmlformats-officedocument.presentationml.slide+xml"/>
  <Override PartName="/ppt/presProps.xml" ContentType="application/vnd.openxmlformats-officedocument.presentationml.presProps+xml"/>
  <Override PartName="/ppt/slideLayouts/slideLayout5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sldIdLst>
    <p:sldId id="275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  <p:sldId id="274" r:id="rId21"/>
    <p:sldId id="277" r:id="rId22"/>
    <p:sldId id="278" r:id="rId23"/>
    <p:sldId id="279" r:id="rId24"/>
    <p:sldId id="280" r:id="rId25"/>
    <p:sldId id="281" r:id="rId26"/>
    <p:sldId id="282" r:id="rId27"/>
    <p:sldId id="283" r:id="rId28"/>
    <p:sldId id="284" r:id="rId29"/>
    <p:sldId id="285" r:id="rId30"/>
    <p:sldId id="286" r:id="rId31"/>
    <p:sldId id="287" r:id="rId3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showOutlineIcons="0">
    <p:restoredLeft sz="15620"/>
    <p:restoredTop sz="94660"/>
  </p:normalViewPr>
  <p:slideViewPr>
    <p:cSldViewPr>
      <p:cViewPr varScale="1">
        <p:scale>
          <a:sx n="68" d="100"/>
          <a:sy n="68" d="100"/>
        </p:scale>
        <p:origin x="-1446" y="-96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A4287E9-E3D7-4065-836E-2B92EAA28989}" type="datetimeFigureOut">
              <a:rPr lang="en-US" smtClean="0"/>
              <a:pPr/>
              <a:t>6/28/2020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DDA0AC0-1FBC-4CEA-A714-340AB8387AE4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560B90B-7A3B-4296-90D8-5B903B5FBC29}" type="slidenum">
              <a:rPr lang="en-IN" smtClean="0"/>
              <a:pPr/>
              <a:t>1</a:t>
            </a:fld>
            <a:endParaRPr lang="en-IN"/>
          </a:p>
        </p:txBody>
      </p:sp>
    </p:spTree>
    <p:extLst>
      <p:ext uri="{BB962C8B-B14F-4D97-AF65-F5344CB8AC3E}">
        <p14:creationId xmlns="" xmlns:p14="http://schemas.microsoft.com/office/powerpoint/2010/main" val="4659761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B6BE3A-D2CD-488E-892F-5AD24BD19919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2C2ED96-9EEE-40F8-863A-020B46D60A32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6AADDD-D5A8-4171-9DD7-A8F116901DE4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A95068-AD4D-4842-B19E-30BC2D31E5C2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70529A-A08C-4756-9E48-F165E5354B19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01C9A2F-5E33-43FD-9952-409FFC00F7A4}" type="datetime1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0B19E9-5584-4BB2-9DA9-C8A76021B429}" type="datetime1">
              <a:rPr lang="en-US" smtClean="0"/>
              <a:t>6/28/2020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454DA8-4B8B-4F94-96E5-6AD8197E9452}" type="datetime1">
              <a:rPr lang="en-US" smtClean="0"/>
              <a:t>6/28/2020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3FD6D5C-B834-4CA7-A180-8A4685967466}" type="datetime1">
              <a:rPr lang="en-US" smtClean="0"/>
              <a:t>6/28/2020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3FDF19B-4F55-439B-841A-20F54F07A581}" type="datetime1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76E351B-9EAC-4001-B834-93F4A141A1C4}" type="datetime1">
              <a:rPr lang="en-US" smtClean="0"/>
              <a:t>6/28/2020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ECDFC17-F966-446E-B4DF-134087113B6F}" type="datetime1">
              <a:rPr lang="en-US" smtClean="0"/>
              <a:t>6/28/2020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3971DF-BC7D-4215-998B-F00B9B09130E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1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47800" y="990600"/>
            <a:ext cx="6553200" cy="40318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b="1" dirty="0" smtClean="0">
                <a:solidFill>
                  <a:srgbClr val="00B0F0"/>
                </a:solidFill>
                <a:latin typeface="Times New Roman" pitchFamily="18" charset="0"/>
                <a:cs typeface="Times New Roman" pitchFamily="18" charset="0"/>
              </a:rPr>
              <a:t>Strength of Materials</a:t>
            </a:r>
            <a:endParaRPr lang="en-US" sz="3200" b="1" dirty="0">
              <a:solidFill>
                <a:srgbClr val="00B0F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b="1" dirty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Module </a:t>
            </a:r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3 – Beam</a:t>
            </a:r>
          </a:p>
          <a:p>
            <a:pPr algn="ctr"/>
            <a:r>
              <a:rPr lang="en-US" sz="3200" b="1" dirty="0" smtClean="0">
                <a:solidFill>
                  <a:srgbClr val="FF0000"/>
                </a:solidFill>
                <a:latin typeface="Times New Roman" pitchFamily="18" charset="0"/>
                <a:cs typeface="Times New Roman" pitchFamily="18" charset="0"/>
              </a:rPr>
              <a:t>(shear force &amp; Bending moment)</a:t>
            </a:r>
            <a:endParaRPr lang="en-US" sz="3200" b="1" dirty="0">
              <a:solidFill>
                <a:srgbClr val="FF0000"/>
              </a:solidFill>
              <a:latin typeface="Times New Roman" pitchFamily="18" charset="0"/>
              <a:cs typeface="Times New Roman" pitchFamily="18" charset="0"/>
            </a:endParaRPr>
          </a:p>
          <a:p>
            <a:pPr algn="ctr"/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Dr. </a:t>
            </a:r>
            <a:r>
              <a:rPr lang="en-US" sz="3200" dirty="0" err="1" smtClean="0">
                <a:latin typeface="Times New Roman" pitchFamily="18" charset="0"/>
                <a:cs typeface="Times New Roman" pitchFamily="18" charset="0"/>
              </a:rPr>
              <a:t>G.Venkatachalam</a:t>
            </a:r>
            <a:endParaRPr lang="en-US" sz="3200" dirty="0" smtClean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Professor / SMEC</a:t>
            </a:r>
            <a:endParaRPr lang="en-US" sz="3200" dirty="0">
              <a:latin typeface="Times New Roman" pitchFamily="18" charset="0"/>
              <a:cs typeface="Times New Roman" pitchFamily="18" charset="0"/>
            </a:endParaRPr>
          </a:p>
          <a:p>
            <a:pPr algn="ctr"/>
            <a:r>
              <a:rPr lang="en-US" sz="3200" dirty="0" smtClean="0">
                <a:latin typeface="Times New Roman" pitchFamily="18" charset="0"/>
                <a:cs typeface="Times New Roman" pitchFamily="18" charset="0"/>
              </a:rPr>
              <a:t>VIT </a:t>
            </a:r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Chennai Campus</a:t>
            </a:r>
          </a:p>
          <a:p>
            <a:pPr algn="ctr"/>
            <a:r>
              <a:rPr lang="en-US" sz="3200" dirty="0">
                <a:latin typeface="Times New Roman" pitchFamily="18" charset="0"/>
                <a:cs typeface="Times New Roman" pitchFamily="18" charset="0"/>
              </a:rPr>
              <a:t>Chennai</a:t>
            </a:r>
          </a:p>
        </p:txBody>
      </p:sp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56D68BC-065D-4725-BBF5-63999C2333C5}" type="slidenum">
              <a:rPr lang="en-US" smtClean="0"/>
              <a:pPr/>
              <a:t>1</a:t>
            </a:fld>
            <a:endParaRPr lang="en-US"/>
          </a:p>
        </p:txBody>
      </p:sp>
    </p:spTree>
    <p:extLst>
      <p:ext uri="{BB962C8B-B14F-4D97-AF65-F5344CB8AC3E}">
        <p14:creationId xmlns="" xmlns:p14="http://schemas.microsoft.com/office/powerpoint/2010/main" val="19404825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762000"/>
            <a:ext cx="75438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28800" y="304800"/>
            <a:ext cx="61722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Simply supported beam with a point load ‘F’ at middle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4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762000"/>
            <a:ext cx="5057775" cy="52768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715000" y="1143000"/>
            <a:ext cx="32004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SFD – shear force diagram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029200" y="5334000"/>
            <a:ext cx="38862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BMD – bending moment diagram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04888" y="1276350"/>
            <a:ext cx="7134225" cy="5200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57200" y="381000"/>
            <a:ext cx="42672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Valid only for simply supported beam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Left Brace 3"/>
          <p:cNvSpPr/>
          <p:nvPr/>
        </p:nvSpPr>
        <p:spPr>
          <a:xfrm>
            <a:off x="1295400" y="1524000"/>
            <a:ext cx="152400" cy="914400"/>
          </a:xfrm>
          <a:prstGeom prst="leftBrac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>
              <a:ln w="28575">
                <a:solidFill>
                  <a:srgbClr val="FF0000"/>
                </a:solidFill>
              </a:ln>
            </a:endParaRPr>
          </a:p>
        </p:txBody>
      </p:sp>
      <p:cxnSp>
        <p:nvCxnSpPr>
          <p:cNvPr id="14" name="Curved Connector 13"/>
          <p:cNvCxnSpPr/>
          <p:nvPr/>
        </p:nvCxnSpPr>
        <p:spPr>
          <a:xfrm rot="16200000" flipH="1">
            <a:off x="495300" y="1028700"/>
            <a:ext cx="990600" cy="609600"/>
          </a:xfrm>
          <a:prstGeom prst="curvedConnector3">
            <a:avLst>
              <a:gd name="adj1" fmla="val 50000"/>
            </a:avLst>
          </a:prstGeom>
          <a:ln w="28575">
            <a:solidFill>
              <a:srgbClr val="0070C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581025"/>
            <a:ext cx="7600950" cy="5695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140680"/>
            <a:ext cx="42672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Beam with more than one point load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Connector 4"/>
          <p:cNvCxnSpPr/>
          <p:nvPr/>
        </p:nvCxnSpPr>
        <p:spPr>
          <a:xfrm>
            <a:off x="3124200" y="4876800"/>
            <a:ext cx="533400" cy="228600"/>
          </a:xfrm>
          <a:prstGeom prst="line">
            <a:avLst/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800100" y="561975"/>
            <a:ext cx="75438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19150"/>
            <a:ext cx="7620000" cy="5734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320418"/>
            <a:ext cx="54102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Beam with uniformly distributed load (UDL)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5813" y="552450"/>
            <a:ext cx="7572375" cy="5753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38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85850" y="795338"/>
            <a:ext cx="6972300" cy="52673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41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90575" y="923925"/>
            <a:ext cx="7562850" cy="5781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320418"/>
            <a:ext cx="6858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Beam with uniformly distributed load (UDL) + Point load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43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557213"/>
            <a:ext cx="7620000" cy="57435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19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457200" y="2886075"/>
            <a:ext cx="6029325" cy="32861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5943600" y="3897225"/>
            <a:ext cx="2778719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Load - perpendicular to the axis of the structure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/>
          <p:nvPr/>
        </p:nvCxnSpPr>
        <p:spPr>
          <a:xfrm flipV="1">
            <a:off x="5410465" y="4336576"/>
            <a:ext cx="533135" cy="6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Rectangle 4"/>
          <p:cNvSpPr/>
          <p:nvPr/>
        </p:nvSpPr>
        <p:spPr>
          <a:xfrm>
            <a:off x="6629400" y="5168104"/>
            <a:ext cx="2209800" cy="10802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Compressive Load - parallel to the axis of the structure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6" name="Straight Arrow Connector 5"/>
          <p:cNvCxnSpPr/>
          <p:nvPr/>
        </p:nvCxnSpPr>
        <p:spPr>
          <a:xfrm flipV="1">
            <a:off x="6019800" y="5784376"/>
            <a:ext cx="533135" cy="6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429628" y="1209675"/>
            <a:ext cx="2857500" cy="92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8" name="Rectangle 7"/>
          <p:cNvSpPr/>
          <p:nvPr/>
        </p:nvSpPr>
        <p:spPr>
          <a:xfrm>
            <a:off x="6553200" y="1129504"/>
            <a:ext cx="2209800" cy="108029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Tensile Load - parallel to the axis of the structure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4191000" y="1371600"/>
            <a:ext cx="9144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Bar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0" name="Straight Arrow Connector 9"/>
          <p:cNvCxnSpPr/>
          <p:nvPr/>
        </p:nvCxnSpPr>
        <p:spPr>
          <a:xfrm flipV="1">
            <a:off x="5486400" y="1593376"/>
            <a:ext cx="914400" cy="6824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2667000" y="304800"/>
            <a:ext cx="3886200" cy="4608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Different one-D structures</a:t>
            </a:r>
            <a:endParaRPr lang="en-IN" sz="24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3" name="Rectangle 12"/>
          <p:cNvSpPr/>
          <p:nvPr/>
        </p:nvSpPr>
        <p:spPr>
          <a:xfrm>
            <a:off x="228600" y="1447800"/>
            <a:ext cx="12192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1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14" name="Rectangle 13"/>
          <p:cNvSpPr/>
          <p:nvPr/>
        </p:nvSpPr>
        <p:spPr>
          <a:xfrm>
            <a:off x="4191000" y="6019800"/>
            <a:ext cx="12192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Module 7</a:t>
            </a:r>
            <a:endParaRPr lang="en-IN" sz="2000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15" name="Straight Arrow Connector 14"/>
          <p:cNvCxnSpPr/>
          <p:nvPr/>
        </p:nvCxnSpPr>
        <p:spPr>
          <a:xfrm rot="10800000" flipV="1">
            <a:off x="5029200" y="5769888"/>
            <a:ext cx="457200" cy="22177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Slide Number Placeholder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45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0" y="933450"/>
            <a:ext cx="7581900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914400" y="320418"/>
            <a:ext cx="54102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Beam with uniformly varying load (UVL)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48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2133600" y="762000"/>
            <a:ext cx="5019675" cy="39814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76388" y="1862138"/>
            <a:ext cx="5991225" cy="3133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838200" y="838200"/>
            <a:ext cx="75438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Variation of shear force and bending moment for different load regions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53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62000" y="857250"/>
            <a:ext cx="7591425" cy="5772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752600" y="340346"/>
            <a:ext cx="53340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Beam with point load + UDL + UVL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5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481138" y="942975"/>
            <a:ext cx="6181725" cy="4972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457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14500" y="1866900"/>
            <a:ext cx="5715000" cy="3124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560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909638" y="790136"/>
            <a:ext cx="7396162" cy="5372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514600" y="340346"/>
            <a:ext cx="37338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Overhanging beam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5" name="Straight Arrow Connector 4"/>
          <p:cNvCxnSpPr/>
          <p:nvPr/>
        </p:nvCxnSpPr>
        <p:spPr>
          <a:xfrm rot="5400000">
            <a:off x="2400300" y="4991100"/>
            <a:ext cx="533400" cy="152400"/>
          </a:xfrm>
          <a:prstGeom prst="straightConnector1">
            <a:avLst/>
          </a:prstGeom>
          <a:ln w="38100"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3657600" y="5943600"/>
            <a:ext cx="41910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Point of </a:t>
            </a:r>
            <a:r>
              <a:rPr lang="en-US" sz="2000" b="1" dirty="0" err="1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contraflexure</a:t>
            </a:r>
            <a:r>
              <a:rPr lang="en-US" sz="2000" b="1" dirty="0" smtClean="0">
                <a:solidFill>
                  <a:srgbClr val="0000FF"/>
                </a:solidFill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– BM is zero (or) changes its sign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62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1157288"/>
            <a:ext cx="7067550" cy="454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6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038225" y="857250"/>
            <a:ext cx="7067550" cy="51435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752600" y="340346"/>
            <a:ext cx="58674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solve – beam with different loadings??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524000" y="1981200"/>
            <a:ext cx="6219825" cy="30384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752600" y="340346"/>
            <a:ext cx="5867400" cy="39940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to solve – cantilever beam??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29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71525" y="1233488"/>
            <a:ext cx="7600950" cy="43910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2362200" y="381000"/>
            <a:ext cx="4419600" cy="48750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support</a:t>
            </a:r>
            <a:endParaRPr lang="en-IN" sz="24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2971800" y="2667000"/>
            <a:ext cx="3733800" cy="46089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Thank You</a:t>
            </a:r>
            <a:endParaRPr lang="en-IN" sz="24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30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52463" y="1524000"/>
            <a:ext cx="7839075" cy="381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Slide Number Placeholder 2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4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676275" y="1562100"/>
            <a:ext cx="7791450" cy="4838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28800" y="381000"/>
            <a:ext cx="6096000" cy="48750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beam – based on simply support</a:t>
            </a:r>
            <a:endParaRPr lang="en-IN" sz="24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5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781050" y="1466850"/>
            <a:ext cx="7581900" cy="39243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1828800" y="381000"/>
            <a:ext cx="6096000" cy="487506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4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beam – based on fixed support</a:t>
            </a:r>
            <a:endParaRPr lang="en-IN" sz="24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6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146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781175" y="219075"/>
            <a:ext cx="6981825" cy="54197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147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133600" y="5486400"/>
            <a:ext cx="6781800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4" name="Rectangle 3"/>
          <p:cNvSpPr/>
          <p:nvPr/>
        </p:nvSpPr>
        <p:spPr>
          <a:xfrm>
            <a:off x="228600" y="609600"/>
            <a:ext cx="1905000" cy="421654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Types of Load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7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170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76350" y="2152650"/>
            <a:ext cx="6591300" cy="25527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724400" y="1143000"/>
            <a:ext cx="35052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stress is calculated in bar structure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4" name="Straight Arrow Connector 3"/>
          <p:cNvCxnSpPr>
            <a:endCxn id="3" idx="1"/>
          </p:cNvCxnSpPr>
          <p:nvPr/>
        </p:nvCxnSpPr>
        <p:spPr>
          <a:xfrm flipV="1">
            <a:off x="3505200" y="1518488"/>
            <a:ext cx="1219200" cy="621936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4800600" y="4876800"/>
            <a:ext cx="35052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stress is calculated in beam structure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cxnSp>
        <p:nvCxnSpPr>
          <p:cNvPr id="7" name="Straight Arrow Connector 6"/>
          <p:cNvCxnSpPr/>
          <p:nvPr/>
        </p:nvCxnSpPr>
        <p:spPr>
          <a:xfrm rot="5400000">
            <a:off x="5715000" y="4191000"/>
            <a:ext cx="838200" cy="38100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Slide Number Placeholder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8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194" name="Picture 2"/>
          <p:cNvPicPr>
            <a:picLocks noChangeAspect="1" noChangeArrowheads="1"/>
          </p:cNvPicPr>
          <p:nvPr/>
        </p:nvPicPr>
        <p:blipFill>
          <a:blip r:embed="rId2"/>
          <a:srcRect/>
          <a:stretch>
            <a:fillRect/>
          </a:stretch>
        </p:blipFill>
        <p:spPr bwMode="auto">
          <a:xfrm>
            <a:off x="1209675" y="1062038"/>
            <a:ext cx="6724650" cy="47339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3" name="Rectangle 2"/>
          <p:cNvSpPr/>
          <p:nvPr/>
        </p:nvSpPr>
        <p:spPr>
          <a:xfrm>
            <a:off x="4114800" y="304800"/>
            <a:ext cx="4267200" cy="750975"/>
          </a:xfrm>
          <a:prstGeom prst="rect">
            <a:avLst/>
          </a:prstGeom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000" b="1" dirty="0" smtClean="0">
                <a:solidFill>
                  <a:srgbClr val="0000FF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How shear force is developed in beam due to applied force ‘F’???</a:t>
            </a:r>
            <a:endParaRPr lang="en-IN" sz="2000" b="1" dirty="0">
              <a:solidFill>
                <a:srgbClr val="0000FF"/>
              </a:solidFill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F3971DF-BC7D-4215-998B-F00B9B09130E}" type="slidenum">
              <a:rPr lang="en-US" smtClean="0"/>
              <a:pPr/>
              <a:t>9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896</TotalTime>
  <Words>257</Words>
  <Application>Microsoft Office PowerPoint</Application>
  <PresentationFormat>On-screen Show (4:3)</PresentationFormat>
  <Paragraphs>69</Paragraphs>
  <Slides>31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31</vt:i4>
      </vt:variant>
    </vt:vector>
  </HeadingPairs>
  <TitlesOfParts>
    <vt:vector size="32" baseType="lpstr">
      <vt:lpstr>Office Theme</vt:lpstr>
      <vt:lpstr>Slide 1</vt:lpstr>
      <vt:lpstr>Slide 2</vt:lpstr>
      <vt:lpstr>Slide 3</vt:lpstr>
      <vt:lpstr>Slide 4</vt:lpstr>
      <vt:lpstr>Slide 5</vt:lpstr>
      <vt:lpstr>Slide 6</vt:lpstr>
      <vt:lpstr>Slide 7</vt:lpstr>
      <vt:lpstr>Slide 8</vt:lpstr>
      <vt:lpstr>Slide 9</vt:lpstr>
      <vt:lpstr>Slide 10</vt:lpstr>
      <vt:lpstr>Slide 11</vt:lpstr>
      <vt:lpstr>Slide 12</vt:lpstr>
      <vt:lpstr>Slide 13</vt:lpstr>
      <vt:lpstr>Slide 14</vt:lpstr>
      <vt:lpstr>Slide 15</vt:lpstr>
      <vt:lpstr>Slide 16</vt:lpstr>
      <vt:lpstr>Slide 17</vt:lpstr>
      <vt:lpstr>Slide 18</vt:lpstr>
      <vt:lpstr>Slide 19</vt:lpstr>
      <vt:lpstr>Slide 20</vt:lpstr>
      <vt:lpstr>Slide 21</vt:lpstr>
      <vt:lpstr>Slide 22</vt:lpstr>
      <vt:lpstr>Slide 23</vt:lpstr>
      <vt:lpstr>Slide 24</vt:lpstr>
      <vt:lpstr>Slide 25</vt:lpstr>
      <vt:lpstr>Slide 26</vt:lpstr>
      <vt:lpstr>Slide 27</vt:lpstr>
      <vt:lpstr>Slide 28</vt:lpstr>
      <vt:lpstr>Slide 29</vt:lpstr>
      <vt:lpstr>Slide 30</vt:lpstr>
      <vt:lpstr>Slide 31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VIT-Laptop</dc:creator>
  <cp:lastModifiedBy>VIT-Laptop</cp:lastModifiedBy>
  <cp:revision>32</cp:revision>
  <dcterms:created xsi:type="dcterms:W3CDTF">2020-06-20T05:57:20Z</dcterms:created>
  <dcterms:modified xsi:type="dcterms:W3CDTF">2020-06-28T06:55:26Z</dcterms:modified>
</cp:coreProperties>
</file>