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5"/>
  </p:notesMasterIdLst>
  <p:sldIdLst>
    <p:sldId id="269" r:id="rId5"/>
    <p:sldId id="270" r:id="rId6"/>
    <p:sldId id="272" r:id="rId7"/>
    <p:sldId id="281" r:id="rId8"/>
    <p:sldId id="282" r:id="rId9"/>
    <p:sldId id="271" r:id="rId10"/>
    <p:sldId id="273" r:id="rId11"/>
    <p:sldId id="274" r:id="rId12"/>
    <p:sldId id="275" r:id="rId13"/>
    <p:sldId id="279" r:id="rId14"/>
    <p:sldId id="280" r:id="rId15"/>
    <p:sldId id="283" r:id="rId16"/>
    <p:sldId id="284" r:id="rId17"/>
    <p:sldId id="285" r:id="rId18"/>
    <p:sldId id="286" r:id="rId19"/>
    <p:sldId id="287" r:id="rId20"/>
    <p:sldId id="288" r:id="rId21"/>
    <p:sldId id="276" r:id="rId22"/>
    <p:sldId id="278" r:id="rId23"/>
    <p:sldId id="277" r:id="rId24"/>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A0AF55-3157-4242-A681-5588D0951F74}" v="2" dt="2021-08-13T02:44:35.905"/>
    <p1510:client id="{DDF81CBB-C700-465C-94AC-39F5913EEFC3}" v="1" dt="2021-09-05T07:44:39.9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SHEEK R" userId="S::risheek.2019@vitstudent.ac.in::b01942f4-906e-4ba6-8ef4-6445d9f1dba5" providerId="AD" clId="Web-{DDF81CBB-C700-465C-94AC-39F5913EEFC3}"/>
    <pc:docChg chg="modSld">
      <pc:chgData name="RISHEEK R" userId="S::risheek.2019@vitstudent.ac.in::b01942f4-906e-4ba6-8ef4-6445d9f1dba5" providerId="AD" clId="Web-{DDF81CBB-C700-465C-94AC-39F5913EEFC3}" dt="2021-09-05T07:44:39.970" v="0" actId="1076"/>
      <pc:docMkLst>
        <pc:docMk/>
      </pc:docMkLst>
      <pc:sldChg chg="modSp">
        <pc:chgData name="RISHEEK R" userId="S::risheek.2019@vitstudent.ac.in::b01942f4-906e-4ba6-8ef4-6445d9f1dba5" providerId="AD" clId="Web-{DDF81CBB-C700-465C-94AC-39F5913EEFC3}" dt="2021-09-05T07:44:39.970" v="0" actId="1076"/>
        <pc:sldMkLst>
          <pc:docMk/>
          <pc:sldMk cId="3083901408" sldId="287"/>
        </pc:sldMkLst>
        <pc:picChg chg="mod">
          <ac:chgData name="RISHEEK R" userId="S::risheek.2019@vitstudent.ac.in::b01942f4-906e-4ba6-8ef4-6445d9f1dba5" providerId="AD" clId="Web-{DDF81CBB-C700-465C-94AC-39F5913EEFC3}" dt="2021-09-05T07:44:39.970" v="0" actId="1076"/>
          <ac:picMkLst>
            <pc:docMk/>
            <pc:sldMk cId="3083901408" sldId="287"/>
            <ac:picMk id="2051" creationId="{00000000-0000-0000-0000-000000000000}"/>
          </ac:picMkLst>
        </pc:picChg>
      </pc:sldChg>
    </pc:docChg>
  </pc:docChgLst>
  <pc:docChgLst>
    <pc:chgData name="PRANAV S" userId="S::pranav.s2019a@vitstudent.ac.in::a600a883-665e-4a2c-bbd0-7b422e4303cd" providerId="AD" clId="Web-{C4A0AF55-3157-4242-A681-5588D0951F74}"/>
    <pc:docChg chg="modSld">
      <pc:chgData name="PRANAV S" userId="S::pranav.s2019a@vitstudent.ac.in::a600a883-665e-4a2c-bbd0-7b422e4303cd" providerId="AD" clId="Web-{C4A0AF55-3157-4242-A681-5588D0951F74}" dt="2021-08-13T02:44:35.905" v="0" actId="20577"/>
      <pc:docMkLst>
        <pc:docMk/>
      </pc:docMkLst>
      <pc:sldChg chg="modSp">
        <pc:chgData name="PRANAV S" userId="S::pranav.s2019a@vitstudent.ac.in::a600a883-665e-4a2c-bbd0-7b422e4303cd" providerId="AD" clId="Web-{C4A0AF55-3157-4242-A681-5588D0951F74}" dt="2021-08-13T02:44:35.905" v="0" actId="20577"/>
        <pc:sldMkLst>
          <pc:docMk/>
          <pc:sldMk cId="2553126485" sldId="284"/>
        </pc:sldMkLst>
        <pc:spChg chg="mod">
          <ac:chgData name="PRANAV S" userId="S::pranav.s2019a@vitstudent.ac.in::a600a883-665e-4a2c-bbd0-7b422e4303cd" providerId="AD" clId="Web-{C4A0AF55-3157-4242-A681-5588D0951F74}" dt="2021-08-13T02:44:35.905" v="0" actId="20577"/>
          <ac:spMkLst>
            <pc:docMk/>
            <pc:sldMk cId="2553126485" sldId="284"/>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46F1C8-5E64-4BBD-A623-81259E65D5EE}" type="datetimeFigureOut">
              <a:rPr lang="en-US" smtClean="0"/>
              <a:pPr/>
              <a:t>9/5/2021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2F01162-9BDA-4932-BD08-754ACFD48C90}" type="slidenum">
              <a:rPr lang="en-US" smtClean="0"/>
              <a:pPr/>
              <a:t>‹#›</a:t>
            </a:fld>
            <a:endParaRPr lang="en-US"/>
          </a:p>
        </p:txBody>
      </p:sp>
    </p:spTree>
    <p:extLst>
      <p:ext uri="{BB962C8B-B14F-4D97-AF65-F5344CB8AC3E}">
        <p14:creationId xmlns:p14="http://schemas.microsoft.com/office/powerpoint/2010/main" val="2950701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B05907-3CFE-4FAB-AB38-B28A6EC27108}" type="datetime1">
              <a:rPr lang="en-US" smtClean="0"/>
              <a:t>9/5/2021</a:t>
            </a:fld>
            <a:endParaRPr lang="en-US"/>
          </a:p>
        </p:txBody>
      </p:sp>
      <p:sp>
        <p:nvSpPr>
          <p:cNvPr id="5" name="Footer Placeholder 4"/>
          <p:cNvSpPr>
            <a:spLocks noGrp="1"/>
          </p:cNvSpPr>
          <p:nvPr>
            <p:ph type="ftr" sz="quarter" idx="11"/>
          </p:nvPr>
        </p:nvSpPr>
        <p:spPr/>
        <p:txBody>
          <a:bodyPr/>
          <a:lstStyle/>
          <a:p>
            <a:r>
              <a:rPr lang="en-IN"/>
              <a:t>MEE302: DESIGN OF MACHINE ELEMENTS</a:t>
            </a:r>
            <a:endParaRPr lang="en-US"/>
          </a:p>
        </p:txBody>
      </p:sp>
      <p:sp>
        <p:nvSpPr>
          <p:cNvPr id="6" name="Slide Number Placeholder 5"/>
          <p:cNvSpPr>
            <a:spLocks noGrp="1"/>
          </p:cNvSpPr>
          <p:nvPr>
            <p:ph type="sldNum" sz="quarter" idx="12"/>
          </p:nvPr>
        </p:nvSpPr>
        <p:spPr/>
        <p:txBody>
          <a:bodyPr/>
          <a:lstStyle/>
          <a:p>
            <a:fld id="{59C54AC0-5DC2-45A2-B7FE-FFAE9B691090}"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BF385-4763-4927-BC86-6C0F1C025798}" type="datetime1">
              <a:rPr lang="en-US" smtClean="0"/>
              <a:t>9/5/2021</a:t>
            </a:fld>
            <a:endParaRPr lang="en-US"/>
          </a:p>
        </p:txBody>
      </p:sp>
      <p:sp>
        <p:nvSpPr>
          <p:cNvPr id="5" name="Footer Placeholder 4"/>
          <p:cNvSpPr>
            <a:spLocks noGrp="1"/>
          </p:cNvSpPr>
          <p:nvPr>
            <p:ph type="ftr" sz="quarter" idx="11"/>
          </p:nvPr>
        </p:nvSpPr>
        <p:spPr/>
        <p:txBody>
          <a:bodyPr/>
          <a:lstStyle/>
          <a:p>
            <a:r>
              <a:rPr lang="en-IN"/>
              <a:t>MEE302: DESIGN OF MACHINE ELEMENTS</a:t>
            </a:r>
            <a:endParaRPr lang="en-US"/>
          </a:p>
        </p:txBody>
      </p:sp>
      <p:sp>
        <p:nvSpPr>
          <p:cNvPr id="6" name="Slide Number Placeholder 5"/>
          <p:cNvSpPr>
            <a:spLocks noGrp="1"/>
          </p:cNvSpPr>
          <p:nvPr>
            <p:ph type="sldNum" sz="quarter" idx="12"/>
          </p:nvPr>
        </p:nvSpPr>
        <p:spPr/>
        <p:txBody>
          <a:bodyPr/>
          <a:lstStyle/>
          <a:p>
            <a:fld id="{2449A66C-AC05-4EBF-BDB7-61A5E63EC02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7ECEEDC-29B3-4120-BC9E-E30D042B699D}" type="datetime1">
              <a:rPr lang="en-US" smtClean="0"/>
              <a:t>9/5/2021</a:t>
            </a:fld>
            <a:endParaRPr lang="en-US"/>
          </a:p>
        </p:txBody>
      </p:sp>
      <p:sp>
        <p:nvSpPr>
          <p:cNvPr id="5" name="Footer Placeholder 4"/>
          <p:cNvSpPr>
            <a:spLocks noGrp="1"/>
          </p:cNvSpPr>
          <p:nvPr>
            <p:ph type="ftr" sz="quarter" idx="11"/>
          </p:nvPr>
        </p:nvSpPr>
        <p:spPr/>
        <p:txBody>
          <a:bodyPr/>
          <a:lstStyle/>
          <a:p>
            <a:r>
              <a:rPr lang="en-IN"/>
              <a:t>MEE302: DESIGN OF MACHINE ELEMENTS</a:t>
            </a:r>
            <a:endParaRPr lang="en-US"/>
          </a:p>
        </p:txBody>
      </p:sp>
      <p:sp>
        <p:nvSpPr>
          <p:cNvPr id="6" name="Slide Number Placeholder 5"/>
          <p:cNvSpPr>
            <a:spLocks noGrp="1"/>
          </p:cNvSpPr>
          <p:nvPr>
            <p:ph type="sldNum" sz="quarter" idx="12"/>
          </p:nvPr>
        </p:nvSpPr>
        <p:spPr/>
        <p:txBody>
          <a:bodyPr/>
          <a:lstStyle/>
          <a:p>
            <a:fld id="{0A8B4114-702C-4437-9313-F5AFBC506CC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22D4BF8-7F26-4CE9-B15C-FD5B03DE3A36}" type="datetime1">
              <a:rPr lang="en-US" smtClean="0"/>
              <a:t>9/5/2021</a:t>
            </a:fld>
            <a:endParaRPr lang="en-US"/>
          </a:p>
        </p:txBody>
      </p:sp>
      <p:sp>
        <p:nvSpPr>
          <p:cNvPr id="5" name="Footer Placeholder 4"/>
          <p:cNvSpPr>
            <a:spLocks noGrp="1"/>
          </p:cNvSpPr>
          <p:nvPr>
            <p:ph type="ftr" sz="quarter" idx="11"/>
          </p:nvPr>
        </p:nvSpPr>
        <p:spPr/>
        <p:txBody>
          <a:bodyPr/>
          <a:lstStyle/>
          <a:p>
            <a:r>
              <a:rPr lang="en-IN"/>
              <a:t>MEE302: DESIGN OF MACHINE ELEMENTS</a:t>
            </a:r>
            <a:endParaRPr lang="en-US"/>
          </a:p>
        </p:txBody>
      </p:sp>
      <p:sp>
        <p:nvSpPr>
          <p:cNvPr id="6" name="Slide Number Placeholder 5"/>
          <p:cNvSpPr>
            <a:spLocks noGrp="1"/>
          </p:cNvSpPr>
          <p:nvPr>
            <p:ph type="sldNum" sz="quarter" idx="12"/>
          </p:nvPr>
        </p:nvSpPr>
        <p:spPr/>
        <p:txBody>
          <a:bodyPr/>
          <a:lstStyle/>
          <a:p>
            <a:fld id="{B4F276EE-A853-4472-9373-61446C914C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854B823-B3E0-44F9-9CE8-9F603FFEE6EA}" type="datetime1">
              <a:rPr lang="en-US" smtClean="0"/>
              <a:t>9/5/2021</a:t>
            </a:fld>
            <a:endParaRPr lang="en-US"/>
          </a:p>
        </p:txBody>
      </p:sp>
      <p:sp>
        <p:nvSpPr>
          <p:cNvPr id="5" name="Footer Placeholder 4"/>
          <p:cNvSpPr>
            <a:spLocks noGrp="1"/>
          </p:cNvSpPr>
          <p:nvPr>
            <p:ph type="ftr" sz="quarter" idx="11"/>
          </p:nvPr>
        </p:nvSpPr>
        <p:spPr/>
        <p:txBody>
          <a:bodyPr/>
          <a:lstStyle/>
          <a:p>
            <a:r>
              <a:rPr lang="en-IN"/>
              <a:t>MEE302: DESIGN OF MACHINE ELEMENTS</a:t>
            </a:r>
            <a:endParaRPr lang="en-US"/>
          </a:p>
        </p:txBody>
      </p:sp>
      <p:sp>
        <p:nvSpPr>
          <p:cNvPr id="6" name="Slide Number Placeholder 5"/>
          <p:cNvSpPr>
            <a:spLocks noGrp="1"/>
          </p:cNvSpPr>
          <p:nvPr>
            <p:ph type="sldNum" sz="quarter" idx="12"/>
          </p:nvPr>
        </p:nvSpPr>
        <p:spPr/>
        <p:txBody>
          <a:bodyPr/>
          <a:lstStyle/>
          <a:p>
            <a:fld id="{FEAE8B2B-535C-4909-B4E6-89F157C0BBFA}"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07DA10-6EA5-4B2A-B75E-C3010B93CCB3}" type="datetime1">
              <a:rPr lang="en-US" smtClean="0"/>
              <a:t>9/5/2021</a:t>
            </a:fld>
            <a:endParaRPr lang="en-US"/>
          </a:p>
        </p:txBody>
      </p:sp>
      <p:sp>
        <p:nvSpPr>
          <p:cNvPr id="6" name="Footer Placeholder 5"/>
          <p:cNvSpPr>
            <a:spLocks noGrp="1"/>
          </p:cNvSpPr>
          <p:nvPr>
            <p:ph type="ftr" sz="quarter" idx="11"/>
          </p:nvPr>
        </p:nvSpPr>
        <p:spPr/>
        <p:txBody>
          <a:bodyPr/>
          <a:lstStyle/>
          <a:p>
            <a:r>
              <a:rPr lang="en-IN"/>
              <a:t>MEE302: DESIGN OF MACHINE ELEMENTS</a:t>
            </a:r>
            <a:endParaRPr lang="en-US"/>
          </a:p>
        </p:txBody>
      </p:sp>
      <p:sp>
        <p:nvSpPr>
          <p:cNvPr id="7" name="Slide Number Placeholder 6"/>
          <p:cNvSpPr>
            <a:spLocks noGrp="1"/>
          </p:cNvSpPr>
          <p:nvPr>
            <p:ph type="sldNum" sz="quarter" idx="12"/>
          </p:nvPr>
        </p:nvSpPr>
        <p:spPr/>
        <p:txBody>
          <a:bodyPr/>
          <a:lstStyle/>
          <a:p>
            <a:fld id="{11D7470C-3C27-4E87-996A-7507B68BAB3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26CECA9-2E25-44EC-B7F1-9C9D3874D2BF}" type="datetime1">
              <a:rPr lang="en-US" smtClean="0"/>
              <a:t>9/5/2021</a:t>
            </a:fld>
            <a:endParaRPr lang="en-US"/>
          </a:p>
        </p:txBody>
      </p:sp>
      <p:sp>
        <p:nvSpPr>
          <p:cNvPr id="8" name="Footer Placeholder 7"/>
          <p:cNvSpPr>
            <a:spLocks noGrp="1"/>
          </p:cNvSpPr>
          <p:nvPr>
            <p:ph type="ftr" sz="quarter" idx="11"/>
          </p:nvPr>
        </p:nvSpPr>
        <p:spPr/>
        <p:txBody>
          <a:bodyPr/>
          <a:lstStyle/>
          <a:p>
            <a:r>
              <a:rPr lang="en-IN"/>
              <a:t>MEE302: DESIGN OF MACHINE ELEMENTS</a:t>
            </a:r>
            <a:endParaRPr lang="en-US"/>
          </a:p>
        </p:txBody>
      </p:sp>
      <p:sp>
        <p:nvSpPr>
          <p:cNvPr id="9" name="Slide Number Placeholder 8"/>
          <p:cNvSpPr>
            <a:spLocks noGrp="1"/>
          </p:cNvSpPr>
          <p:nvPr>
            <p:ph type="sldNum" sz="quarter" idx="12"/>
          </p:nvPr>
        </p:nvSpPr>
        <p:spPr/>
        <p:txBody>
          <a:bodyPr/>
          <a:lstStyle/>
          <a:p>
            <a:fld id="{68A97249-D5FF-4C6C-912E-9134218B77E5}"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F28CC60-A02B-426D-A9A1-6FEB51197ADF}"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E14D27-9943-4683-BD42-CA5D48A77C7C}" type="datetime1">
              <a:rPr lang="en-US" smtClean="0"/>
              <a:t>9/5/2021</a:t>
            </a:fld>
            <a:endParaRPr lang="en-US"/>
          </a:p>
        </p:txBody>
      </p:sp>
      <p:sp>
        <p:nvSpPr>
          <p:cNvPr id="6" name="Footer Placeholder 5"/>
          <p:cNvSpPr>
            <a:spLocks noGrp="1"/>
          </p:cNvSpPr>
          <p:nvPr>
            <p:ph type="ftr" sz="quarter" idx="11"/>
          </p:nvPr>
        </p:nvSpPr>
        <p:spPr/>
        <p:txBody>
          <a:bodyPr/>
          <a:lstStyle/>
          <a:p>
            <a:r>
              <a:rPr lang="en-IN"/>
              <a:t>MEE302: DESIGN OF MACHINE ELEMENTS</a:t>
            </a:r>
            <a:endParaRPr lang="en-US"/>
          </a:p>
        </p:txBody>
      </p:sp>
      <p:sp>
        <p:nvSpPr>
          <p:cNvPr id="7" name="Slide Number Placeholder 6"/>
          <p:cNvSpPr>
            <a:spLocks noGrp="1"/>
          </p:cNvSpPr>
          <p:nvPr>
            <p:ph type="sldNum" sz="quarter" idx="12"/>
          </p:nvPr>
        </p:nvSpPr>
        <p:spPr/>
        <p:txBody>
          <a:bodyPr/>
          <a:lstStyle/>
          <a:p>
            <a:fld id="{BF9EC2BA-641E-4E59-82F8-254D10A780C0}"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66A7D54-D209-48DC-BE8E-85A6D68572B5}" type="datetime1">
              <a:rPr lang="en-US" smtClean="0"/>
              <a:t>9/5/2021</a:t>
            </a:fld>
            <a:endParaRPr lang="en-US"/>
          </a:p>
        </p:txBody>
      </p:sp>
      <p:sp>
        <p:nvSpPr>
          <p:cNvPr id="6" name="Footer Placeholder 5"/>
          <p:cNvSpPr>
            <a:spLocks noGrp="1"/>
          </p:cNvSpPr>
          <p:nvPr>
            <p:ph type="ftr" sz="quarter" idx="11"/>
          </p:nvPr>
        </p:nvSpPr>
        <p:spPr/>
        <p:txBody>
          <a:bodyPr/>
          <a:lstStyle/>
          <a:p>
            <a:r>
              <a:rPr lang="en-IN"/>
              <a:t>MEE302: DESIGN OF MACHINE ELEMENTS</a:t>
            </a:r>
            <a:endParaRPr lang="en-US"/>
          </a:p>
        </p:txBody>
      </p:sp>
      <p:sp>
        <p:nvSpPr>
          <p:cNvPr id="7" name="Slide Number Placeholder 6"/>
          <p:cNvSpPr>
            <a:spLocks noGrp="1"/>
          </p:cNvSpPr>
          <p:nvPr>
            <p:ph type="sldNum" sz="quarter" idx="12"/>
          </p:nvPr>
        </p:nvSpPr>
        <p:spPr/>
        <p:txBody>
          <a:bodyPr/>
          <a:lstStyle/>
          <a:p>
            <a:fld id="{2587C583-16F8-49CF-922A-C4AC8B1B197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4FA36FED-C10E-439D-8958-54865F6AB88B}" type="datetime1">
              <a:rPr lang="en-US" smtClean="0"/>
              <a:t>9/5/2021</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r>
              <a:rPr lang="en-IN"/>
              <a:t>MEE302: DESIGN OF MACHINE ELEMENTS</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AF8192D-EACB-4242-8247-8188C1598ED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a:solidFill>
                  <a:srgbClr val="00B050"/>
                </a:solidFill>
              </a:rPr>
              <a:t>OUTLINE</a:t>
            </a:r>
          </a:p>
        </p:txBody>
      </p:sp>
      <p:sp>
        <p:nvSpPr>
          <p:cNvPr id="3" name="Date Placeholder 2"/>
          <p:cNvSpPr>
            <a:spLocks noGrp="1"/>
          </p:cNvSpPr>
          <p:nvPr>
            <p:ph type="dt" sz="half" idx="10"/>
          </p:nvPr>
        </p:nvSpPr>
        <p:spPr/>
        <p:txBody>
          <a:bodyPr/>
          <a:lstStyle/>
          <a:p>
            <a:fld id="{F00F5956-9187-42E4-AB00-89C4A4B4F1F2}"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1</a:t>
            </a:fld>
            <a:endParaRPr lang="en-US"/>
          </a:p>
        </p:txBody>
      </p:sp>
      <p:sp>
        <p:nvSpPr>
          <p:cNvPr id="6" name="TextBox 5"/>
          <p:cNvSpPr txBox="1"/>
          <p:nvPr/>
        </p:nvSpPr>
        <p:spPr>
          <a:xfrm>
            <a:off x="381000" y="1828800"/>
            <a:ext cx="8458200" cy="4585871"/>
          </a:xfrm>
          <a:prstGeom prst="rect">
            <a:avLst/>
          </a:prstGeom>
          <a:noFill/>
        </p:spPr>
        <p:txBody>
          <a:bodyPr wrap="square" rtlCol="0">
            <a:spAutoFit/>
          </a:bodyPr>
          <a:lstStyle/>
          <a:p>
            <a:pPr marL="342900" indent="-342900" algn="just">
              <a:spcBef>
                <a:spcPts val="1200"/>
              </a:spcBef>
              <a:spcAft>
                <a:spcPts val="1200"/>
              </a:spcAft>
              <a:buFont typeface="Wingdings" pitchFamily="2" charset="2"/>
              <a:buChar char="Ø"/>
            </a:pPr>
            <a:r>
              <a:rPr lang="en-IN">
                <a:latin typeface="+mj-lt"/>
              </a:rPr>
              <a:t>The importance</a:t>
            </a:r>
          </a:p>
          <a:p>
            <a:pPr marL="342900" indent="-342900" algn="just">
              <a:spcBef>
                <a:spcPts val="1200"/>
              </a:spcBef>
              <a:spcAft>
                <a:spcPts val="1200"/>
              </a:spcAft>
              <a:buFont typeface="Wingdings" pitchFamily="2" charset="2"/>
              <a:buChar char="Ø"/>
            </a:pPr>
            <a:r>
              <a:rPr lang="en-IN">
                <a:latin typeface="+mj-lt"/>
              </a:rPr>
              <a:t>Three theories of elastic failure</a:t>
            </a:r>
          </a:p>
          <a:p>
            <a:pPr marL="800100" lvl="1" indent="-342900" algn="just">
              <a:spcBef>
                <a:spcPts val="1200"/>
              </a:spcBef>
              <a:spcAft>
                <a:spcPts val="1200"/>
              </a:spcAft>
              <a:buFont typeface="Wingdings" pitchFamily="2" charset="2"/>
              <a:buChar char="§"/>
            </a:pPr>
            <a:r>
              <a:rPr lang="en-IN">
                <a:latin typeface="+mj-lt"/>
              </a:rPr>
              <a:t>Maximum principal stress theory (</a:t>
            </a:r>
            <a:r>
              <a:rPr lang="en-IN" err="1">
                <a:latin typeface="+mj-lt"/>
              </a:rPr>
              <a:t>Rankine’s</a:t>
            </a:r>
            <a:r>
              <a:rPr lang="en-IN">
                <a:latin typeface="+mj-lt"/>
              </a:rPr>
              <a:t> theory)</a:t>
            </a:r>
          </a:p>
          <a:p>
            <a:pPr marL="800100" lvl="1" indent="-342900" algn="just">
              <a:spcBef>
                <a:spcPts val="1200"/>
              </a:spcBef>
              <a:spcAft>
                <a:spcPts val="1200"/>
              </a:spcAft>
              <a:buFont typeface="Wingdings" pitchFamily="2" charset="2"/>
              <a:buChar char="§"/>
            </a:pPr>
            <a:r>
              <a:rPr lang="en-IN">
                <a:latin typeface="+mj-lt"/>
              </a:rPr>
              <a:t>Maximum shear stress theory (Coulomb, </a:t>
            </a:r>
            <a:r>
              <a:rPr lang="en-IN" err="1">
                <a:latin typeface="+mj-lt"/>
              </a:rPr>
              <a:t>Tresca</a:t>
            </a:r>
            <a:r>
              <a:rPr lang="en-IN">
                <a:latin typeface="+mj-lt"/>
              </a:rPr>
              <a:t> and Guest’s theory)</a:t>
            </a:r>
          </a:p>
          <a:p>
            <a:pPr marL="800100" lvl="1" indent="-342900" algn="just">
              <a:spcBef>
                <a:spcPts val="1200"/>
              </a:spcBef>
              <a:spcAft>
                <a:spcPts val="1200"/>
              </a:spcAft>
              <a:buFont typeface="Wingdings" pitchFamily="2" charset="2"/>
              <a:buChar char="§"/>
            </a:pPr>
            <a:r>
              <a:rPr lang="en-IN">
                <a:latin typeface="+mj-lt"/>
              </a:rPr>
              <a:t>Distortion energy theory (Huber von </a:t>
            </a:r>
            <a:r>
              <a:rPr lang="en-IN" err="1">
                <a:latin typeface="+mj-lt"/>
              </a:rPr>
              <a:t>Mises</a:t>
            </a:r>
            <a:r>
              <a:rPr lang="en-IN">
                <a:latin typeface="+mj-lt"/>
              </a:rPr>
              <a:t> and </a:t>
            </a:r>
            <a:r>
              <a:rPr lang="en-IN" err="1">
                <a:latin typeface="+mj-lt"/>
              </a:rPr>
              <a:t>Henky’s</a:t>
            </a:r>
            <a:r>
              <a:rPr lang="en-IN">
                <a:latin typeface="+mj-lt"/>
              </a:rPr>
              <a:t> theory)</a:t>
            </a:r>
          </a:p>
          <a:p>
            <a:pPr marL="342900" indent="-342900" algn="just">
              <a:spcBef>
                <a:spcPts val="1200"/>
              </a:spcBef>
              <a:spcAft>
                <a:spcPts val="1200"/>
              </a:spcAft>
              <a:buFont typeface="Wingdings" pitchFamily="2" charset="2"/>
              <a:buChar char="Ø"/>
            </a:pPr>
            <a:r>
              <a:rPr lang="en-IN">
                <a:latin typeface="+mj-lt"/>
              </a:rPr>
              <a:t>Examples</a:t>
            </a:r>
          </a:p>
        </p:txBody>
      </p:sp>
    </p:spTree>
    <p:extLst>
      <p:ext uri="{BB962C8B-B14F-4D97-AF65-F5344CB8AC3E}">
        <p14:creationId xmlns:p14="http://schemas.microsoft.com/office/powerpoint/2010/main" val="18436579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10</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85800"/>
            <a:ext cx="9144000" cy="5181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2308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90601"/>
            <a:ext cx="8001000"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0563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66801"/>
            <a:ext cx="8686800" cy="1752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0" y="3124200"/>
            <a:ext cx="56769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0607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13</a:t>
            </a:fld>
            <a:endParaRPr lang="en-US"/>
          </a:p>
        </p:txBody>
      </p:sp>
      <p:sp>
        <p:nvSpPr>
          <p:cNvPr id="5" name="Rectangle 4"/>
          <p:cNvSpPr/>
          <p:nvPr/>
        </p:nvSpPr>
        <p:spPr>
          <a:xfrm>
            <a:off x="457200" y="1720840"/>
            <a:ext cx="7467600" cy="2308324"/>
          </a:xfrm>
          <a:prstGeom prst="rect">
            <a:avLst/>
          </a:prstGeom>
        </p:spPr>
        <p:txBody>
          <a:bodyPr wrap="square" lIns="91440" tIns="45720" rIns="91440" bIns="45720" anchor="t">
            <a:spAutoFit/>
          </a:bodyPr>
          <a:lstStyle/>
          <a:p>
            <a:r>
              <a:rPr lang="en-IN"/>
              <a:t>3.A shaft is loaded by a torque of 5 KN-m. The material has a yield point of</a:t>
            </a:r>
          </a:p>
          <a:p>
            <a:r>
              <a:rPr lang="en-IN"/>
              <a:t>350 </a:t>
            </a:r>
            <a:r>
              <a:rPr lang="en-IN" err="1"/>
              <a:t>MPa</a:t>
            </a:r>
            <a:r>
              <a:rPr lang="en-IN"/>
              <a:t>. Find the required diameter using</a:t>
            </a:r>
          </a:p>
          <a:p>
            <a:r>
              <a:rPr lang="en-IN"/>
              <a:t>(a) Maximum shear stress theory</a:t>
            </a:r>
          </a:p>
          <a:p>
            <a:r>
              <a:rPr lang="en-IN"/>
              <a:t>(b) Maximum distortion energy theory</a:t>
            </a:r>
          </a:p>
          <a:p>
            <a:r>
              <a:rPr lang="en-IN">
                <a:latin typeface="Times New Roman"/>
                <a:cs typeface="Times New Roman"/>
              </a:rPr>
              <a:t>Take a factor of safety of 2.5.`</a:t>
            </a:r>
            <a:endParaRPr lang="en-IN">
              <a:cs typeface="Times New Roman"/>
            </a:endParaRPr>
          </a:p>
        </p:txBody>
      </p:sp>
    </p:spTree>
    <p:extLst>
      <p:ext uri="{BB962C8B-B14F-4D97-AF65-F5344CB8AC3E}">
        <p14:creationId xmlns:p14="http://schemas.microsoft.com/office/powerpoint/2010/main" val="2553126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14</a:t>
            </a:fld>
            <a:endParaRPr lang="en-US"/>
          </a:p>
        </p:txBody>
      </p:sp>
      <p:sp>
        <p:nvSpPr>
          <p:cNvPr id="5" name="Rectangle 4"/>
          <p:cNvSpPr/>
          <p:nvPr/>
        </p:nvSpPr>
        <p:spPr>
          <a:xfrm>
            <a:off x="381000" y="1905506"/>
            <a:ext cx="8077200" cy="1938992"/>
          </a:xfrm>
          <a:prstGeom prst="rect">
            <a:avLst/>
          </a:prstGeom>
        </p:spPr>
        <p:txBody>
          <a:bodyPr wrap="square">
            <a:spAutoFit/>
          </a:bodyPr>
          <a:lstStyle/>
          <a:p>
            <a:r>
              <a:rPr lang="en-IN"/>
              <a:t>A cantilever rod is loaded as shown in the figure- 3.1.6.3. If the tensile yield strength of the material is 300 </a:t>
            </a:r>
            <a:r>
              <a:rPr lang="en-IN" err="1"/>
              <a:t>MPa</a:t>
            </a:r>
            <a:r>
              <a:rPr lang="en-IN"/>
              <a:t> determine the rod diameter using (a) Maximum principal stress theory (b) Maximum shear stress theory (c) Maximum distortion energy theory.</a:t>
            </a:r>
          </a:p>
        </p:txBody>
      </p:sp>
    </p:spTree>
    <p:extLst>
      <p:ext uri="{BB962C8B-B14F-4D97-AF65-F5344CB8AC3E}">
        <p14:creationId xmlns:p14="http://schemas.microsoft.com/office/powerpoint/2010/main" val="205517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57275"/>
            <a:ext cx="7467600" cy="4743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10831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16</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1" y="381000"/>
            <a:ext cx="77724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0180" y="3513413"/>
            <a:ext cx="5487193" cy="3052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39014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61AD7D-3B1D-498D-840A-012E58526F7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17</a:t>
            </a:fld>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36574"/>
            <a:ext cx="9220200" cy="6169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2248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normAutofit/>
          </a:bodyPr>
          <a:lstStyle/>
          <a:p>
            <a:r>
              <a:rPr lang="en-IN" sz="3200" b="1">
                <a:solidFill>
                  <a:srgbClr val="00B050"/>
                </a:solidFill>
              </a:rPr>
              <a:t>Example 1</a:t>
            </a:r>
          </a:p>
        </p:txBody>
      </p:sp>
      <p:sp>
        <p:nvSpPr>
          <p:cNvPr id="3" name="Date Placeholder 2"/>
          <p:cNvSpPr>
            <a:spLocks noGrp="1"/>
          </p:cNvSpPr>
          <p:nvPr>
            <p:ph type="dt" sz="half" idx="10"/>
          </p:nvPr>
        </p:nvSpPr>
        <p:spPr/>
        <p:txBody>
          <a:bodyPr/>
          <a:lstStyle/>
          <a:p>
            <a:fld id="{FC3F6DD4-F71F-4484-A44B-E9471C953205}"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18</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7725" y="2971800"/>
            <a:ext cx="3793291" cy="38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3352800"/>
            <a:ext cx="3194788" cy="259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304800" y="762000"/>
            <a:ext cx="8610600" cy="2677656"/>
          </a:xfrm>
          <a:prstGeom prst="rect">
            <a:avLst/>
          </a:prstGeom>
          <a:noFill/>
        </p:spPr>
        <p:txBody>
          <a:bodyPr wrap="square" rtlCol="0">
            <a:spAutoFit/>
          </a:bodyPr>
          <a:lstStyle/>
          <a:p>
            <a:pPr algn="just"/>
            <a:r>
              <a:rPr lang="en-IN" sz="2800">
                <a:latin typeface="+mj-lt"/>
              </a:rPr>
              <a:t>The shaft of an overhang crank subjected to a force </a:t>
            </a:r>
            <a:r>
              <a:rPr lang="en-IN" sz="2800">
                <a:solidFill>
                  <a:srgbClr val="FF0000"/>
                </a:solidFill>
                <a:latin typeface="+mj-lt"/>
              </a:rPr>
              <a:t>P</a:t>
            </a:r>
            <a:r>
              <a:rPr lang="en-IN" sz="2800">
                <a:latin typeface="+mj-lt"/>
              </a:rPr>
              <a:t> of </a:t>
            </a:r>
            <a:r>
              <a:rPr lang="en-IN" sz="2800">
                <a:solidFill>
                  <a:srgbClr val="FF0000"/>
                </a:solidFill>
                <a:latin typeface="+mj-lt"/>
              </a:rPr>
              <a:t>1 </a:t>
            </a:r>
            <a:r>
              <a:rPr lang="en-IN" sz="2800" err="1">
                <a:solidFill>
                  <a:srgbClr val="FF0000"/>
                </a:solidFill>
                <a:latin typeface="+mj-lt"/>
              </a:rPr>
              <a:t>kN</a:t>
            </a:r>
            <a:r>
              <a:rPr lang="en-IN" sz="2800">
                <a:solidFill>
                  <a:srgbClr val="FF0000"/>
                </a:solidFill>
                <a:latin typeface="+mj-lt"/>
              </a:rPr>
              <a:t> </a:t>
            </a:r>
            <a:r>
              <a:rPr lang="en-IN" sz="2800">
                <a:latin typeface="+mj-lt"/>
              </a:rPr>
              <a:t>is shown in Figure. The shaft is made of plain carbon steel 45C8 and the tensile strength is </a:t>
            </a:r>
            <a:r>
              <a:rPr lang="en-IN" sz="2800">
                <a:solidFill>
                  <a:srgbClr val="FF0000"/>
                </a:solidFill>
                <a:latin typeface="+mj-lt"/>
              </a:rPr>
              <a:t>380 </a:t>
            </a:r>
            <a:r>
              <a:rPr lang="en-IN" sz="2800" err="1">
                <a:solidFill>
                  <a:srgbClr val="FF0000"/>
                </a:solidFill>
                <a:latin typeface="+mj-lt"/>
              </a:rPr>
              <a:t>MPa</a:t>
            </a:r>
            <a:r>
              <a:rPr lang="en-IN" sz="2800">
                <a:latin typeface="+mj-lt"/>
              </a:rPr>
              <a:t>. The factor of safety is </a:t>
            </a:r>
            <a:r>
              <a:rPr lang="en-IN" sz="2800">
                <a:solidFill>
                  <a:srgbClr val="FF0000"/>
                </a:solidFill>
                <a:latin typeface="+mj-lt"/>
              </a:rPr>
              <a:t>2</a:t>
            </a:r>
            <a:r>
              <a:rPr lang="en-IN" sz="2800">
                <a:latin typeface="+mj-lt"/>
              </a:rPr>
              <a:t>. Determine the </a:t>
            </a:r>
            <a:r>
              <a:rPr lang="en-IN" sz="2800">
                <a:solidFill>
                  <a:srgbClr val="FF0000"/>
                </a:solidFill>
                <a:latin typeface="+mj-lt"/>
              </a:rPr>
              <a:t>diameter of the shaft </a:t>
            </a:r>
            <a:r>
              <a:rPr lang="en-IN" sz="2800">
                <a:latin typeface="+mj-lt"/>
              </a:rPr>
              <a:t>using </a:t>
            </a:r>
            <a:r>
              <a:rPr lang="en-IN" sz="2800">
                <a:solidFill>
                  <a:srgbClr val="FF0000"/>
                </a:solidFill>
                <a:latin typeface="+mj-lt"/>
              </a:rPr>
              <a:t>maximum shear stress theory</a:t>
            </a:r>
            <a:r>
              <a:rPr lang="en-IN" sz="2800">
                <a:latin typeface="+mj-lt"/>
              </a:rPr>
              <a:t>.</a:t>
            </a:r>
          </a:p>
        </p:txBody>
      </p:sp>
      <p:sp>
        <p:nvSpPr>
          <p:cNvPr id="7" name="TextBox 6"/>
          <p:cNvSpPr txBox="1"/>
          <p:nvPr/>
        </p:nvSpPr>
        <p:spPr>
          <a:xfrm>
            <a:off x="5638800" y="5944800"/>
            <a:ext cx="1828800" cy="461665"/>
          </a:xfrm>
          <a:prstGeom prst="rect">
            <a:avLst/>
          </a:prstGeom>
          <a:noFill/>
          <a:ln w="28575">
            <a:solidFill>
              <a:srgbClr val="FF0000"/>
            </a:solidFill>
          </a:ln>
        </p:spPr>
        <p:txBody>
          <a:bodyPr wrap="square" rtlCol="0">
            <a:spAutoFit/>
          </a:bodyPr>
          <a:lstStyle/>
          <a:p>
            <a:r>
              <a:rPr lang="en-IN"/>
              <a:t>d=31.06 mm</a:t>
            </a:r>
          </a:p>
        </p:txBody>
      </p:sp>
    </p:spTree>
    <p:extLst>
      <p:ext uri="{BB962C8B-B14F-4D97-AF65-F5344CB8AC3E}">
        <p14:creationId xmlns:p14="http://schemas.microsoft.com/office/powerpoint/2010/main" val="1120074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a:solidFill>
                  <a:srgbClr val="00B050"/>
                </a:solidFill>
              </a:rPr>
              <a:t>Example 2</a:t>
            </a:r>
          </a:p>
        </p:txBody>
      </p:sp>
      <p:sp>
        <p:nvSpPr>
          <p:cNvPr id="3" name="Date Placeholder 2"/>
          <p:cNvSpPr>
            <a:spLocks noGrp="1"/>
          </p:cNvSpPr>
          <p:nvPr>
            <p:ph type="dt" sz="half" idx="10"/>
          </p:nvPr>
        </p:nvSpPr>
        <p:spPr/>
        <p:txBody>
          <a:bodyPr/>
          <a:lstStyle/>
          <a:p>
            <a:fld id="{32292825-16D3-4D47-8689-63FEE3419CDD}"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19</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383" y="685800"/>
            <a:ext cx="4170199" cy="478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228600" y="1676400"/>
            <a:ext cx="4648200" cy="4832092"/>
          </a:xfrm>
          <a:prstGeom prst="rect">
            <a:avLst/>
          </a:prstGeom>
          <a:noFill/>
        </p:spPr>
        <p:txBody>
          <a:bodyPr wrap="square" rtlCol="0">
            <a:spAutoFit/>
          </a:bodyPr>
          <a:lstStyle/>
          <a:p>
            <a:pPr algn="just"/>
            <a:r>
              <a:rPr lang="en-IN" sz="2800">
                <a:latin typeface="+mj-lt"/>
              </a:rPr>
              <a:t>The dimensions of an overhang crank are given in Figure. The force </a:t>
            </a:r>
            <a:r>
              <a:rPr lang="en-IN" sz="2800">
                <a:solidFill>
                  <a:srgbClr val="FF0000"/>
                </a:solidFill>
                <a:latin typeface="+mj-lt"/>
              </a:rPr>
              <a:t>P</a:t>
            </a:r>
            <a:r>
              <a:rPr lang="en-IN" sz="2800">
                <a:latin typeface="+mj-lt"/>
              </a:rPr>
              <a:t> acting at the crankpin is </a:t>
            </a:r>
            <a:r>
              <a:rPr lang="en-IN" sz="2800">
                <a:solidFill>
                  <a:srgbClr val="FF0000"/>
                </a:solidFill>
                <a:latin typeface="+mj-lt"/>
              </a:rPr>
              <a:t>1 </a:t>
            </a:r>
            <a:r>
              <a:rPr lang="en-IN" sz="2800" err="1">
                <a:solidFill>
                  <a:srgbClr val="FF0000"/>
                </a:solidFill>
                <a:latin typeface="+mj-lt"/>
              </a:rPr>
              <a:t>kN</a:t>
            </a:r>
            <a:r>
              <a:rPr lang="en-IN" sz="2800" err="1">
                <a:latin typeface="+mj-lt"/>
              </a:rPr>
              <a:t>.</a:t>
            </a:r>
            <a:r>
              <a:rPr lang="en-IN" sz="2800">
                <a:latin typeface="+mj-lt"/>
              </a:rPr>
              <a:t> The crank is made of steel </a:t>
            </a:r>
            <a:r>
              <a:rPr lang="en-IN" sz="2800">
                <a:solidFill>
                  <a:srgbClr val="FF0000"/>
                </a:solidFill>
                <a:latin typeface="+mj-lt"/>
              </a:rPr>
              <a:t>30C8 (</a:t>
            </a:r>
            <a:r>
              <a:rPr lang="el-GR" sz="2800">
                <a:solidFill>
                  <a:srgbClr val="FF0000"/>
                </a:solidFill>
                <a:latin typeface="+mj-lt"/>
              </a:rPr>
              <a:t>σ</a:t>
            </a:r>
            <a:r>
              <a:rPr lang="en-IN" sz="2800" baseline="-25000" err="1">
                <a:solidFill>
                  <a:srgbClr val="FF0000"/>
                </a:solidFill>
                <a:latin typeface="+mj-lt"/>
              </a:rPr>
              <a:t>yt</a:t>
            </a:r>
            <a:r>
              <a:rPr lang="en-IN" sz="2800">
                <a:solidFill>
                  <a:srgbClr val="FF0000"/>
                </a:solidFill>
                <a:latin typeface="+mj-lt"/>
              </a:rPr>
              <a:t>= 400 N/mm</a:t>
            </a:r>
            <a:r>
              <a:rPr lang="en-IN" sz="2800" baseline="30000">
                <a:solidFill>
                  <a:srgbClr val="FF0000"/>
                </a:solidFill>
                <a:latin typeface="+mj-lt"/>
              </a:rPr>
              <a:t>2</a:t>
            </a:r>
            <a:r>
              <a:rPr lang="en-IN" sz="2800">
                <a:solidFill>
                  <a:srgbClr val="FF0000"/>
                </a:solidFill>
                <a:latin typeface="+mj-lt"/>
              </a:rPr>
              <a:t>) </a:t>
            </a:r>
            <a:r>
              <a:rPr lang="en-IN" sz="2800">
                <a:latin typeface="+mj-lt"/>
              </a:rPr>
              <a:t>and the factor of safety is </a:t>
            </a:r>
            <a:r>
              <a:rPr lang="en-IN" sz="2800">
                <a:solidFill>
                  <a:srgbClr val="FF0000"/>
                </a:solidFill>
                <a:latin typeface="+mj-lt"/>
              </a:rPr>
              <a:t>2</a:t>
            </a:r>
            <a:r>
              <a:rPr lang="en-IN" sz="2800">
                <a:latin typeface="+mj-lt"/>
              </a:rPr>
              <a:t>. Using maximum shear stress theory of failure, determine the diameter </a:t>
            </a:r>
            <a:r>
              <a:rPr lang="en-IN" sz="2800" i="1">
                <a:solidFill>
                  <a:srgbClr val="FF0000"/>
                </a:solidFill>
                <a:latin typeface="+mj-lt"/>
              </a:rPr>
              <a:t>d</a:t>
            </a:r>
            <a:r>
              <a:rPr lang="en-IN" sz="2800">
                <a:latin typeface="+mj-lt"/>
              </a:rPr>
              <a:t> at the section -XX</a:t>
            </a:r>
          </a:p>
        </p:txBody>
      </p:sp>
      <p:sp>
        <p:nvSpPr>
          <p:cNvPr id="8" name="TextBox 7"/>
          <p:cNvSpPr txBox="1"/>
          <p:nvPr/>
        </p:nvSpPr>
        <p:spPr>
          <a:xfrm>
            <a:off x="6809482" y="5949738"/>
            <a:ext cx="1496318" cy="461665"/>
          </a:xfrm>
          <a:prstGeom prst="rect">
            <a:avLst/>
          </a:prstGeom>
          <a:noFill/>
          <a:ln w="28575">
            <a:solidFill>
              <a:srgbClr val="FF0000"/>
            </a:solidFill>
          </a:ln>
        </p:spPr>
        <p:txBody>
          <a:bodyPr wrap="square" rtlCol="0">
            <a:spAutoFit/>
          </a:bodyPr>
          <a:lstStyle/>
          <a:p>
            <a:r>
              <a:rPr lang="en-IN"/>
              <a:t>d=30 mm</a:t>
            </a:r>
          </a:p>
        </p:txBody>
      </p:sp>
    </p:spTree>
    <p:extLst>
      <p:ext uri="{BB962C8B-B14F-4D97-AF65-F5344CB8AC3E}">
        <p14:creationId xmlns:p14="http://schemas.microsoft.com/office/powerpoint/2010/main" val="1028062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a:solidFill>
                  <a:srgbClr val="00B050"/>
                </a:solidFill>
              </a:rPr>
              <a:t>The Importance</a:t>
            </a:r>
          </a:p>
        </p:txBody>
      </p:sp>
      <p:sp>
        <p:nvSpPr>
          <p:cNvPr id="3" name="Date Placeholder 2"/>
          <p:cNvSpPr>
            <a:spLocks noGrp="1"/>
          </p:cNvSpPr>
          <p:nvPr>
            <p:ph type="dt" sz="half" idx="10"/>
          </p:nvPr>
        </p:nvSpPr>
        <p:spPr/>
        <p:txBody>
          <a:bodyPr/>
          <a:lstStyle/>
          <a:p>
            <a:fld id="{F21065E4-8990-4818-8307-464B38BDB036}"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2</a:t>
            </a:fld>
            <a:endParaRPr lang="en-US"/>
          </a:p>
        </p:txBody>
      </p:sp>
      <p:sp>
        <p:nvSpPr>
          <p:cNvPr id="6" name="TextBox 5"/>
          <p:cNvSpPr txBox="1"/>
          <p:nvPr/>
        </p:nvSpPr>
        <p:spPr>
          <a:xfrm>
            <a:off x="457200" y="1524000"/>
            <a:ext cx="8077200" cy="4708981"/>
          </a:xfrm>
          <a:prstGeom prst="rect">
            <a:avLst/>
          </a:prstGeom>
          <a:noFill/>
        </p:spPr>
        <p:txBody>
          <a:bodyPr wrap="square" rtlCol="0">
            <a:spAutoFit/>
          </a:bodyPr>
          <a:lstStyle/>
          <a:p>
            <a:pPr marL="342900" indent="-342900" algn="just">
              <a:spcBef>
                <a:spcPts val="1200"/>
              </a:spcBef>
              <a:spcAft>
                <a:spcPts val="1200"/>
              </a:spcAft>
              <a:buFont typeface="Wingdings" pitchFamily="2" charset="2"/>
              <a:buChar char="v"/>
            </a:pPr>
            <a:r>
              <a:rPr lang="en-IN" sz="2800">
                <a:latin typeface="+mj-lt"/>
              </a:rPr>
              <a:t>Theories of elastic failure provide </a:t>
            </a:r>
            <a:r>
              <a:rPr lang="en-IN" sz="2800">
                <a:solidFill>
                  <a:srgbClr val="FF0000"/>
                </a:solidFill>
                <a:latin typeface="+mj-lt"/>
              </a:rPr>
              <a:t>a relationship </a:t>
            </a:r>
            <a:r>
              <a:rPr lang="en-IN" sz="2800">
                <a:latin typeface="+mj-lt"/>
              </a:rPr>
              <a:t>between the strength of the machine component subjected to complex state of stresses with the mechanical properties obtained in tension test.</a:t>
            </a:r>
          </a:p>
          <a:p>
            <a:pPr marL="342900" indent="-342900" algn="just">
              <a:spcBef>
                <a:spcPts val="1200"/>
              </a:spcBef>
              <a:spcAft>
                <a:spcPts val="1200"/>
              </a:spcAft>
              <a:buFont typeface="Wingdings" pitchFamily="2" charset="2"/>
              <a:buChar char="v"/>
            </a:pPr>
            <a:r>
              <a:rPr lang="en-IN" sz="2800">
                <a:latin typeface="+mj-lt"/>
              </a:rPr>
              <a:t>With the help of these theories, the data obtained in the tension test can be used to determine </a:t>
            </a:r>
            <a:r>
              <a:rPr lang="en-IN" sz="2800">
                <a:solidFill>
                  <a:srgbClr val="FF0000"/>
                </a:solidFill>
                <a:latin typeface="+mj-lt"/>
              </a:rPr>
              <a:t>the dimensions of the component</a:t>
            </a:r>
            <a:r>
              <a:rPr lang="en-IN" sz="2800">
                <a:latin typeface="+mj-lt"/>
              </a:rPr>
              <a:t>, irrespective of the nature of stresses induced in the component due to complex loads.</a:t>
            </a:r>
          </a:p>
        </p:txBody>
      </p:sp>
    </p:spTree>
    <p:extLst>
      <p:ext uri="{BB962C8B-B14F-4D97-AF65-F5344CB8AC3E}">
        <p14:creationId xmlns:p14="http://schemas.microsoft.com/office/powerpoint/2010/main" val="39116774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IN" sz="3200" b="1">
                <a:solidFill>
                  <a:srgbClr val="00B050"/>
                </a:solidFill>
              </a:rPr>
              <a:t>Example 3</a:t>
            </a:r>
          </a:p>
        </p:txBody>
      </p:sp>
      <p:sp>
        <p:nvSpPr>
          <p:cNvPr id="3" name="Date Placeholder 2"/>
          <p:cNvSpPr>
            <a:spLocks noGrp="1"/>
          </p:cNvSpPr>
          <p:nvPr>
            <p:ph type="dt" sz="half" idx="10"/>
          </p:nvPr>
        </p:nvSpPr>
        <p:spPr/>
        <p:txBody>
          <a:bodyPr/>
          <a:lstStyle/>
          <a:p>
            <a:fld id="{E15039AC-400B-476F-98E2-9AFF306BB9D0}"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20</a:t>
            </a:fld>
            <a:endParaRPr lang="en-US"/>
          </a:p>
        </p:txBody>
      </p:sp>
      <p:sp>
        <p:nvSpPr>
          <p:cNvPr id="6" name="TextBox 5"/>
          <p:cNvSpPr txBox="1"/>
          <p:nvPr/>
        </p:nvSpPr>
        <p:spPr>
          <a:xfrm>
            <a:off x="304800" y="1589544"/>
            <a:ext cx="8610600" cy="3046988"/>
          </a:xfrm>
          <a:prstGeom prst="rect">
            <a:avLst/>
          </a:prstGeom>
          <a:noFill/>
        </p:spPr>
        <p:txBody>
          <a:bodyPr wrap="square" rtlCol="0">
            <a:spAutoFit/>
          </a:bodyPr>
          <a:lstStyle/>
          <a:p>
            <a:pPr algn="just"/>
            <a:r>
              <a:rPr lang="en-IN" sz="3200">
                <a:latin typeface="+mj-lt"/>
              </a:rPr>
              <a:t>The bolt is subjected to a direct tensile load of </a:t>
            </a:r>
            <a:r>
              <a:rPr lang="en-IN" sz="3200">
                <a:solidFill>
                  <a:srgbClr val="FF0000"/>
                </a:solidFill>
                <a:latin typeface="+mj-lt"/>
              </a:rPr>
              <a:t>25 </a:t>
            </a:r>
            <a:r>
              <a:rPr lang="en-IN" sz="3200" err="1">
                <a:solidFill>
                  <a:srgbClr val="FF0000"/>
                </a:solidFill>
                <a:latin typeface="+mj-lt"/>
              </a:rPr>
              <a:t>kN</a:t>
            </a:r>
            <a:r>
              <a:rPr lang="en-IN" sz="3200">
                <a:solidFill>
                  <a:srgbClr val="FF0000"/>
                </a:solidFill>
                <a:latin typeface="+mj-lt"/>
              </a:rPr>
              <a:t> </a:t>
            </a:r>
            <a:r>
              <a:rPr lang="en-IN" sz="3200">
                <a:latin typeface="+mj-lt"/>
              </a:rPr>
              <a:t>and a shear load of </a:t>
            </a:r>
            <a:r>
              <a:rPr lang="en-IN" sz="3200">
                <a:solidFill>
                  <a:srgbClr val="FF0000"/>
                </a:solidFill>
                <a:latin typeface="+mj-lt"/>
              </a:rPr>
              <a:t>15 </a:t>
            </a:r>
            <a:r>
              <a:rPr lang="en-IN" sz="3200" err="1">
                <a:solidFill>
                  <a:srgbClr val="FF0000"/>
                </a:solidFill>
                <a:latin typeface="+mj-lt"/>
              </a:rPr>
              <a:t>kN</a:t>
            </a:r>
            <a:r>
              <a:rPr lang="en-IN" sz="3200" err="1">
                <a:latin typeface="+mj-lt"/>
              </a:rPr>
              <a:t>.</a:t>
            </a:r>
            <a:r>
              <a:rPr lang="en-IN" sz="3200">
                <a:latin typeface="+mj-lt"/>
              </a:rPr>
              <a:t> Considering various theories of failure, determine the suitable size of the bolt if the yield stress in tension is </a:t>
            </a:r>
            <a:r>
              <a:rPr lang="en-IN" sz="3200">
                <a:solidFill>
                  <a:srgbClr val="FF0000"/>
                </a:solidFill>
                <a:latin typeface="+mj-lt"/>
              </a:rPr>
              <a:t>250 N/mm</a:t>
            </a:r>
            <a:r>
              <a:rPr lang="en-IN" sz="3200" baseline="30000">
                <a:solidFill>
                  <a:srgbClr val="FF0000"/>
                </a:solidFill>
                <a:latin typeface="+mj-lt"/>
              </a:rPr>
              <a:t>2</a:t>
            </a:r>
            <a:r>
              <a:rPr lang="en-IN" sz="3200">
                <a:latin typeface="+mj-lt"/>
              </a:rPr>
              <a:t>. Take factor of safety as </a:t>
            </a:r>
            <a:r>
              <a:rPr lang="en-IN" sz="3200">
                <a:solidFill>
                  <a:srgbClr val="FF0000"/>
                </a:solidFill>
                <a:latin typeface="+mj-lt"/>
              </a:rPr>
              <a:t>2</a:t>
            </a:r>
            <a:r>
              <a:rPr lang="en-IN" sz="3200">
                <a:latin typeface="+mj-lt"/>
              </a:rPr>
              <a:t>. </a:t>
            </a:r>
          </a:p>
        </p:txBody>
      </p:sp>
    </p:spTree>
    <p:extLst>
      <p:ext uri="{BB962C8B-B14F-4D97-AF65-F5344CB8AC3E}">
        <p14:creationId xmlns:p14="http://schemas.microsoft.com/office/powerpoint/2010/main" val="3864207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2272466" cy="421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a:bodyPr>
          <a:lstStyle/>
          <a:p>
            <a:r>
              <a:rPr lang="en-IN" sz="3200" b="1">
                <a:solidFill>
                  <a:srgbClr val="00B050"/>
                </a:solidFill>
              </a:rPr>
              <a:t>Simple Tensile Test</a:t>
            </a:r>
          </a:p>
        </p:txBody>
      </p:sp>
      <p:sp>
        <p:nvSpPr>
          <p:cNvPr id="3" name="Date Placeholder 2"/>
          <p:cNvSpPr>
            <a:spLocks noGrp="1"/>
          </p:cNvSpPr>
          <p:nvPr>
            <p:ph type="dt" sz="half" idx="10"/>
          </p:nvPr>
        </p:nvSpPr>
        <p:spPr/>
        <p:txBody>
          <a:bodyPr/>
          <a:lstStyle/>
          <a:p>
            <a:fld id="{66C8319A-7DD1-4CDB-BE8E-B6EF9B96AD51}"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3</a:t>
            </a:fld>
            <a:endParaRPr lang="en-US"/>
          </a:p>
        </p:txBody>
      </p:sp>
      <p:pic>
        <p:nvPicPr>
          <p:cNvPr id="1032" name="Picture 8" descr="http://www.diracdelta.co.uk/science/source/s/t/stress-strain%20diagram/image0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67200" y="694800"/>
            <a:ext cx="4501464" cy="3240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TextBox 5"/>
              <p:cNvSpPr txBox="1"/>
              <p:nvPr/>
            </p:nvSpPr>
            <p:spPr>
              <a:xfrm>
                <a:off x="2590800" y="3934800"/>
                <a:ext cx="6248400" cy="2736005"/>
              </a:xfrm>
              <a:prstGeom prst="rect">
                <a:avLst/>
              </a:prstGeom>
              <a:noFill/>
            </p:spPr>
            <p:txBody>
              <a:bodyPr wrap="square" rtlCol="0">
                <a:spAutoFit/>
              </a:bodyPr>
              <a:lstStyle/>
              <a:p>
                <a:pPr marL="342900" indent="-342900">
                  <a:buFont typeface="Wingdings" pitchFamily="2" charset="2"/>
                  <a:buChar char="§"/>
                </a:pPr>
                <a:r>
                  <a:rPr lang="en-IN">
                    <a:latin typeface="+mj-lt"/>
                  </a:rPr>
                  <a:t>The loading is in one direction, the stress induced is tensile</a:t>
                </a:r>
              </a:p>
              <a:p>
                <a:pPr marL="342900" indent="-342900">
                  <a:buFont typeface="Wingdings" pitchFamily="2" charset="2"/>
                  <a:buChar char="§"/>
                </a:pPr>
                <a:r>
                  <a:rPr lang="en-IN">
                    <a:solidFill>
                      <a:srgbClr val="FF0000"/>
                    </a:solidFill>
                    <a:latin typeface="+mj-lt"/>
                  </a:rPr>
                  <a:t>The maximum principal stress is </a:t>
                </a:r>
                <a:r>
                  <a:rPr lang="el-GR">
                    <a:solidFill>
                      <a:srgbClr val="FF0000"/>
                    </a:solidFill>
                    <a:latin typeface="+mj-lt"/>
                  </a:rPr>
                  <a:t>σ</a:t>
                </a:r>
                <a:r>
                  <a:rPr lang="en-IN" baseline="-25000">
                    <a:solidFill>
                      <a:srgbClr val="FF0000"/>
                    </a:solidFill>
                    <a:latin typeface="+mj-lt"/>
                  </a:rPr>
                  <a:t>1 </a:t>
                </a:r>
                <a:endParaRPr lang="en-IN">
                  <a:solidFill>
                    <a:srgbClr val="FF0000"/>
                  </a:solidFill>
                  <a:latin typeface="+mj-lt"/>
                </a:endParaRPr>
              </a:p>
              <a:p>
                <a:pPr marL="342900" indent="-342900">
                  <a:buFont typeface="Wingdings" pitchFamily="2" charset="2"/>
                  <a:buChar char="§"/>
                </a:pPr>
                <a:r>
                  <a:rPr lang="en-IN">
                    <a:latin typeface="+mj-lt"/>
                  </a:rPr>
                  <a:t>Failure point for ductile material is </a:t>
                </a:r>
                <a:r>
                  <a:rPr lang="el-GR">
                    <a:latin typeface="+mj-lt"/>
                  </a:rPr>
                  <a:t>σ</a:t>
                </a:r>
                <a:r>
                  <a:rPr lang="en-IN" baseline="-25000" err="1">
                    <a:latin typeface="+mj-lt"/>
                  </a:rPr>
                  <a:t>yt</a:t>
                </a:r>
                <a:r>
                  <a:rPr lang="en-IN" baseline="-25000">
                    <a:latin typeface="+mj-lt"/>
                  </a:rPr>
                  <a:t> </a:t>
                </a:r>
              </a:p>
              <a:p>
                <a:pPr/>
                <a14:m>
                  <m:oMathPara xmlns:m="http://schemas.openxmlformats.org/officeDocument/2006/math">
                    <m:oMathParaPr>
                      <m:jc m:val="centerGroup"/>
                    </m:oMathParaPr>
                    <m:oMath xmlns:m="http://schemas.openxmlformats.org/officeDocument/2006/math">
                      <m:r>
                        <a:rPr lang="en-IN" i="1">
                          <a:latin typeface="Cambria Math"/>
                          <a:ea typeface="Cambria Math"/>
                        </a:rPr>
                        <m:t>∴</m:t>
                      </m:r>
                      <m:sSub>
                        <m:sSubPr>
                          <m:ctrlPr>
                            <a:rPr lang="en-IN" i="1">
                              <a:latin typeface="Cambria Math" panose="02040503050406030204" pitchFamily="18" charset="0"/>
                              <a:ea typeface="Cambria Math"/>
                            </a:rPr>
                          </m:ctrlPr>
                        </m:sSubPr>
                        <m:e>
                          <m:r>
                            <a:rPr lang="en-IN" i="1">
                              <a:latin typeface="Cambria Math"/>
                              <a:ea typeface="Cambria Math"/>
                            </a:rPr>
                            <m:t>𝜎</m:t>
                          </m:r>
                        </m:e>
                        <m:sub>
                          <m:r>
                            <a:rPr lang="en-IN" i="1">
                              <a:latin typeface="Cambria Math"/>
                              <a:ea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𝑦𝑡</m:t>
                          </m:r>
                        </m:sub>
                      </m:sSub>
                    </m:oMath>
                  </m:oMathPara>
                </a14:m>
                <a:endParaRPr lang="en-IN" baseline="-25000"/>
              </a:p>
              <a:p>
                <a:pPr marL="342900" indent="-342900">
                  <a:buFont typeface="Wingdings" pitchFamily="2" charset="2"/>
                  <a:buChar char="§"/>
                </a:pPr>
                <a:r>
                  <a:rPr lang="en-IN">
                    <a:solidFill>
                      <a:srgbClr val="FF0000"/>
                    </a:solidFill>
                    <a:latin typeface="+mj-lt"/>
                  </a:rPr>
                  <a:t>Failure point for brittle material is </a:t>
                </a:r>
                <a:r>
                  <a:rPr lang="el-GR">
                    <a:solidFill>
                      <a:srgbClr val="FF0000"/>
                    </a:solidFill>
                    <a:latin typeface="+mj-lt"/>
                  </a:rPr>
                  <a:t>σ</a:t>
                </a:r>
                <a:r>
                  <a:rPr lang="en-IN" baseline="-25000" err="1">
                    <a:solidFill>
                      <a:srgbClr val="FF0000"/>
                    </a:solidFill>
                    <a:latin typeface="+mj-lt"/>
                  </a:rPr>
                  <a:t>ut</a:t>
                </a:r>
                <a:r>
                  <a:rPr lang="en-IN">
                    <a:solidFill>
                      <a:srgbClr val="FF0000"/>
                    </a:solidFill>
                    <a:latin typeface="+mj-lt"/>
                  </a:rPr>
                  <a:t> </a:t>
                </a:r>
              </a:p>
              <a:p>
                <a:pPr/>
                <a14:m>
                  <m:oMathPara xmlns:m="http://schemas.openxmlformats.org/officeDocument/2006/math">
                    <m:oMathParaPr>
                      <m:jc m:val="centerGroup"/>
                    </m:oMathParaPr>
                    <m:oMath xmlns:m="http://schemas.openxmlformats.org/officeDocument/2006/math">
                      <m:r>
                        <a:rPr lang="en-IN" i="1" smtClean="0">
                          <a:solidFill>
                            <a:srgbClr val="FF0000"/>
                          </a:solidFill>
                          <a:latin typeface="Cambria Math"/>
                          <a:ea typeface="Cambria Math"/>
                        </a:rPr>
                        <m:t>∴</m:t>
                      </m:r>
                      <m:sSub>
                        <m:sSubPr>
                          <m:ctrlPr>
                            <a:rPr lang="en-IN" i="1" smtClean="0">
                              <a:solidFill>
                                <a:srgbClr val="FF0000"/>
                              </a:solidFill>
                              <a:latin typeface="Cambria Math" panose="02040503050406030204" pitchFamily="18" charset="0"/>
                              <a:ea typeface="Cambria Math"/>
                            </a:rPr>
                          </m:ctrlPr>
                        </m:sSubPr>
                        <m:e>
                          <m:r>
                            <a:rPr lang="en-IN" i="1" smtClean="0">
                              <a:solidFill>
                                <a:srgbClr val="FF0000"/>
                              </a:solidFill>
                              <a:latin typeface="Cambria Math"/>
                              <a:ea typeface="Cambria Math"/>
                            </a:rPr>
                            <m:t>𝜎</m:t>
                          </m:r>
                        </m:e>
                        <m:sub>
                          <m:r>
                            <a:rPr lang="en-IN" b="0" i="1" smtClean="0">
                              <a:solidFill>
                                <a:srgbClr val="FF0000"/>
                              </a:solidFill>
                              <a:latin typeface="Cambria Math"/>
                              <a:ea typeface="Cambria Math"/>
                            </a:rPr>
                            <m:t>1</m:t>
                          </m:r>
                        </m:sub>
                      </m:sSub>
                      <m:r>
                        <a:rPr lang="en-IN" i="1" smtClean="0">
                          <a:solidFill>
                            <a:srgbClr val="FF0000"/>
                          </a:solidFill>
                          <a:latin typeface="Cambria Math"/>
                        </a:rPr>
                        <m:t>=</m:t>
                      </m:r>
                      <m:sSub>
                        <m:sSubPr>
                          <m:ctrlPr>
                            <a:rPr lang="en-IN" i="1" smtClean="0">
                              <a:solidFill>
                                <a:srgbClr val="FF0000"/>
                              </a:solidFill>
                              <a:latin typeface="Cambria Math" panose="02040503050406030204" pitchFamily="18" charset="0"/>
                            </a:rPr>
                          </m:ctrlPr>
                        </m:sSubPr>
                        <m:e>
                          <m:r>
                            <a:rPr lang="en-IN" i="1" smtClean="0">
                              <a:solidFill>
                                <a:srgbClr val="FF0000"/>
                              </a:solidFill>
                              <a:latin typeface="Cambria Math"/>
                              <a:ea typeface="Cambria Math"/>
                            </a:rPr>
                            <m:t>𝜎</m:t>
                          </m:r>
                        </m:e>
                        <m:sub>
                          <m:r>
                            <a:rPr lang="en-IN" b="0" i="1" smtClean="0">
                              <a:solidFill>
                                <a:srgbClr val="FF0000"/>
                              </a:solidFill>
                              <a:latin typeface="Cambria Math"/>
                            </a:rPr>
                            <m:t>𝑢𝑡</m:t>
                          </m:r>
                        </m:sub>
                      </m:sSub>
                    </m:oMath>
                  </m:oMathPara>
                </a14:m>
                <a:endParaRPr lang="en-IN">
                  <a:solidFill>
                    <a:srgbClr val="FF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2590800" y="3934800"/>
                <a:ext cx="6248400" cy="2736005"/>
              </a:xfrm>
              <a:prstGeom prst="rect">
                <a:avLst/>
              </a:prstGeom>
              <a:blipFill>
                <a:blip r:embed="rId4"/>
                <a:stretch>
                  <a:fillRect l="-1268" t="-1559"/>
                </a:stretch>
              </a:blipFill>
            </p:spPr>
            <p:txBody>
              <a:bodyPr/>
              <a:lstStyle/>
              <a:p>
                <a:r>
                  <a:rPr lang="en-US">
                    <a:noFill/>
                  </a:rPr>
                  <a:t> </a:t>
                </a:r>
              </a:p>
            </p:txBody>
          </p:sp>
        </mc:Fallback>
      </mc:AlternateContent>
    </p:spTree>
    <p:extLst>
      <p:ext uri="{BB962C8B-B14F-4D97-AF65-F5344CB8AC3E}">
        <p14:creationId xmlns:p14="http://schemas.microsoft.com/office/powerpoint/2010/main" val="4143741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t>Principle stress concept</a:t>
            </a:r>
          </a:p>
        </p:txBody>
      </p:sp>
      <p:sp>
        <p:nvSpPr>
          <p:cNvPr id="3" name="Date Placeholder 2"/>
          <p:cNvSpPr>
            <a:spLocks noGrp="1"/>
          </p:cNvSpPr>
          <p:nvPr>
            <p:ph type="dt" sz="half" idx="10"/>
          </p:nvPr>
        </p:nvSpPr>
        <p:spPr/>
        <p:txBody>
          <a:bodyPr/>
          <a:lstStyle/>
          <a:p>
            <a:fld id="{CF28CC60-A02B-426D-A9A1-6FEB51197ADF}"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714500"/>
            <a:ext cx="7239000" cy="4381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8612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CF28CC60-A02B-426D-A9A1-6FEB51197ADF}"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81000"/>
            <a:ext cx="8382000"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82446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990600"/>
          </a:xfrm>
        </p:spPr>
        <p:txBody>
          <a:bodyPr>
            <a:noAutofit/>
          </a:bodyPr>
          <a:lstStyle/>
          <a:p>
            <a:pPr lvl="1" algn="l" rtl="0">
              <a:spcBef>
                <a:spcPct val="0"/>
              </a:spcBef>
            </a:pPr>
            <a:r>
              <a:rPr lang="en-IN" sz="2800" b="1">
                <a:solidFill>
                  <a:srgbClr val="00B050"/>
                </a:solidFill>
                <a:latin typeface="+mj-lt"/>
              </a:rPr>
              <a:t>Maximum principal stress theory </a:t>
            </a:r>
            <a:r>
              <a:rPr lang="en-IN" sz="2800" b="1">
                <a:solidFill>
                  <a:srgbClr val="FF0000"/>
                </a:solidFill>
                <a:latin typeface="+mj-lt"/>
              </a:rPr>
              <a:t>(</a:t>
            </a:r>
            <a:r>
              <a:rPr lang="en-IN" sz="2800" b="1" err="1">
                <a:solidFill>
                  <a:srgbClr val="FF0000"/>
                </a:solidFill>
                <a:latin typeface="+mj-lt"/>
              </a:rPr>
              <a:t>Rankine’s</a:t>
            </a:r>
            <a:r>
              <a:rPr lang="en-IN" sz="2800" b="1">
                <a:solidFill>
                  <a:srgbClr val="FF0000"/>
                </a:solidFill>
                <a:latin typeface="+mj-lt"/>
              </a:rPr>
              <a:t> theory)</a:t>
            </a:r>
          </a:p>
        </p:txBody>
      </p:sp>
      <p:sp>
        <p:nvSpPr>
          <p:cNvPr id="3" name="Date Placeholder 2"/>
          <p:cNvSpPr>
            <a:spLocks noGrp="1"/>
          </p:cNvSpPr>
          <p:nvPr>
            <p:ph type="dt" sz="half" idx="10"/>
          </p:nvPr>
        </p:nvSpPr>
        <p:spPr/>
        <p:txBody>
          <a:bodyPr/>
          <a:lstStyle/>
          <a:p>
            <a:fld id="{79767C29-3B1C-47E7-A8F0-9781D7769662}"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6</a:t>
            </a:fld>
            <a:endParaRPr lang="en-US"/>
          </a:p>
        </p:txBody>
      </p:sp>
      <mc:AlternateContent xmlns:mc="http://schemas.openxmlformats.org/markup-compatibility/2006" xmlns:a14="http://schemas.microsoft.com/office/drawing/2010/main">
        <mc:Choice Requires="a14">
          <p:sp>
            <p:nvSpPr>
              <p:cNvPr id="6" name="TextBox 5"/>
              <p:cNvSpPr txBox="1"/>
              <p:nvPr/>
            </p:nvSpPr>
            <p:spPr>
              <a:xfrm>
                <a:off x="381000" y="1600200"/>
                <a:ext cx="8458200" cy="5126724"/>
              </a:xfrm>
              <a:prstGeom prst="rect">
                <a:avLst/>
              </a:prstGeom>
              <a:noFill/>
            </p:spPr>
            <p:txBody>
              <a:bodyPr wrap="square" rtlCol="0">
                <a:spAutoFit/>
              </a:bodyPr>
              <a:lstStyle/>
              <a:p>
                <a:pPr algn="just">
                  <a:spcBef>
                    <a:spcPts val="1200"/>
                  </a:spcBef>
                  <a:spcAft>
                    <a:spcPts val="600"/>
                  </a:spcAft>
                </a:pPr>
                <a:r>
                  <a:rPr lang="en-IN">
                    <a:solidFill>
                      <a:srgbClr val="0070C0"/>
                    </a:solidFill>
                    <a:latin typeface="+mj-lt"/>
                  </a:rPr>
                  <a:t>Failure occurs whenever one of the maximum principal stresses equals or exceeds the strength. </a:t>
                </a:r>
              </a:p>
              <a:p>
                <a:pPr algn="just">
                  <a:spcBef>
                    <a:spcPts val="1200"/>
                  </a:spcBef>
                  <a:spcAft>
                    <a:spcPts val="600"/>
                  </a:spcAft>
                </a:pPr>
                <a:r>
                  <a:rPr lang="en-IN">
                    <a:latin typeface="+mj-lt"/>
                  </a:rPr>
                  <a:t>For the actual 3D situation, </a:t>
                </a:r>
                <a:r>
                  <a:rPr lang="el-GR">
                    <a:solidFill>
                      <a:srgbClr val="FF0000"/>
                    </a:solidFill>
                    <a:latin typeface="+mj-lt"/>
                  </a:rPr>
                  <a:t>σ</a:t>
                </a:r>
                <a:r>
                  <a:rPr lang="en-IN" baseline="-25000">
                    <a:solidFill>
                      <a:srgbClr val="FF0000"/>
                    </a:solidFill>
                    <a:latin typeface="+mj-lt"/>
                  </a:rPr>
                  <a:t>1 </a:t>
                </a:r>
                <a:r>
                  <a:rPr lang="en-IN">
                    <a:solidFill>
                      <a:srgbClr val="FF0000"/>
                    </a:solidFill>
                    <a:latin typeface="+mj-lt"/>
                  </a:rPr>
                  <a:t>&gt; </a:t>
                </a:r>
                <a:r>
                  <a:rPr lang="el-GR">
                    <a:solidFill>
                      <a:srgbClr val="FF0000"/>
                    </a:solidFill>
                    <a:latin typeface="+mj-lt"/>
                  </a:rPr>
                  <a:t>σ</a:t>
                </a:r>
                <a:r>
                  <a:rPr lang="en-IN" baseline="-25000">
                    <a:solidFill>
                      <a:srgbClr val="FF0000"/>
                    </a:solidFill>
                    <a:latin typeface="+mj-lt"/>
                  </a:rPr>
                  <a:t>2 </a:t>
                </a:r>
                <a:r>
                  <a:rPr lang="en-IN">
                    <a:solidFill>
                      <a:srgbClr val="FF0000"/>
                    </a:solidFill>
                    <a:latin typeface="+mj-lt"/>
                  </a:rPr>
                  <a:t>&gt; </a:t>
                </a:r>
                <a:r>
                  <a:rPr lang="el-GR">
                    <a:solidFill>
                      <a:srgbClr val="FF0000"/>
                    </a:solidFill>
                    <a:latin typeface="+mj-lt"/>
                  </a:rPr>
                  <a:t>σ</a:t>
                </a:r>
                <a:r>
                  <a:rPr lang="en-IN" baseline="-25000">
                    <a:solidFill>
                      <a:srgbClr val="FF0000"/>
                    </a:solidFill>
                    <a:latin typeface="+mj-lt"/>
                  </a:rPr>
                  <a:t>3</a:t>
                </a:r>
              </a:p>
              <a:p>
                <a:pPr algn="just">
                  <a:spcBef>
                    <a:spcPts val="1200"/>
                  </a:spcBef>
                  <a:spcAft>
                    <a:spcPts val="600"/>
                  </a:spcAft>
                </a:pPr>
                <a:r>
                  <a:rPr lang="el-GR">
                    <a:solidFill>
                      <a:srgbClr val="FF0000"/>
                    </a:solidFill>
                    <a:latin typeface="+mj-lt"/>
                  </a:rPr>
                  <a:t>σ</a:t>
                </a:r>
                <a:r>
                  <a:rPr lang="en-IN" baseline="-25000">
                    <a:solidFill>
                      <a:srgbClr val="FF0000"/>
                    </a:solidFill>
                    <a:latin typeface="+mj-lt"/>
                  </a:rPr>
                  <a:t>1</a:t>
                </a:r>
                <a:r>
                  <a:rPr lang="en-IN" baseline="-25000">
                    <a:latin typeface="+mj-lt"/>
                  </a:rPr>
                  <a:t> </a:t>
                </a:r>
                <a:r>
                  <a:rPr lang="en-IN">
                    <a:latin typeface="+mj-lt"/>
                  </a:rPr>
                  <a:t>= maximum principal stress</a:t>
                </a:r>
              </a:p>
              <a:p>
                <a:pPr algn="just">
                  <a:spcBef>
                    <a:spcPts val="1200"/>
                  </a:spcBef>
                  <a:spcAft>
                    <a:spcPts val="600"/>
                  </a:spcAft>
                </a:pPr>
                <a:r>
                  <a:rPr lang="en-IN">
                    <a:latin typeface="+mj-lt"/>
                  </a:rPr>
                  <a:t>In simple tensile test, failure point for brittle material is </a:t>
                </a:r>
                <a:r>
                  <a:rPr lang="el-GR">
                    <a:latin typeface="+mj-lt"/>
                  </a:rPr>
                  <a:t>σ</a:t>
                </a:r>
                <a:r>
                  <a:rPr lang="en-IN" baseline="-25000" err="1">
                    <a:latin typeface="+mj-lt"/>
                  </a:rPr>
                  <a:t>ut</a:t>
                </a:r>
                <a:r>
                  <a:rPr lang="en-IN" baseline="-25000">
                    <a:latin typeface="+mj-lt"/>
                  </a:rPr>
                  <a:t> </a:t>
                </a:r>
              </a:p>
              <a:p>
                <a:pPr algn="just">
                  <a:spcBef>
                    <a:spcPts val="1200"/>
                  </a:spcBef>
                  <a:spcAft>
                    <a:spcPts val="600"/>
                  </a:spcAft>
                </a:pPr>
                <a:r>
                  <a:rPr lang="en-IN">
                    <a:solidFill>
                      <a:srgbClr val="0070C0"/>
                    </a:solidFill>
                    <a:latin typeface="+mj-lt"/>
                  </a:rPr>
                  <a:t>Therefore, to avoid failure,</a:t>
                </a:r>
              </a:p>
              <a:p>
                <a:pPr algn="just">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IN" i="1" smtClean="0">
                              <a:solidFill>
                                <a:srgbClr val="FF0000"/>
                              </a:solidFill>
                              <a:latin typeface="Cambria Math" panose="02040503050406030204" pitchFamily="18" charset="0"/>
                              <a:ea typeface="Cambria Math"/>
                            </a:rPr>
                          </m:ctrlPr>
                        </m:sSubPr>
                        <m:e>
                          <m:r>
                            <a:rPr lang="en-IN" i="1" smtClean="0">
                              <a:solidFill>
                                <a:srgbClr val="FF0000"/>
                              </a:solidFill>
                              <a:latin typeface="Cambria Math"/>
                              <a:ea typeface="Cambria Math"/>
                            </a:rPr>
                            <m:t>𝜎</m:t>
                          </m:r>
                        </m:e>
                        <m:sub>
                          <m:r>
                            <a:rPr lang="en-IN" b="0" i="1" smtClean="0">
                              <a:solidFill>
                                <a:srgbClr val="FF0000"/>
                              </a:solidFill>
                              <a:latin typeface="Cambria Math"/>
                              <a:ea typeface="Cambria Math"/>
                            </a:rPr>
                            <m:t>1</m:t>
                          </m:r>
                        </m:sub>
                      </m:sSub>
                      <m:r>
                        <a:rPr lang="en-IN" b="0" i="1" smtClean="0">
                          <a:latin typeface="Cambria Math"/>
                          <a:ea typeface="Cambria Math"/>
                        </a:rPr>
                        <m:t>=</m:t>
                      </m:r>
                      <m:sSub>
                        <m:sSubPr>
                          <m:ctrlPr>
                            <a:rPr lang="en-IN" b="0" i="1" smtClean="0">
                              <a:latin typeface="Cambria Math" panose="02040503050406030204" pitchFamily="18" charset="0"/>
                              <a:ea typeface="Cambria Math"/>
                            </a:rPr>
                          </m:ctrlPr>
                        </m:sSubPr>
                        <m:e>
                          <m:r>
                            <a:rPr lang="en-IN" b="0" i="1" smtClean="0">
                              <a:latin typeface="Cambria Math"/>
                              <a:ea typeface="Cambria Math"/>
                            </a:rPr>
                            <m:t>𝜎</m:t>
                          </m:r>
                        </m:e>
                        <m:sub>
                          <m:r>
                            <a:rPr lang="en-IN" b="0" i="1" smtClean="0">
                              <a:latin typeface="Cambria Math"/>
                              <a:ea typeface="Cambria Math"/>
                            </a:rPr>
                            <m:t>𝑢𝑡</m:t>
                          </m:r>
                        </m:sub>
                      </m:sSub>
                    </m:oMath>
                  </m:oMathPara>
                </a14:m>
                <a:endParaRPr lang="en-IN">
                  <a:latin typeface="+mj-lt"/>
                </a:endParaRPr>
              </a:p>
              <a:p>
                <a:pPr algn="just">
                  <a:spcBef>
                    <a:spcPts val="1200"/>
                  </a:spcBef>
                  <a:spcAft>
                    <a:spcPts val="600"/>
                  </a:spcAft>
                </a:pPr>
                <a:r>
                  <a:rPr lang="en-IN">
                    <a:solidFill>
                      <a:srgbClr val="0070C0"/>
                    </a:solidFill>
                    <a:latin typeface="+mj-lt"/>
                  </a:rPr>
                  <a:t>When factor of safety is considered, </a:t>
                </a:r>
              </a:p>
              <a:p>
                <a:pPr algn="just">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IN" i="1">
                              <a:solidFill>
                                <a:srgbClr val="FF0000"/>
                              </a:solidFill>
                              <a:latin typeface="Cambria Math" panose="02040503050406030204" pitchFamily="18" charset="0"/>
                              <a:ea typeface="Cambria Math"/>
                            </a:rPr>
                          </m:ctrlPr>
                        </m:sSubPr>
                        <m:e>
                          <m:r>
                            <a:rPr lang="en-IN" i="1">
                              <a:solidFill>
                                <a:srgbClr val="FF0000"/>
                              </a:solidFill>
                              <a:latin typeface="Cambria Math"/>
                              <a:ea typeface="Cambria Math"/>
                            </a:rPr>
                            <m:t>𝜎</m:t>
                          </m:r>
                        </m:e>
                        <m:sub>
                          <m:r>
                            <a:rPr lang="en-IN" i="1">
                              <a:solidFill>
                                <a:srgbClr val="FF0000"/>
                              </a:solidFill>
                              <a:latin typeface="Cambria Math"/>
                              <a:ea typeface="Cambria Math"/>
                            </a:rPr>
                            <m:t>1</m:t>
                          </m:r>
                        </m:sub>
                      </m:sSub>
                      <m:r>
                        <a:rPr lang="en-IN" i="1">
                          <a:latin typeface="Cambria Math"/>
                          <a:ea typeface="Cambria Math"/>
                        </a:rPr>
                        <m:t>=</m:t>
                      </m:r>
                      <m:f>
                        <m:fPr>
                          <m:ctrlPr>
                            <a:rPr lang="en-IN" i="1" smtClean="0">
                              <a:latin typeface="Cambria Math" panose="02040503050406030204" pitchFamily="18" charset="0"/>
                              <a:ea typeface="Cambria Math"/>
                            </a:rPr>
                          </m:ctrlPr>
                        </m:fPr>
                        <m:num>
                          <m:sSub>
                            <m:sSubPr>
                              <m:ctrlPr>
                                <a:rPr lang="en-IN" i="1">
                                  <a:latin typeface="Cambria Math" panose="02040503050406030204" pitchFamily="18" charset="0"/>
                                  <a:ea typeface="Cambria Math"/>
                                </a:rPr>
                              </m:ctrlPr>
                            </m:sSubPr>
                            <m:e>
                              <m:r>
                                <a:rPr lang="en-IN" i="1">
                                  <a:latin typeface="Cambria Math"/>
                                  <a:ea typeface="Cambria Math"/>
                                </a:rPr>
                                <m:t>𝜎</m:t>
                              </m:r>
                            </m:e>
                            <m:sub>
                              <m:r>
                                <a:rPr lang="en-IN" i="1">
                                  <a:latin typeface="Cambria Math"/>
                                  <a:ea typeface="Cambria Math"/>
                                </a:rPr>
                                <m:t>𝑢𝑡</m:t>
                              </m:r>
                            </m:sub>
                          </m:sSub>
                        </m:num>
                        <m:den>
                          <m:r>
                            <a:rPr lang="en-IN" b="0" i="1" smtClean="0">
                              <a:latin typeface="Cambria Math"/>
                              <a:ea typeface="Cambria Math"/>
                            </a:rPr>
                            <m:t>𝑓𝑜𝑠</m:t>
                          </m:r>
                        </m:den>
                      </m:f>
                    </m:oMath>
                  </m:oMathPara>
                </a14:m>
                <a:endParaRPr lang="en-IN">
                  <a:latin typeface="+mj-lt"/>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81000" y="1600200"/>
                <a:ext cx="8458200" cy="5126724"/>
              </a:xfrm>
              <a:prstGeom prst="rect">
                <a:avLst/>
              </a:prstGeom>
              <a:blipFill>
                <a:blip r:embed="rId2"/>
                <a:stretch>
                  <a:fillRect l="-1154" t="-833" r="-1081"/>
                </a:stretch>
              </a:blipFill>
            </p:spPr>
            <p:txBody>
              <a:bodyPr/>
              <a:lstStyle/>
              <a:p>
                <a:r>
                  <a:rPr lang="en-US">
                    <a:noFill/>
                  </a:rPr>
                  <a:t> </a:t>
                </a:r>
              </a:p>
            </p:txBody>
          </p:sp>
        </mc:Fallback>
      </mc:AlternateContent>
      <p:sp>
        <p:nvSpPr>
          <p:cNvPr id="7" name="TextBox 6"/>
          <p:cNvSpPr txBox="1"/>
          <p:nvPr/>
        </p:nvSpPr>
        <p:spPr>
          <a:xfrm>
            <a:off x="6172200" y="4724400"/>
            <a:ext cx="2209800" cy="830997"/>
          </a:xfrm>
          <a:prstGeom prst="rect">
            <a:avLst/>
          </a:prstGeom>
          <a:noFill/>
          <a:ln w="28575">
            <a:solidFill>
              <a:srgbClr val="FF0000"/>
            </a:solidFill>
          </a:ln>
        </p:spPr>
        <p:txBody>
          <a:bodyPr wrap="square" rtlCol="0">
            <a:spAutoFit/>
          </a:bodyPr>
          <a:lstStyle/>
          <a:p>
            <a:r>
              <a:rPr lang="en-IN"/>
              <a:t>It is suitable for brittle material</a:t>
            </a:r>
          </a:p>
        </p:txBody>
      </p:sp>
    </p:spTree>
    <p:extLst>
      <p:ext uri="{BB962C8B-B14F-4D97-AF65-F5344CB8AC3E}">
        <p14:creationId xmlns:p14="http://schemas.microsoft.com/office/powerpoint/2010/main" val="419505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90600"/>
          </a:xfrm>
        </p:spPr>
        <p:txBody>
          <a:bodyPr>
            <a:noAutofit/>
          </a:bodyPr>
          <a:lstStyle/>
          <a:p>
            <a:pPr lvl="1" algn="just" rtl="0">
              <a:spcBef>
                <a:spcPct val="0"/>
              </a:spcBef>
            </a:pPr>
            <a:r>
              <a:rPr lang="en-IN" sz="2800" b="1">
                <a:solidFill>
                  <a:srgbClr val="00B050"/>
                </a:solidFill>
                <a:latin typeface="+mj-lt"/>
              </a:rPr>
              <a:t>Maximum shear stress theory </a:t>
            </a:r>
            <a:r>
              <a:rPr lang="en-IN" sz="2800" b="1">
                <a:solidFill>
                  <a:srgbClr val="FF0000"/>
                </a:solidFill>
                <a:latin typeface="+mj-lt"/>
              </a:rPr>
              <a:t>(Coulomb, </a:t>
            </a:r>
            <a:r>
              <a:rPr lang="en-IN" sz="2800" b="1" err="1">
                <a:solidFill>
                  <a:srgbClr val="FF0000"/>
                </a:solidFill>
                <a:latin typeface="+mj-lt"/>
              </a:rPr>
              <a:t>Tresca</a:t>
            </a:r>
            <a:r>
              <a:rPr lang="en-IN" sz="2800" b="1">
                <a:solidFill>
                  <a:srgbClr val="FF0000"/>
                </a:solidFill>
                <a:latin typeface="+mj-lt"/>
              </a:rPr>
              <a:t> and Guest’s theory)</a:t>
            </a:r>
          </a:p>
        </p:txBody>
      </p:sp>
      <p:sp>
        <p:nvSpPr>
          <p:cNvPr id="3" name="Date Placeholder 2"/>
          <p:cNvSpPr>
            <a:spLocks noGrp="1"/>
          </p:cNvSpPr>
          <p:nvPr>
            <p:ph type="dt" sz="half" idx="10"/>
          </p:nvPr>
        </p:nvSpPr>
        <p:spPr/>
        <p:txBody>
          <a:bodyPr/>
          <a:lstStyle/>
          <a:p>
            <a:fld id="{6890D7EB-E573-44B2-B6A2-BE46880958A2}"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7</a:t>
            </a:fld>
            <a:endParaRPr lang="en-US"/>
          </a:p>
        </p:txBody>
      </p:sp>
      <mc:AlternateContent xmlns:mc="http://schemas.openxmlformats.org/markup-compatibility/2006" xmlns:a14="http://schemas.microsoft.com/office/drawing/2010/main">
        <mc:Choice Requires="a14">
          <p:sp>
            <p:nvSpPr>
              <p:cNvPr id="6" name="Rectangle 5"/>
              <p:cNvSpPr/>
              <p:nvPr/>
            </p:nvSpPr>
            <p:spPr>
              <a:xfrm>
                <a:off x="152400" y="1295400"/>
                <a:ext cx="8839200" cy="5337743"/>
              </a:xfrm>
              <a:prstGeom prst="rect">
                <a:avLst/>
              </a:prstGeom>
            </p:spPr>
            <p:txBody>
              <a:bodyPr wrap="square">
                <a:spAutoFit/>
              </a:bodyPr>
              <a:lstStyle/>
              <a:p>
                <a:pPr algn="just">
                  <a:spcBef>
                    <a:spcPts val="0"/>
                  </a:spcBef>
                </a:pPr>
                <a:r>
                  <a:rPr lang="en-IN">
                    <a:solidFill>
                      <a:srgbClr val="0070C0"/>
                    </a:solidFill>
                    <a:latin typeface="+mj-lt"/>
                  </a:rPr>
                  <a:t>This theory predicts that yielding begins whenever the maximum shear stress in any element equals or exceeds the maximum shear stress in a tension-test specimen of the same material when that specimen begins to yield.</a:t>
                </a:r>
              </a:p>
              <a:p>
                <a:pPr algn="just">
                  <a:spcBef>
                    <a:spcPts val="0"/>
                  </a:spcBef>
                  <a:spcAft>
                    <a:spcPts val="600"/>
                  </a:spcAft>
                </a:pPr>
                <a:r>
                  <a:rPr lang="en-IN">
                    <a:latin typeface="+mj-lt"/>
                  </a:rPr>
                  <a:t>For the actual 3D situation, if </a:t>
                </a:r>
                <a:r>
                  <a:rPr lang="el-GR">
                    <a:solidFill>
                      <a:srgbClr val="FF0000"/>
                    </a:solidFill>
                    <a:latin typeface="+mj-lt"/>
                  </a:rPr>
                  <a:t>σ</a:t>
                </a:r>
                <a:r>
                  <a:rPr lang="en-IN" baseline="-25000">
                    <a:solidFill>
                      <a:srgbClr val="FF0000"/>
                    </a:solidFill>
                    <a:latin typeface="+mj-lt"/>
                  </a:rPr>
                  <a:t>1 </a:t>
                </a:r>
                <a:r>
                  <a:rPr lang="en-IN">
                    <a:solidFill>
                      <a:srgbClr val="FF0000"/>
                    </a:solidFill>
                    <a:latin typeface="+mj-lt"/>
                  </a:rPr>
                  <a:t>&gt; </a:t>
                </a:r>
                <a:r>
                  <a:rPr lang="el-GR">
                    <a:solidFill>
                      <a:srgbClr val="FF0000"/>
                    </a:solidFill>
                    <a:latin typeface="+mj-lt"/>
                  </a:rPr>
                  <a:t>σ</a:t>
                </a:r>
                <a:r>
                  <a:rPr lang="en-IN" baseline="-25000">
                    <a:solidFill>
                      <a:srgbClr val="FF0000"/>
                    </a:solidFill>
                    <a:latin typeface="+mj-lt"/>
                  </a:rPr>
                  <a:t>2 </a:t>
                </a:r>
                <a:r>
                  <a:rPr lang="en-IN">
                    <a:solidFill>
                      <a:srgbClr val="FF0000"/>
                    </a:solidFill>
                    <a:latin typeface="+mj-lt"/>
                  </a:rPr>
                  <a:t>&gt; </a:t>
                </a:r>
                <a:r>
                  <a:rPr lang="el-GR">
                    <a:solidFill>
                      <a:srgbClr val="FF0000"/>
                    </a:solidFill>
                    <a:latin typeface="+mj-lt"/>
                  </a:rPr>
                  <a:t>σ</a:t>
                </a:r>
                <a:r>
                  <a:rPr lang="en-IN" baseline="-25000">
                    <a:solidFill>
                      <a:srgbClr val="FF0000"/>
                    </a:solidFill>
                    <a:latin typeface="+mj-lt"/>
                  </a:rPr>
                  <a:t>3</a:t>
                </a:r>
              </a:p>
              <a:p>
                <a:pPr algn="just">
                  <a:spcBef>
                    <a:spcPts val="0"/>
                  </a:spcBef>
                  <a:spcAft>
                    <a:spcPts val="600"/>
                  </a:spcAft>
                </a:pPr>
                <a14:m>
                  <m:oMathPara xmlns:m="http://schemas.openxmlformats.org/officeDocument/2006/math">
                    <m:oMathParaPr>
                      <m:jc m:val="centerGroup"/>
                    </m:oMathParaPr>
                    <m:oMath xmlns:m="http://schemas.openxmlformats.org/officeDocument/2006/math">
                      <m:r>
                        <m:rPr>
                          <m:nor/>
                        </m:rPr>
                        <a:rPr lang="en-IN" dirty="0"/>
                        <m:t>Maximum</m:t>
                      </m:r>
                      <m:r>
                        <m:rPr>
                          <m:nor/>
                        </m:rPr>
                        <a:rPr lang="en-IN" dirty="0"/>
                        <m:t> </m:t>
                      </m:r>
                      <m:r>
                        <m:rPr>
                          <m:nor/>
                        </m:rPr>
                        <a:rPr lang="en-IN" dirty="0"/>
                        <m:t>shear</m:t>
                      </m:r>
                      <m:r>
                        <m:rPr>
                          <m:nor/>
                        </m:rPr>
                        <a:rPr lang="en-IN" dirty="0"/>
                        <m:t> </m:t>
                      </m:r>
                      <m:r>
                        <m:rPr>
                          <m:nor/>
                        </m:rPr>
                        <a:rPr lang="en-IN" dirty="0"/>
                        <m:t>stress</m:t>
                      </m:r>
                      <m:r>
                        <a:rPr lang="en-IN" i="1" smtClean="0">
                          <a:latin typeface="Cambria Math"/>
                        </a:rPr>
                        <m:t>=</m:t>
                      </m:r>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i="1" smtClean="0">
                                  <a:latin typeface="Cambria Math"/>
                                  <a:ea typeface="Cambria Math"/>
                                </a:rPr>
                                <m:t>𝜎</m:t>
                              </m:r>
                            </m:e>
                            <m:sub>
                              <m:r>
                                <a:rPr lang="en-IN" b="0" i="1" smtClean="0">
                                  <a:latin typeface="Cambria Math"/>
                                </a:rPr>
                                <m:t>1</m:t>
                              </m:r>
                            </m:sub>
                          </m:sSub>
                          <m:r>
                            <a:rPr lang="en-IN" b="0" i="1" smtClean="0">
                              <a:latin typeface="Cambria Math"/>
                            </a:rPr>
                            <m:t>−</m:t>
                          </m:r>
                          <m:sSub>
                            <m:sSubPr>
                              <m:ctrlPr>
                                <a:rPr lang="en-IN" b="0" i="1" smtClean="0">
                                  <a:latin typeface="Cambria Math" panose="02040503050406030204" pitchFamily="18" charset="0"/>
                                </a:rPr>
                              </m:ctrlPr>
                            </m:sSubPr>
                            <m:e>
                              <m:r>
                                <a:rPr lang="en-IN" b="0" i="1" smtClean="0">
                                  <a:latin typeface="Cambria Math"/>
                                  <a:ea typeface="Cambria Math"/>
                                </a:rPr>
                                <m:t>𝜎</m:t>
                              </m:r>
                            </m:e>
                            <m:sub>
                              <m:r>
                                <a:rPr lang="en-IN" b="0" i="1" smtClean="0">
                                  <a:latin typeface="Cambria Math"/>
                                </a:rPr>
                                <m:t>3</m:t>
                              </m:r>
                            </m:sub>
                          </m:sSub>
                        </m:num>
                        <m:den>
                          <m:r>
                            <a:rPr lang="en-IN" b="0" i="1" smtClean="0">
                              <a:latin typeface="Cambria Math"/>
                            </a:rPr>
                            <m:t>2</m:t>
                          </m:r>
                        </m:den>
                      </m:f>
                    </m:oMath>
                  </m:oMathPara>
                </a14:m>
                <a:endParaRPr lang="en-IN">
                  <a:latin typeface="+mj-lt"/>
                </a:endParaRPr>
              </a:p>
              <a:p>
                <a:pPr algn="just">
                  <a:spcBef>
                    <a:spcPts val="0"/>
                  </a:spcBef>
                  <a:spcAft>
                    <a:spcPts val="600"/>
                  </a:spcAft>
                </a:pPr>
                <a:r>
                  <a:rPr lang="en-IN">
                    <a:solidFill>
                      <a:schemeClr val="tx1"/>
                    </a:solidFill>
                    <a:latin typeface="+mj-lt"/>
                  </a:rPr>
                  <a:t>In simple tensile test,</a:t>
                </a:r>
                <a14:m>
                  <m:oMath xmlns:m="http://schemas.openxmlformats.org/officeDocument/2006/math">
                    <m:r>
                      <a:rPr lang="en-IN" b="0" i="0" dirty="0" smtClean="0">
                        <a:solidFill>
                          <a:schemeClr val="tx1"/>
                        </a:solidFill>
                        <a:latin typeface="Cambria Math"/>
                      </a:rPr>
                      <m:t> </m:t>
                    </m:r>
                  </m:oMath>
                </a14:m>
                <a:endParaRPr lang="en-IN" b="0" i="0">
                  <a:solidFill>
                    <a:schemeClr val="tx1"/>
                  </a:solidFill>
                  <a:latin typeface="Cambria Math"/>
                </a:endParaRPr>
              </a:p>
              <a:p>
                <a:pPr algn="ctr">
                  <a:spcBef>
                    <a:spcPts val="0"/>
                  </a:spcBef>
                  <a:spcAft>
                    <a:spcPts val="600"/>
                  </a:spcAft>
                </a:pPr>
                <a14:m>
                  <m:oMath xmlns:m="http://schemas.openxmlformats.org/officeDocument/2006/math">
                    <m:r>
                      <m:rPr>
                        <m:nor/>
                      </m:rPr>
                      <a:rPr lang="en-IN" dirty="0"/>
                      <m:t>Maximum</m:t>
                    </m:r>
                    <m:r>
                      <m:rPr>
                        <m:nor/>
                      </m:rPr>
                      <a:rPr lang="en-IN" dirty="0"/>
                      <m:t> </m:t>
                    </m:r>
                    <m:r>
                      <m:rPr>
                        <m:nor/>
                      </m:rPr>
                      <a:rPr lang="en-IN" dirty="0"/>
                      <m:t>shear</m:t>
                    </m:r>
                    <m:r>
                      <m:rPr>
                        <m:nor/>
                      </m:rPr>
                      <a:rPr lang="en-IN" dirty="0"/>
                      <m:t> </m:t>
                    </m:r>
                    <m:r>
                      <m:rPr>
                        <m:nor/>
                      </m:rPr>
                      <a:rPr lang="en-IN" dirty="0"/>
                      <m:t>stress</m:t>
                    </m:r>
                    <m:r>
                      <a:rPr lang="en-IN" i="1">
                        <a:latin typeface="Cambria Math"/>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ea typeface="Cambria Math"/>
                              </a:rPr>
                              <m:t>𝜎</m:t>
                            </m:r>
                          </m:e>
                          <m:sub>
                            <m:r>
                              <a:rPr lang="en-IN" b="0" i="1" smtClean="0">
                                <a:latin typeface="Cambria Math"/>
                              </a:rPr>
                              <m:t>𝑦𝑡</m:t>
                            </m:r>
                          </m:sub>
                        </m:sSub>
                      </m:num>
                      <m:den>
                        <m:r>
                          <a:rPr lang="en-IN" i="1">
                            <a:latin typeface="Cambria Math"/>
                          </a:rPr>
                          <m:t>2</m:t>
                        </m:r>
                      </m:den>
                    </m:f>
                  </m:oMath>
                </a14:m>
                <a:r>
                  <a:rPr lang="en-IN">
                    <a:latin typeface="+mj-lt"/>
                  </a:rPr>
                  <a:t> </a:t>
                </a:r>
              </a:p>
              <a:p>
                <a:pPr algn="just">
                  <a:spcBef>
                    <a:spcPts val="0"/>
                  </a:spcBef>
                  <a:spcAft>
                    <a:spcPts val="600"/>
                  </a:spcAft>
                </a:pPr>
                <a14:m>
                  <m:oMathPara xmlns:m="http://schemas.openxmlformats.org/officeDocument/2006/math">
                    <m:oMathParaPr>
                      <m:jc m:val="centerGroup"/>
                    </m:oMathParaPr>
                    <m:oMath xmlns:m="http://schemas.openxmlformats.org/officeDocument/2006/math">
                      <m:r>
                        <a:rPr lang="en-IN" i="1" smtClean="0">
                          <a:latin typeface="Cambria Math"/>
                          <a:ea typeface="Cambria Math"/>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3</m:t>
                              </m:r>
                            </m:sub>
                          </m:sSub>
                        </m:num>
                        <m:den>
                          <m:r>
                            <a:rPr lang="en-IN" i="1">
                              <a:latin typeface="Cambria Math"/>
                            </a:rPr>
                            <m:t>2</m:t>
                          </m:r>
                        </m:den>
                      </m:f>
                      <m:r>
                        <a:rPr lang="en-IN" i="1" smtClean="0">
                          <a:latin typeface="Cambria Math"/>
                        </a:rPr>
                        <m:t>=</m:t>
                      </m:r>
                      <m:f>
                        <m:fPr>
                          <m:ctrlPr>
                            <a:rPr lang="en-IN" i="1">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𝑦𝑡</m:t>
                              </m:r>
                            </m:sub>
                          </m:sSub>
                        </m:num>
                        <m:den>
                          <m:r>
                            <a:rPr lang="en-IN" i="1">
                              <a:latin typeface="Cambria Math"/>
                            </a:rPr>
                            <m:t>2</m:t>
                          </m:r>
                        </m:den>
                      </m:f>
                    </m:oMath>
                  </m:oMathPara>
                </a14:m>
                <a:endParaRPr lang="en-IN">
                  <a:latin typeface="+mj-lt"/>
                </a:endParaRPr>
              </a:p>
              <a:p>
                <a:pPr algn="just">
                  <a:spcBef>
                    <a:spcPts val="0"/>
                  </a:spcBef>
                  <a:spcAft>
                    <a:spcPts val="600"/>
                  </a:spcAft>
                </a:pPr>
                <a14:m>
                  <m:oMathPara xmlns:m="http://schemas.openxmlformats.org/officeDocument/2006/math">
                    <m:oMathParaPr>
                      <m:jc m:val="centerGroup"/>
                    </m:oMathParaPr>
                    <m:oMath xmlns:m="http://schemas.openxmlformats.org/officeDocument/2006/math">
                      <m:r>
                        <a:rPr lang="en-IN" i="1" smtClean="0">
                          <a:latin typeface="Cambria Math"/>
                          <a:ea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3</m:t>
                          </m:r>
                        </m:sub>
                      </m:sSub>
                      <m:r>
                        <a:rPr lang="en-IN" i="1" smtClean="0">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𝑦𝑡</m:t>
                          </m:r>
                        </m:sub>
                      </m:sSub>
                      <m:r>
                        <a:rPr lang="en-IN" b="0" i="1" smtClean="0">
                          <a:latin typeface="Cambria Math"/>
                        </a:rPr>
                        <m:t> </m:t>
                      </m:r>
                      <m:r>
                        <a:rPr lang="en-IN" b="0" i="1" smtClean="0">
                          <a:latin typeface="Cambria Math"/>
                        </a:rPr>
                        <m:t>𝑜𝑟</m:t>
                      </m:r>
                      <m:sSub>
                        <m:sSubPr>
                          <m:ctrlPr>
                            <a:rPr lang="en-IN" i="1">
                              <a:latin typeface="Cambria Math" panose="02040503050406030204" pitchFamily="18" charset="0"/>
                            </a:rPr>
                          </m:ctrlPr>
                        </m:sSubPr>
                        <m:e>
                          <m:r>
                            <a:rPr lang="en-IN" b="0" i="1" smtClean="0">
                              <a:latin typeface="Cambria Math"/>
                            </a:rPr>
                            <m:t>  </m:t>
                          </m:r>
                          <m:r>
                            <a:rPr lang="en-IN" i="1">
                              <a:latin typeface="Cambria Math"/>
                              <a:ea typeface="Cambria Math"/>
                            </a:rPr>
                            <m:t>𝜎</m:t>
                          </m:r>
                        </m:e>
                        <m:sub>
                          <m:r>
                            <a:rPr lang="en-IN" i="1">
                              <a:latin typeface="Cambria Math"/>
                            </a:rPr>
                            <m:t>1</m:t>
                          </m:r>
                        </m:sub>
                      </m:sSub>
                      <m:r>
                        <a:rPr lang="en-IN" i="1">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3</m:t>
                          </m:r>
                        </m:sub>
                      </m:sSub>
                      <m:r>
                        <a:rPr lang="en-IN" i="1">
                          <a:latin typeface="Cambria Math"/>
                        </a:rPr>
                        <m:t>=</m:t>
                      </m:r>
                      <m:f>
                        <m:fPr>
                          <m:ctrlPr>
                            <a:rPr lang="en-IN" i="1" smtClean="0">
                              <a:latin typeface="Cambria Math" panose="02040503050406030204" pitchFamily="18" charset="0"/>
                            </a:rPr>
                          </m:ctrlPr>
                        </m:fPr>
                        <m:num>
                          <m:sSub>
                            <m:sSubPr>
                              <m:ctrlPr>
                                <a:rPr lang="en-IN" i="1">
                                  <a:latin typeface="Cambria Math" panose="02040503050406030204" pitchFamily="18" charset="0"/>
                                </a:rPr>
                              </m:ctrlPr>
                            </m:sSubPr>
                            <m:e>
                              <m:r>
                                <a:rPr lang="en-IN" i="1">
                                  <a:latin typeface="Cambria Math"/>
                                  <a:ea typeface="Cambria Math"/>
                                </a:rPr>
                                <m:t>𝜎</m:t>
                              </m:r>
                            </m:e>
                            <m:sub>
                              <m:r>
                                <a:rPr lang="en-IN" i="1">
                                  <a:latin typeface="Cambria Math"/>
                                </a:rPr>
                                <m:t>𝑦𝑡</m:t>
                              </m:r>
                            </m:sub>
                          </m:sSub>
                        </m:num>
                        <m:den>
                          <m:r>
                            <a:rPr lang="en-IN" b="0" i="1" smtClean="0">
                              <a:latin typeface="Cambria Math"/>
                            </a:rPr>
                            <m:t>𝑓𝑜𝑠</m:t>
                          </m:r>
                        </m:den>
                      </m:f>
                    </m:oMath>
                  </m:oMathPara>
                </a14:m>
                <a:endParaRPr lang="en-IN">
                  <a:latin typeface="+mj-lt"/>
                </a:endParaRPr>
              </a:p>
            </p:txBody>
          </p:sp>
        </mc:Choice>
        <mc:Fallback xmlns="">
          <p:sp>
            <p:nvSpPr>
              <p:cNvPr id="6" name="Rectangle 5"/>
              <p:cNvSpPr>
                <a:spLocks noRot="1" noChangeAspect="1" noMove="1" noResize="1" noEditPoints="1" noAdjustHandles="1" noChangeArrowheads="1" noChangeShapeType="1" noTextEdit="1"/>
              </p:cNvSpPr>
              <p:nvPr/>
            </p:nvSpPr>
            <p:spPr>
              <a:xfrm>
                <a:off x="152400" y="1295400"/>
                <a:ext cx="8839200" cy="5337743"/>
              </a:xfrm>
              <a:prstGeom prst="rect">
                <a:avLst/>
              </a:prstGeom>
              <a:blipFill>
                <a:blip r:embed="rId2"/>
                <a:stretch>
                  <a:fillRect l="-1034" t="-800" r="-1034"/>
                </a:stretch>
              </a:blipFill>
            </p:spPr>
            <p:txBody>
              <a:bodyPr/>
              <a:lstStyle/>
              <a:p>
                <a:r>
                  <a:rPr lang="en-US">
                    <a:noFill/>
                  </a:rPr>
                  <a:t> </a:t>
                </a:r>
              </a:p>
            </p:txBody>
          </p:sp>
        </mc:Fallback>
      </mc:AlternateContent>
    </p:spTree>
    <p:extLst>
      <p:ext uri="{BB962C8B-B14F-4D97-AF65-F5344CB8AC3E}">
        <p14:creationId xmlns:p14="http://schemas.microsoft.com/office/powerpoint/2010/main" val="1662239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9675" y="2362200"/>
            <a:ext cx="6823800" cy="24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57200" y="381000"/>
            <a:ext cx="8229600" cy="990600"/>
          </a:xfrm>
        </p:spPr>
        <p:txBody>
          <a:bodyPr>
            <a:noAutofit/>
          </a:bodyPr>
          <a:lstStyle/>
          <a:p>
            <a:pPr lvl="1" algn="just" rtl="0">
              <a:spcBef>
                <a:spcPct val="0"/>
              </a:spcBef>
            </a:pPr>
            <a:r>
              <a:rPr lang="en-IN" sz="2800" b="1">
                <a:solidFill>
                  <a:srgbClr val="00B050"/>
                </a:solidFill>
              </a:rPr>
              <a:t>Distortion energy theory </a:t>
            </a:r>
            <a:r>
              <a:rPr lang="en-IN" sz="2800" b="1">
                <a:solidFill>
                  <a:srgbClr val="FF0000"/>
                </a:solidFill>
              </a:rPr>
              <a:t>(Huber von </a:t>
            </a:r>
            <a:r>
              <a:rPr lang="en-IN" sz="2800" b="1" err="1">
                <a:solidFill>
                  <a:srgbClr val="FF0000"/>
                </a:solidFill>
              </a:rPr>
              <a:t>Mises</a:t>
            </a:r>
            <a:r>
              <a:rPr lang="en-IN" sz="2800" b="1">
                <a:solidFill>
                  <a:srgbClr val="FF0000"/>
                </a:solidFill>
              </a:rPr>
              <a:t> and </a:t>
            </a:r>
            <a:r>
              <a:rPr lang="en-IN" sz="2800" b="1" err="1">
                <a:solidFill>
                  <a:srgbClr val="FF0000"/>
                </a:solidFill>
              </a:rPr>
              <a:t>Henky’s</a:t>
            </a:r>
            <a:r>
              <a:rPr lang="en-IN" sz="2800" b="1">
                <a:solidFill>
                  <a:srgbClr val="FF0000"/>
                </a:solidFill>
              </a:rPr>
              <a:t> theory)</a:t>
            </a:r>
          </a:p>
        </p:txBody>
      </p:sp>
      <p:sp>
        <p:nvSpPr>
          <p:cNvPr id="3" name="Date Placeholder 2"/>
          <p:cNvSpPr>
            <a:spLocks noGrp="1"/>
          </p:cNvSpPr>
          <p:nvPr>
            <p:ph type="dt" sz="half" idx="10"/>
          </p:nvPr>
        </p:nvSpPr>
        <p:spPr/>
        <p:txBody>
          <a:bodyPr/>
          <a:lstStyle/>
          <a:p>
            <a:fld id="{A6C031C9-3D7C-402B-8845-72C642B7C9A3}" type="datetime1">
              <a:rPr lang="en-US" smtClean="0"/>
              <a:t>9/5/2021</a:t>
            </a:fld>
            <a:endParaRPr lang="en-US"/>
          </a:p>
        </p:txBody>
      </p:sp>
      <p:sp>
        <p:nvSpPr>
          <p:cNvPr id="4" name="Footer Placeholder 3"/>
          <p:cNvSpPr>
            <a:spLocks noGrp="1"/>
          </p:cNvSpPr>
          <p:nvPr>
            <p:ph type="ftr" sz="quarter" idx="11"/>
          </p:nvPr>
        </p:nvSpPr>
        <p:spPr/>
        <p:txBody>
          <a:bodyPr/>
          <a:lstStyle/>
          <a:p>
            <a:r>
              <a:rPr lang="en-IN"/>
              <a:t>MEE302: DESIGN OF MACHINE ELEMENTS</a:t>
            </a:r>
            <a:endParaRPr lang="en-US"/>
          </a:p>
        </p:txBody>
      </p:sp>
      <p:sp>
        <p:nvSpPr>
          <p:cNvPr id="5" name="Slide Number Placeholder 4"/>
          <p:cNvSpPr>
            <a:spLocks noGrp="1"/>
          </p:cNvSpPr>
          <p:nvPr>
            <p:ph type="sldNum" sz="quarter" idx="12"/>
          </p:nvPr>
        </p:nvSpPr>
        <p:spPr/>
        <p:txBody>
          <a:bodyPr/>
          <a:lstStyle/>
          <a:p>
            <a:fld id="{95A048D3-E5AC-4D95-9F9F-75FBAFAAAD64}" type="slidenum">
              <a:rPr lang="en-US" smtClean="0"/>
              <a:pPr/>
              <a:t>8</a:t>
            </a:fld>
            <a:endParaRPr lang="en-US"/>
          </a:p>
        </p:txBody>
      </p:sp>
      <p:sp>
        <p:nvSpPr>
          <p:cNvPr id="6" name="TextBox 5"/>
          <p:cNvSpPr txBox="1"/>
          <p:nvPr/>
        </p:nvSpPr>
        <p:spPr>
          <a:xfrm>
            <a:off x="304800" y="4819471"/>
            <a:ext cx="8458200" cy="1200329"/>
          </a:xfrm>
          <a:prstGeom prst="rect">
            <a:avLst/>
          </a:prstGeom>
          <a:noFill/>
        </p:spPr>
        <p:txBody>
          <a:bodyPr wrap="square" rtlCol="0">
            <a:spAutoFit/>
          </a:bodyPr>
          <a:lstStyle/>
          <a:p>
            <a:pPr marL="342900" indent="-342900" algn="just">
              <a:buFont typeface="Wingdings" pitchFamily="2" charset="2"/>
              <a:buChar char="§"/>
            </a:pPr>
            <a:r>
              <a:rPr lang="en-IN">
                <a:latin typeface="+mj-lt"/>
              </a:rPr>
              <a:t>Element with </a:t>
            </a:r>
            <a:r>
              <a:rPr lang="en-IN" err="1">
                <a:latin typeface="+mj-lt"/>
              </a:rPr>
              <a:t>triaxial</a:t>
            </a:r>
            <a:r>
              <a:rPr lang="en-IN">
                <a:latin typeface="+mj-lt"/>
              </a:rPr>
              <a:t> stresses will undergo both volume change and angular distortion.</a:t>
            </a:r>
          </a:p>
          <a:p>
            <a:pPr marL="342900" indent="-342900" algn="just">
              <a:buFont typeface="Wingdings" pitchFamily="2" charset="2"/>
              <a:buChar char="§"/>
            </a:pPr>
            <a:r>
              <a:rPr lang="en-IN">
                <a:solidFill>
                  <a:srgbClr val="0070C0"/>
                </a:solidFill>
                <a:latin typeface="+mj-lt"/>
              </a:rPr>
              <a:t>Strain energy/unit volume,</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5953800"/>
            <a:ext cx="5796000" cy="82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304800" y="1219200"/>
            <a:ext cx="8686800" cy="1446550"/>
          </a:xfrm>
          <a:prstGeom prst="rect">
            <a:avLst/>
          </a:prstGeom>
        </p:spPr>
        <p:txBody>
          <a:bodyPr wrap="square">
            <a:spAutoFit/>
          </a:bodyPr>
          <a:lstStyle/>
          <a:p>
            <a:pPr algn="just"/>
            <a:r>
              <a:rPr lang="en-IN" sz="2200">
                <a:solidFill>
                  <a:srgbClr val="0070C0"/>
                </a:solidFill>
                <a:latin typeface="+mj-lt"/>
              </a:rPr>
              <a:t>This theory predicts that yielding occurs when the distortion strain energy per unit volume reaches or exceeds the distortion strain energy per unit volume for yield in simple tension or compression of the same material.</a:t>
            </a:r>
          </a:p>
        </p:txBody>
      </p:sp>
    </p:spTree>
    <p:extLst>
      <p:ext uri="{BB962C8B-B14F-4D97-AF65-F5344CB8AC3E}">
        <p14:creationId xmlns:p14="http://schemas.microsoft.com/office/powerpoint/2010/main" val="1151683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0AA779-867E-4AE5-A176-DAD23CB617B1}" type="datetime1">
              <a:rPr lang="en-US" smtClean="0"/>
              <a:t>9/5/2021</a:t>
            </a:fld>
            <a:endParaRPr lang="en-US"/>
          </a:p>
        </p:txBody>
      </p:sp>
      <p:sp>
        <p:nvSpPr>
          <p:cNvPr id="3" name="Footer Placeholder 2"/>
          <p:cNvSpPr>
            <a:spLocks noGrp="1"/>
          </p:cNvSpPr>
          <p:nvPr>
            <p:ph type="ftr" sz="quarter" idx="11"/>
          </p:nvPr>
        </p:nvSpPr>
        <p:spPr/>
        <p:txBody>
          <a:bodyPr/>
          <a:lstStyle/>
          <a:p>
            <a:r>
              <a:rPr lang="en-IN"/>
              <a:t>MEE302: DESIGN OF MACHINE ELEMENTS</a:t>
            </a:r>
            <a:endParaRPr lang="en-US"/>
          </a:p>
        </p:txBody>
      </p:sp>
      <p:sp>
        <p:nvSpPr>
          <p:cNvPr id="4" name="Slide Number Placeholder 3"/>
          <p:cNvSpPr>
            <a:spLocks noGrp="1"/>
          </p:cNvSpPr>
          <p:nvPr>
            <p:ph type="sldNum" sz="quarter" idx="12"/>
          </p:nvPr>
        </p:nvSpPr>
        <p:spPr/>
        <p:txBody>
          <a:bodyPr/>
          <a:lstStyle/>
          <a:p>
            <a:fld id="{F2A7CBD5-C203-49DE-8D68-E5E315A469E0}" type="slidenum">
              <a:rPr lang="en-US" smtClean="0"/>
              <a:pPr/>
              <a:t>9</a:t>
            </a:fld>
            <a:endParaRPr lang="en-US"/>
          </a:p>
        </p:txBody>
      </p:sp>
      <p:sp>
        <p:nvSpPr>
          <p:cNvPr id="5" name="TextBox 4"/>
          <p:cNvSpPr txBox="1"/>
          <p:nvPr/>
        </p:nvSpPr>
        <p:spPr>
          <a:xfrm>
            <a:off x="152400" y="533400"/>
            <a:ext cx="8006250" cy="461665"/>
          </a:xfrm>
          <a:prstGeom prst="rect">
            <a:avLst/>
          </a:prstGeom>
          <a:noFill/>
        </p:spPr>
        <p:txBody>
          <a:bodyPr wrap="square" rtlCol="0">
            <a:spAutoFit/>
          </a:bodyPr>
          <a:lstStyle/>
          <a:p>
            <a:pPr marL="342900" indent="-342900" algn="just">
              <a:buFont typeface="Wingdings" pitchFamily="2" charset="2"/>
              <a:buChar char="§"/>
            </a:pPr>
            <a:r>
              <a:rPr lang="en-IN">
                <a:solidFill>
                  <a:srgbClr val="0070C0"/>
                </a:solidFill>
                <a:latin typeface="+mj-lt"/>
              </a:rPr>
              <a:t>Strain energy for producing volume change,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95065"/>
            <a:ext cx="2587760" cy="93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8251" y="1752600"/>
            <a:ext cx="6781093" cy="10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8725" y="2994600"/>
            <a:ext cx="7725600" cy="104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223350" y="2667000"/>
            <a:ext cx="8006250" cy="461665"/>
          </a:xfrm>
          <a:prstGeom prst="rect">
            <a:avLst/>
          </a:prstGeom>
          <a:noFill/>
        </p:spPr>
        <p:txBody>
          <a:bodyPr wrap="square" rtlCol="0">
            <a:spAutoFit/>
          </a:bodyPr>
          <a:lstStyle/>
          <a:p>
            <a:pPr marL="342900" indent="-342900" algn="just">
              <a:buFont typeface="Wingdings" pitchFamily="2" charset="2"/>
              <a:buChar char="§"/>
            </a:pPr>
            <a:r>
              <a:rPr lang="en-IN">
                <a:solidFill>
                  <a:srgbClr val="0070C0"/>
                </a:solidFill>
                <a:latin typeface="+mj-lt"/>
              </a:rPr>
              <a:t>Distortion energy obtained by,</a:t>
            </a:r>
          </a:p>
        </p:txBody>
      </p:sp>
      <p:sp>
        <p:nvSpPr>
          <p:cNvPr id="11" name="TextBox 10"/>
          <p:cNvSpPr txBox="1"/>
          <p:nvPr/>
        </p:nvSpPr>
        <p:spPr>
          <a:xfrm>
            <a:off x="223350" y="4038600"/>
            <a:ext cx="8006250" cy="461665"/>
          </a:xfrm>
          <a:prstGeom prst="rect">
            <a:avLst/>
          </a:prstGeom>
          <a:noFill/>
        </p:spPr>
        <p:txBody>
          <a:bodyPr wrap="square" rtlCol="0">
            <a:spAutoFit/>
          </a:bodyPr>
          <a:lstStyle/>
          <a:p>
            <a:pPr marL="342900" indent="-342900" algn="just">
              <a:buFont typeface="Wingdings" pitchFamily="2" charset="2"/>
              <a:buChar char="§"/>
            </a:pPr>
            <a:r>
              <a:rPr lang="en-IN">
                <a:solidFill>
                  <a:srgbClr val="0070C0"/>
                </a:solidFill>
                <a:latin typeface="+mj-lt"/>
              </a:rPr>
              <a:t>For the simple tensile test, </a:t>
            </a:r>
          </a:p>
        </p:txBody>
      </p:sp>
      <mc:AlternateContent xmlns:mc="http://schemas.openxmlformats.org/markup-compatibility/2006" xmlns:a14="http://schemas.microsoft.com/office/drawing/2010/main">
        <mc:Choice Requires="a14">
          <p:sp>
            <p:nvSpPr>
              <p:cNvPr id="6" name="TextBox 5"/>
              <p:cNvSpPr txBox="1"/>
              <p:nvPr/>
            </p:nvSpPr>
            <p:spPr>
              <a:xfrm>
                <a:off x="4267200" y="4004960"/>
                <a:ext cx="3575979" cy="4908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a:ea typeface="Cambria Math"/>
                            </a:rPr>
                            <m:t>𝜎</m:t>
                          </m:r>
                        </m:e>
                        <m:sub>
                          <m:r>
                            <a:rPr lang="en-IN" b="0" i="1" smtClean="0">
                              <a:latin typeface="Cambria Math"/>
                            </a:rPr>
                            <m:t>1</m:t>
                          </m:r>
                        </m:sub>
                      </m:sSub>
                      <m:r>
                        <a:rPr lang="en-IN" i="1" smtClean="0">
                          <a:latin typeface="Cambria Math"/>
                        </a:rPr>
                        <m:t>=</m:t>
                      </m:r>
                      <m:sSub>
                        <m:sSubPr>
                          <m:ctrlPr>
                            <a:rPr lang="en-IN" i="1" smtClean="0">
                              <a:latin typeface="Cambria Math" panose="02040503050406030204" pitchFamily="18" charset="0"/>
                            </a:rPr>
                          </m:ctrlPr>
                        </m:sSubPr>
                        <m:e>
                          <m:r>
                            <a:rPr lang="en-IN" i="1" smtClean="0">
                              <a:latin typeface="Cambria Math"/>
                              <a:ea typeface="Cambria Math"/>
                            </a:rPr>
                            <m:t>𝜎</m:t>
                          </m:r>
                        </m:e>
                        <m:sub>
                          <m:r>
                            <a:rPr lang="en-IN" b="0" i="1" smtClean="0">
                              <a:latin typeface="Cambria Math"/>
                            </a:rPr>
                            <m:t>𝑦𝑡</m:t>
                          </m:r>
                        </m:sub>
                      </m:sSub>
                      <m:r>
                        <a:rPr lang="en-IN" b="0" i="0" smtClean="0">
                          <a:latin typeface="Cambria Math"/>
                        </a:rPr>
                        <m:t> </m:t>
                      </m:r>
                      <m:r>
                        <m:rPr>
                          <m:sty m:val="p"/>
                        </m:rPr>
                        <a:rPr lang="en-IN" b="0" i="0" smtClean="0">
                          <a:latin typeface="Cambria Math"/>
                        </a:rPr>
                        <m:t>and</m:t>
                      </m:r>
                      <m:r>
                        <a:rPr lang="en-IN" b="0" i="0" smtClean="0">
                          <a:latin typeface="Cambria Math"/>
                        </a:rPr>
                        <m:t> </m:t>
                      </m:r>
                      <m:sSub>
                        <m:sSubPr>
                          <m:ctrlPr>
                            <a:rPr lang="en-IN" b="0" i="1" smtClean="0">
                              <a:latin typeface="Cambria Math" panose="02040503050406030204" pitchFamily="18" charset="0"/>
                            </a:rPr>
                          </m:ctrlPr>
                        </m:sSubPr>
                        <m:e>
                          <m:r>
                            <a:rPr lang="en-IN" b="0" i="1" smtClean="0">
                              <a:latin typeface="Cambria Math"/>
                              <a:ea typeface="Cambria Math"/>
                            </a:rPr>
                            <m:t>𝜎</m:t>
                          </m:r>
                        </m:e>
                        <m:sub>
                          <m:r>
                            <a:rPr lang="en-IN" b="0" i="1" smtClean="0">
                              <a:latin typeface="Cambria Math"/>
                            </a:rPr>
                            <m:t>2</m:t>
                          </m:r>
                        </m:sub>
                      </m:sSub>
                      <m:r>
                        <a:rPr lang="en-IN" b="0" i="1" smtClean="0">
                          <a:latin typeface="Cambria Math"/>
                        </a:rPr>
                        <m:t>=</m:t>
                      </m:r>
                      <m:sSub>
                        <m:sSubPr>
                          <m:ctrlPr>
                            <a:rPr lang="en-IN" b="0" i="1" smtClean="0">
                              <a:latin typeface="Cambria Math" panose="02040503050406030204" pitchFamily="18" charset="0"/>
                            </a:rPr>
                          </m:ctrlPr>
                        </m:sSubPr>
                        <m:e>
                          <m:r>
                            <a:rPr lang="en-IN" b="0" i="1" smtClean="0">
                              <a:latin typeface="Cambria Math"/>
                              <a:ea typeface="Cambria Math"/>
                            </a:rPr>
                            <m:t>𝜎</m:t>
                          </m:r>
                        </m:e>
                        <m:sub>
                          <m:r>
                            <a:rPr lang="en-IN" b="0" i="1" smtClean="0">
                              <a:latin typeface="Cambria Math"/>
                            </a:rPr>
                            <m:t>3</m:t>
                          </m:r>
                        </m:sub>
                      </m:sSub>
                      <m:r>
                        <a:rPr lang="en-IN" b="0" i="1" smtClean="0">
                          <a:latin typeface="Cambria Math"/>
                        </a:rPr>
                        <m:t>=0</m:t>
                      </m:r>
                    </m:oMath>
                  </m:oMathPara>
                </a14:m>
                <a:endParaRPr lang="en-IN"/>
              </a:p>
            </p:txBody>
          </p:sp>
        </mc:Choice>
        <mc:Fallback xmlns="">
          <p:sp>
            <p:nvSpPr>
              <p:cNvPr id="6" name="TextBox 5"/>
              <p:cNvSpPr txBox="1">
                <a:spLocks noRot="1" noChangeAspect="1" noMove="1" noResize="1" noEditPoints="1" noAdjustHandles="1" noChangeArrowheads="1" noChangeShapeType="1" noTextEdit="1"/>
              </p:cNvSpPr>
              <p:nvPr/>
            </p:nvSpPr>
            <p:spPr>
              <a:xfrm>
                <a:off x="4267200" y="4004960"/>
                <a:ext cx="3575979" cy="490840"/>
              </a:xfrm>
              <a:prstGeom prst="rect">
                <a:avLst/>
              </a:prstGeom>
              <a:blipFill>
                <a:blip r:embed="rId5"/>
                <a:stretch>
                  <a:fillRect b="-864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91821" y="4643735"/>
                <a:ext cx="2665986" cy="7861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a:ea typeface="Cambria Math"/>
                        </a:rPr>
                        <m:t>∴</m:t>
                      </m:r>
                      <m:sSub>
                        <m:sSubPr>
                          <m:ctrlPr>
                            <a:rPr lang="en-IN" i="1" smtClean="0">
                              <a:latin typeface="Cambria Math" panose="02040503050406030204" pitchFamily="18" charset="0"/>
                              <a:ea typeface="Cambria Math"/>
                            </a:rPr>
                          </m:ctrlPr>
                        </m:sSubPr>
                        <m:e>
                          <m:r>
                            <a:rPr lang="en-IN" b="0" i="1" smtClean="0">
                              <a:latin typeface="Cambria Math"/>
                              <a:ea typeface="Cambria Math"/>
                            </a:rPr>
                            <m:t>𝑢</m:t>
                          </m:r>
                        </m:e>
                        <m:sub>
                          <m:r>
                            <a:rPr lang="en-IN" b="0" i="1" smtClean="0">
                              <a:latin typeface="Cambria Math"/>
                              <a:ea typeface="Cambria Math"/>
                            </a:rPr>
                            <m:t>𝑑</m:t>
                          </m:r>
                        </m:sub>
                      </m:sSub>
                      <m:r>
                        <a:rPr lang="en-IN" b="0" i="1" smtClean="0">
                          <a:latin typeface="Cambria Math"/>
                          <a:ea typeface="Cambria Math"/>
                        </a:rPr>
                        <m:t>=</m:t>
                      </m:r>
                      <m:f>
                        <m:fPr>
                          <m:ctrlPr>
                            <a:rPr lang="en-IN" b="0" i="1" smtClean="0">
                              <a:latin typeface="Cambria Math" panose="02040503050406030204" pitchFamily="18" charset="0"/>
                              <a:ea typeface="Cambria Math"/>
                            </a:rPr>
                          </m:ctrlPr>
                        </m:fPr>
                        <m:num>
                          <m:r>
                            <a:rPr lang="en-IN" b="0" i="1" smtClean="0">
                              <a:latin typeface="Cambria Math"/>
                              <a:ea typeface="Cambria Math"/>
                            </a:rPr>
                            <m:t>1+</m:t>
                          </m:r>
                          <m:r>
                            <a:rPr lang="en-IN" b="0" i="1" smtClean="0">
                              <a:latin typeface="Cambria Math"/>
                              <a:ea typeface="Cambria Math"/>
                            </a:rPr>
                            <m:t>𝑣</m:t>
                          </m:r>
                        </m:num>
                        <m:den>
                          <m:r>
                            <a:rPr lang="en-IN" b="0" i="1" smtClean="0">
                              <a:latin typeface="Cambria Math"/>
                              <a:ea typeface="Cambria Math"/>
                            </a:rPr>
                            <m:t>3</m:t>
                          </m:r>
                          <m:r>
                            <a:rPr lang="en-IN" b="0" i="1" smtClean="0">
                              <a:latin typeface="Cambria Math"/>
                              <a:ea typeface="Cambria Math"/>
                            </a:rPr>
                            <m:t>𝐸</m:t>
                          </m:r>
                        </m:den>
                      </m:f>
                      <m:sSup>
                        <m:sSupPr>
                          <m:ctrlPr>
                            <a:rPr lang="en-IN" b="0" i="1" smtClean="0">
                              <a:latin typeface="Cambria Math" panose="02040503050406030204" pitchFamily="18" charset="0"/>
                              <a:ea typeface="Cambria Math"/>
                            </a:rPr>
                          </m:ctrlPr>
                        </m:sSupPr>
                        <m:e>
                          <m:sSub>
                            <m:sSubPr>
                              <m:ctrlPr>
                                <a:rPr lang="en-IN" i="1">
                                  <a:latin typeface="Cambria Math" panose="02040503050406030204" pitchFamily="18" charset="0"/>
                                  <a:ea typeface="Cambria Math"/>
                                </a:rPr>
                              </m:ctrlPr>
                            </m:sSubPr>
                            <m:e>
                              <m:r>
                                <a:rPr lang="en-IN" i="1">
                                  <a:latin typeface="Cambria Math"/>
                                  <a:ea typeface="Cambria Math"/>
                                </a:rPr>
                                <m:t>𝜎</m:t>
                              </m:r>
                            </m:e>
                            <m:sub>
                              <m:r>
                                <a:rPr lang="en-IN" i="1">
                                  <a:latin typeface="Cambria Math"/>
                                  <a:ea typeface="Cambria Math"/>
                                </a:rPr>
                                <m:t>𝑦𝑡</m:t>
                              </m:r>
                            </m:sub>
                          </m:sSub>
                        </m:e>
                        <m:sup>
                          <m:r>
                            <a:rPr lang="en-IN" b="0" i="1" smtClean="0">
                              <a:latin typeface="Cambria Math"/>
                              <a:ea typeface="Cambria Math"/>
                            </a:rPr>
                            <m:t>2</m:t>
                          </m:r>
                        </m:sup>
                      </m:sSup>
                    </m:oMath>
                  </m:oMathPara>
                </a14:m>
                <a:endParaRPr lang="en-IN"/>
              </a:p>
            </p:txBody>
          </p:sp>
        </mc:Choice>
        <mc:Fallback xmlns="">
          <p:sp>
            <p:nvSpPr>
              <p:cNvPr id="7" name="TextBox 6"/>
              <p:cNvSpPr txBox="1">
                <a:spLocks noRot="1" noChangeAspect="1" noMove="1" noResize="1" noEditPoints="1" noAdjustHandles="1" noChangeArrowheads="1" noChangeShapeType="1" noTextEdit="1"/>
              </p:cNvSpPr>
              <p:nvPr/>
            </p:nvSpPr>
            <p:spPr>
              <a:xfrm>
                <a:off x="2291821" y="4643735"/>
                <a:ext cx="2665986" cy="786177"/>
              </a:xfrm>
              <a:prstGeom prst="rect">
                <a:avLst/>
              </a:prstGeom>
              <a:blipFill>
                <a:blip r:embed="rId6"/>
                <a:stretch>
                  <a:fillRect/>
                </a:stretch>
              </a:blipFill>
            </p:spPr>
            <p:txBody>
              <a:bodyPr/>
              <a:lstStyle/>
              <a:p>
                <a:r>
                  <a:rPr lang="en-US">
                    <a:noFill/>
                  </a:rPr>
                  <a:t> </a:t>
                </a:r>
              </a:p>
            </p:txBody>
          </p:sp>
        </mc:Fallback>
      </mc:AlternateContent>
      <p:pic>
        <p:nvPicPr>
          <p:cNvPr id="2054"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5638799"/>
            <a:ext cx="5080076" cy="9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8" name="TextBox 7"/>
              <p:cNvSpPr txBox="1"/>
              <p:nvPr/>
            </p:nvSpPr>
            <p:spPr>
              <a:xfrm>
                <a:off x="5638800" y="5791200"/>
                <a:ext cx="1141787" cy="7325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IN" i="1" smtClean="0">
                          <a:latin typeface="Cambria Math"/>
                        </a:rPr>
                        <m:t>=</m:t>
                      </m:r>
                      <m:f>
                        <m:fPr>
                          <m:ctrlPr>
                            <a:rPr lang="en-IN" i="1" smtClean="0">
                              <a:latin typeface="Cambria Math" panose="02040503050406030204" pitchFamily="18" charset="0"/>
                            </a:rPr>
                          </m:ctrlPr>
                        </m:fPr>
                        <m:num>
                          <m:sSub>
                            <m:sSubPr>
                              <m:ctrlPr>
                                <a:rPr lang="en-IN" i="1">
                                  <a:latin typeface="Cambria Math" panose="02040503050406030204" pitchFamily="18" charset="0"/>
                                  <a:ea typeface="Cambria Math"/>
                                </a:rPr>
                              </m:ctrlPr>
                            </m:sSubPr>
                            <m:e>
                              <m:r>
                                <a:rPr lang="en-IN" i="1">
                                  <a:latin typeface="Cambria Math"/>
                                  <a:ea typeface="Cambria Math"/>
                                </a:rPr>
                                <m:t>𝜎</m:t>
                              </m:r>
                            </m:e>
                            <m:sub>
                              <m:r>
                                <a:rPr lang="en-IN" i="1">
                                  <a:latin typeface="Cambria Math"/>
                                  <a:ea typeface="Cambria Math"/>
                                </a:rPr>
                                <m:t>𝑦𝑡</m:t>
                              </m:r>
                            </m:sub>
                          </m:sSub>
                        </m:num>
                        <m:den>
                          <m:r>
                            <a:rPr lang="en-IN" b="0" i="1" smtClean="0">
                              <a:latin typeface="Cambria Math"/>
                            </a:rPr>
                            <m:t>𝐹𝑂𝑆</m:t>
                          </m:r>
                        </m:den>
                      </m:f>
                    </m:oMath>
                  </m:oMathPara>
                </a14:m>
                <a:endParaRPr lang="en-IN"/>
              </a:p>
            </p:txBody>
          </p:sp>
        </mc:Choice>
        <mc:Fallback xmlns="">
          <p:sp>
            <p:nvSpPr>
              <p:cNvPr id="8" name="TextBox 7"/>
              <p:cNvSpPr txBox="1">
                <a:spLocks noRot="1" noChangeAspect="1" noMove="1" noResize="1" noEditPoints="1" noAdjustHandles="1" noChangeArrowheads="1" noChangeShapeType="1" noTextEdit="1"/>
              </p:cNvSpPr>
              <p:nvPr/>
            </p:nvSpPr>
            <p:spPr>
              <a:xfrm>
                <a:off x="5638800" y="5791200"/>
                <a:ext cx="1141787" cy="732573"/>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638800" y="1082672"/>
                <a:ext cx="2829877" cy="760786"/>
              </a:xfrm>
              <a:prstGeom prst="rect">
                <a:avLst/>
              </a:prstGeom>
              <a:noFill/>
              <a:ln w="28575">
                <a:solidFill>
                  <a:srgbClr val="0070C0"/>
                </a:solidFill>
              </a:ln>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IN" i="1" smtClean="0">
                              <a:latin typeface="Cambria Math" panose="02040503050406030204" pitchFamily="18" charset="0"/>
                            </a:rPr>
                          </m:ctrlPr>
                        </m:sSubPr>
                        <m:e>
                          <m:r>
                            <a:rPr lang="en-IN" i="1" smtClean="0">
                              <a:latin typeface="Cambria Math"/>
                              <a:ea typeface="Cambria Math"/>
                            </a:rPr>
                            <m:t>𝜎</m:t>
                          </m:r>
                        </m:e>
                        <m:sub>
                          <m:r>
                            <a:rPr lang="en-IN" b="0" i="1" smtClean="0">
                              <a:latin typeface="Cambria Math"/>
                            </a:rPr>
                            <m:t>𝑎𝑣</m:t>
                          </m:r>
                        </m:sub>
                      </m:sSub>
                      <m:r>
                        <a:rPr lang="en-IN" i="1" smtClean="0">
                          <a:latin typeface="Cambria Math"/>
                        </a:rPr>
                        <m:t>=</m:t>
                      </m:r>
                      <m:f>
                        <m:fPr>
                          <m:ctrlPr>
                            <a:rPr lang="en-IN" i="1" smtClean="0">
                              <a:latin typeface="Cambria Math" panose="02040503050406030204" pitchFamily="18" charset="0"/>
                            </a:rPr>
                          </m:ctrlPr>
                        </m:fPr>
                        <m:num>
                          <m:sSub>
                            <m:sSubPr>
                              <m:ctrlPr>
                                <a:rPr lang="en-IN" i="1" smtClean="0">
                                  <a:latin typeface="Cambria Math" panose="02040503050406030204" pitchFamily="18" charset="0"/>
                                </a:rPr>
                              </m:ctrlPr>
                            </m:sSubPr>
                            <m:e>
                              <m:r>
                                <a:rPr lang="en-IN" i="1" smtClean="0">
                                  <a:latin typeface="Cambria Math"/>
                                  <a:ea typeface="Cambria Math"/>
                                </a:rPr>
                                <m:t>𝜎</m:t>
                              </m:r>
                            </m:e>
                            <m:sub>
                              <m:r>
                                <a:rPr lang="en-IN" b="0" i="1" smtClean="0">
                                  <a:latin typeface="Cambria Math"/>
                                </a:rPr>
                                <m:t>1</m:t>
                              </m:r>
                            </m:sub>
                          </m:sSub>
                          <m:r>
                            <a:rPr lang="en-IN" b="0" i="1" smtClean="0">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b="0" i="1" smtClean="0">
                                  <a:latin typeface="Cambria Math"/>
                                  <a:ea typeface="Cambria Math"/>
                                </a:rPr>
                                <m:t>2</m:t>
                              </m:r>
                            </m:sub>
                          </m:sSub>
                          <m:r>
                            <a:rPr lang="en-IN" b="0" i="1" smtClean="0">
                              <a:latin typeface="Cambria Math"/>
                            </a:rPr>
                            <m:t>+</m:t>
                          </m:r>
                          <m:sSub>
                            <m:sSubPr>
                              <m:ctrlPr>
                                <a:rPr lang="en-IN" i="1">
                                  <a:latin typeface="Cambria Math" panose="02040503050406030204" pitchFamily="18" charset="0"/>
                                </a:rPr>
                              </m:ctrlPr>
                            </m:sSubPr>
                            <m:e>
                              <m:r>
                                <a:rPr lang="en-IN" i="1">
                                  <a:latin typeface="Cambria Math"/>
                                  <a:ea typeface="Cambria Math"/>
                                </a:rPr>
                                <m:t>𝜎</m:t>
                              </m:r>
                            </m:e>
                            <m:sub>
                              <m:r>
                                <a:rPr lang="en-IN" b="0" i="1" smtClean="0">
                                  <a:latin typeface="Cambria Math"/>
                                  <a:ea typeface="Cambria Math"/>
                                </a:rPr>
                                <m:t>3</m:t>
                              </m:r>
                            </m:sub>
                          </m:sSub>
                        </m:num>
                        <m:den>
                          <m:r>
                            <a:rPr lang="en-IN" b="0" i="1" smtClean="0">
                              <a:latin typeface="Cambria Math"/>
                            </a:rPr>
                            <m:t>3</m:t>
                          </m:r>
                        </m:den>
                      </m:f>
                    </m:oMath>
                  </m:oMathPara>
                </a14:m>
                <a:endParaRPr lang="en-IN"/>
              </a:p>
            </p:txBody>
          </p:sp>
        </mc:Choice>
        <mc:Fallback xmlns="">
          <p:sp>
            <p:nvSpPr>
              <p:cNvPr id="10" name="TextBox 9"/>
              <p:cNvSpPr txBox="1">
                <a:spLocks noRot="1" noChangeAspect="1" noMove="1" noResize="1" noEditPoints="1" noAdjustHandles="1" noChangeArrowheads="1" noChangeShapeType="1" noTextEdit="1"/>
              </p:cNvSpPr>
              <p:nvPr/>
            </p:nvSpPr>
            <p:spPr>
              <a:xfrm>
                <a:off x="5638800" y="1082672"/>
                <a:ext cx="2829877" cy="760786"/>
              </a:xfrm>
              <a:prstGeom prst="rect">
                <a:avLst/>
              </a:prstGeom>
              <a:blipFill>
                <a:blip r:embed="rId9"/>
                <a:stretch>
                  <a:fillRect/>
                </a:stretch>
              </a:blipFill>
              <a:ln w="28575">
                <a:solidFill>
                  <a:srgbClr val="0070C0"/>
                </a:solidFill>
              </a:ln>
            </p:spPr>
            <p:txBody>
              <a:bodyPr/>
              <a:lstStyle/>
              <a:p>
                <a:r>
                  <a:rPr lang="en-US">
                    <a:noFill/>
                  </a:rPr>
                  <a:t> </a:t>
                </a:r>
              </a:p>
            </p:txBody>
          </p:sp>
        </mc:Fallback>
      </mc:AlternateContent>
    </p:spTree>
    <p:extLst>
      <p:ext uri="{BB962C8B-B14F-4D97-AF65-F5344CB8AC3E}">
        <p14:creationId xmlns:p14="http://schemas.microsoft.com/office/powerpoint/2010/main" val="16313542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24E44FCDCD553458FCB3E66F162BBB8" ma:contentTypeVersion="4" ma:contentTypeDescription="Create a new document." ma:contentTypeScope="" ma:versionID="2764f20b0698e501c64e9a21af46d995">
  <xsd:schema xmlns:xsd="http://www.w3.org/2001/XMLSchema" xmlns:xs="http://www.w3.org/2001/XMLSchema" xmlns:p="http://schemas.microsoft.com/office/2006/metadata/properties" xmlns:ns2="fb49ac89-d54a-41fc-8246-ae8f57ed844f" targetNamespace="http://schemas.microsoft.com/office/2006/metadata/properties" ma:root="true" ma:fieldsID="aef9f81c283ded045a85040bfa2990a3" ns2:_="">
    <xsd:import namespace="fb49ac89-d54a-41fc-8246-ae8f57ed844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49ac89-d54a-41fc-8246-ae8f57ed84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CFEF4BB-655E-4AB1-84EF-43655E3CCD21}">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D44A3108-036D-4EDC-AE94-56B452255A62}">
  <ds:schemaRefs>
    <ds:schemaRef ds:uri="http://schemas.microsoft.com/sharepoint/v3/contenttype/forms"/>
  </ds:schemaRefs>
</ds:datastoreItem>
</file>

<file path=customXml/itemProps3.xml><?xml version="1.0" encoding="utf-8"?>
<ds:datastoreItem xmlns:ds="http://schemas.openxmlformats.org/officeDocument/2006/customXml" ds:itemID="{C10FC8C1-EE4C-447B-AE3B-E3765094482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49ac89-d54a-41fc-8246-ae8f57ed84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Clarity</Template>
  <Application>Microsoft Office PowerPoint</Application>
  <PresentationFormat>On-screen Show (4:3)</PresentationFormat>
  <Slides>20</Slides>
  <Notes>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Clarity</vt:lpstr>
      <vt:lpstr>OUTLINE</vt:lpstr>
      <vt:lpstr>The Importance</vt:lpstr>
      <vt:lpstr>Simple Tensile Test</vt:lpstr>
      <vt:lpstr>Principle stress concept</vt:lpstr>
      <vt:lpstr>PowerPoint Presentation</vt:lpstr>
      <vt:lpstr>Maximum principal stress theory (Rankine’s theory)</vt:lpstr>
      <vt:lpstr>Maximum shear stress theory (Coulomb, Tresca and Guest’s theory)</vt:lpstr>
      <vt:lpstr>Distortion energy theory (Huber von Mises and Henky’s theory)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1</vt:lpstr>
      <vt:lpstr>Example 2</vt:lpstr>
      <vt:lpstr>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Mechanical Engineering</dc:title>
  <dc:creator>christo</dc:creator>
  <cp:revision>2</cp:revision>
  <dcterms:created xsi:type="dcterms:W3CDTF">2013-06-07T09:29:01Z</dcterms:created>
  <dcterms:modified xsi:type="dcterms:W3CDTF">2021-09-05T07:44:40Z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0x010100B24E44FCDCD553458FCB3E66F162BBB8</vt:lpwstr>
  </property>
</Properties>
</file>