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s/slide7.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8.xml" ContentType="application/vnd.openxmlformats-officedocument.presentationml.slide+xml"/>
  <Override PartName="/ppt/slides/slide13.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0850FC-AA9E-496C-9C01-F1AF64BD5EA1}" type="datetimeFigureOut">
              <a:rPr lang="en-US" smtClean="0"/>
              <a:t>9/3/2021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2E493F-37D6-487A-99EB-F9C620F1DA21}" type="slidenum">
              <a:rPr lang="en-US" smtClean="0"/>
              <a:t>‹#›</a:t>
            </a:fld>
            <a:endParaRPr lang="en-US"/>
          </a:p>
        </p:txBody>
      </p:sp>
    </p:spTree>
    <p:extLst>
      <p:ext uri="{BB962C8B-B14F-4D97-AF65-F5344CB8AC3E}">
        <p14:creationId xmlns:p14="http://schemas.microsoft.com/office/powerpoint/2010/main" val="1452982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2E493F-37D6-487A-99EB-F9C620F1DA21}" type="slidenum">
              <a:rPr lang="en-US" smtClean="0"/>
              <a:t>3</a:t>
            </a:fld>
            <a:endParaRPr lang="en-US"/>
          </a:p>
        </p:txBody>
      </p:sp>
    </p:spTree>
    <p:extLst>
      <p:ext uri="{BB962C8B-B14F-4D97-AF65-F5344CB8AC3E}">
        <p14:creationId xmlns:p14="http://schemas.microsoft.com/office/powerpoint/2010/main" val="3296402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2E493F-37D6-487A-99EB-F9C620F1DA21}" type="slidenum">
              <a:rPr lang="en-US" smtClean="0"/>
              <a:t>5</a:t>
            </a:fld>
            <a:endParaRPr lang="en-US"/>
          </a:p>
        </p:txBody>
      </p:sp>
    </p:spTree>
    <p:extLst>
      <p:ext uri="{BB962C8B-B14F-4D97-AF65-F5344CB8AC3E}">
        <p14:creationId xmlns:p14="http://schemas.microsoft.com/office/powerpoint/2010/main" val="667233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1B4B7D-6032-461C-9363-D18D2F4D874C}"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C3B7B-AE0A-48BB-A170-06EC3654599A}" type="slidenum">
              <a:rPr lang="en-US" smtClean="0"/>
              <a:t>‹#›</a:t>
            </a:fld>
            <a:endParaRPr lang="en-US"/>
          </a:p>
        </p:txBody>
      </p:sp>
    </p:spTree>
    <p:extLst>
      <p:ext uri="{BB962C8B-B14F-4D97-AF65-F5344CB8AC3E}">
        <p14:creationId xmlns:p14="http://schemas.microsoft.com/office/powerpoint/2010/main" val="696886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1B4B7D-6032-461C-9363-D18D2F4D874C}"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C3B7B-AE0A-48BB-A170-06EC3654599A}" type="slidenum">
              <a:rPr lang="en-US" smtClean="0"/>
              <a:t>‹#›</a:t>
            </a:fld>
            <a:endParaRPr lang="en-US"/>
          </a:p>
        </p:txBody>
      </p:sp>
    </p:spTree>
    <p:extLst>
      <p:ext uri="{BB962C8B-B14F-4D97-AF65-F5344CB8AC3E}">
        <p14:creationId xmlns:p14="http://schemas.microsoft.com/office/powerpoint/2010/main" val="541656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1B4B7D-6032-461C-9363-D18D2F4D874C}"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C3B7B-AE0A-48BB-A170-06EC3654599A}" type="slidenum">
              <a:rPr lang="en-US" smtClean="0"/>
              <a:t>‹#›</a:t>
            </a:fld>
            <a:endParaRPr lang="en-US"/>
          </a:p>
        </p:txBody>
      </p:sp>
    </p:spTree>
    <p:extLst>
      <p:ext uri="{BB962C8B-B14F-4D97-AF65-F5344CB8AC3E}">
        <p14:creationId xmlns:p14="http://schemas.microsoft.com/office/powerpoint/2010/main" val="1983186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1B4B7D-6032-461C-9363-D18D2F4D874C}"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C3B7B-AE0A-48BB-A170-06EC3654599A}" type="slidenum">
              <a:rPr lang="en-US" smtClean="0"/>
              <a:t>‹#›</a:t>
            </a:fld>
            <a:endParaRPr lang="en-US"/>
          </a:p>
        </p:txBody>
      </p:sp>
    </p:spTree>
    <p:extLst>
      <p:ext uri="{BB962C8B-B14F-4D97-AF65-F5344CB8AC3E}">
        <p14:creationId xmlns:p14="http://schemas.microsoft.com/office/powerpoint/2010/main" val="1991495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1B4B7D-6032-461C-9363-D18D2F4D874C}"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C3B7B-AE0A-48BB-A170-06EC3654599A}" type="slidenum">
              <a:rPr lang="en-US" smtClean="0"/>
              <a:t>‹#›</a:t>
            </a:fld>
            <a:endParaRPr lang="en-US"/>
          </a:p>
        </p:txBody>
      </p:sp>
    </p:spTree>
    <p:extLst>
      <p:ext uri="{BB962C8B-B14F-4D97-AF65-F5344CB8AC3E}">
        <p14:creationId xmlns:p14="http://schemas.microsoft.com/office/powerpoint/2010/main" val="3328196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1B4B7D-6032-461C-9363-D18D2F4D874C}" type="datetimeFigureOut">
              <a:rPr lang="en-US" smtClean="0"/>
              <a:t>9/3/2021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3C3B7B-AE0A-48BB-A170-06EC3654599A}" type="slidenum">
              <a:rPr lang="en-US" smtClean="0"/>
              <a:t>‹#›</a:t>
            </a:fld>
            <a:endParaRPr lang="en-US"/>
          </a:p>
        </p:txBody>
      </p:sp>
    </p:spTree>
    <p:extLst>
      <p:ext uri="{BB962C8B-B14F-4D97-AF65-F5344CB8AC3E}">
        <p14:creationId xmlns:p14="http://schemas.microsoft.com/office/powerpoint/2010/main" val="4209773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1B4B7D-6032-461C-9363-D18D2F4D874C}" type="datetimeFigureOut">
              <a:rPr lang="en-US" smtClean="0"/>
              <a:t>9/3/2021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3C3B7B-AE0A-48BB-A170-06EC3654599A}" type="slidenum">
              <a:rPr lang="en-US" smtClean="0"/>
              <a:t>‹#›</a:t>
            </a:fld>
            <a:endParaRPr lang="en-US"/>
          </a:p>
        </p:txBody>
      </p:sp>
    </p:spTree>
    <p:extLst>
      <p:ext uri="{BB962C8B-B14F-4D97-AF65-F5344CB8AC3E}">
        <p14:creationId xmlns:p14="http://schemas.microsoft.com/office/powerpoint/2010/main" val="1596545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1B4B7D-6032-461C-9363-D18D2F4D874C}" type="datetimeFigureOut">
              <a:rPr lang="en-US" smtClean="0"/>
              <a:t>9/3/2021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3C3B7B-AE0A-48BB-A170-06EC3654599A}" type="slidenum">
              <a:rPr lang="en-US" smtClean="0"/>
              <a:t>‹#›</a:t>
            </a:fld>
            <a:endParaRPr lang="en-US"/>
          </a:p>
        </p:txBody>
      </p:sp>
    </p:spTree>
    <p:extLst>
      <p:ext uri="{BB962C8B-B14F-4D97-AF65-F5344CB8AC3E}">
        <p14:creationId xmlns:p14="http://schemas.microsoft.com/office/powerpoint/2010/main" val="2086959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1B4B7D-6032-461C-9363-D18D2F4D874C}" type="datetimeFigureOut">
              <a:rPr lang="en-US" smtClean="0"/>
              <a:t>9/3/2021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3C3B7B-AE0A-48BB-A170-06EC3654599A}" type="slidenum">
              <a:rPr lang="en-US" smtClean="0"/>
              <a:t>‹#›</a:t>
            </a:fld>
            <a:endParaRPr lang="en-US"/>
          </a:p>
        </p:txBody>
      </p:sp>
    </p:spTree>
    <p:extLst>
      <p:ext uri="{BB962C8B-B14F-4D97-AF65-F5344CB8AC3E}">
        <p14:creationId xmlns:p14="http://schemas.microsoft.com/office/powerpoint/2010/main" val="2354332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1B4B7D-6032-461C-9363-D18D2F4D874C}" type="datetimeFigureOut">
              <a:rPr lang="en-US" smtClean="0"/>
              <a:t>9/3/2021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3C3B7B-AE0A-48BB-A170-06EC3654599A}" type="slidenum">
              <a:rPr lang="en-US" smtClean="0"/>
              <a:t>‹#›</a:t>
            </a:fld>
            <a:endParaRPr lang="en-US"/>
          </a:p>
        </p:txBody>
      </p:sp>
    </p:spTree>
    <p:extLst>
      <p:ext uri="{BB962C8B-B14F-4D97-AF65-F5344CB8AC3E}">
        <p14:creationId xmlns:p14="http://schemas.microsoft.com/office/powerpoint/2010/main" val="1805242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1B4B7D-6032-461C-9363-D18D2F4D874C}" type="datetimeFigureOut">
              <a:rPr lang="en-US" smtClean="0"/>
              <a:t>9/3/2021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3C3B7B-AE0A-48BB-A170-06EC3654599A}" type="slidenum">
              <a:rPr lang="en-US" smtClean="0"/>
              <a:t>‹#›</a:t>
            </a:fld>
            <a:endParaRPr lang="en-US"/>
          </a:p>
        </p:txBody>
      </p:sp>
    </p:spTree>
    <p:extLst>
      <p:ext uri="{BB962C8B-B14F-4D97-AF65-F5344CB8AC3E}">
        <p14:creationId xmlns:p14="http://schemas.microsoft.com/office/powerpoint/2010/main" val="2702534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1B4B7D-6032-461C-9363-D18D2F4D874C}" type="datetimeFigureOut">
              <a:rPr lang="en-US" smtClean="0"/>
              <a:t>9/3/2021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3C3B7B-AE0A-48BB-A170-06EC3654599A}" type="slidenum">
              <a:rPr lang="en-US" smtClean="0"/>
              <a:t>‹#›</a:t>
            </a:fld>
            <a:endParaRPr lang="en-US"/>
          </a:p>
        </p:txBody>
      </p:sp>
    </p:spTree>
    <p:extLst>
      <p:ext uri="{BB962C8B-B14F-4D97-AF65-F5344CB8AC3E}">
        <p14:creationId xmlns:p14="http://schemas.microsoft.com/office/powerpoint/2010/main" val="35351589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fabbers.com/tech/STL_Forma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STL Files</a:t>
            </a:r>
            <a:endParaRPr lang="en-US" dirty="0"/>
          </a:p>
        </p:txBody>
      </p:sp>
    </p:spTree>
    <p:extLst>
      <p:ext uri="{BB962C8B-B14F-4D97-AF65-F5344CB8AC3E}">
        <p14:creationId xmlns:p14="http://schemas.microsoft.com/office/powerpoint/2010/main" val="27876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STL file format</a:t>
            </a:r>
            <a:endParaRPr lang="en-US" dirty="0"/>
          </a:p>
        </p:txBody>
      </p:sp>
      <p:sp>
        <p:nvSpPr>
          <p:cNvPr id="3" name="Content Placeholder 2"/>
          <p:cNvSpPr>
            <a:spLocks noGrp="1"/>
          </p:cNvSpPr>
          <p:nvPr>
            <p:ph idx="1"/>
          </p:nvPr>
        </p:nvSpPr>
        <p:spPr>
          <a:xfrm>
            <a:off x="251520" y="1016732"/>
            <a:ext cx="8676964" cy="1200329"/>
          </a:xfrm>
        </p:spPr>
        <p:txBody>
          <a:bodyPr>
            <a:normAutofit fontScale="85000" lnSpcReduction="20000"/>
          </a:bodyPr>
          <a:lstStyle/>
          <a:p>
            <a:pPr marL="0" indent="0" algn="just">
              <a:buNone/>
            </a:pPr>
            <a:r>
              <a:rPr lang="en-IN" dirty="0"/>
              <a:t>In STL format, the file consists of the X, Y, and Z coordinates of the three vertices of each surface triangle, with an index to describe the orientation of the surface normal.</a:t>
            </a:r>
            <a:endParaRPr lang="en-US" dirty="0"/>
          </a:p>
        </p:txBody>
      </p:sp>
      <p:sp>
        <p:nvSpPr>
          <p:cNvPr id="5" name="Slide Number Placeholder 4"/>
          <p:cNvSpPr>
            <a:spLocks noGrp="1"/>
          </p:cNvSpPr>
          <p:nvPr>
            <p:ph type="sldNum" sz="quarter" idx="12"/>
          </p:nvPr>
        </p:nvSpPr>
        <p:spPr/>
        <p:txBody>
          <a:bodyPr/>
          <a:lstStyle/>
          <a:p>
            <a:fld id="{D60DCC4B-B650-47C3-8053-8A0835DF9B5A}" type="slidenum">
              <a:rPr lang="en-US" smtClean="0"/>
              <a:pPr/>
              <a:t>10</a:t>
            </a:fld>
            <a:endParaRPr lang="en-US" dirty="0"/>
          </a:p>
        </p:txBody>
      </p:sp>
      <p:pic>
        <p:nvPicPr>
          <p:cNvPr id="6" name="Picture 5"/>
          <p:cNvPicPr>
            <a:picLocks noChangeAspect="1"/>
          </p:cNvPicPr>
          <p:nvPr/>
        </p:nvPicPr>
        <p:blipFill>
          <a:blip r:embed="rId2"/>
          <a:stretch>
            <a:fillRect/>
          </a:stretch>
        </p:blipFill>
        <p:spPr>
          <a:xfrm>
            <a:off x="1907704" y="2168860"/>
            <a:ext cx="3578340" cy="3317198"/>
          </a:xfrm>
          <a:prstGeom prst="rect">
            <a:avLst/>
          </a:prstGeom>
        </p:spPr>
      </p:pic>
      <p:sp>
        <p:nvSpPr>
          <p:cNvPr id="7" name="Rectangle 6"/>
          <p:cNvSpPr/>
          <p:nvPr/>
        </p:nvSpPr>
        <p:spPr>
          <a:xfrm>
            <a:off x="251520" y="5482969"/>
            <a:ext cx="8676964" cy="646331"/>
          </a:xfrm>
          <a:prstGeom prst="rect">
            <a:avLst/>
          </a:prstGeom>
        </p:spPr>
        <p:txBody>
          <a:bodyPr wrap="square">
            <a:spAutoFit/>
          </a:bodyPr>
          <a:lstStyle/>
          <a:p>
            <a:pPr algn="just"/>
            <a:r>
              <a:rPr lang="en-IN" dirty="0">
                <a:solidFill>
                  <a:srgbClr val="C00000"/>
                </a:solidFill>
                <a:latin typeface="AdvP40418"/>
              </a:rPr>
              <a:t>The triangle with three vertices. The sequence of the storage of the vertices indicates the direction of the triangular face.</a:t>
            </a:r>
            <a:endParaRPr lang="en-US" dirty="0">
              <a:solidFill>
                <a:srgbClr val="C00000"/>
              </a:solidFill>
            </a:endParaRPr>
          </a:p>
        </p:txBody>
      </p:sp>
    </p:spTree>
    <p:extLst>
      <p:ext uri="{BB962C8B-B14F-4D97-AF65-F5344CB8AC3E}">
        <p14:creationId xmlns:p14="http://schemas.microsoft.com/office/powerpoint/2010/main" val="1168862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Picture 5"/>
          <p:cNvPicPr>
            <a:picLocks noChangeAspect="1"/>
          </p:cNvPicPr>
          <p:nvPr/>
        </p:nvPicPr>
        <p:blipFill>
          <a:blip r:embed="rId2">
            <a:lum bright="-20000" contrast="40000"/>
          </a:blip>
          <a:stretch>
            <a:fillRect/>
          </a:stretch>
        </p:blipFill>
        <p:spPr>
          <a:xfrm>
            <a:off x="517403" y="1905000"/>
            <a:ext cx="8134976" cy="4212468"/>
          </a:xfrm>
          <a:prstGeom prst="rect">
            <a:avLst/>
          </a:prstGeom>
        </p:spPr>
      </p:pic>
    </p:spTree>
    <p:extLst>
      <p:ext uri="{BB962C8B-B14F-4D97-AF65-F5344CB8AC3E}">
        <p14:creationId xmlns:p14="http://schemas.microsoft.com/office/powerpoint/2010/main" val="4223673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STL file system</a:t>
            </a:r>
          </a:p>
        </p:txBody>
      </p:sp>
      <p:pic>
        <p:nvPicPr>
          <p:cNvPr id="4098"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10340" r="12409"/>
          <a:stretch/>
        </p:blipFill>
        <p:spPr bwMode="auto">
          <a:xfrm>
            <a:off x="30760" y="1345477"/>
            <a:ext cx="3880139" cy="4124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4713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Picture 4"/>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35991" y="1520788"/>
            <a:ext cx="4436008" cy="3819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p:cNvPicPr>
          <p:nvPr/>
        </p:nvPicPr>
        <p:blipFill>
          <a:blip r:embed="rId4">
            <a:lum bright="-20000" contrast="40000"/>
          </a:blip>
          <a:stretch>
            <a:fillRect/>
          </a:stretch>
        </p:blipFill>
        <p:spPr>
          <a:xfrm>
            <a:off x="4636666" y="1875633"/>
            <a:ext cx="4514230" cy="3003673"/>
          </a:xfrm>
          <a:prstGeom prst="rect">
            <a:avLst/>
          </a:prstGeom>
        </p:spPr>
      </p:pic>
    </p:spTree>
    <p:extLst>
      <p:ext uri="{BB962C8B-B14F-4D97-AF65-F5344CB8AC3E}">
        <p14:creationId xmlns:p14="http://schemas.microsoft.com/office/powerpoint/2010/main" val="445952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STL Interface Specification</a:t>
            </a:r>
          </a:p>
        </p:txBody>
      </p:sp>
      <p:sp>
        <p:nvSpPr>
          <p:cNvPr id="3" name="Content Placeholder 2"/>
          <p:cNvSpPr>
            <a:spLocks noGrp="1"/>
          </p:cNvSpPr>
          <p:nvPr>
            <p:ph idx="1"/>
          </p:nvPr>
        </p:nvSpPr>
        <p:spPr>
          <a:xfrm>
            <a:off x="251520" y="1016732"/>
            <a:ext cx="8676964" cy="4007251"/>
          </a:xfrm>
        </p:spPr>
        <p:txBody>
          <a:bodyPr>
            <a:normAutofit fontScale="85000" lnSpcReduction="10000"/>
          </a:bodyPr>
          <a:lstStyle/>
          <a:p>
            <a:r>
              <a:rPr lang="en-IN" dirty="0"/>
              <a:t>There are two representations : </a:t>
            </a:r>
            <a:r>
              <a:rPr lang="en-IN" b="1" dirty="0">
                <a:solidFill>
                  <a:srgbClr val="00B0F0"/>
                </a:solidFill>
              </a:rPr>
              <a:t>ASCII format </a:t>
            </a:r>
            <a:r>
              <a:rPr lang="en-IN" dirty="0"/>
              <a:t>and the </a:t>
            </a:r>
            <a:r>
              <a:rPr lang="en-US" b="1" dirty="0">
                <a:solidFill>
                  <a:srgbClr val="00B0F0"/>
                </a:solidFill>
              </a:rPr>
              <a:t>binary format</a:t>
            </a:r>
          </a:p>
          <a:p>
            <a:pPr algn="just"/>
            <a:r>
              <a:rPr lang="en-IN" dirty="0"/>
              <a:t>Both representations provide a list of triangular facets that form the STL model and, for each of the triangles, the coordinates of the three vertices of the triangle in 3D space and the associated face normal pointing outside the model surface.</a:t>
            </a:r>
          </a:p>
          <a:p>
            <a:pPr algn="just"/>
            <a:r>
              <a:rPr lang="en-IN" dirty="0"/>
              <a:t>While the ASCII format can be read and visually checked conveniently, the binary format results in a much smaller file size with a typical file size </a:t>
            </a:r>
            <a:r>
              <a:rPr lang="en-US" dirty="0"/>
              <a:t>reduction of 85%.</a:t>
            </a:r>
          </a:p>
          <a:p>
            <a:pPr algn="just"/>
            <a:endParaRPr lang="en-US" b="1" dirty="0">
              <a:solidFill>
                <a:srgbClr val="00B0F0"/>
              </a:solidFill>
            </a:endParaRPr>
          </a:p>
        </p:txBody>
      </p:sp>
    </p:spTree>
    <p:extLst>
      <p:ext uri="{BB962C8B-B14F-4D97-AF65-F5344CB8AC3E}">
        <p14:creationId xmlns:p14="http://schemas.microsoft.com/office/powerpoint/2010/main" val="1923135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STL Data Generation</a:t>
            </a:r>
          </a:p>
        </p:txBody>
      </p:sp>
      <p:sp>
        <p:nvSpPr>
          <p:cNvPr id="3" name="Content Placeholder 2"/>
          <p:cNvSpPr>
            <a:spLocks noGrp="1"/>
          </p:cNvSpPr>
          <p:nvPr>
            <p:ph idx="1"/>
          </p:nvPr>
        </p:nvSpPr>
        <p:spPr>
          <a:xfrm>
            <a:off x="215516" y="944724"/>
            <a:ext cx="8676964" cy="2973122"/>
          </a:xfrm>
        </p:spPr>
        <p:txBody>
          <a:bodyPr>
            <a:normAutofit fontScale="85000" lnSpcReduction="20000"/>
          </a:bodyPr>
          <a:lstStyle/>
          <a:p>
            <a:r>
              <a:rPr lang="en-IN" dirty="0"/>
              <a:t>All CAD systems provide an option to export it in STL file format</a:t>
            </a:r>
          </a:p>
          <a:p>
            <a:pPr algn="just"/>
            <a:r>
              <a:rPr lang="en-IN" dirty="0"/>
              <a:t>The conversion from a precise solid model to an approximate facet model is controlled through a tolerance </a:t>
            </a:r>
            <a:r>
              <a:rPr lang="en-US" dirty="0"/>
              <a:t>specification.</a:t>
            </a:r>
          </a:p>
          <a:p>
            <a:r>
              <a:rPr lang="en-US" dirty="0"/>
              <a:t>For instance, Pro/Engineer allows </a:t>
            </a:r>
            <a:r>
              <a:rPr lang="en-IN" dirty="0"/>
              <a:t>users to specify the degree of resolution on curved surfaces by entering a quality value through its user interface</a:t>
            </a:r>
            <a:endParaRPr lang="en-US" dirty="0"/>
          </a:p>
          <a:p>
            <a:pPr algn="just"/>
            <a:endParaRPr lang="en-US" dirty="0"/>
          </a:p>
        </p:txBody>
      </p:sp>
    </p:spTree>
    <p:extLst>
      <p:ext uri="{BB962C8B-B14F-4D97-AF65-F5344CB8AC3E}">
        <p14:creationId xmlns:p14="http://schemas.microsoft.com/office/powerpoint/2010/main" val="2238577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5458C77-F88E-43A8-8EFF-6BE282841308}"/>
              </a:ext>
            </a:extLst>
          </p:cNvPr>
          <p:cNvSpPr>
            <a:spLocks noGrp="1"/>
          </p:cNvSpPr>
          <p:nvPr>
            <p:ph idx="1"/>
          </p:nvPr>
        </p:nvSpPr>
        <p:spPr>
          <a:xfrm>
            <a:off x="628650" y="573601"/>
            <a:ext cx="7886700" cy="1635027"/>
          </a:xfrm>
        </p:spPr>
        <p:txBody>
          <a:bodyPr/>
          <a:lstStyle/>
          <a:p>
            <a:pPr lvl="0"/>
            <a:endParaRPr lang="en-GB" dirty="0"/>
          </a:p>
          <a:p>
            <a:pPr marL="0" indent="0">
              <a:buNone/>
            </a:pPr>
            <a:endParaRPr lang="en-GB" dirty="0"/>
          </a:p>
        </p:txBody>
      </p:sp>
      <p:pic>
        <p:nvPicPr>
          <p:cNvPr id="5" name="Picture 4">
            <a:extLst>
              <a:ext uri="{FF2B5EF4-FFF2-40B4-BE49-F238E27FC236}">
                <a16:creationId xmlns="" xmlns:a16="http://schemas.microsoft.com/office/drawing/2014/main" id="{E9383D0F-90F0-457E-8B90-5131542637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43732" y="305507"/>
            <a:ext cx="1295394" cy="1122363"/>
          </a:xfrm>
          <a:prstGeom prst="rect">
            <a:avLst/>
          </a:prstGeom>
        </p:spPr>
      </p:pic>
      <p:sp>
        <p:nvSpPr>
          <p:cNvPr id="7" name="Content Placeholder 2">
            <a:extLst>
              <a:ext uri="{FF2B5EF4-FFF2-40B4-BE49-F238E27FC236}">
                <a16:creationId xmlns="" xmlns:a16="http://schemas.microsoft.com/office/drawing/2014/main" id="{627D9E7F-F2B6-4E22-84EA-3AE03C9091CE}"/>
              </a:ext>
            </a:extLst>
          </p:cNvPr>
          <p:cNvSpPr txBox="1">
            <a:spLocks/>
          </p:cNvSpPr>
          <p:nvPr/>
        </p:nvSpPr>
        <p:spPr>
          <a:xfrm>
            <a:off x="828827" y="660836"/>
            <a:ext cx="7094732" cy="6857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4400" dirty="0"/>
              <a:t>What is Infill?</a:t>
            </a:r>
          </a:p>
        </p:txBody>
      </p:sp>
      <p:sp>
        <p:nvSpPr>
          <p:cNvPr id="2" name="TextBox 1">
            <a:extLst>
              <a:ext uri="{FF2B5EF4-FFF2-40B4-BE49-F238E27FC236}">
                <a16:creationId xmlns="" xmlns:a16="http://schemas.microsoft.com/office/drawing/2014/main" id="{4CD4C3B4-CB5E-4498-A01F-2CCDE9D0553C}"/>
              </a:ext>
            </a:extLst>
          </p:cNvPr>
          <p:cNvSpPr txBox="1"/>
          <p:nvPr/>
        </p:nvSpPr>
        <p:spPr>
          <a:xfrm>
            <a:off x="828827" y="1391114"/>
            <a:ext cx="6880268" cy="1015663"/>
          </a:xfrm>
          <a:prstGeom prst="rect">
            <a:avLst/>
          </a:prstGeom>
          <a:noFill/>
        </p:spPr>
        <p:txBody>
          <a:bodyPr wrap="square" rtlCol="0">
            <a:spAutoFit/>
          </a:bodyPr>
          <a:lstStyle/>
          <a:p>
            <a:pPr marL="342900" indent="-342900">
              <a:buFont typeface="Arial" panose="020B0604020202020204" pitchFamily="34" charset="0"/>
              <a:buChar char="•"/>
            </a:pPr>
            <a:r>
              <a:rPr lang="en-GB" sz="2000" dirty="0"/>
              <a:t>Infill is the density that you want your model to print at. A more dense infill will use more material and take longer to 3D print.</a:t>
            </a:r>
          </a:p>
        </p:txBody>
      </p:sp>
      <p:pic>
        <p:nvPicPr>
          <p:cNvPr id="12" name="Picture 11">
            <a:extLst>
              <a:ext uri="{FF2B5EF4-FFF2-40B4-BE49-F238E27FC236}">
                <a16:creationId xmlns="" xmlns:a16="http://schemas.microsoft.com/office/drawing/2014/main" id="{A90CF8E7-ACC1-4D88-A3A9-76BCE30263EE}"/>
              </a:ext>
            </a:extLst>
          </p:cNvPr>
          <p:cNvPicPr>
            <a:picLocks noChangeAspect="1"/>
          </p:cNvPicPr>
          <p:nvPr/>
        </p:nvPicPr>
        <p:blipFill rotWithShape="1">
          <a:blip r:embed="rId3">
            <a:extLst>
              <a:ext uri="{28A0092B-C50C-407E-A947-70E740481C1C}">
                <a14:useLocalDpi xmlns:a14="http://schemas.microsoft.com/office/drawing/2010/main" val="0"/>
              </a:ext>
            </a:extLst>
          </a:blip>
          <a:srcRect l="14882" t="1829" r="6003" b="3492"/>
          <a:stretch/>
        </p:blipFill>
        <p:spPr>
          <a:xfrm rot="5400000">
            <a:off x="3007558" y="2970297"/>
            <a:ext cx="3438370" cy="3086099"/>
          </a:xfrm>
          <a:prstGeom prst="rect">
            <a:avLst/>
          </a:prstGeom>
        </p:spPr>
      </p:pic>
    </p:spTree>
    <p:extLst>
      <p:ext uri="{BB962C8B-B14F-4D97-AF65-F5344CB8AC3E}">
        <p14:creationId xmlns:p14="http://schemas.microsoft.com/office/powerpoint/2010/main" val="3689382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1800A8-C81C-47A8-BE32-B1CACEFC2118}"/>
              </a:ext>
            </a:extLst>
          </p:cNvPr>
          <p:cNvSpPr>
            <a:spLocks noGrp="1"/>
          </p:cNvSpPr>
          <p:nvPr>
            <p:ph type="title"/>
          </p:nvPr>
        </p:nvSpPr>
        <p:spPr>
          <a:xfrm>
            <a:off x="516109" y="175293"/>
            <a:ext cx="7886700" cy="1325563"/>
          </a:xfrm>
        </p:spPr>
        <p:txBody>
          <a:bodyPr/>
          <a:lstStyle/>
          <a:p>
            <a:r>
              <a:rPr lang="en-GB" dirty="0">
                <a:latin typeface="+mn-lt"/>
              </a:rPr>
              <a:t>What is layer height?</a:t>
            </a:r>
          </a:p>
        </p:txBody>
      </p:sp>
      <p:sp>
        <p:nvSpPr>
          <p:cNvPr id="3" name="Content Placeholder 2">
            <a:extLst>
              <a:ext uri="{FF2B5EF4-FFF2-40B4-BE49-F238E27FC236}">
                <a16:creationId xmlns="" xmlns:a16="http://schemas.microsoft.com/office/drawing/2014/main" id="{FFD0CCE2-6681-4BEF-AF98-7BEBC4A013DF}"/>
              </a:ext>
            </a:extLst>
          </p:cNvPr>
          <p:cNvSpPr>
            <a:spLocks noGrp="1"/>
          </p:cNvSpPr>
          <p:nvPr>
            <p:ph idx="1"/>
          </p:nvPr>
        </p:nvSpPr>
        <p:spPr>
          <a:xfrm>
            <a:off x="516109" y="1421544"/>
            <a:ext cx="7886700" cy="4351338"/>
          </a:xfrm>
        </p:spPr>
        <p:txBody>
          <a:bodyPr>
            <a:normAutofit/>
          </a:bodyPr>
          <a:lstStyle/>
          <a:p>
            <a:r>
              <a:rPr lang="en-GB" sz="2000" dirty="0"/>
              <a:t>Layer height is the thickness of each layer that the 3D printer prints.</a:t>
            </a:r>
          </a:p>
          <a:p>
            <a:r>
              <a:rPr lang="en-GB" sz="2000" dirty="0"/>
              <a:t>The smaller the layer height the more detailed the end result will be.</a:t>
            </a:r>
          </a:p>
          <a:p>
            <a:r>
              <a:rPr lang="en-GB" sz="2000" dirty="0"/>
              <a:t>The thicker the layer height will make the part less detailed.</a:t>
            </a:r>
          </a:p>
          <a:p>
            <a:r>
              <a:rPr lang="en-GB" sz="2000" dirty="0"/>
              <a:t>The thicker the layer height the faster the model will 3D print.</a:t>
            </a:r>
          </a:p>
        </p:txBody>
      </p:sp>
      <p:pic>
        <p:nvPicPr>
          <p:cNvPr id="5" name="Picture 4">
            <a:extLst>
              <a:ext uri="{FF2B5EF4-FFF2-40B4-BE49-F238E27FC236}">
                <a16:creationId xmlns="" xmlns:a16="http://schemas.microsoft.com/office/drawing/2014/main" id="{56268510-B708-4495-91DB-92C7C92277F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43732" y="305507"/>
            <a:ext cx="1295394" cy="1122363"/>
          </a:xfrm>
          <a:prstGeom prst="rect">
            <a:avLst/>
          </a:prstGeom>
        </p:spPr>
      </p:pic>
      <p:pic>
        <p:nvPicPr>
          <p:cNvPr id="2050" name="Picture 2" descr="Image result for 3d printing layer height">
            <a:extLst>
              <a:ext uri="{FF2B5EF4-FFF2-40B4-BE49-F238E27FC236}">
                <a16:creationId xmlns="" xmlns:a16="http://schemas.microsoft.com/office/drawing/2014/main" id="{DCA1F9DE-5F23-41BF-A92C-3E89F20DD6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0" y="3771751"/>
            <a:ext cx="6667500" cy="18573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 xmlns:a16="http://schemas.microsoft.com/office/drawing/2014/main" id="{D4F0D47E-0B9A-4CDA-A7DA-A146029C2AFA}"/>
              </a:ext>
            </a:extLst>
          </p:cNvPr>
          <p:cNvSpPr/>
          <p:nvPr/>
        </p:nvSpPr>
        <p:spPr>
          <a:xfrm>
            <a:off x="3028950" y="5705507"/>
            <a:ext cx="4572000" cy="215444"/>
          </a:xfrm>
          <a:prstGeom prst="rect">
            <a:avLst/>
          </a:prstGeom>
        </p:spPr>
        <p:txBody>
          <a:bodyPr>
            <a:spAutoFit/>
          </a:bodyPr>
          <a:lstStyle/>
          <a:p>
            <a:r>
              <a:rPr lang="en-GB" sz="800" dirty="0"/>
              <a:t>https://support.3dverkstan.se/article/30-getting-better-prints</a:t>
            </a:r>
          </a:p>
        </p:txBody>
      </p:sp>
    </p:spTree>
    <p:extLst>
      <p:ext uri="{BB962C8B-B14F-4D97-AF65-F5344CB8AC3E}">
        <p14:creationId xmlns:p14="http://schemas.microsoft.com/office/powerpoint/2010/main" val="2904085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614C65-1F76-47FA-9174-036AE2818423}"/>
              </a:ext>
            </a:extLst>
          </p:cNvPr>
          <p:cNvSpPr>
            <a:spLocks noGrp="1"/>
          </p:cNvSpPr>
          <p:nvPr>
            <p:ph type="title"/>
          </p:nvPr>
        </p:nvSpPr>
        <p:spPr/>
        <p:txBody>
          <a:bodyPr/>
          <a:lstStyle/>
          <a:p>
            <a:r>
              <a:rPr lang="en-GB" dirty="0">
                <a:latin typeface="+mn-lt"/>
              </a:rPr>
              <a:t>What is a Raft?</a:t>
            </a:r>
          </a:p>
        </p:txBody>
      </p:sp>
      <p:sp>
        <p:nvSpPr>
          <p:cNvPr id="3" name="Content Placeholder 2">
            <a:extLst>
              <a:ext uri="{FF2B5EF4-FFF2-40B4-BE49-F238E27FC236}">
                <a16:creationId xmlns="" xmlns:a16="http://schemas.microsoft.com/office/drawing/2014/main" id="{A52059B2-10EC-4F10-91F5-AFA9CAB26996}"/>
              </a:ext>
            </a:extLst>
          </p:cNvPr>
          <p:cNvSpPr>
            <a:spLocks noGrp="1"/>
          </p:cNvSpPr>
          <p:nvPr>
            <p:ph idx="1"/>
          </p:nvPr>
        </p:nvSpPr>
        <p:spPr>
          <a:xfrm>
            <a:off x="628650" y="1613172"/>
            <a:ext cx="7886700" cy="4351338"/>
          </a:xfrm>
        </p:spPr>
        <p:txBody>
          <a:bodyPr>
            <a:normAutofit/>
          </a:bodyPr>
          <a:lstStyle/>
          <a:p>
            <a:r>
              <a:rPr lang="en-GB" sz="2000" dirty="0"/>
              <a:t>A raft is like a foundation for the 3D print. It helps stop the print from warping and is used to ensure that the print sticks to be bed.</a:t>
            </a:r>
          </a:p>
          <a:p>
            <a:r>
              <a:rPr lang="en-GB" sz="2000" dirty="0"/>
              <a:t>Parts that may struggle to stick to the bed will need a raft to help them print.</a:t>
            </a:r>
          </a:p>
        </p:txBody>
      </p:sp>
      <p:pic>
        <p:nvPicPr>
          <p:cNvPr id="5" name="Picture 4">
            <a:extLst>
              <a:ext uri="{FF2B5EF4-FFF2-40B4-BE49-F238E27FC236}">
                <a16:creationId xmlns="" xmlns:a16="http://schemas.microsoft.com/office/drawing/2014/main" id="{EACE2376-4AE1-43C8-A144-862998655D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43732" y="305507"/>
            <a:ext cx="1295394" cy="1122363"/>
          </a:xfrm>
          <a:prstGeom prst="rect">
            <a:avLst/>
          </a:prstGeom>
        </p:spPr>
      </p:pic>
      <p:pic>
        <p:nvPicPr>
          <p:cNvPr id="7" name="Picture 6">
            <a:extLst>
              <a:ext uri="{FF2B5EF4-FFF2-40B4-BE49-F238E27FC236}">
                <a16:creationId xmlns="" xmlns:a16="http://schemas.microsoft.com/office/drawing/2014/main" id="{22EBC314-5FC3-4666-82AD-8E1083AFCEDE}"/>
              </a:ext>
            </a:extLst>
          </p:cNvPr>
          <p:cNvPicPr>
            <a:picLocks noChangeAspect="1"/>
          </p:cNvPicPr>
          <p:nvPr/>
        </p:nvPicPr>
        <p:blipFill rotWithShape="1">
          <a:blip r:embed="rId3">
            <a:extLst>
              <a:ext uri="{28A0092B-C50C-407E-A947-70E740481C1C}">
                <a14:useLocalDpi xmlns:a14="http://schemas.microsoft.com/office/drawing/2010/main" val="0"/>
              </a:ext>
            </a:extLst>
          </a:blip>
          <a:srcRect t="-1482" r="30051"/>
          <a:stretch/>
        </p:blipFill>
        <p:spPr>
          <a:xfrm rot="5400000">
            <a:off x="3159703" y="3077926"/>
            <a:ext cx="2968284" cy="3229790"/>
          </a:xfrm>
          <a:prstGeom prst="rect">
            <a:avLst/>
          </a:prstGeom>
        </p:spPr>
      </p:pic>
    </p:spTree>
    <p:extLst>
      <p:ext uri="{BB962C8B-B14F-4D97-AF65-F5344CB8AC3E}">
        <p14:creationId xmlns:p14="http://schemas.microsoft.com/office/powerpoint/2010/main" val="4174995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STL files</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The STL file format uses a series of linked triangles to recreate the surface geometry of a solid model. When you increase the resolution, </a:t>
            </a:r>
            <a:r>
              <a:rPr lang="en-US" b="1" dirty="0"/>
              <a:t>more triangles</a:t>
            </a:r>
            <a:r>
              <a:rPr lang="en-US" dirty="0"/>
              <a:t> will be used, approximating the surfaces of the 3D model better, but also </a:t>
            </a:r>
            <a:r>
              <a:rPr lang="en-US" b="1" dirty="0"/>
              <a:t>increasing the size</a:t>
            </a:r>
            <a:r>
              <a:rPr lang="en-US" dirty="0"/>
              <a:t> of the STL file</a:t>
            </a:r>
            <a:r>
              <a:rPr lang="en-US" dirty="0" smtClean="0"/>
              <a:t>.</a:t>
            </a:r>
          </a:p>
          <a:p>
            <a:r>
              <a:rPr lang="en-US" dirty="0"/>
              <a:t>If you export in </a:t>
            </a:r>
            <a:r>
              <a:rPr lang="en-US" b="1" dirty="0"/>
              <a:t>too low of a resolution</a:t>
            </a:r>
            <a:r>
              <a:rPr lang="en-US" dirty="0"/>
              <a:t>, the model will have visible triangles on its surface when it is printed. Most of the times this is undesirable, but it can be exploited to create "low-poly" models with a digital look.</a:t>
            </a:r>
          </a:p>
          <a:p>
            <a:r>
              <a:rPr lang="en-US" b="1" dirty="0"/>
              <a:t>Increasing the resolution</a:t>
            </a:r>
            <a:r>
              <a:rPr lang="en-US" dirty="0"/>
              <a:t> above a certain point is also not recommended, as it brings no additional benefit: very fine details cannot be 3D printed, so the size of the file will be unnecessarily increased, making it more difficult to handle and process.</a:t>
            </a:r>
          </a:p>
          <a:p>
            <a:pPr algn="just"/>
            <a:endParaRPr lang="en-US" dirty="0"/>
          </a:p>
        </p:txBody>
      </p:sp>
    </p:spTree>
    <p:extLst>
      <p:ext uri="{BB962C8B-B14F-4D97-AF65-F5344CB8AC3E}">
        <p14:creationId xmlns:p14="http://schemas.microsoft.com/office/powerpoint/2010/main" val="3565206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STL files</a:t>
            </a:r>
            <a:endParaRPr lang="en-US" dirty="0"/>
          </a:p>
        </p:txBody>
      </p:sp>
      <p:sp>
        <p:nvSpPr>
          <p:cNvPr id="4" name="Content Placeholder 3"/>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17" y="1143000"/>
            <a:ext cx="4781983" cy="3213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3107961"/>
            <a:ext cx="4343400" cy="375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1678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Choose the right exporting parameters</a:t>
            </a:r>
            <a:br>
              <a:rPr lang="en-US" dirty="0"/>
            </a:br>
            <a:endParaRPr lang="en-US" dirty="0"/>
          </a:p>
        </p:txBody>
      </p:sp>
      <p:sp>
        <p:nvSpPr>
          <p:cNvPr id="3" name="Content Placeholder 2"/>
          <p:cNvSpPr>
            <a:spLocks noGrp="1"/>
          </p:cNvSpPr>
          <p:nvPr>
            <p:ph idx="1"/>
          </p:nvPr>
        </p:nvSpPr>
        <p:spPr>
          <a:xfrm>
            <a:off x="457200" y="990600"/>
            <a:ext cx="8229600" cy="5135563"/>
          </a:xfrm>
        </p:spPr>
        <p:txBody>
          <a:bodyPr>
            <a:normAutofit fontScale="55000" lnSpcReduction="20000"/>
          </a:bodyPr>
          <a:lstStyle/>
          <a:p>
            <a:r>
              <a:rPr lang="en-US" dirty="0"/>
              <a:t>You can change the resolution of your STL files by altering the tolerance in your CAD software. When unsure, selecting the "high" preset is the safest option for generating an STL file that is suitable for 3D printing.</a:t>
            </a:r>
          </a:p>
          <a:p>
            <a:r>
              <a:rPr lang="en-US" dirty="0"/>
              <a:t>Each CAD package has a different way of specifying the STL resolution, but most use two main parameters: </a:t>
            </a:r>
            <a:r>
              <a:rPr lang="en-US" b="1" dirty="0"/>
              <a:t>chord height</a:t>
            </a:r>
            <a:r>
              <a:rPr lang="en-US" dirty="0"/>
              <a:t> and </a:t>
            </a:r>
            <a:r>
              <a:rPr lang="en-US" b="1" dirty="0"/>
              <a:t>angle</a:t>
            </a:r>
            <a:r>
              <a:rPr lang="en-US" dirty="0"/>
              <a:t>.</a:t>
            </a:r>
          </a:p>
          <a:p>
            <a:r>
              <a:rPr lang="en-US" dirty="0"/>
              <a:t>The </a:t>
            </a:r>
            <a:r>
              <a:rPr lang="en-US" b="1" dirty="0"/>
              <a:t>chord height</a:t>
            </a:r>
            <a:r>
              <a:rPr lang="en-US" dirty="0"/>
              <a:t> is the maximum distance that your software will allow between the surface of the original 3D model and the surface of the STL file. Using a smaller chord height will help represent more accurate the curvature of a surface.</a:t>
            </a:r>
          </a:p>
          <a:p>
            <a:r>
              <a:rPr lang="en-US" dirty="0"/>
              <a:t>The recommended value for the chord height is </a:t>
            </a:r>
            <a:r>
              <a:rPr lang="en-US" b="1" dirty="0"/>
              <a:t>1/20th of the 3D printing layer thickness</a:t>
            </a:r>
            <a:r>
              <a:rPr lang="en-US" dirty="0"/>
              <a:t> and never below 0.001 mm (1 micron). This will always result in an STL file with ideal accuracy for most 3D printing applications. Exporting in a smaller tolerance will not have any effect in the quality of your print, as most common 3D printers are not able to reproduce such a high level of detail</a:t>
            </a:r>
            <a:r>
              <a:rPr lang="en-US" dirty="0" smtClean="0"/>
              <a:t>.</a:t>
            </a:r>
          </a:p>
          <a:p>
            <a:r>
              <a:rPr lang="en-US" b="1" dirty="0"/>
              <a:t>Binary or ASCII</a:t>
            </a:r>
            <a:endParaRPr lang="en-US" dirty="0"/>
          </a:p>
          <a:p>
            <a:r>
              <a:rPr lang="en-US" dirty="0"/>
              <a:t>STL files can store information in two different ways. These are Binary encoding and ASCII encoding. Binary files are smaller and easier to share while ASCII files are visually easy to read and check.</a:t>
            </a:r>
          </a:p>
          <a:p>
            <a:r>
              <a:rPr lang="en-US" dirty="0"/>
              <a:t>Binary format is recommended to use for 3D printing. However, ASCII format is suggested for those who want to manually inspect STL file for debugging</a:t>
            </a:r>
            <a:r>
              <a:rPr lang="en-US" dirty="0" smtClean="0"/>
              <a:t>.</a:t>
            </a:r>
            <a:endParaRPr lang="en-US" dirty="0"/>
          </a:p>
          <a:p>
            <a:endParaRPr lang="en-US" dirty="0"/>
          </a:p>
        </p:txBody>
      </p:sp>
    </p:spTree>
    <p:extLst>
      <p:ext uri="{BB962C8B-B14F-4D97-AF65-F5344CB8AC3E}">
        <p14:creationId xmlns:p14="http://schemas.microsoft.com/office/powerpoint/2010/main" val="1209443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Choose the right exporting parameters</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The</a:t>
            </a:r>
            <a:r>
              <a:rPr lang="en-US" dirty="0"/>
              <a:t> </a:t>
            </a:r>
            <a:r>
              <a:rPr lang="en-US" b="1" dirty="0"/>
              <a:t>angular tolerance</a:t>
            </a:r>
            <a:r>
              <a:rPr lang="en-US" dirty="0"/>
              <a:t> limits the angle between the </a:t>
            </a:r>
            <a:r>
              <a:rPr lang="en-US" dirty="0" err="1"/>
              <a:t>normals</a:t>
            </a:r>
            <a:r>
              <a:rPr lang="en-US" dirty="0"/>
              <a:t> of adjacent triangles. The default setting is often 15 degrees. Some software also specify this tolerance as a value between 0 and 1. Unless a higher setting is necessary to achieve smoother surfaces, the default value of </a:t>
            </a:r>
            <a:r>
              <a:rPr lang="en-US" b="1" dirty="0"/>
              <a:t>15 degrees (or 0)</a:t>
            </a:r>
            <a:r>
              <a:rPr lang="en-US" dirty="0"/>
              <a:t> is recommended.</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43000"/>
            <a:ext cx="3848100"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990600"/>
            <a:ext cx="3790950"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8266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686800" cy="1143000"/>
          </a:xfrm>
        </p:spPr>
        <p:txBody>
          <a:bodyPr>
            <a:normAutofit fontScale="90000"/>
          </a:bodyPr>
          <a:lstStyle/>
          <a:p>
            <a:r>
              <a:rPr lang="en-US" dirty="0"/>
              <a:t>Export STL files from your CAD </a:t>
            </a:r>
            <a:r>
              <a:rPr lang="en-US" dirty="0" smtClean="0"/>
              <a:t>software</a:t>
            </a:r>
            <a:endParaRPr lang="en-US" dirty="0"/>
          </a:p>
        </p:txBody>
      </p:sp>
      <p:sp>
        <p:nvSpPr>
          <p:cNvPr id="3" name="Content Placeholder 2"/>
          <p:cNvSpPr>
            <a:spLocks noGrp="1"/>
          </p:cNvSpPr>
          <p:nvPr>
            <p:ph idx="1"/>
          </p:nvPr>
        </p:nvSpPr>
        <p:spPr>
          <a:xfrm>
            <a:off x="304800" y="609600"/>
            <a:ext cx="8229600" cy="4525963"/>
          </a:xfrm>
        </p:spPr>
        <p:txBody>
          <a:bodyPr/>
          <a:lstStyle/>
          <a:p>
            <a:r>
              <a:rPr lang="en-US" sz="2400" dirty="0"/>
              <a:t>All CAD software have their own way to export STL files. Use the following table as a quick reference</a:t>
            </a:r>
            <a:r>
              <a:rPr lang="en-US" dirty="0"/>
              <a:t>:</a:t>
            </a:r>
          </a:p>
        </p:txBody>
      </p:sp>
      <p:pic>
        <p:nvPicPr>
          <p:cNvPr id="3085"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598938"/>
            <a:ext cx="6067425" cy="5106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6856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b="1" dirty="0"/>
              <a:t>Special rules for STL </a:t>
            </a:r>
            <a:r>
              <a:rPr lang="en-US" b="1" dirty="0" smtClean="0"/>
              <a:t>files</a:t>
            </a:r>
            <a:endParaRPr lang="en-US" dirty="0"/>
          </a:p>
        </p:txBody>
      </p:sp>
      <p:sp>
        <p:nvSpPr>
          <p:cNvPr id="3" name="Content Placeholder 2"/>
          <p:cNvSpPr>
            <a:spLocks noGrp="1"/>
          </p:cNvSpPr>
          <p:nvPr>
            <p:ph idx="1"/>
          </p:nvPr>
        </p:nvSpPr>
        <p:spPr>
          <a:xfrm>
            <a:off x="457200" y="884237"/>
            <a:ext cx="8229600" cy="5821363"/>
          </a:xfrm>
        </p:spPr>
        <p:txBody>
          <a:bodyPr>
            <a:normAutofit fontScale="62500" lnSpcReduction="20000"/>
          </a:bodyPr>
          <a:lstStyle/>
          <a:p>
            <a:r>
              <a:rPr lang="en-US" dirty="0"/>
              <a:t>There are special rules for tessellation and storing information for STL files. Below are some of them.</a:t>
            </a:r>
          </a:p>
          <a:p>
            <a:r>
              <a:rPr lang="en-US" b="1" dirty="0"/>
              <a:t>Vertex to vertex rule</a:t>
            </a:r>
            <a:endParaRPr lang="en-US" dirty="0"/>
          </a:p>
          <a:p>
            <a:r>
              <a:rPr lang="en-US" dirty="0"/>
              <a:t>In </a:t>
            </a:r>
            <a:r>
              <a:rPr lang="en-US" dirty="0">
                <a:hlinkClick r:id="rId2"/>
              </a:rPr>
              <a:t>STL formatting</a:t>
            </a:r>
            <a:r>
              <a:rPr lang="en-US" dirty="0"/>
              <a:t>, this rule states that each triangle must share 2 vertices with its </a:t>
            </a:r>
            <a:r>
              <a:rPr lang="en-US" dirty="0" err="1"/>
              <a:t>neighbouring</a:t>
            </a:r>
            <a:r>
              <a:rPr lang="en-US" dirty="0"/>
              <a:t> triangles. This means that a vertex of one triangle must not lie on the side of another triangle.</a:t>
            </a:r>
          </a:p>
          <a:p>
            <a:r>
              <a:rPr lang="en-US" b="1" dirty="0"/>
              <a:t>Orientation rule</a:t>
            </a:r>
            <a:endParaRPr lang="en-US" dirty="0"/>
          </a:p>
          <a:p>
            <a:r>
              <a:rPr lang="en-US" dirty="0"/>
              <a:t>This rule states that the orientation of the facet must be defined clearly. This orientation is specified in two ways. First, the direction of normal vector should point outwards. Moreover, the vertices should be listed in counter-clockwise order when looking at the object from the outside (or right-hand rule).</a:t>
            </a:r>
          </a:p>
          <a:p>
            <a:r>
              <a:rPr lang="en-US" b="1" dirty="0"/>
              <a:t>All-positive Octant rule</a:t>
            </a:r>
            <a:endParaRPr lang="en-US" dirty="0"/>
          </a:p>
          <a:p>
            <a:r>
              <a:rPr lang="en-US" dirty="0"/>
              <a:t>This rule states that all the coordinates of the triangle vertices must be positive (nonnegative and nonzero).</a:t>
            </a:r>
          </a:p>
          <a:p>
            <a:r>
              <a:rPr lang="en-US" dirty="0"/>
              <a:t>If the 3D part is allowed to lie anywhere in the coordinate space, then negative coordinates may occur. The problem is, when storing negative coordinates, one must use “</a:t>
            </a:r>
            <a:r>
              <a:rPr lang="en-US" i="1" dirty="0"/>
              <a:t>signed floating pointing </a:t>
            </a:r>
            <a:r>
              <a:rPr lang="en-US" i="1" dirty="0" err="1"/>
              <a:t>numbers”.</a:t>
            </a:r>
            <a:r>
              <a:rPr lang="en-US" dirty="0" err="1"/>
              <a:t>These</a:t>
            </a:r>
            <a:r>
              <a:rPr lang="en-US" dirty="0"/>
              <a:t> numbers may require an additional bit to store a sign (+/-).</a:t>
            </a:r>
          </a:p>
          <a:p>
            <a:r>
              <a:rPr lang="en-US" dirty="0"/>
              <a:t>Hence, it is important to ensure that all coordinates are positive. When all the coordinates are positive, it also means that more space will be saved</a:t>
            </a:r>
            <a:r>
              <a:rPr lang="en-US" dirty="0" smtClean="0"/>
              <a:t>.</a:t>
            </a:r>
            <a:endParaRPr lang="en-US" dirty="0"/>
          </a:p>
        </p:txBody>
      </p:sp>
    </p:spTree>
    <p:extLst>
      <p:ext uri="{BB962C8B-B14F-4D97-AF65-F5344CB8AC3E}">
        <p14:creationId xmlns:p14="http://schemas.microsoft.com/office/powerpoint/2010/main" val="3956422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143000"/>
          </a:xfrm>
        </p:spPr>
        <p:txBody>
          <a:bodyPr>
            <a:normAutofit/>
          </a:bodyPr>
          <a:lstStyle/>
          <a:p>
            <a:r>
              <a:rPr lang="en-US" sz="3200" dirty="0"/>
              <a:t>Data interfacing for rapid prototyping</a:t>
            </a:r>
          </a:p>
        </p:txBody>
      </p:sp>
      <p:sp>
        <p:nvSpPr>
          <p:cNvPr id="3" name="Content Placeholder 2"/>
          <p:cNvSpPr>
            <a:spLocks noGrp="1"/>
          </p:cNvSpPr>
          <p:nvPr>
            <p:ph idx="1"/>
          </p:nvPr>
        </p:nvSpPr>
        <p:spPr>
          <a:xfrm>
            <a:off x="251520" y="872715"/>
            <a:ext cx="8676964" cy="5575535"/>
          </a:xfrm>
        </p:spPr>
        <p:txBody>
          <a:bodyPr>
            <a:normAutofit fontScale="85000" lnSpcReduction="10000"/>
          </a:bodyPr>
          <a:lstStyle/>
          <a:p>
            <a:pPr marL="0" indent="0" algn="just">
              <a:buNone/>
            </a:pPr>
            <a:r>
              <a:rPr lang="en-IN" b="1" dirty="0">
                <a:solidFill>
                  <a:srgbClr val="0070C0"/>
                </a:solidFill>
              </a:rPr>
              <a:t>STL file format </a:t>
            </a:r>
          </a:p>
          <a:p>
            <a:pPr algn="just"/>
            <a:r>
              <a:rPr lang="en-IN" dirty="0"/>
              <a:t>Conceived by the </a:t>
            </a:r>
            <a:r>
              <a:rPr lang="en-IN" i="1" dirty="0">
                <a:solidFill>
                  <a:srgbClr val="0070C0"/>
                </a:solidFill>
              </a:rPr>
              <a:t>3D Systems</a:t>
            </a:r>
            <a:r>
              <a:rPr lang="en-IN" dirty="0"/>
              <a:t>, USA </a:t>
            </a:r>
          </a:p>
          <a:p>
            <a:pPr algn="just"/>
            <a:r>
              <a:rPr lang="en-IN" dirty="0"/>
              <a:t>STL interface is a file format specification for interfacing a CAD model </a:t>
            </a:r>
            <a:r>
              <a:rPr lang="en-US" dirty="0"/>
              <a:t>with rapid prototyping equipment.</a:t>
            </a:r>
          </a:p>
          <a:p>
            <a:pPr algn="just"/>
            <a:r>
              <a:rPr lang="en-US" dirty="0"/>
              <a:t>The STL </a:t>
            </a:r>
            <a:r>
              <a:rPr lang="en-IN" dirty="0"/>
              <a:t>interface was developed based on polyhedral representations widely used in </a:t>
            </a:r>
            <a:r>
              <a:rPr lang="en-US" dirty="0"/>
              <a:t>graphics kernels and solid modelers.</a:t>
            </a:r>
          </a:p>
          <a:p>
            <a:pPr algn="just"/>
            <a:r>
              <a:rPr lang="en-IN" dirty="0"/>
              <a:t>STL file consists of </a:t>
            </a:r>
            <a:r>
              <a:rPr lang="en-IN" dirty="0">
                <a:solidFill>
                  <a:srgbClr val="C00000"/>
                </a:solidFill>
              </a:rPr>
              <a:t>an unordered list of triangular facets representing the outside </a:t>
            </a:r>
            <a:r>
              <a:rPr lang="en-US" dirty="0">
                <a:solidFill>
                  <a:srgbClr val="C00000"/>
                </a:solidFill>
              </a:rPr>
              <a:t>skin of an object.</a:t>
            </a:r>
          </a:p>
          <a:p>
            <a:pPr algn="just"/>
            <a:r>
              <a:rPr lang="en-IN" dirty="0"/>
              <a:t>Precise CAD surfaces are approximated with planar and linear primitive geometric elements into a tessellated (triangular) facet boundary surface model.</a:t>
            </a:r>
          </a:p>
          <a:p>
            <a:pPr algn="just"/>
            <a:endParaRPr lang="en-US" dirty="0"/>
          </a:p>
        </p:txBody>
      </p:sp>
    </p:spTree>
    <p:extLst>
      <p:ext uri="{BB962C8B-B14F-4D97-AF65-F5344CB8AC3E}">
        <p14:creationId xmlns:p14="http://schemas.microsoft.com/office/powerpoint/2010/main" val="2074653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STL file format</a:t>
            </a:r>
            <a:endParaRPr lang="en-US" dirty="0"/>
          </a:p>
        </p:txBody>
      </p:sp>
      <p:sp>
        <p:nvSpPr>
          <p:cNvPr id="6" name="Content Placeholder 2"/>
          <p:cNvSpPr txBox="1">
            <a:spLocks/>
          </p:cNvSpPr>
          <p:nvPr/>
        </p:nvSpPr>
        <p:spPr>
          <a:xfrm>
            <a:off x="143508" y="1196752"/>
            <a:ext cx="8676964" cy="4081117"/>
          </a:xfrm>
          <a:prstGeom prst="rect">
            <a:avLst/>
          </a:prstGeom>
          <a:noFill/>
          <a:effectLst>
            <a:softEdge rad="12700"/>
          </a:effectLst>
        </p:spPr>
        <p:txBody>
          <a:bodyPr vert="horz" lIns="91440" tIns="45720" rIns="91440" bIns="45720" rtlCol="0">
            <a:spAutoFit/>
          </a:bodyPr>
          <a:lstStyle>
            <a:lvl1pPr marL="457200" indent="-457200" algn="l" defTabSz="914400" rtl="0" eaLnBrk="1" latinLnBrk="0" hangingPunct="1">
              <a:spcBef>
                <a:spcPct val="20000"/>
              </a:spcBef>
              <a:buClr>
                <a:srgbClr val="0070C0"/>
              </a:buClr>
              <a:buFont typeface="+mj-lt"/>
              <a:buAutoNum type="arabicPeriod"/>
              <a:defRPr sz="2400" kern="1200">
                <a:solidFill>
                  <a:schemeClr val="tx1"/>
                </a:solidFill>
                <a:latin typeface="+mn-lt"/>
                <a:ea typeface="+mn-ea"/>
                <a:cs typeface="+mn-cs"/>
              </a:defRPr>
            </a:lvl1pPr>
            <a:lvl2pPr marL="914400" indent="-457200" algn="l" defTabSz="914400" rtl="0" eaLnBrk="1" latinLnBrk="0" hangingPunct="1">
              <a:spcBef>
                <a:spcPct val="20000"/>
              </a:spcBef>
              <a:buClr>
                <a:srgbClr val="0070C0"/>
              </a:buClr>
              <a:buFont typeface="+mj-lt"/>
              <a:buAutoNum type="alphaLcPeriod"/>
              <a:defRPr sz="2200" kern="1200">
                <a:solidFill>
                  <a:schemeClr val="tx1"/>
                </a:solidFill>
                <a:latin typeface="+mn-lt"/>
                <a:ea typeface="+mn-ea"/>
                <a:cs typeface="+mn-cs"/>
              </a:defRPr>
            </a:lvl2pPr>
            <a:lvl3pPr marL="1428750" indent="-514350" algn="l" defTabSz="914400" rtl="0" eaLnBrk="1" latinLnBrk="0" hangingPunct="1">
              <a:spcBef>
                <a:spcPct val="20000"/>
              </a:spcBef>
              <a:buFont typeface="+mj-lt"/>
              <a:buAutoNum type="romanLcPeriod"/>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There are two representations</a:t>
            </a:r>
          </a:p>
          <a:p>
            <a:pPr lvl="1"/>
            <a:r>
              <a:rPr lang="en-US" dirty="0"/>
              <a:t>ASCII format and </a:t>
            </a:r>
          </a:p>
          <a:p>
            <a:pPr lvl="1"/>
            <a:r>
              <a:rPr lang="en-US" dirty="0"/>
              <a:t>The binary format</a:t>
            </a:r>
          </a:p>
          <a:p>
            <a:pPr algn="just"/>
            <a:r>
              <a:rPr lang="en-IN" dirty="0"/>
              <a:t>The size of the ASCII STL file is larger than that of the binary format but is human readable.</a:t>
            </a:r>
            <a:endParaRPr lang="en-US" dirty="0"/>
          </a:p>
          <a:p>
            <a:pPr algn="just"/>
            <a:r>
              <a:rPr lang="en-IN" dirty="0"/>
              <a:t>representations provide a list of triangular facets that form the STL model and, for each of the triangles, the coordinates of the three vertices of the triangle in 3D space and the associated face normal pointing outside the model surface.</a:t>
            </a:r>
          </a:p>
          <a:p>
            <a:pPr algn="just"/>
            <a:endParaRPr lang="en-US" dirty="0"/>
          </a:p>
        </p:txBody>
      </p:sp>
    </p:spTree>
    <p:extLst>
      <p:ext uri="{BB962C8B-B14F-4D97-AF65-F5344CB8AC3E}">
        <p14:creationId xmlns:p14="http://schemas.microsoft.com/office/powerpoint/2010/main" val="236478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5686AF2F7A234F83E05E4175546FC8" ma:contentTypeVersion="4" ma:contentTypeDescription="Create a new document." ma:contentTypeScope="" ma:versionID="99a486f0c5e6750aa0555e04c5a44ef0">
  <xsd:schema xmlns:xsd="http://www.w3.org/2001/XMLSchema" xmlns:xs="http://www.w3.org/2001/XMLSchema" xmlns:p="http://schemas.microsoft.com/office/2006/metadata/properties" xmlns:ns2="dd6b9cde-da1d-4853-bc66-86ea298981a8" targetNamespace="http://schemas.microsoft.com/office/2006/metadata/properties" ma:root="true" ma:fieldsID="0c3d122020e3d5ac8c7f00c86e50fe66" ns2:_="">
    <xsd:import namespace="dd6b9cde-da1d-4853-bc66-86ea298981a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6b9cde-da1d-4853-bc66-86ea298981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E178D74-F40F-4DED-BA8A-502C5BADEDC6}"/>
</file>

<file path=customXml/itemProps2.xml><?xml version="1.0" encoding="utf-8"?>
<ds:datastoreItem xmlns:ds="http://schemas.openxmlformats.org/officeDocument/2006/customXml" ds:itemID="{C61855EA-9812-4C8D-9E80-4483DEC9AB34}"/>
</file>

<file path=customXml/itemProps3.xml><?xml version="1.0" encoding="utf-8"?>
<ds:datastoreItem xmlns:ds="http://schemas.openxmlformats.org/officeDocument/2006/customXml" ds:itemID="{5F65E806-89D0-4278-8AFC-5528B626042F}"/>
</file>

<file path=docProps/app.xml><?xml version="1.0" encoding="utf-8"?>
<Properties xmlns="http://schemas.openxmlformats.org/officeDocument/2006/extended-properties" xmlns:vt="http://schemas.openxmlformats.org/officeDocument/2006/docPropsVTypes">
  <Template/>
  <TotalTime>63</TotalTime>
  <Words>695</Words>
  <Application>Microsoft Office PowerPoint</Application>
  <PresentationFormat>On-screen Show (4:3)</PresentationFormat>
  <Paragraphs>78</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STL Files</vt:lpstr>
      <vt:lpstr>Understanding STL files</vt:lpstr>
      <vt:lpstr>Understanding STL files</vt:lpstr>
      <vt:lpstr>Choose the right exporting parameters </vt:lpstr>
      <vt:lpstr>Choose the right exporting parameters </vt:lpstr>
      <vt:lpstr>Export STL files from your CAD software</vt:lpstr>
      <vt:lpstr>Special rules for STL files</vt:lpstr>
      <vt:lpstr>Data interfacing for rapid prototyping</vt:lpstr>
      <vt:lpstr>STL file format</vt:lpstr>
      <vt:lpstr>STL file format</vt:lpstr>
      <vt:lpstr>PowerPoint Presentation</vt:lpstr>
      <vt:lpstr>STL file system</vt:lpstr>
      <vt:lpstr>PowerPoint Presentation</vt:lpstr>
      <vt:lpstr>STL Interface Specification</vt:lpstr>
      <vt:lpstr>STL Data Generation</vt:lpstr>
      <vt:lpstr>PowerPoint Presentation</vt:lpstr>
      <vt:lpstr>What is layer height?</vt:lpstr>
      <vt:lpstr>What is a Raft?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STL Files</dc:title>
  <dc:creator>Windows User</dc:creator>
  <cp:lastModifiedBy>Windows User</cp:lastModifiedBy>
  <cp:revision>16</cp:revision>
  <dcterms:created xsi:type="dcterms:W3CDTF">2021-09-02T08:33:46Z</dcterms:created>
  <dcterms:modified xsi:type="dcterms:W3CDTF">2021-09-03T03:24:02Z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0x0101006E5686AF2F7A234F83E05E4175546FC8</vt:lpwstr>
  </property>
</Properties>
</file>