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6.xml" ContentType="application/vnd.openxmlformats-officedocument.presentationml.notesSlide+xml"/>
  <Override PartName="/ppt/slideMasters/slideMaster1.xml" ContentType="application/vnd.openxmlformats-officedocument.presentationml.slideMaster+xml"/>
  <Override PartName="/ppt/notesSlides/notesSlide3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3"/>
  </p:notesMasterIdLst>
  <p:sldIdLst>
    <p:sldId id="514" r:id="rId2"/>
    <p:sldId id="510" r:id="rId3"/>
    <p:sldId id="548" r:id="rId4"/>
    <p:sldId id="547" r:id="rId5"/>
    <p:sldId id="538" r:id="rId6"/>
    <p:sldId id="541" r:id="rId7"/>
    <p:sldId id="513" r:id="rId8"/>
    <p:sldId id="560" r:id="rId9"/>
    <p:sldId id="564" r:id="rId10"/>
    <p:sldId id="562" r:id="rId11"/>
    <p:sldId id="563" r:id="rId12"/>
    <p:sldId id="565" r:id="rId13"/>
    <p:sldId id="517" r:id="rId14"/>
    <p:sldId id="566" r:id="rId15"/>
    <p:sldId id="519" r:id="rId16"/>
    <p:sldId id="520" r:id="rId17"/>
    <p:sldId id="567" r:id="rId18"/>
    <p:sldId id="521" r:id="rId19"/>
    <p:sldId id="569" r:id="rId20"/>
    <p:sldId id="568" r:id="rId21"/>
    <p:sldId id="512" r:id="rId22"/>
    <p:sldId id="570" r:id="rId23"/>
    <p:sldId id="518" r:id="rId24"/>
    <p:sldId id="571" r:id="rId25"/>
    <p:sldId id="572" r:id="rId26"/>
    <p:sldId id="573" r:id="rId27"/>
    <p:sldId id="574" r:id="rId28"/>
    <p:sldId id="544" r:id="rId29"/>
    <p:sldId id="524" r:id="rId30"/>
    <p:sldId id="546" r:id="rId31"/>
    <p:sldId id="537" r:id="rId32"/>
    <p:sldId id="526" r:id="rId33"/>
    <p:sldId id="527" r:id="rId34"/>
    <p:sldId id="511" r:id="rId35"/>
    <p:sldId id="554" r:id="rId36"/>
    <p:sldId id="553" r:id="rId37"/>
    <p:sldId id="555" r:id="rId38"/>
    <p:sldId id="556" r:id="rId39"/>
    <p:sldId id="516" r:id="rId40"/>
    <p:sldId id="515" r:id="rId41"/>
    <p:sldId id="559" r:id="rId42"/>
  </p:sldIdLst>
  <p:sldSz cx="9144000" cy="6858000" type="screen4x3"/>
  <p:notesSz cx="6811963" cy="99425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66" d="100"/>
          <a:sy n="66" d="100"/>
        </p:scale>
        <p:origin x="-1518"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lvl1pPr>
          </a:lstStyle>
          <a:p>
            <a:fld id="{E422CF04-F276-4326-8882-A38C79BF8BB4}" type="datetimeFigureOut">
              <a:rPr lang="fr-FR" smtClean="0"/>
              <a:t>01/10/2021</a:t>
            </a:fld>
            <a:endParaRPr lang="fr-FR"/>
          </a:p>
        </p:txBody>
      </p:sp>
      <p:sp>
        <p:nvSpPr>
          <p:cNvPr id="4" name="Slide Image Placeholder 3"/>
          <p:cNvSpPr>
            <a:spLocks noGrp="1" noRot="1" noChangeAspect="1"/>
          </p:cNvSpPr>
          <p:nvPr>
            <p:ph type="sldImg" idx="2"/>
          </p:nvPr>
        </p:nvSpPr>
        <p:spPr>
          <a:xfrm>
            <a:off x="922338" y="746125"/>
            <a:ext cx="4967287" cy="372745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lvl1pPr>
          </a:lstStyle>
          <a:p>
            <a:fld id="{09027133-8AE5-4459-AD04-82CDE6FEEF5E}" type="slidenum">
              <a:rPr lang="fr-FR" smtClean="0"/>
              <a:t>‹#›</a:t>
            </a:fld>
            <a:endParaRPr lang="fr-FR"/>
          </a:p>
        </p:txBody>
      </p:sp>
    </p:spTree>
    <p:extLst>
      <p:ext uri="{BB962C8B-B14F-4D97-AF65-F5344CB8AC3E}">
        <p14:creationId xmlns:p14="http://schemas.microsoft.com/office/powerpoint/2010/main" val="4010237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designnews.com/materials-assembly/ge-additive-unveils-am-system-high-heat-and-crack-prone-materials/196637734158699"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11</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13</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15</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16</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18</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19</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21</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22</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23</a:t>
            </a:fld>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24</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25</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the main heat source used in other metal 3D printing technologies. This increased beam power — multiple electron beams are used simultaneously in the EBM process —  ultimately means faster printing speeds.</a:t>
            </a:r>
          </a:p>
          <a:p>
            <a:endParaRPr lang="fr-FR" dirty="0"/>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26</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the main heat source used in other metal 3D printing technologies. This increased beam power — multiple electron beams are used simultaneously in the EBM process —  ultimately means faster printing speeds.</a:t>
            </a:r>
          </a:p>
          <a:p>
            <a:r>
              <a:rPr lang="en-US" dirty="0" smtClean="0"/>
              <a:t>Materials</a:t>
            </a:r>
          </a:p>
          <a:p>
            <a:r>
              <a:rPr lang="en-US" dirty="0" smtClean="0"/>
              <a:t>A limited range of metals can be used with EBM, including with titanium alloys (ideal for medical implants), cobalt chrome, steel powders, and nickel alloy 718. These materials demonstrate high strength, resistance to corrosion and top mechanical properties.</a:t>
            </a:r>
          </a:p>
          <a:p>
            <a:r>
              <a:rPr lang="en-US" dirty="0" smtClean="0"/>
              <a:t>It is important to note that any material used in EBM must be conductive, as the process heavily relies on electrical charges. </a:t>
            </a:r>
          </a:p>
          <a:p>
            <a:r>
              <a:rPr lang="en-US" dirty="0" smtClean="0"/>
              <a:t>EBM is also reportedly</a:t>
            </a:r>
            <a:r>
              <a:rPr lang="en-US" dirty="0" smtClean="0">
                <a:hlinkClick r:id="rId3"/>
              </a:rPr>
              <a:t> the only commercial AM solution  for manufacturing titanium </a:t>
            </a:r>
            <a:r>
              <a:rPr lang="en-US" dirty="0" err="1" smtClean="0">
                <a:hlinkClick r:id="rId3"/>
              </a:rPr>
              <a:t>aluminide</a:t>
            </a:r>
            <a:r>
              <a:rPr lang="en-US" dirty="0" smtClean="0">
                <a:hlinkClick r:id="rId3"/>
              </a:rPr>
              <a:t> (</a:t>
            </a:r>
            <a:r>
              <a:rPr lang="en-US" dirty="0" err="1" smtClean="0">
                <a:hlinkClick r:id="rId3"/>
              </a:rPr>
              <a:t>TiAl</a:t>
            </a:r>
            <a:r>
              <a:rPr lang="en-US" dirty="0" smtClean="0">
                <a:hlinkClick r:id="rId3"/>
              </a:rPr>
              <a:t>) parts</a:t>
            </a:r>
            <a:r>
              <a:rPr lang="en-US" dirty="0" smtClean="0"/>
              <a:t>. </a:t>
            </a:r>
            <a:r>
              <a:rPr lang="en-US" dirty="0" err="1" smtClean="0"/>
              <a:t>TiAl</a:t>
            </a:r>
            <a:r>
              <a:rPr lang="en-US" dirty="0" smtClean="0"/>
              <a:t>  is particularly noted  for its light weight, strength and heat resistance, although it is prone to cracking.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27</a:t>
            </a:fld>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28</a:t>
            </a:fld>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29</a:t>
            </a:fld>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30</a:t>
            </a:fld>
            <a:endParaRPr lang="fr-F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31</a:t>
            </a:fld>
            <a:endParaRPr lang="fr-F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32</a:t>
            </a:fld>
            <a:endParaRPr lang="fr-F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33</a:t>
            </a:fld>
            <a:endParaRPr lang="fr-F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34</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a:t>
            </a:fld>
            <a:endParaRPr lang="fr-F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35</a:t>
            </a:fld>
            <a:endParaRPr lang="fr-F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36</a:t>
            </a:fld>
            <a:endParaRPr lang="fr-F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37</a:t>
            </a:fld>
            <a:endParaRPr lang="fr-F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38</a:t>
            </a:fld>
            <a:endParaRPr lang="fr-F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39</a:t>
            </a:fld>
            <a:endParaRPr lang="fr-F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40</a:t>
            </a:fld>
            <a:endParaRPr lang="fr-F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41</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9A492F0A-8919-4CDD-8105-A2C16A4113F0}" type="slidenum">
              <a:rPr lang="fr-FR" smtClean="0"/>
              <a:pPr/>
              <a:t>10</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AD55A4B4-C0DC-4FBB-A206-4D194518AEF4}" type="datetimeFigureOut">
              <a:rPr lang="fr-FR" smtClean="0"/>
              <a:t>01/10/2021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253655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D55A4B4-C0DC-4FBB-A206-4D194518AEF4}" type="datetimeFigureOut">
              <a:rPr lang="fr-FR" smtClean="0"/>
              <a:t>01/10/2021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69321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D55A4B4-C0DC-4FBB-A206-4D194518AEF4}" type="datetimeFigureOut">
              <a:rPr lang="fr-FR" smtClean="0"/>
              <a:t>01/10/2021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206455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D55A4B4-C0DC-4FBB-A206-4D194518AEF4}" type="datetimeFigureOut">
              <a:rPr lang="fr-FR" smtClean="0"/>
              <a:t>01/10/2021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387439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55A4B4-C0DC-4FBB-A206-4D194518AEF4}" type="datetimeFigureOut">
              <a:rPr lang="fr-FR" smtClean="0"/>
              <a:t>01/10/2021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365311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AD55A4B4-C0DC-4FBB-A206-4D194518AEF4}" type="datetimeFigureOut">
              <a:rPr lang="fr-FR" smtClean="0"/>
              <a:t>01/10/2021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408149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AD55A4B4-C0DC-4FBB-A206-4D194518AEF4}" type="datetimeFigureOut">
              <a:rPr lang="fr-FR" smtClean="0"/>
              <a:t>01/10/2021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154198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AD55A4B4-C0DC-4FBB-A206-4D194518AEF4}" type="datetimeFigureOut">
              <a:rPr lang="fr-FR" smtClean="0"/>
              <a:t>01/10/2021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218830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5A4B4-C0DC-4FBB-A206-4D194518AEF4}" type="datetimeFigureOut">
              <a:rPr lang="fr-FR" smtClean="0"/>
              <a:t>01/10/2021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123186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A4B4-C0DC-4FBB-A206-4D194518AEF4}" type="datetimeFigureOut">
              <a:rPr lang="fr-FR" smtClean="0"/>
              <a:t>01/10/2021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170393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A4B4-C0DC-4FBB-A206-4D194518AEF4}" type="datetimeFigureOut">
              <a:rPr lang="fr-FR" smtClean="0"/>
              <a:t>01/10/2021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03F898-7347-4876-ADA5-0F3E9E682F96}" type="slidenum">
              <a:rPr lang="fr-FR" smtClean="0"/>
              <a:t>‹#›</a:t>
            </a:fld>
            <a:endParaRPr lang="fr-FR"/>
          </a:p>
        </p:txBody>
      </p:sp>
    </p:spTree>
    <p:extLst>
      <p:ext uri="{BB962C8B-B14F-4D97-AF65-F5344CB8AC3E}">
        <p14:creationId xmlns:p14="http://schemas.microsoft.com/office/powerpoint/2010/main" val="172566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5A4B4-C0DC-4FBB-A206-4D194518AEF4}" type="datetimeFigureOut">
              <a:rPr lang="fr-FR" smtClean="0"/>
              <a:t>01/10/2021</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3F898-7347-4876-ADA5-0F3E9E682F96}" type="slidenum">
              <a:rPr lang="fr-FR" smtClean="0"/>
              <a:t>‹#›</a:t>
            </a:fld>
            <a:endParaRPr lang="fr-FR"/>
          </a:p>
        </p:txBody>
      </p:sp>
    </p:spTree>
    <p:extLst>
      <p:ext uri="{BB962C8B-B14F-4D97-AF65-F5344CB8AC3E}">
        <p14:creationId xmlns:p14="http://schemas.microsoft.com/office/powerpoint/2010/main" val="269840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feature=player_detailpage&amp;v=jmovk_Nr1l8"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feature=player_detailpage&amp;v=Mjf6oaMVWr8"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feature=player_detailpage&amp;v=WHO6G67GJb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feature=player_detailpage&amp;v=4ebj6hH0HnY"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feature=player_detailpage&amp;v=TBU5DyPIr-w"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amfg.ai/2018/05/01/5-problems-faced-when-3d-printing-metals-and-how-to-fix-the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feature=player_detailpage&amp;v=BUfh5wxj3qA"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1</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368414"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2854331" y="534138"/>
            <a:ext cx="3617337" cy="369332"/>
          </a:xfrm>
          <a:prstGeom prst="rect">
            <a:avLst/>
          </a:prstGeom>
        </p:spPr>
        <p:txBody>
          <a:bodyPr wrap="none">
            <a:spAutoFit/>
          </a:bodyPr>
          <a:lstStyle/>
          <a:p>
            <a:r>
              <a:rPr lang="en-GB" dirty="0" smtClean="0">
                <a:solidFill>
                  <a:schemeClr val="bg1"/>
                </a:solidFill>
                <a:latin typeface="Times New Roman" panose="02020603050405020304" pitchFamily="18" charset="0"/>
                <a:cs typeface="Times New Roman" panose="02020603050405020304" pitchFamily="18" charset="0"/>
              </a:rPr>
              <a:t>Short introduction to the technology</a:t>
            </a:r>
            <a:endParaRPr lang="en-GB" dirty="0">
              <a:solidFill>
                <a:schemeClr val="bg1"/>
              </a:solidFill>
              <a:latin typeface="Times New Roman" panose="02020603050405020304" pitchFamily="18" charset="0"/>
              <a:cs typeface="Times New Roman" panose="02020603050405020304" pitchFamily="18" charset="0"/>
            </a:endParaRPr>
          </a:p>
        </p:txBody>
      </p:sp>
      <p:grpSp>
        <p:nvGrpSpPr>
          <p:cNvPr id="134" name="Group 133"/>
          <p:cNvGrpSpPr/>
          <p:nvPr/>
        </p:nvGrpSpPr>
        <p:grpSpPr>
          <a:xfrm>
            <a:off x="2117029" y="2287914"/>
            <a:ext cx="2515843" cy="1757257"/>
            <a:chOff x="6738141" y="4029194"/>
            <a:chExt cx="2916165" cy="2165296"/>
          </a:xfrm>
        </p:grpSpPr>
        <p:pic>
          <p:nvPicPr>
            <p:cNvPr id="180" name="Picture 179"/>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81" name="TextBox 180"/>
            <p:cNvSpPr txBox="1"/>
            <p:nvPr/>
          </p:nvSpPr>
          <p:spPr>
            <a:xfrm>
              <a:off x="7471949" y="4904644"/>
              <a:ext cx="1284301" cy="37924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1400" b="1" dirty="0" smtClean="0">
                  <a:latin typeface="Times New Roman" panose="02020603050405020304" pitchFamily="18" charset="0"/>
                  <a:cs typeface="Times New Roman" panose="02020603050405020304" pitchFamily="18" charset="0"/>
                </a:rPr>
                <a:t>CAD Model</a:t>
              </a:r>
              <a:endParaRPr lang="fr-FR" sz="1400" b="1" dirty="0">
                <a:latin typeface="Times New Roman" panose="02020603050405020304" pitchFamily="18" charset="0"/>
                <a:cs typeface="Times New Roman" panose="02020603050405020304" pitchFamily="18" charset="0"/>
              </a:endParaRPr>
            </a:p>
          </p:txBody>
        </p:sp>
      </p:grpSp>
      <p:grpSp>
        <p:nvGrpSpPr>
          <p:cNvPr id="135" name="Group 134"/>
          <p:cNvGrpSpPr/>
          <p:nvPr/>
        </p:nvGrpSpPr>
        <p:grpSpPr>
          <a:xfrm>
            <a:off x="2167652" y="3869890"/>
            <a:ext cx="2515843" cy="1757257"/>
            <a:chOff x="6738141" y="4029194"/>
            <a:chExt cx="2916165" cy="2165296"/>
          </a:xfrm>
        </p:grpSpPr>
        <p:pic>
          <p:nvPicPr>
            <p:cNvPr id="178" name="Picture 17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79" name="TextBox 178"/>
            <p:cNvSpPr txBox="1"/>
            <p:nvPr/>
          </p:nvSpPr>
          <p:spPr>
            <a:xfrm>
              <a:off x="7421041" y="4942565"/>
              <a:ext cx="1336253" cy="37924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sz="1400" b="1" dirty="0" smtClean="0">
                  <a:latin typeface="Times New Roman" panose="02020603050405020304" pitchFamily="18" charset="0"/>
                  <a:cs typeface="Times New Roman" panose="02020603050405020304" pitchFamily="18" charset="0"/>
                </a:rPr>
                <a:t>Preparation </a:t>
              </a:r>
              <a:endParaRPr lang="fr-FR" sz="1400" b="1" dirty="0">
                <a:latin typeface="Times New Roman" panose="02020603050405020304" pitchFamily="18" charset="0"/>
                <a:cs typeface="Times New Roman" panose="02020603050405020304" pitchFamily="18" charset="0"/>
              </a:endParaRPr>
            </a:p>
          </p:txBody>
        </p:sp>
      </p:grpSp>
      <p:grpSp>
        <p:nvGrpSpPr>
          <p:cNvPr id="136" name="Group 135"/>
          <p:cNvGrpSpPr/>
          <p:nvPr/>
        </p:nvGrpSpPr>
        <p:grpSpPr>
          <a:xfrm>
            <a:off x="3768857" y="1701639"/>
            <a:ext cx="2515843" cy="1757257"/>
            <a:chOff x="6738141" y="4029194"/>
            <a:chExt cx="2916165" cy="2165296"/>
          </a:xfrm>
        </p:grpSpPr>
        <p:pic>
          <p:nvPicPr>
            <p:cNvPr id="176" name="Picture 175"/>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77" name="TextBox 176"/>
            <p:cNvSpPr txBox="1"/>
            <p:nvPr/>
          </p:nvSpPr>
          <p:spPr>
            <a:xfrm>
              <a:off x="7429472" y="4924938"/>
              <a:ext cx="1419866" cy="37924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b="1" dirty="0" smtClean="0">
                  <a:latin typeface="Times New Roman" panose="02020603050405020304" pitchFamily="18" charset="0"/>
                  <a:cs typeface="Times New Roman" panose="02020603050405020304" pitchFamily="18" charset="0"/>
                </a:rPr>
                <a:t>Build Process</a:t>
              </a:r>
              <a:endParaRPr lang="fr-FR" sz="1400" b="1" dirty="0">
                <a:latin typeface="Times New Roman" panose="02020603050405020304" pitchFamily="18" charset="0"/>
                <a:cs typeface="Times New Roman" panose="02020603050405020304" pitchFamily="18" charset="0"/>
              </a:endParaRPr>
            </a:p>
          </p:txBody>
        </p:sp>
      </p:grpSp>
      <p:grpSp>
        <p:nvGrpSpPr>
          <p:cNvPr id="137" name="Group 136"/>
          <p:cNvGrpSpPr/>
          <p:nvPr/>
        </p:nvGrpSpPr>
        <p:grpSpPr>
          <a:xfrm>
            <a:off x="3999507" y="4361314"/>
            <a:ext cx="2515843" cy="1757257"/>
            <a:chOff x="6738141" y="4029194"/>
            <a:chExt cx="2916165" cy="2165296"/>
          </a:xfrm>
        </p:grpSpPr>
        <p:pic>
          <p:nvPicPr>
            <p:cNvPr id="174" name="Picture 173"/>
            <p:cNvPicPr>
              <a:picLocks noChangeAspect="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75" name="TextBox 174"/>
            <p:cNvSpPr txBox="1"/>
            <p:nvPr/>
          </p:nvSpPr>
          <p:spPr>
            <a:xfrm>
              <a:off x="7440234" y="4942565"/>
              <a:ext cx="1315814" cy="37924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sz="1400" b="1" dirty="0" smtClean="0">
                  <a:latin typeface="Times New Roman" panose="02020603050405020304" pitchFamily="18" charset="0"/>
                  <a:cs typeface="Times New Roman" panose="02020603050405020304" pitchFamily="18" charset="0"/>
                </a:rPr>
                <a:t>Post Process</a:t>
              </a:r>
              <a:endParaRPr lang="fr-FR" sz="1400" b="1" dirty="0">
                <a:latin typeface="Times New Roman" panose="02020603050405020304" pitchFamily="18" charset="0"/>
                <a:cs typeface="Times New Roman" panose="02020603050405020304" pitchFamily="18" charset="0"/>
              </a:endParaRPr>
            </a:p>
          </p:txBody>
        </p:sp>
      </p:grpSp>
      <p:grpSp>
        <p:nvGrpSpPr>
          <p:cNvPr id="138" name="Group 137"/>
          <p:cNvGrpSpPr/>
          <p:nvPr/>
        </p:nvGrpSpPr>
        <p:grpSpPr>
          <a:xfrm>
            <a:off x="3374951" y="3055013"/>
            <a:ext cx="2515843" cy="1757257"/>
            <a:chOff x="7388928" y="3787933"/>
            <a:chExt cx="2916165" cy="2165296"/>
          </a:xfrm>
        </p:grpSpPr>
        <p:pic>
          <p:nvPicPr>
            <p:cNvPr id="172" name="Picture 171"/>
            <p:cNvPicPr>
              <a:picLocks noChangeAspect="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7388928" y="3787933"/>
              <a:ext cx="2916165" cy="2165296"/>
            </a:xfrm>
            <a:prstGeom prst="rect">
              <a:avLst/>
            </a:prstGeom>
          </p:spPr>
        </p:pic>
        <p:sp>
          <p:nvSpPr>
            <p:cNvPr id="173" name="TextBox 172"/>
            <p:cNvSpPr txBox="1"/>
            <p:nvPr/>
          </p:nvSpPr>
          <p:spPr>
            <a:xfrm>
              <a:off x="8387198" y="4686240"/>
              <a:ext cx="758021" cy="37924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1400" b="1" dirty="0" smtClean="0">
                  <a:solidFill>
                    <a:schemeClr val="tx1"/>
                  </a:solidFill>
                  <a:latin typeface="Times New Roman" panose="02020603050405020304" pitchFamily="18" charset="0"/>
                  <a:cs typeface="Times New Roman" panose="02020603050405020304" pitchFamily="18" charset="0"/>
                </a:rPr>
                <a:t>PART</a:t>
              </a:r>
              <a:endParaRPr lang="fr-FR" sz="1400" b="1" dirty="0">
                <a:solidFill>
                  <a:schemeClr val="tx1"/>
                </a:solidFill>
                <a:latin typeface="Times New Roman" panose="02020603050405020304" pitchFamily="18" charset="0"/>
                <a:cs typeface="Times New Roman" panose="02020603050405020304" pitchFamily="18" charset="0"/>
              </a:endParaRPr>
            </a:p>
          </p:txBody>
        </p:sp>
      </p:grpSp>
      <p:grpSp>
        <p:nvGrpSpPr>
          <p:cNvPr id="139" name="Group 138"/>
          <p:cNvGrpSpPr/>
          <p:nvPr/>
        </p:nvGrpSpPr>
        <p:grpSpPr>
          <a:xfrm>
            <a:off x="1255970" y="1459412"/>
            <a:ext cx="2391226" cy="1197744"/>
            <a:chOff x="5201958" y="4029194"/>
            <a:chExt cx="4452348" cy="2165296"/>
          </a:xfrm>
        </p:grpSpPr>
        <p:pic>
          <p:nvPicPr>
            <p:cNvPr id="170" name="Picture 169"/>
            <p:cNvPicPr>
              <a:picLocks noChangeAspect="1"/>
            </p:cNvPicPr>
            <p:nvPr/>
          </p:nvPicPr>
          <p:blipFill>
            <a:blip r:embed="rId5" cstate="print">
              <a:duotone>
                <a:prstClr val="black"/>
                <a:schemeClr val="accent2">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71" name="TextBox 170"/>
            <p:cNvSpPr txBox="1"/>
            <p:nvPr/>
          </p:nvSpPr>
          <p:spPr>
            <a:xfrm>
              <a:off x="5201958" y="4236360"/>
              <a:ext cx="2119745" cy="556403"/>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CAD Design</a:t>
              </a:r>
              <a:endParaRPr lang="fr-FR" sz="1400" b="1" dirty="0">
                <a:latin typeface="Times New Roman" panose="02020603050405020304" pitchFamily="18" charset="0"/>
                <a:cs typeface="Times New Roman" panose="02020603050405020304" pitchFamily="18" charset="0"/>
              </a:endParaRPr>
            </a:p>
          </p:txBody>
        </p:sp>
      </p:grpSp>
      <p:grpSp>
        <p:nvGrpSpPr>
          <p:cNvPr id="140" name="Group 139"/>
          <p:cNvGrpSpPr/>
          <p:nvPr/>
        </p:nvGrpSpPr>
        <p:grpSpPr>
          <a:xfrm>
            <a:off x="680102" y="2442890"/>
            <a:ext cx="2291942" cy="1357904"/>
            <a:chOff x="5386820" y="3739654"/>
            <a:chExt cx="4267486" cy="2454836"/>
          </a:xfrm>
        </p:grpSpPr>
        <p:pic>
          <p:nvPicPr>
            <p:cNvPr id="168" name="Picture 167"/>
            <p:cNvPicPr>
              <a:picLocks noChangeAspect="1"/>
            </p:cNvPicPr>
            <p:nvPr/>
          </p:nvPicPr>
          <p:blipFill>
            <a:blip r:embed="rId5" cstate="print">
              <a:duotone>
                <a:prstClr val="black"/>
                <a:schemeClr val="accent2">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69" name="TextBox 168"/>
            <p:cNvSpPr txBox="1"/>
            <p:nvPr/>
          </p:nvSpPr>
          <p:spPr>
            <a:xfrm>
              <a:off x="5386820" y="3739654"/>
              <a:ext cx="2664874" cy="556403"/>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CAD Translator</a:t>
              </a:r>
              <a:endParaRPr lang="fr-FR" sz="1400" b="1" dirty="0">
                <a:latin typeface="Times New Roman" panose="02020603050405020304" pitchFamily="18" charset="0"/>
                <a:cs typeface="Times New Roman" panose="02020603050405020304" pitchFamily="18" charset="0"/>
              </a:endParaRPr>
            </a:p>
          </p:txBody>
        </p:sp>
      </p:grpSp>
      <p:grpSp>
        <p:nvGrpSpPr>
          <p:cNvPr id="141" name="Group 140"/>
          <p:cNvGrpSpPr/>
          <p:nvPr/>
        </p:nvGrpSpPr>
        <p:grpSpPr>
          <a:xfrm>
            <a:off x="679235" y="3752351"/>
            <a:ext cx="2391226" cy="1197744"/>
            <a:chOff x="5201958" y="4029194"/>
            <a:chExt cx="4452348" cy="2165296"/>
          </a:xfrm>
        </p:grpSpPr>
        <p:pic>
          <p:nvPicPr>
            <p:cNvPr id="166" name="Picture 165"/>
            <p:cNvPicPr>
              <a:picLocks noChangeAspect="1"/>
            </p:cNvPicPr>
            <p:nvPr/>
          </p:nvPicPr>
          <p:blipFill>
            <a:blip r:embed="rId5" cstate="print">
              <a:duotone>
                <a:prstClr val="black"/>
                <a:schemeClr val="accent4">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67" name="TextBox 166"/>
            <p:cNvSpPr txBox="1"/>
            <p:nvPr/>
          </p:nvSpPr>
          <p:spPr>
            <a:xfrm>
              <a:off x="5201958" y="4236360"/>
              <a:ext cx="2020413" cy="945883"/>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File</a:t>
              </a:r>
            </a:p>
            <a:p>
              <a:r>
                <a:rPr lang="en-GB" sz="1400" b="1" dirty="0" smtClean="0">
                  <a:latin typeface="Times New Roman" panose="02020603050405020304" pitchFamily="18" charset="0"/>
                  <a:cs typeface="Times New Roman" panose="02020603050405020304" pitchFamily="18" charset="0"/>
                </a:rPr>
                <a:t>Verification</a:t>
              </a:r>
              <a:endParaRPr lang="fr-FR" sz="1400" b="1" dirty="0">
                <a:latin typeface="Times New Roman" panose="02020603050405020304" pitchFamily="18" charset="0"/>
                <a:cs typeface="Times New Roman" panose="02020603050405020304" pitchFamily="18" charset="0"/>
              </a:endParaRPr>
            </a:p>
          </p:txBody>
        </p:sp>
      </p:grpSp>
      <p:grpSp>
        <p:nvGrpSpPr>
          <p:cNvPr id="142" name="Group 141"/>
          <p:cNvGrpSpPr/>
          <p:nvPr/>
        </p:nvGrpSpPr>
        <p:grpSpPr>
          <a:xfrm>
            <a:off x="921416" y="5003303"/>
            <a:ext cx="2391226" cy="1197744"/>
            <a:chOff x="5201958" y="4029194"/>
            <a:chExt cx="4452348" cy="2165296"/>
          </a:xfrm>
        </p:grpSpPr>
        <p:pic>
          <p:nvPicPr>
            <p:cNvPr id="164" name="Picture 163"/>
            <p:cNvPicPr>
              <a:picLocks noChangeAspect="1"/>
            </p:cNvPicPr>
            <p:nvPr/>
          </p:nvPicPr>
          <p:blipFill>
            <a:blip r:embed="rId5" cstate="print">
              <a:duotone>
                <a:prstClr val="black"/>
                <a:schemeClr val="accent4">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65" name="TextBox 164"/>
            <p:cNvSpPr txBox="1"/>
            <p:nvPr/>
          </p:nvSpPr>
          <p:spPr>
            <a:xfrm>
              <a:off x="5201958" y="4236360"/>
              <a:ext cx="2012295" cy="1335366"/>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Orientation</a:t>
              </a:r>
            </a:p>
            <a:p>
              <a:r>
                <a:rPr lang="en-GB" sz="1400" b="1" dirty="0">
                  <a:latin typeface="Times New Roman" panose="02020603050405020304" pitchFamily="18" charset="0"/>
                  <a:cs typeface="Times New Roman" panose="02020603050405020304" pitchFamily="18" charset="0"/>
                </a:rPr>
                <a:t>Support</a:t>
              </a:r>
              <a:endParaRPr lang="fr-FR" sz="1400" b="1" dirty="0">
                <a:latin typeface="Times New Roman" panose="02020603050405020304" pitchFamily="18" charset="0"/>
                <a:cs typeface="Times New Roman" panose="02020603050405020304" pitchFamily="18" charset="0"/>
              </a:endParaRPr>
            </a:p>
            <a:p>
              <a:endParaRPr lang="fr-FR" sz="1400" b="1" dirty="0">
                <a:latin typeface="Times New Roman" panose="02020603050405020304" pitchFamily="18" charset="0"/>
                <a:cs typeface="Times New Roman" panose="02020603050405020304" pitchFamily="18" charset="0"/>
              </a:endParaRPr>
            </a:p>
          </p:txBody>
        </p:sp>
      </p:grpSp>
      <p:grpSp>
        <p:nvGrpSpPr>
          <p:cNvPr id="143" name="Group 142"/>
          <p:cNvGrpSpPr/>
          <p:nvPr/>
        </p:nvGrpSpPr>
        <p:grpSpPr>
          <a:xfrm>
            <a:off x="2317319" y="5312730"/>
            <a:ext cx="2117037" cy="1230766"/>
            <a:chOff x="5712484" y="4029194"/>
            <a:chExt cx="3941822" cy="2224994"/>
          </a:xfrm>
        </p:grpSpPr>
        <p:pic>
          <p:nvPicPr>
            <p:cNvPr id="162" name="Picture 161"/>
            <p:cNvPicPr>
              <a:picLocks noChangeAspect="1"/>
            </p:cNvPicPr>
            <p:nvPr/>
          </p:nvPicPr>
          <p:blipFill>
            <a:blip r:embed="rId5" cstate="print">
              <a:duotone>
                <a:prstClr val="black"/>
                <a:schemeClr val="accent4">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63" name="TextBox 162"/>
            <p:cNvSpPr txBox="1"/>
            <p:nvPr/>
          </p:nvSpPr>
          <p:spPr>
            <a:xfrm>
              <a:off x="5712484" y="5697785"/>
              <a:ext cx="1997372" cy="556403"/>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Parameters</a:t>
              </a:r>
              <a:endParaRPr lang="fr-FR" sz="1400" b="1" dirty="0">
                <a:latin typeface="Times New Roman" panose="02020603050405020304" pitchFamily="18" charset="0"/>
                <a:cs typeface="Times New Roman" panose="02020603050405020304" pitchFamily="18" charset="0"/>
              </a:endParaRPr>
            </a:p>
          </p:txBody>
        </p:sp>
      </p:grpSp>
      <p:grpSp>
        <p:nvGrpSpPr>
          <p:cNvPr id="144" name="Group 143"/>
          <p:cNvGrpSpPr/>
          <p:nvPr/>
        </p:nvGrpSpPr>
        <p:grpSpPr>
          <a:xfrm>
            <a:off x="5257428" y="1308454"/>
            <a:ext cx="2211915" cy="1197744"/>
            <a:chOff x="6738141" y="4029194"/>
            <a:chExt cx="4118480" cy="2165296"/>
          </a:xfrm>
        </p:grpSpPr>
        <p:pic>
          <p:nvPicPr>
            <p:cNvPr id="160" name="Picture 159"/>
            <p:cNvPicPr>
              <a:picLocks noChangeAspect="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61" name="TextBox 160"/>
            <p:cNvSpPr txBox="1"/>
            <p:nvPr/>
          </p:nvSpPr>
          <p:spPr>
            <a:xfrm>
              <a:off x="9020425" y="4188730"/>
              <a:ext cx="1836196" cy="556403"/>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Part Build</a:t>
              </a:r>
              <a:endParaRPr lang="fr-FR" sz="1400" b="1" dirty="0">
                <a:latin typeface="Times New Roman" panose="02020603050405020304" pitchFamily="18" charset="0"/>
                <a:cs typeface="Times New Roman" panose="02020603050405020304" pitchFamily="18" charset="0"/>
              </a:endParaRPr>
            </a:p>
          </p:txBody>
        </p:sp>
      </p:grpSp>
      <p:grpSp>
        <p:nvGrpSpPr>
          <p:cNvPr id="145" name="Group 144"/>
          <p:cNvGrpSpPr/>
          <p:nvPr/>
        </p:nvGrpSpPr>
        <p:grpSpPr>
          <a:xfrm>
            <a:off x="5608336" y="4361314"/>
            <a:ext cx="2674221" cy="1197744"/>
            <a:chOff x="6738141" y="4029194"/>
            <a:chExt cx="4979271" cy="2165296"/>
          </a:xfrm>
        </p:grpSpPr>
        <p:pic>
          <p:nvPicPr>
            <p:cNvPr id="158" name="Picture 157"/>
            <p:cNvPicPr>
              <a:picLocks noChangeAspect="1"/>
            </p:cNvPicPr>
            <p:nvPr/>
          </p:nvPicPr>
          <p:blipFill>
            <a:blip r:embed="rId5" cstate="print">
              <a:duotone>
                <a:prstClr val="black"/>
                <a:schemeClr val="accent5">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59" name="TextBox 158"/>
            <p:cNvSpPr txBox="1"/>
            <p:nvPr/>
          </p:nvSpPr>
          <p:spPr>
            <a:xfrm>
              <a:off x="9069490" y="4682866"/>
              <a:ext cx="2647922" cy="945883"/>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Cleaning</a:t>
              </a:r>
            </a:p>
            <a:p>
              <a:r>
                <a:rPr lang="en-GB" sz="1400" b="1" dirty="0" smtClean="0">
                  <a:latin typeface="Times New Roman" panose="02020603050405020304" pitchFamily="18" charset="0"/>
                  <a:cs typeface="Times New Roman" panose="02020603050405020304" pitchFamily="18" charset="0"/>
                </a:rPr>
                <a:t>Support remove</a:t>
              </a:r>
              <a:endParaRPr lang="fr-FR" sz="1400" b="1" dirty="0">
                <a:latin typeface="Times New Roman" panose="02020603050405020304" pitchFamily="18" charset="0"/>
                <a:cs typeface="Times New Roman" panose="02020603050405020304" pitchFamily="18" charset="0"/>
              </a:endParaRPr>
            </a:p>
          </p:txBody>
        </p:sp>
      </p:grpSp>
      <p:grpSp>
        <p:nvGrpSpPr>
          <p:cNvPr id="146" name="Group 145"/>
          <p:cNvGrpSpPr/>
          <p:nvPr/>
        </p:nvGrpSpPr>
        <p:grpSpPr>
          <a:xfrm>
            <a:off x="5355787" y="5455097"/>
            <a:ext cx="2327676" cy="1197744"/>
            <a:chOff x="6738141" y="4029194"/>
            <a:chExt cx="4334021" cy="2165296"/>
          </a:xfrm>
        </p:grpSpPr>
        <p:pic>
          <p:nvPicPr>
            <p:cNvPr id="156" name="Picture 155"/>
            <p:cNvPicPr>
              <a:picLocks noChangeAspect="1"/>
            </p:cNvPicPr>
            <p:nvPr/>
          </p:nvPicPr>
          <p:blipFill>
            <a:blip r:embed="rId5" cstate="print">
              <a:duotone>
                <a:prstClr val="black"/>
                <a:schemeClr val="accent5">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57" name="TextBox 156"/>
            <p:cNvSpPr txBox="1"/>
            <p:nvPr/>
          </p:nvSpPr>
          <p:spPr>
            <a:xfrm>
              <a:off x="9104637" y="4863490"/>
              <a:ext cx="1967525" cy="556403"/>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Post curing</a:t>
              </a:r>
              <a:endParaRPr lang="fr-FR" sz="1400" b="1" dirty="0">
                <a:latin typeface="Times New Roman" panose="02020603050405020304" pitchFamily="18" charset="0"/>
                <a:cs typeface="Times New Roman" panose="02020603050405020304" pitchFamily="18" charset="0"/>
              </a:endParaRPr>
            </a:p>
          </p:txBody>
        </p:sp>
      </p:grpSp>
      <p:grpSp>
        <p:nvGrpSpPr>
          <p:cNvPr id="147" name="Group 146"/>
          <p:cNvGrpSpPr/>
          <p:nvPr/>
        </p:nvGrpSpPr>
        <p:grpSpPr>
          <a:xfrm>
            <a:off x="4855964" y="2873722"/>
            <a:ext cx="2515843" cy="1757257"/>
            <a:chOff x="6746575" y="4033848"/>
            <a:chExt cx="2916165" cy="2165296"/>
          </a:xfrm>
        </p:grpSpPr>
        <p:pic>
          <p:nvPicPr>
            <p:cNvPr id="154" name="Picture 153"/>
            <p:cNvPicPr>
              <a:picLocks noChangeAspect="1"/>
            </p:cNvPicPr>
            <p:nvPr/>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46575" y="4033848"/>
              <a:ext cx="2916165" cy="2165296"/>
            </a:xfrm>
            <a:prstGeom prst="rect">
              <a:avLst/>
            </a:prstGeom>
          </p:spPr>
        </p:pic>
        <p:sp>
          <p:nvSpPr>
            <p:cNvPr id="155" name="TextBox 154"/>
            <p:cNvSpPr txBox="1"/>
            <p:nvPr/>
          </p:nvSpPr>
          <p:spPr>
            <a:xfrm>
              <a:off x="7609205" y="4942565"/>
              <a:ext cx="988868" cy="37924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sz="1400" b="1" dirty="0" smtClean="0">
                  <a:latin typeface="Times New Roman" panose="02020603050405020304" pitchFamily="18" charset="0"/>
                  <a:cs typeface="Times New Roman" panose="02020603050405020304" pitchFamily="18" charset="0"/>
                </a:rPr>
                <a:t>Material</a:t>
              </a:r>
              <a:endParaRPr lang="fr-FR" sz="1400" b="1" dirty="0">
                <a:latin typeface="Times New Roman" panose="02020603050405020304" pitchFamily="18" charset="0"/>
                <a:cs typeface="Times New Roman" panose="02020603050405020304" pitchFamily="18" charset="0"/>
              </a:endParaRPr>
            </a:p>
          </p:txBody>
        </p:sp>
      </p:grpSp>
      <p:grpSp>
        <p:nvGrpSpPr>
          <p:cNvPr id="148" name="Group 147"/>
          <p:cNvGrpSpPr/>
          <p:nvPr/>
        </p:nvGrpSpPr>
        <p:grpSpPr>
          <a:xfrm>
            <a:off x="5984949" y="2180662"/>
            <a:ext cx="2195822" cy="1197744"/>
            <a:chOff x="6738141" y="4029194"/>
            <a:chExt cx="4088517" cy="2165296"/>
          </a:xfrm>
        </p:grpSpPr>
        <p:pic>
          <p:nvPicPr>
            <p:cNvPr id="152" name="Picture 151"/>
            <p:cNvPicPr>
              <a:picLocks noChangeAspect="1"/>
            </p:cNvPicPr>
            <p:nvPr/>
          </p:nvPicPr>
          <p:blipFill>
            <a:blip r:embed="rId5" cstate="print">
              <a:duotone>
                <a:prstClr val="black"/>
                <a:schemeClr val="accent6">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53" name="TextBox 152"/>
            <p:cNvSpPr txBox="1"/>
            <p:nvPr/>
          </p:nvSpPr>
          <p:spPr>
            <a:xfrm>
              <a:off x="9020425" y="4188730"/>
              <a:ext cx="1806233" cy="945883"/>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Chemical </a:t>
              </a:r>
            </a:p>
            <a:p>
              <a:r>
                <a:rPr lang="en-GB" sz="1400" b="1" dirty="0" smtClean="0">
                  <a:latin typeface="Times New Roman" panose="02020603050405020304" pitchFamily="18" charset="0"/>
                  <a:cs typeface="Times New Roman" panose="02020603050405020304" pitchFamily="18" charset="0"/>
                </a:rPr>
                <a:t>properties</a:t>
              </a:r>
              <a:endParaRPr lang="fr-FR" sz="1400" b="1" dirty="0">
                <a:latin typeface="Times New Roman" panose="02020603050405020304" pitchFamily="18" charset="0"/>
                <a:cs typeface="Times New Roman" panose="02020603050405020304" pitchFamily="18" charset="0"/>
              </a:endParaRPr>
            </a:p>
          </p:txBody>
        </p:sp>
      </p:grpSp>
      <p:grpSp>
        <p:nvGrpSpPr>
          <p:cNvPr id="149" name="Group 148"/>
          <p:cNvGrpSpPr/>
          <p:nvPr/>
        </p:nvGrpSpPr>
        <p:grpSpPr>
          <a:xfrm>
            <a:off x="6540037" y="3286148"/>
            <a:ext cx="1981171" cy="1363618"/>
            <a:chOff x="6738141" y="4029194"/>
            <a:chExt cx="3688847" cy="2465164"/>
          </a:xfrm>
        </p:grpSpPr>
        <p:pic>
          <p:nvPicPr>
            <p:cNvPr id="150" name="Picture 149"/>
            <p:cNvPicPr>
              <a:picLocks noChangeAspect="1"/>
            </p:cNvPicPr>
            <p:nvPr/>
          </p:nvPicPr>
          <p:blipFill>
            <a:blip r:embed="rId5" cstate="print">
              <a:duotone>
                <a:prstClr val="black"/>
                <a:schemeClr val="accent6">
                  <a:tint val="45000"/>
                  <a:satMod val="400000"/>
                </a:schemeClr>
              </a:duotone>
              <a:extLst>
                <a:ext uri="{BEBA8EAE-BF5A-486C-A8C5-ECC9F3942E4B}">
                  <a14:imgProps xmlns:a14="http://schemas.microsoft.com/office/drawing/2010/main">
                    <a14:imgLayer r:embed="rId6">
                      <a14:imgEffect>
                        <a14:backgroundRemoval t="3226" b="94892" l="12575" r="81238"/>
                      </a14:imgEffect>
                    </a14:imgLayer>
                  </a14:imgProps>
                </a:ext>
                <a:ext uri="{28A0092B-C50C-407E-A947-70E740481C1C}">
                  <a14:useLocalDpi xmlns:a14="http://schemas.microsoft.com/office/drawing/2010/main" val="0"/>
                </a:ext>
              </a:extLst>
            </a:blip>
            <a:stretch>
              <a:fillRect/>
            </a:stretch>
          </p:blipFill>
          <p:spPr>
            <a:xfrm>
              <a:off x="6738141" y="4029194"/>
              <a:ext cx="2916165" cy="2165296"/>
            </a:xfrm>
            <a:prstGeom prst="rect">
              <a:avLst/>
            </a:prstGeom>
          </p:spPr>
        </p:pic>
        <p:sp>
          <p:nvSpPr>
            <p:cNvPr id="151" name="TextBox 150"/>
            <p:cNvSpPr txBox="1"/>
            <p:nvPr/>
          </p:nvSpPr>
          <p:spPr>
            <a:xfrm>
              <a:off x="8620757" y="5548475"/>
              <a:ext cx="1806231" cy="945883"/>
            </a:xfrm>
            <a:prstGeom prst="rect">
              <a:avLst/>
            </a:prstGeom>
            <a:noFill/>
          </p:spPr>
          <p:txBody>
            <a:bodyPr wrap="none" rtlCol="0">
              <a:spAutoFit/>
            </a:bodyPr>
            <a:lstStyle/>
            <a:p>
              <a:r>
                <a:rPr lang="en-GB" sz="1400" b="1" dirty="0" smtClean="0">
                  <a:latin typeface="Times New Roman" panose="02020603050405020304" pitchFamily="18" charset="0"/>
                  <a:cs typeface="Times New Roman" panose="02020603050405020304" pitchFamily="18" charset="0"/>
                </a:rPr>
                <a:t>Physical</a:t>
              </a:r>
            </a:p>
            <a:p>
              <a:r>
                <a:rPr lang="en-GB" sz="1400" b="1" dirty="0" smtClean="0">
                  <a:latin typeface="Times New Roman" panose="02020603050405020304" pitchFamily="18" charset="0"/>
                  <a:cs typeface="Times New Roman" panose="02020603050405020304" pitchFamily="18" charset="0"/>
                </a:rPr>
                <a:t>properties</a:t>
              </a:r>
              <a:endParaRPr lang="fr-FR" sz="14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4399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fade">
                                      <p:cBhvr>
                                        <p:cTn id="11" dur="500"/>
                                        <p:tgtEl>
                                          <p:spTgt spid="13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fade">
                                      <p:cBhvr>
                                        <p:cTn id="16" dur="500"/>
                                        <p:tgtEl>
                                          <p:spTgt spid="14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9"/>
                                        </p:tgtEl>
                                        <p:attrNameLst>
                                          <p:attrName>style.visibility</p:attrName>
                                        </p:attrNameLst>
                                      </p:cBhvr>
                                      <p:to>
                                        <p:strVal val="visible"/>
                                      </p:to>
                                    </p:set>
                                    <p:animEffect transition="in" filter="fade">
                                      <p:cBhvr>
                                        <p:cTn id="25" dur="500"/>
                                        <p:tgtEl>
                                          <p:spTgt spid="14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8"/>
                                        </p:tgtEl>
                                        <p:attrNameLst>
                                          <p:attrName>style.visibility</p:attrName>
                                        </p:attrNameLst>
                                      </p:cBhvr>
                                      <p:to>
                                        <p:strVal val="visible"/>
                                      </p:to>
                                    </p:set>
                                    <p:animEffect transition="in" filter="fade">
                                      <p:cBhvr>
                                        <p:cTn id="30" dur="500"/>
                                        <p:tgtEl>
                                          <p:spTgt spid="14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fade">
                                      <p:cBhvr>
                                        <p:cTn id="39" dur="500"/>
                                        <p:tgtEl>
                                          <p:spTgt spid="14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2"/>
                                        </p:tgtEl>
                                        <p:attrNameLst>
                                          <p:attrName>style.visibility</p:attrName>
                                        </p:attrNameLst>
                                      </p:cBhvr>
                                      <p:to>
                                        <p:strVal val="visible"/>
                                      </p:to>
                                    </p:set>
                                    <p:animEffect transition="in" filter="fade">
                                      <p:cBhvr>
                                        <p:cTn id="44" dur="500"/>
                                        <p:tgtEl>
                                          <p:spTgt spid="1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3"/>
                                        </p:tgtEl>
                                        <p:attrNameLst>
                                          <p:attrName>style.visibility</p:attrName>
                                        </p:attrNameLst>
                                      </p:cBhvr>
                                      <p:to>
                                        <p:strVal val="visible"/>
                                      </p:to>
                                    </p:set>
                                    <p:animEffect transition="in" filter="fade">
                                      <p:cBhvr>
                                        <p:cTn id="49" dur="500"/>
                                        <p:tgtEl>
                                          <p:spTgt spid="14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3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fade">
                                      <p:cBhvr>
                                        <p:cTn id="58" dur="500"/>
                                        <p:tgtEl>
                                          <p:spTgt spid="14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5"/>
                                        </p:tgtEl>
                                        <p:attrNameLst>
                                          <p:attrName>style.visibility</p:attrName>
                                        </p:attrNameLst>
                                      </p:cBhvr>
                                      <p:to>
                                        <p:strVal val="visible"/>
                                      </p:to>
                                    </p:set>
                                    <p:animEffect transition="in" filter="fade">
                                      <p:cBhvr>
                                        <p:cTn id="67" dur="500"/>
                                        <p:tgtEl>
                                          <p:spTgt spid="14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10</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4314001"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 – Jetting systems</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0030" y="1231490"/>
            <a:ext cx="8722449" cy="923330"/>
          </a:xfrm>
          <a:prstGeom prst="rect">
            <a:avLst/>
          </a:prstGeom>
        </p:spPr>
        <p:txBody>
          <a:bodyPr wrap="square">
            <a:spAutoFit/>
          </a:bodyPr>
          <a:lstStyle/>
          <a:p>
            <a:pPr algn="just"/>
            <a:r>
              <a:rPr lang="en-US" b="1" dirty="0"/>
              <a:t>Material jetting creates objects in a similar method to a two dimensional ink jet printer. Material is jetted onto a build platform using either a continuous or Drop on Demand (DOD) approach. </a:t>
            </a:r>
          </a:p>
        </p:txBody>
      </p:sp>
      <p:sp>
        <p:nvSpPr>
          <p:cNvPr id="3" name="Rectangle 2"/>
          <p:cNvSpPr/>
          <p:nvPr/>
        </p:nvSpPr>
        <p:spPr>
          <a:xfrm>
            <a:off x="3999745" y="2430875"/>
            <a:ext cx="4892734" cy="3970318"/>
          </a:xfrm>
          <a:prstGeom prst="rect">
            <a:avLst/>
          </a:prstGeom>
        </p:spPr>
        <p:txBody>
          <a:bodyPr wrap="square">
            <a:spAutoFit/>
          </a:bodyPr>
          <a:lstStyle/>
          <a:p>
            <a:pPr algn="just"/>
            <a:r>
              <a:rPr lang="en-US" b="1" dirty="0" err="1" smtClean="0"/>
              <a:t>PolyJet</a:t>
            </a:r>
            <a:r>
              <a:rPr lang="en-US" b="1" dirty="0" smtClean="0"/>
              <a:t> </a:t>
            </a:r>
            <a:r>
              <a:rPr lang="en-US" b="1" dirty="0"/>
              <a:t>printers have print heads, build chamber, material container and UV Curing light</a:t>
            </a:r>
          </a:p>
          <a:p>
            <a:pPr algn="just"/>
            <a:r>
              <a:rPr lang="en-US" b="1" dirty="0"/>
              <a:t>Liquid resin inside the container is heated at the start to achieve optimum viscosity suitable for jetting</a:t>
            </a:r>
          </a:p>
          <a:p>
            <a:pPr algn="just"/>
            <a:r>
              <a:rPr lang="en-US" b="1" dirty="0"/>
              <a:t>Print head jets thousands of tiny droplets of photopolymer as per the layer information, travelling across the X-Y build platform</a:t>
            </a:r>
          </a:p>
          <a:p>
            <a:pPr algn="just"/>
            <a:r>
              <a:rPr lang="en-US" b="1" dirty="0"/>
              <a:t>UV light cures the material deposited and solidifying it to create the layer</a:t>
            </a:r>
          </a:p>
          <a:p>
            <a:pPr algn="just"/>
            <a:r>
              <a:rPr lang="en-US" b="1" dirty="0"/>
              <a:t>Once the layer is completed the build platform is moved downwards to start the next layer</a:t>
            </a:r>
          </a:p>
          <a:p>
            <a:pPr algn="just"/>
            <a:r>
              <a:rPr lang="en-US" b="1" dirty="0"/>
              <a:t>This process continues until the part has finished printing</a:t>
            </a:r>
          </a:p>
        </p:txBody>
      </p:sp>
      <p:pic>
        <p:nvPicPr>
          <p:cNvPr id="2052" name="Picture 4" descr="Material jetting - MJ, NPJ, DOD | Mak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63" y="4465501"/>
            <a:ext cx="3953281" cy="224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85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11</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4314001"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 – Jetting systems</a:t>
            </a:r>
            <a:endParaRPr lang="en-GB" b="1" dirty="0">
              <a:solidFill>
                <a:schemeClr val="bg1"/>
              </a:solidFill>
              <a:latin typeface="Times New Roman" panose="02020603050405020304" pitchFamily="18" charset="0"/>
              <a:cs typeface="Times New Roman" panose="02020603050405020304" pitchFamily="18" charset="0"/>
            </a:endParaRPr>
          </a:p>
        </p:txBody>
      </p:sp>
      <p:pic>
        <p:nvPicPr>
          <p:cNvPr id="2052" name="Picture 4" descr="Material jetting - MJ, NPJ, DOD | Mak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63" y="4465501"/>
            <a:ext cx="3953281" cy="224375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484" y="1268760"/>
            <a:ext cx="849000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189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Adv</a:t>
            </a:r>
            <a:r>
              <a:rPr lang="en-US" dirty="0" smtClean="0"/>
              <a:t> &amp; </a:t>
            </a:r>
            <a:r>
              <a:rPr lang="en-US" dirty="0" err="1" smtClean="0"/>
              <a:t>disadv</a:t>
            </a:r>
            <a:r>
              <a:rPr lang="en-US" dirty="0" smtClean="0"/>
              <a:t>, </a:t>
            </a:r>
            <a:r>
              <a:rPr lang="en-US" dirty="0" err="1" smtClean="0"/>
              <a:t>applns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Advantages </a:t>
            </a:r>
            <a:endParaRPr lang="en-US" dirty="0"/>
          </a:p>
          <a:p>
            <a:r>
              <a:rPr lang="en-US" dirty="0"/>
              <a:t>The metal particles being jetted are </a:t>
            </a:r>
            <a:r>
              <a:rPr lang="en-US" b="1" dirty="0" err="1"/>
              <a:t>nanoscale</a:t>
            </a:r>
            <a:r>
              <a:rPr lang="en-US" b="1" dirty="0"/>
              <a:t> and the resulting layer thickness is extremely thin as compared to other additive technologies</a:t>
            </a:r>
            <a:r>
              <a:rPr lang="en-US" dirty="0"/>
              <a:t>. </a:t>
            </a:r>
            <a:endParaRPr lang="en-US" dirty="0" smtClean="0"/>
          </a:p>
          <a:p>
            <a:r>
              <a:rPr lang="en-US" dirty="0" smtClean="0"/>
              <a:t>Ultra-thin </a:t>
            </a:r>
            <a:r>
              <a:rPr lang="en-US" dirty="0"/>
              <a:t>layers produce very high-resolution parts where the layers are nearly invisible to the human eye</a:t>
            </a:r>
            <a:r>
              <a:rPr lang="en-US" dirty="0" smtClean="0"/>
              <a:t>.</a:t>
            </a:r>
          </a:p>
          <a:p>
            <a:pPr marL="0" indent="0">
              <a:buNone/>
            </a:pPr>
            <a:r>
              <a:rPr lang="en-US" b="1" dirty="0" err="1" smtClean="0"/>
              <a:t>Disadv</a:t>
            </a:r>
            <a:endParaRPr lang="en-US" b="1" dirty="0"/>
          </a:p>
          <a:p>
            <a:r>
              <a:rPr lang="en-US" dirty="0"/>
              <a:t> </a:t>
            </a:r>
            <a:r>
              <a:rPr lang="en-US" b="1" dirty="0"/>
              <a:t>Production cost is high</a:t>
            </a:r>
            <a:r>
              <a:rPr lang="en-US" dirty="0"/>
              <a:t> </a:t>
            </a:r>
            <a:r>
              <a:rPr lang="en-US" dirty="0" smtClean="0"/>
              <a:t> due to slow build process– </a:t>
            </a:r>
            <a:r>
              <a:rPr lang="en-US" dirty="0"/>
              <a:t>With the use of techniques other than additive manufacturing, parts can be made faster and hence the extra time can lead to higher costs. </a:t>
            </a:r>
            <a:endParaRPr lang="en-US" dirty="0" smtClean="0"/>
          </a:p>
          <a:p>
            <a:r>
              <a:rPr lang="en-US" dirty="0" smtClean="0"/>
              <a:t>Besides high-quality </a:t>
            </a:r>
            <a:r>
              <a:rPr lang="en-US" dirty="0"/>
              <a:t>of additive manufacturing machines may cost high.</a:t>
            </a:r>
            <a:endParaRPr lang="en-US" dirty="0" smtClean="0"/>
          </a:p>
          <a:p>
            <a:pPr marL="0" indent="0">
              <a:buNone/>
            </a:pPr>
            <a:r>
              <a:rPr lang="en-US" b="1" dirty="0" smtClean="0"/>
              <a:t>Applications</a:t>
            </a:r>
          </a:p>
          <a:p>
            <a:r>
              <a:rPr lang="en-US" dirty="0"/>
              <a:t>rapid prototyping for design verification to building functional parts and tooling</a:t>
            </a:r>
          </a:p>
        </p:txBody>
      </p:sp>
    </p:spTree>
    <p:extLst>
      <p:ext uri="{BB962C8B-B14F-4D97-AF65-F5344CB8AC3E}">
        <p14:creationId xmlns:p14="http://schemas.microsoft.com/office/powerpoint/2010/main" val="324075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13</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7504" y="1206331"/>
            <a:ext cx="5616624" cy="4031873"/>
          </a:xfrm>
          <a:prstGeom prst="rect">
            <a:avLst/>
          </a:prstGeom>
        </p:spPr>
        <p:txBody>
          <a:bodyPr wrap="square">
            <a:spAutoFit/>
          </a:bodyPr>
          <a:lstStyle/>
          <a:p>
            <a:r>
              <a:rPr lang="en-GB" sz="1600" b="1" i="1" dirty="0">
                <a:latin typeface="Times New Roman" panose="02020603050405020304" pitchFamily="18" charset="0"/>
                <a:cs typeface="Times New Roman" panose="02020603050405020304" pitchFamily="18" charset="0"/>
              </a:rPr>
              <a:t>Digital Light Processing (DLP</a:t>
            </a:r>
            <a:r>
              <a:rPr lang="en-GB" sz="1600" b="1" i="1" dirty="0" smtClean="0">
                <a:latin typeface="Times New Roman" panose="02020603050405020304" pitchFamily="18" charset="0"/>
                <a:cs typeface="Times New Roman" panose="02020603050405020304" pitchFamily="18" charset="0"/>
              </a:rPr>
              <a:t>)</a:t>
            </a:r>
          </a:p>
          <a:p>
            <a:r>
              <a:rPr lang="en-GB" sz="1600" i="1" dirty="0" smtClean="0">
                <a:latin typeface="Times New Roman" panose="02020603050405020304" pitchFamily="18" charset="0"/>
                <a:cs typeface="Times New Roman" panose="02020603050405020304" pitchFamily="18" charset="0"/>
              </a:rPr>
              <a:t> </a:t>
            </a:r>
            <a:endParaRPr lang="en-GB" sz="1600" i="1" dirty="0">
              <a:latin typeface="Times New Roman" panose="02020603050405020304" pitchFamily="18" charset="0"/>
              <a:cs typeface="Times New Roman" panose="02020603050405020304" pitchFamily="18" charset="0"/>
            </a:endParaRPr>
          </a:p>
          <a:p>
            <a:pPr algn="just"/>
            <a:r>
              <a:rPr lang="en-GB" sz="1600" b="1" dirty="0" smtClean="0">
                <a:latin typeface="Times New Roman" panose="02020603050405020304" pitchFamily="18" charset="0"/>
                <a:cs typeface="Times New Roman" panose="02020603050405020304" pitchFamily="18" charset="0"/>
              </a:rPr>
              <a:t>is </a:t>
            </a:r>
            <a:r>
              <a:rPr lang="en-GB" sz="1600" b="1" dirty="0">
                <a:latin typeface="Times New Roman" panose="02020603050405020304" pitchFamily="18" charset="0"/>
                <a:cs typeface="Times New Roman" panose="02020603050405020304" pitchFamily="18" charset="0"/>
              </a:rPr>
              <a:t>a similar process </a:t>
            </a:r>
            <a:r>
              <a:rPr lang="en-GB" sz="1600" b="1" dirty="0" smtClean="0">
                <a:latin typeface="Times New Roman" panose="02020603050405020304" pitchFamily="18" charset="0"/>
                <a:cs typeface="Times New Roman" panose="02020603050405020304" pitchFamily="18" charset="0"/>
              </a:rPr>
              <a:t>to Stereolithography </a:t>
            </a:r>
            <a:r>
              <a:rPr lang="en-GB" sz="1600" b="1" dirty="0">
                <a:latin typeface="Times New Roman" panose="02020603050405020304" pitchFamily="18" charset="0"/>
                <a:cs typeface="Times New Roman" panose="02020603050405020304" pitchFamily="18" charset="0"/>
              </a:rPr>
              <a:t>in that it is a 3D </a:t>
            </a:r>
            <a:r>
              <a:rPr lang="en-GB" sz="1600" b="1" dirty="0" smtClean="0">
                <a:latin typeface="Times New Roman" panose="02020603050405020304" pitchFamily="18" charset="0"/>
                <a:cs typeface="Times New Roman" panose="02020603050405020304" pitchFamily="18" charset="0"/>
              </a:rPr>
              <a:t>printing process </a:t>
            </a:r>
            <a:r>
              <a:rPr lang="en-GB" sz="1600" b="1" dirty="0">
                <a:latin typeface="Times New Roman" panose="02020603050405020304" pitchFamily="18" charset="0"/>
                <a:cs typeface="Times New Roman" panose="02020603050405020304" pitchFamily="18" charset="0"/>
              </a:rPr>
              <a:t>that works with photopolymers. The major diﬀerence </a:t>
            </a:r>
            <a:r>
              <a:rPr lang="en-GB" sz="1600" b="1" dirty="0" smtClean="0">
                <a:latin typeface="Times New Roman" panose="02020603050405020304" pitchFamily="18" charset="0"/>
                <a:cs typeface="Times New Roman" panose="02020603050405020304" pitchFamily="18" charset="0"/>
              </a:rPr>
              <a:t>is the </a:t>
            </a:r>
            <a:r>
              <a:rPr lang="en-GB" sz="1600" b="1" dirty="0">
                <a:latin typeface="Times New Roman" panose="02020603050405020304" pitchFamily="18" charset="0"/>
                <a:cs typeface="Times New Roman" panose="02020603050405020304" pitchFamily="18" charset="0"/>
              </a:rPr>
              <a:t>light source. DLP uses a more conventional light source, such </a:t>
            </a:r>
            <a:r>
              <a:rPr lang="en-GB" sz="1600" b="1" dirty="0" smtClean="0">
                <a:latin typeface="Times New Roman" panose="02020603050405020304" pitchFamily="18" charset="0"/>
                <a:cs typeface="Times New Roman" panose="02020603050405020304" pitchFamily="18" charset="0"/>
              </a:rPr>
              <a:t>as </a:t>
            </a:r>
            <a:r>
              <a:rPr lang="en-GB" sz="1600" b="1" dirty="0">
                <a:latin typeface="Times New Roman" panose="02020603050405020304" pitchFamily="18" charset="0"/>
                <a:cs typeface="Times New Roman" panose="02020603050405020304" pitchFamily="18" charset="0"/>
              </a:rPr>
              <a:t>an arc lamp, with a liquid crystal display panel or a </a:t>
            </a:r>
            <a:r>
              <a:rPr lang="en-GB" sz="1600" b="1" dirty="0" smtClean="0">
                <a:latin typeface="Times New Roman" panose="02020603050405020304" pitchFamily="18" charset="0"/>
                <a:cs typeface="Times New Roman" panose="02020603050405020304" pitchFamily="18" charset="0"/>
              </a:rPr>
              <a:t>deformable mirror </a:t>
            </a:r>
            <a:r>
              <a:rPr lang="en-GB" sz="1600" b="1" dirty="0">
                <a:latin typeface="Times New Roman" panose="02020603050405020304" pitchFamily="18" charset="0"/>
                <a:cs typeface="Times New Roman" panose="02020603050405020304" pitchFamily="18" charset="0"/>
              </a:rPr>
              <a:t>device (DMD), which is applied to the entire surface of </a:t>
            </a:r>
            <a:r>
              <a:rPr lang="en-GB" sz="1600" b="1" dirty="0" smtClean="0">
                <a:latin typeface="Times New Roman" panose="02020603050405020304" pitchFamily="18" charset="0"/>
                <a:cs typeface="Times New Roman" panose="02020603050405020304" pitchFamily="18" charset="0"/>
              </a:rPr>
              <a:t>the vat </a:t>
            </a:r>
            <a:r>
              <a:rPr lang="en-GB" sz="1600" b="1" dirty="0">
                <a:latin typeface="Times New Roman" panose="02020603050405020304" pitchFamily="18" charset="0"/>
                <a:cs typeface="Times New Roman" panose="02020603050405020304" pitchFamily="18" charset="0"/>
              </a:rPr>
              <a:t>of photopolymer resin in a single pass, generally making it </a:t>
            </a:r>
            <a:r>
              <a:rPr lang="en-GB" sz="1600" b="1" dirty="0" smtClean="0">
                <a:latin typeface="Times New Roman" panose="02020603050405020304" pitchFamily="18" charset="0"/>
                <a:cs typeface="Times New Roman" panose="02020603050405020304" pitchFamily="18" charset="0"/>
              </a:rPr>
              <a:t>faster than </a:t>
            </a:r>
            <a:r>
              <a:rPr lang="en-GB" sz="1600" b="1" dirty="0">
                <a:latin typeface="Times New Roman" panose="02020603050405020304" pitchFamily="18" charset="0"/>
                <a:cs typeface="Times New Roman" panose="02020603050405020304" pitchFamily="18" charset="0"/>
              </a:rPr>
              <a:t>SL.</a:t>
            </a:r>
          </a:p>
          <a:p>
            <a:pPr algn="just"/>
            <a:endParaRPr lang="en-GB" sz="1600" b="1"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Also like SL, DLP produces highly accurate parts with excellent resolution, but its similarities also include the same requirements for support structures and post-curing. However, one advantage of DLP over SL is that only a shallow vat of resin is required to facilitate the process, which generally results in less waste and lower running costs.</a:t>
            </a:r>
          </a:p>
        </p:txBody>
      </p:sp>
      <p:pic>
        <p:nvPicPr>
          <p:cNvPr id="1126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1267" y="1447453"/>
            <a:ext cx="4111293" cy="21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7808" y="4509120"/>
            <a:ext cx="3208237" cy="2200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554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480720"/>
          </a:xfrm>
        </p:spPr>
        <p:txBody>
          <a:bodyPr>
            <a:normAutofit fontScale="77500" lnSpcReduction="20000"/>
          </a:bodyPr>
          <a:lstStyle/>
          <a:p>
            <a:pPr marL="0" indent="0">
              <a:buNone/>
            </a:pPr>
            <a:r>
              <a:rPr lang="en-US" b="1" dirty="0"/>
              <a:t/>
            </a:r>
            <a:br>
              <a:rPr lang="en-US" b="1" dirty="0"/>
            </a:br>
            <a:r>
              <a:rPr lang="en-US" b="1" dirty="0"/>
              <a:t>Advantages of DLP</a:t>
            </a:r>
            <a:br>
              <a:rPr lang="en-US" b="1" dirty="0"/>
            </a:br>
            <a:r>
              <a:rPr lang="en-US" dirty="0"/>
              <a:t/>
            </a:r>
            <a:br>
              <a:rPr lang="en-US" dirty="0"/>
            </a:br>
            <a:r>
              <a:rPr lang="en-US" b="1" dirty="0"/>
              <a:t>Very intricate designs — more accurate than FDM or SLS</a:t>
            </a:r>
            <a:r>
              <a:rPr lang="en-US" dirty="0"/>
              <a:t>. Fast — almost always faster than SLA printing. Less running costs than SLA as usually uses a shallower resin vat, reducing waste</a:t>
            </a:r>
            <a:r>
              <a:rPr lang="en-US" dirty="0" smtClean="0"/>
              <a:t>.</a:t>
            </a:r>
          </a:p>
          <a:p>
            <a:pPr marL="0" indent="0">
              <a:buNone/>
            </a:pPr>
            <a:endParaRPr lang="en-US" b="1" dirty="0"/>
          </a:p>
          <a:p>
            <a:pPr marL="0" indent="0">
              <a:buNone/>
            </a:pPr>
            <a:r>
              <a:rPr lang="en-US" b="1" dirty="0"/>
              <a:t>Limitations of </a:t>
            </a:r>
            <a:r>
              <a:rPr lang="en-US" b="1" dirty="0" err="1"/>
              <a:t>stereolithography</a:t>
            </a:r>
            <a:endParaRPr lang="en-US" dirty="0"/>
          </a:p>
          <a:p>
            <a:r>
              <a:rPr lang="en-US" dirty="0" err="1" smtClean="0"/>
              <a:t>Stereolithography</a:t>
            </a:r>
            <a:r>
              <a:rPr lang="en-US" dirty="0" smtClean="0"/>
              <a:t> </a:t>
            </a:r>
            <a:r>
              <a:rPr lang="en-US" dirty="0"/>
              <a:t>uses equivalent materials which are resins. ...</a:t>
            </a:r>
          </a:p>
          <a:p>
            <a:r>
              <a:rPr lang="en-US" dirty="0"/>
              <a:t>Expensive machines: if we had predicted the boom in 3D printing in the past few years, experts have neglected the cost of the machines and the difficulty of their operation.</a:t>
            </a:r>
          </a:p>
          <a:p>
            <a:pPr marL="0" indent="0">
              <a:buNone/>
            </a:pPr>
            <a:r>
              <a:rPr lang="en-US" b="1" dirty="0" smtClean="0"/>
              <a:t>Applications</a:t>
            </a:r>
          </a:p>
          <a:p>
            <a:r>
              <a:rPr lang="en-US" dirty="0"/>
              <a:t> Several applications use DLP technology including </a:t>
            </a:r>
            <a:r>
              <a:rPr lang="en-US" b="1" dirty="0"/>
              <a:t>projectors, movie projectors, cell phones, and 3D printing</a:t>
            </a:r>
            <a:r>
              <a:rPr lang="en-US" dirty="0"/>
              <a:t>.</a:t>
            </a:r>
            <a:endParaRPr lang="en-US" b="1" dirty="0"/>
          </a:p>
        </p:txBody>
      </p:sp>
    </p:spTree>
    <p:extLst>
      <p:ext uri="{BB962C8B-B14F-4D97-AF65-F5344CB8AC3E}">
        <p14:creationId xmlns:p14="http://schemas.microsoft.com/office/powerpoint/2010/main" val="84833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15</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06658" y="1124744"/>
            <a:ext cx="8712968" cy="5016758"/>
          </a:xfrm>
          <a:prstGeom prst="rect">
            <a:avLst/>
          </a:prstGeom>
        </p:spPr>
        <p:txBody>
          <a:bodyPr wrap="square">
            <a:spAutoFit/>
          </a:bodyPr>
          <a:lstStyle/>
          <a:p>
            <a:r>
              <a:rPr lang="en-GB" sz="1600" i="1" dirty="0">
                <a:latin typeface="Times New Roman" panose="02020603050405020304" pitchFamily="18" charset="0"/>
                <a:cs typeface="Times New Roman" panose="02020603050405020304" pitchFamily="18" charset="0"/>
              </a:rPr>
              <a:t>Laser sintering and laser melting </a:t>
            </a:r>
            <a:r>
              <a:rPr lang="en-GB" sz="1600" i="1" dirty="0" smtClean="0">
                <a:latin typeface="Times New Roman" panose="02020603050405020304" pitchFamily="18" charset="0"/>
                <a:cs typeface="Times New Roman" panose="02020603050405020304" pitchFamily="18" charset="0"/>
              </a:rPr>
              <a:t>(SL, SLM) </a:t>
            </a:r>
          </a:p>
          <a:p>
            <a:endParaRPr lang="en-GB" sz="1600" i="1"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are </a:t>
            </a:r>
            <a:r>
              <a:rPr lang="en-GB" sz="1600" dirty="0">
                <a:latin typeface="Times New Roman" panose="02020603050405020304" pitchFamily="18" charset="0"/>
                <a:cs typeface="Times New Roman" panose="02020603050405020304" pitchFamily="18" charset="0"/>
              </a:rPr>
              <a:t>interchangeable terms </a:t>
            </a:r>
            <a:r>
              <a:rPr lang="en-GB" sz="1600" dirty="0" smtClean="0">
                <a:latin typeface="Times New Roman" panose="02020603050405020304" pitchFamily="18" charset="0"/>
                <a:cs typeface="Times New Roman" panose="02020603050405020304" pitchFamily="18" charset="0"/>
              </a:rPr>
              <a:t>that refer </a:t>
            </a:r>
            <a:r>
              <a:rPr lang="en-GB" sz="1600" dirty="0">
                <a:latin typeface="Times New Roman" panose="02020603050405020304" pitchFamily="18" charset="0"/>
                <a:cs typeface="Times New Roman" panose="02020603050405020304" pitchFamily="18" charset="0"/>
              </a:rPr>
              <a:t>to a laser based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3D Printing process </a:t>
            </a:r>
            <a:r>
              <a:rPr lang="en-GB" sz="1600" dirty="0">
                <a:latin typeface="Times New Roman" panose="02020603050405020304" pitchFamily="18" charset="0"/>
                <a:cs typeface="Times New Roman" panose="02020603050405020304" pitchFamily="18" charset="0"/>
              </a:rPr>
              <a:t>that works with powdered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materials</a:t>
            </a:r>
            <a:r>
              <a:rPr lang="en-GB" sz="1600" dirty="0">
                <a:latin typeface="Times New Roman" panose="02020603050405020304" pitchFamily="18" charset="0"/>
                <a:cs typeface="Times New Roman" panose="02020603050405020304" pitchFamily="18" charset="0"/>
              </a:rPr>
              <a:t>.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laser </a:t>
            </a:r>
            <a:r>
              <a:rPr lang="en-GB" sz="1600" dirty="0" smtClean="0">
                <a:latin typeface="Times New Roman" panose="02020603050405020304" pitchFamily="18" charset="0"/>
                <a:cs typeface="Times New Roman" panose="02020603050405020304" pitchFamily="18" charset="0"/>
              </a:rPr>
              <a:t>is  </a:t>
            </a:r>
            <a:r>
              <a:rPr lang="en-GB" sz="1600" dirty="0">
                <a:latin typeface="Times New Roman" panose="02020603050405020304" pitchFamily="18" charset="0"/>
                <a:cs typeface="Times New Roman" panose="02020603050405020304" pitchFamily="18" charset="0"/>
              </a:rPr>
              <a:t>traced across a </a:t>
            </a:r>
            <a:r>
              <a:rPr lang="en-GB" sz="1600" b="1" dirty="0">
                <a:latin typeface="Times New Roman" panose="02020603050405020304" pitchFamily="18" charset="0"/>
                <a:cs typeface="Times New Roman" panose="02020603050405020304" pitchFamily="18" charset="0"/>
              </a:rPr>
              <a:t>powder bed of tightly </a:t>
            </a:r>
            <a:endParaRPr lang="en-GB" sz="1600" b="1" dirty="0" smtClean="0">
              <a:latin typeface="Times New Roman" panose="02020603050405020304" pitchFamily="18" charset="0"/>
              <a:cs typeface="Times New Roman" panose="02020603050405020304" pitchFamily="18" charset="0"/>
            </a:endParaRPr>
          </a:p>
          <a:p>
            <a:r>
              <a:rPr lang="en-GB" sz="1600" b="1" dirty="0" smtClean="0">
                <a:latin typeface="Times New Roman" panose="02020603050405020304" pitchFamily="18" charset="0"/>
                <a:cs typeface="Times New Roman" panose="02020603050405020304" pitchFamily="18" charset="0"/>
              </a:rPr>
              <a:t>Compacted  powdered material</a:t>
            </a:r>
            <a:r>
              <a:rPr lang="en-GB" sz="1600" dirty="0">
                <a:latin typeface="Times New Roman" panose="02020603050405020304" pitchFamily="18" charset="0"/>
                <a:cs typeface="Times New Roman" panose="02020603050405020304" pitchFamily="18" charset="0"/>
              </a:rPr>
              <a:t>, according to the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3D </a:t>
            </a:r>
            <a:r>
              <a:rPr lang="en-GB" sz="1600" dirty="0">
                <a:latin typeface="Times New Roman" panose="02020603050405020304" pitchFamily="18" charset="0"/>
                <a:cs typeface="Times New Roman" panose="02020603050405020304" pitchFamily="18" charset="0"/>
              </a:rPr>
              <a:t>data fed to </a:t>
            </a: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machine, in the </a:t>
            </a:r>
            <a:r>
              <a:rPr lang="en-GB" sz="1600" dirty="0" smtClean="0">
                <a:latin typeface="Times New Roman" panose="02020603050405020304" pitchFamily="18" charset="0"/>
                <a:cs typeface="Times New Roman" panose="02020603050405020304" pitchFamily="18" charset="0"/>
              </a:rPr>
              <a:t>X-Y </a:t>
            </a:r>
            <a:r>
              <a:rPr lang="en-GB" sz="1600" dirty="0">
                <a:latin typeface="Times New Roman" panose="02020603050405020304" pitchFamily="18" charset="0"/>
                <a:cs typeface="Times New Roman" panose="02020603050405020304" pitchFamily="18" charset="0"/>
              </a:rPr>
              <a:t>axes.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As </a:t>
            </a:r>
            <a:r>
              <a:rPr lang="en-GB" sz="1600" dirty="0">
                <a:latin typeface="Times New Roman" panose="02020603050405020304" pitchFamily="18" charset="0"/>
                <a:cs typeface="Times New Roman" panose="02020603050405020304" pitchFamily="18" charset="0"/>
              </a:rPr>
              <a:t>the laser interacts with </a:t>
            </a: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surface of the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powdered </a:t>
            </a:r>
            <a:r>
              <a:rPr lang="en-GB" sz="1600" dirty="0">
                <a:latin typeface="Times New Roman" panose="02020603050405020304" pitchFamily="18" charset="0"/>
                <a:cs typeface="Times New Roman" panose="02020603050405020304" pitchFamily="18" charset="0"/>
              </a:rPr>
              <a:t>material it sinters, or fuses, </a:t>
            </a: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particles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to </a:t>
            </a:r>
            <a:r>
              <a:rPr lang="en-GB" sz="1600" dirty="0">
                <a:latin typeface="Times New Roman" panose="02020603050405020304" pitchFamily="18" charset="0"/>
                <a:cs typeface="Times New Roman" panose="02020603050405020304" pitchFamily="18" charset="0"/>
              </a:rPr>
              <a:t>each </a:t>
            </a:r>
            <a:r>
              <a:rPr lang="en-GB" sz="1600" dirty="0" smtClean="0">
                <a:latin typeface="Times New Roman" panose="02020603050405020304" pitchFamily="18" charset="0"/>
                <a:cs typeface="Times New Roman" panose="02020603050405020304" pitchFamily="18" charset="0"/>
              </a:rPr>
              <a:t>other </a:t>
            </a:r>
            <a:r>
              <a:rPr lang="en-GB" sz="1600" dirty="0">
                <a:latin typeface="Times New Roman" panose="02020603050405020304" pitchFamily="18" charset="0"/>
                <a:cs typeface="Times New Roman" panose="02020603050405020304" pitchFamily="18" charset="0"/>
              </a:rPr>
              <a:t>forming a solid. As each layer is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completed </a:t>
            </a:r>
            <a:r>
              <a:rPr lang="en-GB" sz="1600" dirty="0">
                <a:latin typeface="Times New Roman" panose="02020603050405020304" pitchFamily="18" charset="0"/>
                <a:cs typeface="Times New Roman" panose="02020603050405020304" pitchFamily="18" charset="0"/>
              </a:rPr>
              <a:t>the </a:t>
            </a:r>
            <a:r>
              <a:rPr lang="en-GB" sz="1600" b="1" dirty="0">
                <a:latin typeface="Times New Roman" panose="02020603050405020304" pitchFamily="18" charset="0"/>
                <a:cs typeface="Times New Roman" panose="02020603050405020304" pitchFamily="18" charset="0"/>
              </a:rPr>
              <a:t>powder </a:t>
            </a:r>
            <a:r>
              <a:rPr lang="en-GB" sz="1600" b="1" dirty="0" smtClean="0">
                <a:latin typeface="Times New Roman" panose="02020603050405020304" pitchFamily="18" charset="0"/>
                <a:cs typeface="Times New Roman" panose="02020603050405020304" pitchFamily="18" charset="0"/>
              </a:rPr>
              <a:t>bed </a:t>
            </a:r>
            <a:r>
              <a:rPr lang="en-GB" sz="1600" b="1" dirty="0">
                <a:latin typeface="Times New Roman" panose="02020603050405020304" pitchFamily="18" charset="0"/>
                <a:cs typeface="Times New Roman" panose="02020603050405020304" pitchFamily="18" charset="0"/>
              </a:rPr>
              <a:t>drops incrementally </a:t>
            </a:r>
            <a:r>
              <a:rPr lang="en-GB" sz="1600" dirty="0">
                <a:latin typeface="Times New Roman" panose="02020603050405020304" pitchFamily="18" charset="0"/>
                <a:cs typeface="Times New Roman" panose="02020603050405020304" pitchFamily="18" charset="0"/>
              </a:rPr>
              <a:t>and a roller </a:t>
            </a:r>
            <a:r>
              <a:rPr lang="en-GB" sz="1600" dirty="0" err="1">
                <a:latin typeface="Times New Roman" panose="02020603050405020304" pitchFamily="18" charset="0"/>
                <a:cs typeface="Times New Roman" panose="02020603050405020304" pitchFamily="18" charset="0"/>
              </a:rPr>
              <a:t>smoothes</a:t>
            </a:r>
            <a:r>
              <a:rPr lang="en-GB" sz="1600" dirty="0">
                <a:latin typeface="Times New Roman" panose="02020603050405020304" pitchFamily="18" charset="0"/>
                <a:cs typeface="Times New Roman" panose="02020603050405020304" pitchFamily="18" charset="0"/>
              </a:rPr>
              <a:t> the powder over the surface of the bed prior to the next pass of the laser for the subsequent layer to be formed and fused with the previous layer.</a:t>
            </a:r>
          </a:p>
          <a:p>
            <a:r>
              <a:rPr lang="en-GB" sz="1600" dirty="0">
                <a:latin typeface="Times New Roman" panose="02020603050405020304" pitchFamily="18" charset="0"/>
                <a:cs typeface="Times New Roman" panose="02020603050405020304" pitchFamily="18" charset="0"/>
              </a:rPr>
              <a:t>The </a:t>
            </a:r>
            <a:r>
              <a:rPr lang="en-GB" sz="1600" b="1" dirty="0">
                <a:latin typeface="Times New Roman" panose="02020603050405020304" pitchFamily="18" charset="0"/>
                <a:cs typeface="Times New Roman" panose="02020603050405020304" pitchFamily="18" charset="0"/>
              </a:rPr>
              <a:t>build chamber is completely sealed as it is necessary to maintain a precise temperature </a:t>
            </a:r>
            <a:r>
              <a:rPr lang="en-GB" sz="1600" dirty="0">
                <a:latin typeface="Times New Roman" panose="02020603050405020304" pitchFamily="18" charset="0"/>
                <a:cs typeface="Times New Roman" panose="02020603050405020304" pitchFamily="18" charset="0"/>
              </a:rPr>
              <a:t>during the process speciﬁc to the melting point of the powdered material of choice. Once ﬁnished, the entire powder bed is removed from the machine and the excess powder can be removed to leave the ‘printed’ parts. One of the key advantages of this process is that the powder bed serves as an in-process support structure for overhangs and undercuts, and therefore complex shapes that could not be manufactured in any other way are possible with this process</a:t>
            </a:r>
            <a:r>
              <a:rPr lang="en-GB" sz="1600" dirty="0" smtClean="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pic>
        <p:nvPicPr>
          <p:cNvPr id="10242"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204" y="1444909"/>
            <a:ext cx="4218569" cy="220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420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16</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06658" y="1124744"/>
            <a:ext cx="8712968" cy="2308324"/>
          </a:xfrm>
          <a:prstGeom prst="rect">
            <a:avLst/>
          </a:prstGeom>
        </p:spPr>
        <p:txBody>
          <a:bodyPr wrap="square">
            <a:spAutoFit/>
          </a:bodyPr>
          <a:lstStyle/>
          <a:p>
            <a:r>
              <a:rPr lang="en-GB" sz="1600" i="1" dirty="0">
                <a:latin typeface="Times New Roman" panose="02020603050405020304" pitchFamily="18" charset="0"/>
                <a:cs typeface="Times New Roman" panose="02020603050405020304" pitchFamily="18" charset="0"/>
              </a:rPr>
              <a:t>Laser sintering and laser melting </a:t>
            </a:r>
            <a:r>
              <a:rPr lang="en-GB" sz="1600" i="1" dirty="0" smtClean="0">
                <a:latin typeface="Times New Roman" panose="02020603050405020304" pitchFamily="18" charset="0"/>
                <a:cs typeface="Times New Roman" panose="02020603050405020304" pitchFamily="18" charset="0"/>
              </a:rPr>
              <a:t>(SL, SLM) </a:t>
            </a:r>
          </a:p>
          <a:p>
            <a:endParaRPr lang="en-GB" sz="1600" i="1"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However</a:t>
            </a:r>
            <a:r>
              <a:rPr lang="en-GB" sz="1600" dirty="0">
                <a:latin typeface="Times New Roman" panose="02020603050405020304" pitchFamily="18" charset="0"/>
                <a:cs typeface="Times New Roman" panose="02020603050405020304" pitchFamily="18" charset="0"/>
              </a:rPr>
              <a:t>, on the downside, because of the high temperatures required for laser sintering, cooling times can be considerable. Furthermore, porosity has been an historical issue with this process, and while there have been signiﬁcant improvements towards fully dense parts, some applications still necessitate inﬁltration with another material to improve mechanical characteristics.</a:t>
            </a:r>
          </a:p>
          <a:p>
            <a:r>
              <a:rPr lang="en-GB" sz="1600" dirty="0">
                <a:latin typeface="Times New Roman" panose="02020603050405020304" pitchFamily="18" charset="0"/>
                <a:cs typeface="Times New Roman" panose="02020603050405020304" pitchFamily="18" charset="0"/>
              </a:rPr>
              <a:t>Laser sintering can process plastic and metal materials, although metal sintering does require a much higher powered laser and higher in-process temperatures. Parts produced with this process are much stronger than with SL or DLP, although generally the surface ﬁnish and accuracy is not as good.</a:t>
            </a:r>
          </a:p>
        </p:txBody>
      </p:sp>
    </p:spTree>
    <p:extLst>
      <p:ext uri="{BB962C8B-B14F-4D97-AF65-F5344CB8AC3E}">
        <p14:creationId xmlns:p14="http://schemas.microsoft.com/office/powerpoint/2010/main" val="199520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US" b="1" dirty="0" smtClean="0"/>
              <a:t>Advantages</a:t>
            </a:r>
            <a:endParaRPr lang="en-US" b="1" dirty="0"/>
          </a:p>
          <a:p>
            <a:r>
              <a:rPr lang="en-US" dirty="0"/>
              <a:t>Best for producing strong, functional parts with complex geometries.</a:t>
            </a:r>
          </a:p>
          <a:p>
            <a:r>
              <a:rPr lang="en-US" dirty="0"/>
              <a:t>High level of accuracy (though not as high as </a:t>
            </a:r>
            <a:r>
              <a:rPr lang="en-US" dirty="0" err="1"/>
              <a:t>stereolithography</a:t>
            </a:r>
            <a:r>
              <a:rPr lang="en-US" dirty="0"/>
              <a:t>).</a:t>
            </a:r>
          </a:p>
          <a:p>
            <a:r>
              <a:rPr lang="en-US" dirty="0"/>
              <a:t>Doesn’t require supports, saving printing and post-processing time.</a:t>
            </a:r>
          </a:p>
          <a:p>
            <a:pPr marL="0" indent="0">
              <a:buNone/>
            </a:pPr>
            <a:r>
              <a:rPr lang="en-US" b="1" dirty="0" smtClean="0"/>
              <a:t>Disadvantages </a:t>
            </a:r>
            <a:r>
              <a:rPr lang="en-US" b="1" dirty="0"/>
              <a:t>/ Limitations</a:t>
            </a:r>
          </a:p>
          <a:p>
            <a:r>
              <a:rPr lang="en-US" dirty="0"/>
              <a:t>Very expensive. The machines </a:t>
            </a:r>
            <a:r>
              <a:rPr lang="en-US" dirty="0" smtClean="0"/>
              <a:t>cost </a:t>
            </a:r>
            <a:r>
              <a:rPr lang="en-US" dirty="0"/>
              <a:t> </a:t>
            </a:r>
            <a:r>
              <a:rPr lang="en-US" dirty="0" smtClean="0"/>
              <a:t>and material is high </a:t>
            </a:r>
          </a:p>
          <a:p>
            <a:r>
              <a:rPr lang="en-US" dirty="0" smtClean="0"/>
              <a:t>The </a:t>
            </a:r>
            <a:r>
              <a:rPr lang="en-US" dirty="0"/>
              <a:t>machines required skilled operators to use.</a:t>
            </a:r>
          </a:p>
          <a:p>
            <a:r>
              <a:rPr lang="en-US" dirty="0"/>
              <a:t>Cool-down time of 50% of print time can mean up to 12 hours of waiting. This leads to longer production time.</a:t>
            </a:r>
          </a:p>
          <a:p>
            <a:r>
              <a:rPr lang="en-US" dirty="0"/>
              <a:t>Parts have a grainy surface without any post-processing.</a:t>
            </a:r>
          </a:p>
          <a:p>
            <a:pPr marL="0" indent="0">
              <a:buNone/>
            </a:pPr>
            <a:r>
              <a:rPr lang="en-US" b="1" dirty="0" smtClean="0"/>
              <a:t>Applications</a:t>
            </a:r>
          </a:p>
          <a:p>
            <a:pPr algn="just"/>
            <a:r>
              <a:rPr lang="en-US" dirty="0"/>
              <a:t>Its most common application is in prototype parts early in the design cycle such as for </a:t>
            </a:r>
            <a:r>
              <a:rPr lang="en-US" b="1" dirty="0"/>
              <a:t>investment casting patterns, automotive hardware, and wind tunnel models</a:t>
            </a:r>
            <a:r>
              <a:rPr lang="en-US" dirty="0"/>
              <a:t>. SLS is also increasingly being used in limited-run manufacturing to produce end-use parts for aerospace, military, medical, and electronics hardware.</a:t>
            </a:r>
            <a:endParaRPr lang="en-US" dirty="0" smtClean="0"/>
          </a:p>
          <a:p>
            <a:endParaRPr lang="en-US" dirty="0"/>
          </a:p>
        </p:txBody>
      </p:sp>
    </p:spTree>
    <p:extLst>
      <p:ext uri="{BB962C8B-B14F-4D97-AF65-F5344CB8AC3E}">
        <p14:creationId xmlns:p14="http://schemas.microsoft.com/office/powerpoint/2010/main" val="171730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248594"/>
            <a:ext cx="8789166" cy="3785652"/>
          </a:xfrm>
          <a:prstGeom prst="rect">
            <a:avLst/>
          </a:prstGeom>
        </p:spPr>
        <p:txBody>
          <a:bodyPr wrap="square">
            <a:spAutoFit/>
          </a:bodyPr>
          <a:lstStyle/>
          <a:p>
            <a:r>
              <a:rPr lang="en-GB" sz="1600" i="1" dirty="0">
                <a:latin typeface="Times New Roman" panose="02020603050405020304" pitchFamily="18" charset="0"/>
                <a:cs typeface="Times New Roman" panose="02020603050405020304" pitchFamily="18" charset="0"/>
              </a:rPr>
              <a:t>Fused Deposition Modelling FDM &amp; Freeform Fabrication FFF</a:t>
            </a:r>
          </a:p>
          <a:p>
            <a:endParaRPr lang="en-GB" sz="1600" dirty="0">
              <a:latin typeface="Times New Roman" panose="02020603050405020304" pitchFamily="18" charset="0"/>
              <a:cs typeface="Times New Roman" panose="02020603050405020304" pitchFamily="18" charset="0"/>
            </a:endParaRPr>
          </a:p>
          <a:p>
            <a:pPr algn="just"/>
            <a:r>
              <a:rPr lang="en-US" sz="1600" dirty="0"/>
              <a:t>The thermoplastics are liquefied and deposited by an extrusion head, which follows a tool-path defined by the CAD file. The materials are deposited in layers as fine as 0.04 mm (0.0016") thick, and the part is built from the bottom up – one layer at a time</a:t>
            </a:r>
            <a:r>
              <a:rPr lang="en-US" sz="1600" dirty="0" smtClean="0"/>
              <a:t>. FDM </a:t>
            </a:r>
            <a:r>
              <a:rPr lang="en-US" sz="1600" dirty="0"/>
              <a:t>works on an "additive" principle by laying down material in layers. A plastic filament or metal wire is unwound from a coil and supplies material to an extrusion nozzle which can turn the flow on and off. The nozzle is heated to melt the material and can be moved in both horizontal and vertical directions by a numerically controlled mechanism, directly controlled by a computer-aided manufacturing(CAM) software package. The model or part is produced by extruding small beads of thermoplastic material to form layers as the material hardens immediately after extrusion from the nozzle. Stepper motors </a:t>
            </a:r>
            <a:r>
              <a:rPr lang="en-US" sz="1600" dirty="0" smtClean="0"/>
              <a:t>or servo </a:t>
            </a:r>
            <a:r>
              <a:rPr lang="en-US" sz="1600" dirty="0"/>
              <a:t>motor are typically employed to move the extrusion head.</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process works by melting plastic ﬁlament that is deposited, via a heated extruder, a layer at a time, onto a build platform according to the 3D data supplied to the printer. Each layer hardens as it is deposited and bonds to the previous layer</a:t>
            </a:r>
            <a:r>
              <a:rPr lang="en-GB" sz="1600" dirty="0" smtClean="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pic>
        <p:nvPicPr>
          <p:cNvPr id="1126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9151" y="4913784"/>
            <a:ext cx="3574849"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0EE18407-EB0B-4F14-A9AE-2CF44DD745CA}" type="slidenum">
              <a:rPr lang="fr-FR" smtClean="0"/>
              <a:pPr/>
              <a:t>18</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98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19</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294946"/>
            <a:ext cx="71723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865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368414"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2854331" y="534138"/>
            <a:ext cx="3617337" cy="369332"/>
          </a:xfrm>
          <a:prstGeom prst="rect">
            <a:avLst/>
          </a:prstGeom>
        </p:spPr>
        <p:txBody>
          <a:bodyPr wrap="none">
            <a:spAutoFit/>
          </a:bodyPr>
          <a:lstStyle/>
          <a:p>
            <a:r>
              <a:rPr lang="en-GB" dirty="0" smtClean="0">
                <a:solidFill>
                  <a:schemeClr val="bg1"/>
                </a:solidFill>
                <a:latin typeface="Times New Roman" panose="02020603050405020304" pitchFamily="18" charset="0"/>
                <a:cs typeface="Times New Roman" panose="02020603050405020304" pitchFamily="18" charset="0"/>
              </a:rPr>
              <a:t>Short introduction to the technology</a:t>
            </a:r>
            <a:endParaRPr lang="en-GB" dirty="0">
              <a:solidFill>
                <a:schemeClr val="bg1"/>
              </a:solidFill>
              <a:latin typeface="Times New Roman" panose="02020603050405020304" pitchFamily="18" charset="0"/>
              <a:cs typeface="Times New Roman" panose="02020603050405020304" pitchFamily="18" charset="0"/>
            </a:endParaRPr>
          </a:p>
        </p:txBody>
      </p:sp>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556793"/>
            <a:ext cx="2855027" cy="1652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0385" y="1265043"/>
            <a:ext cx="2805227" cy="179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020272" y="3801054"/>
            <a:ext cx="1662956"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Angled surfaces</a:t>
            </a:r>
            <a:endParaRPr lang="fr-FR" dirty="0">
              <a:latin typeface="Times New Roman" panose="02020603050405020304" pitchFamily="18" charset="0"/>
              <a:cs typeface="Times New Roman" panose="02020603050405020304" pitchFamily="18" charset="0"/>
            </a:endParaRPr>
          </a:p>
        </p:txBody>
      </p:sp>
      <p:pic>
        <p:nvPicPr>
          <p:cNvPr id="615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49525" y="2971584"/>
            <a:ext cx="2508735" cy="1531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4753334"/>
            <a:ext cx="2879402" cy="1932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4725144"/>
            <a:ext cx="2932360" cy="1960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226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62500" lnSpcReduction="20000"/>
          </a:bodyPr>
          <a:lstStyle/>
          <a:p>
            <a:pPr marL="0" indent="0">
              <a:buNone/>
            </a:pPr>
            <a:r>
              <a:rPr lang="en-US" b="1" dirty="0" smtClean="0"/>
              <a:t>Advantages</a:t>
            </a:r>
            <a:endParaRPr lang="en-US" b="1" dirty="0"/>
          </a:p>
          <a:p>
            <a:r>
              <a:rPr lang="en-US" dirty="0"/>
              <a:t>Wide variety of materials: ABS, ABS / PC, PC, PLA, PET, PA, materials mixed with fibers, with high performance</a:t>
            </a:r>
          </a:p>
          <a:p>
            <a:r>
              <a:rPr lang="en-US" dirty="0"/>
              <a:t>Ease of removing media</a:t>
            </a:r>
          </a:p>
          <a:p>
            <a:r>
              <a:rPr lang="en-US" dirty="0"/>
              <a:t>Absence of post </a:t>
            </a:r>
            <a:r>
              <a:rPr lang="en-US" dirty="0" err="1"/>
              <a:t>curation</a:t>
            </a:r>
            <a:endParaRPr lang="en-US" dirty="0"/>
          </a:p>
          <a:p>
            <a:r>
              <a:rPr lang="en-US" dirty="0"/>
              <a:t>Possibility of manufacturing very large pieces without deformations</a:t>
            </a:r>
          </a:p>
          <a:p>
            <a:r>
              <a:rPr lang="en-US" dirty="0"/>
              <a:t>Possibility of combining materials during manufacturing</a:t>
            </a:r>
          </a:p>
          <a:p>
            <a:pPr marL="0" indent="0">
              <a:buNone/>
            </a:pPr>
            <a:r>
              <a:rPr lang="en-US" b="1" dirty="0" smtClean="0"/>
              <a:t>Disadvantages </a:t>
            </a:r>
            <a:r>
              <a:rPr lang="en-US" b="1" dirty="0"/>
              <a:t>/ Limitations</a:t>
            </a:r>
          </a:p>
          <a:p>
            <a:r>
              <a:rPr lang="en-US" dirty="0" smtClean="0"/>
              <a:t>Despite </a:t>
            </a:r>
            <a:r>
              <a:rPr lang="en-US" dirty="0"/>
              <a:t>all the 3D printing achievements made possible through FDM, it has its limitations. </a:t>
            </a:r>
            <a:endParaRPr lang="en-US" dirty="0" smtClean="0"/>
          </a:p>
          <a:p>
            <a:r>
              <a:rPr lang="en-US" dirty="0" smtClean="0"/>
              <a:t>you </a:t>
            </a:r>
            <a:r>
              <a:rPr lang="en-US" dirty="0"/>
              <a:t>can replicate, </a:t>
            </a:r>
            <a:r>
              <a:rPr lang="en-US" b="1" dirty="0"/>
              <a:t>difficulties 3D printing finely-detailed items, and finished product quality issues</a:t>
            </a:r>
            <a:r>
              <a:rPr lang="en-US" b="1" dirty="0" smtClean="0"/>
              <a:t>.</a:t>
            </a:r>
          </a:p>
          <a:p>
            <a:pPr marL="0" indent="0">
              <a:buNone/>
            </a:pPr>
            <a:r>
              <a:rPr lang="en-US" b="1" dirty="0" smtClean="0"/>
              <a:t>Applications</a:t>
            </a:r>
          </a:p>
          <a:p>
            <a:r>
              <a:rPr lang="en-US" dirty="0" smtClean="0"/>
              <a:t>Models </a:t>
            </a:r>
            <a:r>
              <a:rPr lang="en-US" dirty="0"/>
              <a:t>for dimensional and functional validation of product</a:t>
            </a:r>
          </a:p>
          <a:p>
            <a:r>
              <a:rPr lang="en-US" dirty="0"/>
              <a:t>Parts with approved material for aeronautics</a:t>
            </a:r>
          </a:p>
          <a:p>
            <a:r>
              <a:rPr lang="en-US" dirty="0"/>
              <a:t>Possibility of </a:t>
            </a:r>
            <a:r>
              <a:rPr lang="en-US" dirty="0" err="1"/>
              <a:t>chromating</a:t>
            </a:r>
            <a:r>
              <a:rPr lang="en-US" dirty="0"/>
              <a:t> ABS parts</a:t>
            </a:r>
          </a:p>
          <a:p>
            <a:r>
              <a:rPr lang="en-US" dirty="0"/>
              <a:t>Manufacture of short series (low volume manufacturing) of pieces</a:t>
            </a:r>
          </a:p>
          <a:p>
            <a:r>
              <a:rPr lang="en-US" dirty="0"/>
              <a:t>Manufacture of lower cost parts</a:t>
            </a:r>
          </a:p>
        </p:txBody>
      </p:sp>
    </p:spTree>
    <p:extLst>
      <p:ext uri="{BB962C8B-B14F-4D97-AF65-F5344CB8AC3E}">
        <p14:creationId xmlns:p14="http://schemas.microsoft.com/office/powerpoint/2010/main" val="376656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21</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pic>
        <p:nvPicPr>
          <p:cNvPr id="1126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6071" y="1556792"/>
            <a:ext cx="3372070" cy="23685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3076" y="1171418"/>
            <a:ext cx="6462464" cy="5078313"/>
          </a:xfrm>
          <a:prstGeom prst="rect">
            <a:avLst/>
          </a:prstGeom>
        </p:spPr>
        <p:txBody>
          <a:bodyPr wrap="square">
            <a:spAutoFit/>
          </a:bodyPr>
          <a:lstStyle/>
          <a:p>
            <a:r>
              <a:rPr lang="en-GB" b="1" i="1" dirty="0">
                <a:latin typeface="Times New Roman" panose="02020603050405020304" pitchFamily="18" charset="0"/>
                <a:cs typeface="Times New Roman" panose="02020603050405020304" pitchFamily="18" charset="0"/>
              </a:rPr>
              <a:t>Laminated object manufacturing (LOM</a:t>
            </a:r>
            <a:r>
              <a:rPr lang="en-GB" b="1" i="1" dirty="0" smtClean="0">
                <a:latin typeface="Times New Roman" panose="02020603050405020304" pitchFamily="18" charset="0"/>
                <a:cs typeface="Times New Roman" panose="02020603050405020304" pitchFamily="18" charset="0"/>
              </a:rPr>
              <a:t>)</a:t>
            </a:r>
          </a:p>
          <a:p>
            <a:r>
              <a:rPr lang="en-GB" i="1" dirty="0" smtClean="0">
                <a:latin typeface="Times New Roman" panose="02020603050405020304" pitchFamily="18" charset="0"/>
                <a:cs typeface="Times New Roman" panose="02020603050405020304" pitchFamily="18" charset="0"/>
              </a:rPr>
              <a:t> </a:t>
            </a:r>
            <a:endParaRPr lang="en-GB" i="1"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is </a:t>
            </a:r>
            <a:r>
              <a:rPr lang="en-GB" dirty="0">
                <a:latin typeface="Times New Roman" panose="02020603050405020304" pitchFamily="18" charset="0"/>
                <a:cs typeface="Times New Roman" panose="02020603050405020304" pitchFamily="18" charset="0"/>
              </a:rPr>
              <a:t>a rapid prototyping system developed by </a:t>
            </a:r>
            <a:r>
              <a:rPr lang="en-GB" dirty="0" err="1">
                <a:latin typeface="Times New Roman" panose="02020603050405020304" pitchFamily="18" charset="0"/>
                <a:cs typeface="Times New Roman" panose="02020603050405020304" pitchFamily="18" charset="0"/>
              </a:rPr>
              <a:t>Helisys</a:t>
            </a:r>
            <a:r>
              <a:rPr lang="en-GB" dirty="0">
                <a:latin typeface="Times New Roman" panose="02020603050405020304" pitchFamily="18" charset="0"/>
                <a:cs typeface="Times New Roman" panose="02020603050405020304" pitchFamily="18" charset="0"/>
              </a:rPr>
              <a:t> Inc.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it, layers of adhesive-coated paper, plastic, or metal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laminates </a:t>
            </a:r>
            <a:r>
              <a:rPr lang="en-GB" dirty="0">
                <a:latin typeface="Times New Roman" panose="02020603050405020304" pitchFamily="18" charset="0"/>
                <a:cs typeface="Times New Roman" panose="02020603050405020304" pitchFamily="18" charset="0"/>
              </a:rPr>
              <a:t>are successively glued together and cut to shape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with </a:t>
            </a:r>
            <a:r>
              <a:rPr lang="en-GB" dirty="0">
                <a:latin typeface="Times New Roman" panose="02020603050405020304" pitchFamily="18" charset="0"/>
                <a:cs typeface="Times New Roman" panose="02020603050405020304" pitchFamily="18" charset="0"/>
              </a:rPr>
              <a:t>a knife or laser cutter. Objects printed with this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technique </a:t>
            </a:r>
            <a:r>
              <a:rPr lang="en-GB" dirty="0">
                <a:latin typeface="Times New Roman" panose="02020603050405020304" pitchFamily="18" charset="0"/>
                <a:cs typeface="Times New Roman" panose="02020603050405020304" pitchFamily="18" charset="0"/>
              </a:rPr>
              <a:t>may be additionally modified by machining or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drilling </a:t>
            </a:r>
            <a:r>
              <a:rPr lang="en-GB" dirty="0">
                <a:latin typeface="Times New Roman" panose="02020603050405020304" pitchFamily="18" charset="0"/>
                <a:cs typeface="Times New Roman" panose="02020603050405020304" pitchFamily="18" charset="0"/>
              </a:rPr>
              <a:t>after printing.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Typical </a:t>
            </a:r>
            <a:r>
              <a:rPr lang="en-GB" dirty="0">
                <a:latin typeface="Times New Roman" panose="02020603050405020304" pitchFamily="18" charset="0"/>
                <a:cs typeface="Times New Roman" panose="02020603050405020304" pitchFamily="18" charset="0"/>
              </a:rPr>
              <a:t>layer resolution for this process is defined by the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material </a:t>
            </a:r>
            <a:r>
              <a:rPr lang="en-GB" dirty="0">
                <a:latin typeface="Times New Roman" panose="02020603050405020304" pitchFamily="18" charset="0"/>
                <a:cs typeface="Times New Roman" panose="02020603050405020304" pitchFamily="18" charset="0"/>
              </a:rPr>
              <a:t>feedstock and usually ranges in thickness from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one </a:t>
            </a:r>
            <a:r>
              <a:rPr lang="en-GB" dirty="0">
                <a:latin typeface="Times New Roman" panose="02020603050405020304" pitchFamily="18" charset="0"/>
                <a:cs typeface="Times New Roman" panose="02020603050405020304" pitchFamily="18" charset="0"/>
              </a:rPr>
              <a:t>to a few sheets of copy paper</a:t>
            </a:r>
            <a:r>
              <a:rPr lang="en-GB" dirty="0" smtClean="0">
                <a:latin typeface="Times New Roman" panose="02020603050405020304" pitchFamily="18" charset="0"/>
                <a:cs typeface="Times New Roman" panose="02020603050405020304" pitchFamily="18" charset="0"/>
              </a:rPr>
              <a:t>.</a:t>
            </a:r>
          </a:p>
          <a:p>
            <a:pPr algn="just"/>
            <a:r>
              <a:rPr lang="en-US" dirty="0"/>
              <a:t>Laminated object manufacturing is a lesser known additive manufacturing process where an object </a:t>
            </a:r>
            <a:r>
              <a:rPr lang="en-US" dirty="0" err="1"/>
              <a:t>is</a:t>
            </a:r>
            <a:r>
              <a:rPr lang="en-US" b="1" dirty="0" err="1"/>
              <a:t>created</a:t>
            </a:r>
            <a:r>
              <a:rPr lang="en-US" b="1" dirty="0"/>
              <a:t> by successively layering sheets of build material, bonding them through heat and pressure and then cutting them into the desired shape using either a blade or</a:t>
            </a:r>
            <a:r>
              <a:rPr lang="en-US" dirty="0"/>
              <a:t> a carbon laser</a:t>
            </a:r>
            <a:r>
              <a:rPr lang="en-US" dirty="0" smtClean="0"/>
              <a:t>.</a:t>
            </a:r>
          </a:p>
          <a:p>
            <a:pPr algn="just"/>
            <a:r>
              <a:rPr lang="en-US" dirty="0"/>
              <a:t>layers of adhesive-coated paper, plastic, or metal laminates are successively glued together </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501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22</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3076" y="1052736"/>
            <a:ext cx="9110924" cy="5909310"/>
          </a:xfrm>
          <a:prstGeom prst="rect">
            <a:avLst/>
          </a:prstGeom>
        </p:spPr>
        <p:txBody>
          <a:bodyPr wrap="square">
            <a:spAutoFit/>
          </a:bodyPr>
          <a:lstStyle/>
          <a:p>
            <a:r>
              <a:rPr lang="en-GB" b="1" i="1" dirty="0">
                <a:latin typeface="Times New Roman" panose="02020603050405020304" pitchFamily="18" charset="0"/>
                <a:cs typeface="Times New Roman" panose="02020603050405020304" pitchFamily="18" charset="0"/>
              </a:rPr>
              <a:t>Laminated object manufacturing (LOM</a:t>
            </a:r>
            <a:r>
              <a:rPr lang="en-GB" b="1" i="1" dirty="0" smtClean="0">
                <a:latin typeface="Times New Roman" panose="02020603050405020304" pitchFamily="18" charset="0"/>
                <a:cs typeface="Times New Roman" panose="02020603050405020304" pitchFamily="18" charset="0"/>
              </a:rPr>
              <a:t>)</a:t>
            </a:r>
          </a:p>
          <a:p>
            <a:r>
              <a:rPr lang="en-GB" i="1" dirty="0" smtClean="0">
                <a:latin typeface="Times New Roman" panose="02020603050405020304" pitchFamily="18" charset="0"/>
                <a:cs typeface="Times New Roman" panose="02020603050405020304" pitchFamily="18" charset="0"/>
              </a:rPr>
              <a:t> </a:t>
            </a:r>
            <a:endParaRPr lang="en-GB" i="1" dirty="0">
              <a:latin typeface="Times New Roman" panose="02020603050405020304" pitchFamily="18" charset="0"/>
              <a:cs typeface="Times New Roman" panose="02020603050405020304" pitchFamily="18" charset="0"/>
            </a:endParaRPr>
          </a:p>
          <a:p>
            <a:r>
              <a:rPr lang="en-US" b="1" dirty="0"/>
              <a:t>Advantages of sheet lamination</a:t>
            </a:r>
            <a:endParaRPr lang="en-US" dirty="0"/>
          </a:p>
          <a:p>
            <a:r>
              <a:rPr lang="en-US" dirty="0"/>
              <a:t>Relatively low cost</a:t>
            </a:r>
          </a:p>
          <a:p>
            <a:r>
              <a:rPr lang="en-US" dirty="0"/>
              <a:t>Larger working area</a:t>
            </a:r>
          </a:p>
          <a:p>
            <a:r>
              <a:rPr lang="en-US" dirty="0"/>
              <a:t>Full-color prints</a:t>
            </a:r>
          </a:p>
          <a:p>
            <a:r>
              <a:rPr lang="en-US" dirty="0"/>
              <a:t>Integrates as hybrid manufacturing systems</a:t>
            </a:r>
          </a:p>
          <a:p>
            <a:r>
              <a:rPr lang="en-US" dirty="0"/>
              <a:t>Ease of material handling</a:t>
            </a:r>
          </a:p>
          <a:p>
            <a:r>
              <a:rPr lang="en-US" dirty="0"/>
              <a:t>Ability to layer multiple materials</a:t>
            </a:r>
          </a:p>
          <a:p>
            <a:r>
              <a:rPr lang="en-US" dirty="0"/>
              <a:t>No support structures needed</a:t>
            </a:r>
          </a:p>
          <a:p>
            <a:r>
              <a:rPr lang="en-US" dirty="0"/>
              <a:t>In some sheet lamination</a:t>
            </a:r>
          </a:p>
          <a:p>
            <a:r>
              <a:rPr lang="en-US" dirty="0"/>
              <a:t>Depending on technique type used, the material state remains unchanged</a:t>
            </a:r>
          </a:p>
          <a:p>
            <a:r>
              <a:rPr lang="en-US" dirty="0"/>
              <a:t>Faster print time, but does require post-processing</a:t>
            </a:r>
          </a:p>
          <a:p>
            <a:r>
              <a:rPr lang="en-US" b="1" dirty="0"/>
              <a:t>Disadvantages of sheet lamination</a:t>
            </a:r>
            <a:endParaRPr lang="en-US" dirty="0"/>
          </a:p>
          <a:p>
            <a:r>
              <a:rPr lang="en-US" dirty="0"/>
              <a:t>Layer height can’t be changed without changing the sheet thickness</a:t>
            </a:r>
          </a:p>
          <a:p>
            <a:r>
              <a:rPr lang="en-US" dirty="0"/>
              <a:t>Finishes can vary depending on the material and could require post-processing</a:t>
            </a:r>
          </a:p>
          <a:p>
            <a:r>
              <a:rPr lang="en-US" dirty="0"/>
              <a:t>Limited material options available</a:t>
            </a:r>
          </a:p>
          <a:p>
            <a:r>
              <a:rPr lang="en-US" dirty="0"/>
              <a:t>Removal of excess material after the laminating phase can be difficult and time-consuming</a:t>
            </a:r>
          </a:p>
          <a:p>
            <a:r>
              <a:rPr lang="en-US" dirty="0"/>
              <a:t>Can generate more waste in comparison to other AM methods</a:t>
            </a:r>
          </a:p>
          <a:p>
            <a:r>
              <a:rPr lang="en-US" dirty="0"/>
              <a:t>Hollow parts are challenging to produce in some types of sheet lamination</a:t>
            </a:r>
          </a:p>
          <a:p>
            <a:r>
              <a:rPr lang="en-US" dirty="0"/>
              <a:t>Bonding strength is dependent on the laminating technique used</a:t>
            </a:r>
          </a:p>
        </p:txBody>
      </p:sp>
    </p:spTree>
    <p:extLst>
      <p:ext uri="{BB962C8B-B14F-4D97-AF65-F5344CB8AC3E}">
        <p14:creationId xmlns:p14="http://schemas.microsoft.com/office/powerpoint/2010/main" val="3572306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23</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7504" y="1124744"/>
            <a:ext cx="8784976" cy="4524315"/>
          </a:xfrm>
          <a:prstGeom prst="rect">
            <a:avLst/>
          </a:prstGeom>
        </p:spPr>
        <p:txBody>
          <a:bodyPr wrap="square">
            <a:spAutoFit/>
          </a:bodyPr>
          <a:lstStyle/>
          <a:p>
            <a:r>
              <a:rPr lang="en-GB" b="1" i="1" dirty="0">
                <a:latin typeface="Times New Roman" panose="02020603050405020304" pitchFamily="18" charset="0"/>
                <a:cs typeface="Times New Roman" panose="02020603050405020304" pitchFamily="18" charset="0"/>
              </a:rPr>
              <a:t>Binder Jetting</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There are two 3D printing process that utilize a jetting </a:t>
            </a:r>
            <a:r>
              <a:rPr lang="en-GB" sz="1600" dirty="0" smtClean="0">
                <a:latin typeface="Times New Roman" panose="02020603050405020304" pitchFamily="18" charset="0"/>
                <a:cs typeface="Times New Roman" panose="02020603050405020304" pitchFamily="18" charset="0"/>
              </a:rPr>
              <a:t>technique</a:t>
            </a:r>
            <a:r>
              <a:rPr lang="en-GB" sz="1600" dirty="0">
                <a:latin typeface="Times New Roman" panose="02020603050405020304" pitchFamily="18" charset="0"/>
                <a:cs typeface="Times New Roman" panose="02020603050405020304" pitchFamily="18" charset="0"/>
              </a:rPr>
              <a:t>.</a:t>
            </a:r>
          </a:p>
          <a:p>
            <a:r>
              <a:rPr lang="en-GB" sz="1600" dirty="0">
                <a:latin typeface="Times New Roman" panose="02020603050405020304" pitchFamily="18" charset="0"/>
                <a:cs typeface="Times New Roman" panose="02020603050405020304" pitchFamily="18" charset="0"/>
              </a:rPr>
              <a:t>Binder jetting: where the material being jetted is a binder,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and </a:t>
            </a:r>
            <a:r>
              <a:rPr lang="en-GB" sz="1600" dirty="0">
                <a:latin typeface="Times New Roman" panose="02020603050405020304" pitchFamily="18" charset="0"/>
                <a:cs typeface="Times New Roman" panose="02020603050405020304" pitchFamily="18" charset="0"/>
              </a:rPr>
              <a:t>is </a:t>
            </a:r>
            <a:r>
              <a:rPr lang="en-GB" sz="1600" dirty="0" smtClean="0">
                <a:latin typeface="Times New Roman" panose="02020603050405020304" pitchFamily="18" charset="0"/>
                <a:cs typeface="Times New Roman" panose="02020603050405020304" pitchFamily="18" charset="0"/>
              </a:rPr>
              <a:t>selectively </a:t>
            </a:r>
            <a:r>
              <a:rPr lang="en-GB" sz="1600" dirty="0">
                <a:latin typeface="Times New Roman" panose="02020603050405020304" pitchFamily="18" charset="0"/>
                <a:cs typeface="Times New Roman" panose="02020603050405020304" pitchFamily="18" charset="0"/>
              </a:rPr>
              <a:t>sprayed into a powder bed of the part material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to </a:t>
            </a:r>
            <a:r>
              <a:rPr lang="en-GB" sz="1600" dirty="0">
                <a:latin typeface="Times New Roman" panose="02020603050405020304" pitchFamily="18" charset="0"/>
                <a:cs typeface="Times New Roman" panose="02020603050405020304" pitchFamily="18" charset="0"/>
              </a:rPr>
              <a:t>fuse it a layer at a time to create/print the required part.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As </a:t>
            </a:r>
            <a:r>
              <a:rPr lang="en-GB" sz="1600" dirty="0">
                <a:latin typeface="Times New Roman" panose="02020603050405020304" pitchFamily="18" charset="0"/>
                <a:cs typeface="Times New Roman" panose="02020603050405020304" pitchFamily="18" charset="0"/>
              </a:rPr>
              <a:t>is the case with other powder bed systems, once a layer is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completed</a:t>
            </a:r>
            <a:r>
              <a:rPr lang="en-GB" sz="1600" dirty="0">
                <a:latin typeface="Times New Roman" panose="02020603050405020304" pitchFamily="18" charset="0"/>
                <a:cs typeface="Times New Roman" panose="02020603050405020304" pitchFamily="18" charset="0"/>
              </a:rPr>
              <a:t>, the powder bed drops incrementally and a roller or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blade </a:t>
            </a:r>
            <a:r>
              <a:rPr lang="en-GB" sz="1600" dirty="0" err="1">
                <a:latin typeface="Times New Roman" panose="02020603050405020304" pitchFamily="18" charset="0"/>
                <a:cs typeface="Times New Roman" panose="02020603050405020304" pitchFamily="18" charset="0"/>
              </a:rPr>
              <a:t>smoothes</a:t>
            </a:r>
            <a:r>
              <a:rPr lang="en-GB" sz="1600" dirty="0">
                <a:latin typeface="Times New Roman" panose="02020603050405020304" pitchFamily="18" charset="0"/>
                <a:cs typeface="Times New Roman" panose="02020603050405020304" pitchFamily="18" charset="0"/>
              </a:rPr>
              <a:t> the powder over the surface of the bed, prior to </a:t>
            </a:r>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next pass of the jet heads, with the binder for the subsequent layer to be formed and fused with the previous layer.</a:t>
            </a:r>
          </a:p>
          <a:p>
            <a:r>
              <a:rPr lang="en-GB" sz="1600" dirty="0" smtClean="0">
                <a:latin typeface="Times New Roman" panose="02020603050405020304" pitchFamily="18" charset="0"/>
                <a:cs typeface="Times New Roman" panose="02020603050405020304" pitchFamily="18" charset="0"/>
              </a:rPr>
              <a:t>Advantages </a:t>
            </a:r>
            <a:r>
              <a:rPr lang="en-GB" sz="1600" dirty="0">
                <a:latin typeface="Times New Roman" panose="02020603050405020304" pitchFamily="18" charset="0"/>
                <a:cs typeface="Times New Roman" panose="02020603050405020304" pitchFamily="18" charset="0"/>
              </a:rPr>
              <a:t>of this process, like with SLS, include the fact that the</a:t>
            </a:r>
          </a:p>
          <a:p>
            <a:r>
              <a:rPr lang="en-GB" sz="1600" dirty="0">
                <a:latin typeface="Times New Roman" panose="02020603050405020304" pitchFamily="18" charset="0"/>
                <a:cs typeface="Times New Roman" panose="02020603050405020304" pitchFamily="18" charset="0"/>
              </a:rPr>
              <a:t>need for supports is negated because the powder bed itself provides this functionality. Furthermore, a range of diﬀerent materials can be used, including ceramics and food. A further distinctive advantage of the process is the ability to easily add a full colour palette which can be added to the binder.</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parts resulting directly from the machine, however, are not as strong as with the sintering process and require post-processing to ensure durability.</a:t>
            </a:r>
            <a:endParaRPr lang="fr-FR" sz="1600" dirty="0">
              <a:latin typeface="Times New Roman" panose="02020603050405020304" pitchFamily="18" charset="0"/>
              <a:cs typeface="Times New Roman" panose="02020603050405020304" pitchFamily="18" charset="0"/>
            </a:endParaRPr>
          </a:p>
        </p:txBody>
      </p:sp>
      <p:pic>
        <p:nvPicPr>
          <p:cNvPr id="12290"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268759"/>
            <a:ext cx="3486855" cy="2007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25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24</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7504" y="1124744"/>
            <a:ext cx="8784976" cy="3600986"/>
          </a:xfrm>
          <a:prstGeom prst="rect">
            <a:avLst/>
          </a:prstGeom>
        </p:spPr>
        <p:txBody>
          <a:bodyPr wrap="square">
            <a:spAutoFit/>
          </a:bodyPr>
          <a:lstStyle/>
          <a:p>
            <a:r>
              <a:rPr lang="en-GB" b="1" i="1" dirty="0">
                <a:latin typeface="Times New Roman" panose="02020603050405020304" pitchFamily="18" charset="0"/>
                <a:cs typeface="Times New Roman" panose="02020603050405020304" pitchFamily="18" charset="0"/>
              </a:rPr>
              <a:t>Binder Jetting</a:t>
            </a:r>
          </a:p>
          <a:p>
            <a:endParaRPr lang="en-GB" sz="1600" dirty="0">
              <a:latin typeface="Times New Roman" panose="02020603050405020304" pitchFamily="18" charset="0"/>
              <a:cs typeface="Times New Roman" panose="02020603050405020304" pitchFamily="18" charset="0"/>
            </a:endParaRPr>
          </a:p>
          <a:p>
            <a:r>
              <a:rPr lang="en-US" sz="1600" b="1" dirty="0"/>
              <a:t>Advantages of Binder Jetting</a:t>
            </a:r>
            <a:endParaRPr lang="en-US" sz="1600" dirty="0"/>
          </a:p>
          <a:p>
            <a:r>
              <a:rPr lang="en-US" sz="1600" dirty="0"/>
              <a:t>Ability to make parts with a range of different colors</a:t>
            </a:r>
          </a:p>
          <a:p>
            <a:r>
              <a:rPr lang="en-US" sz="1600" dirty="0"/>
              <a:t>Uses a range of materials: metal, polymers, and ceramics</a:t>
            </a:r>
          </a:p>
          <a:p>
            <a:r>
              <a:rPr lang="en-US" sz="1600" dirty="0"/>
              <a:t>Faster AM process</a:t>
            </a:r>
          </a:p>
          <a:p>
            <a:r>
              <a:rPr lang="en-US" sz="1600" dirty="0"/>
              <a:t>No warping or shrinking of parts</a:t>
            </a:r>
          </a:p>
          <a:p>
            <a:r>
              <a:rPr lang="en-US" sz="1600" dirty="0"/>
              <a:t>Less waste by reusing any unused powder</a:t>
            </a:r>
          </a:p>
          <a:p>
            <a:r>
              <a:rPr lang="en-US" sz="1600" dirty="0"/>
              <a:t>Features a two-material method that allows different binder-powder combinations</a:t>
            </a:r>
          </a:p>
          <a:p>
            <a:r>
              <a:rPr lang="en-US" sz="1600" b="1" dirty="0"/>
              <a:t>Disadvantages of Binder Jetting</a:t>
            </a:r>
            <a:endParaRPr lang="en-US" sz="1600" dirty="0"/>
          </a:p>
          <a:p>
            <a:r>
              <a:rPr lang="en-US" sz="1600" dirty="0"/>
              <a:t>Parts require post-processing which adds significant time to the overall process</a:t>
            </a:r>
          </a:p>
          <a:p>
            <a:r>
              <a:rPr lang="en-US" sz="1600" dirty="0"/>
              <a:t>Low part strength, not always suitable for structural parts</a:t>
            </a:r>
          </a:p>
          <a:p>
            <a:r>
              <a:rPr lang="en-US" sz="1600" dirty="0"/>
              <a:t>Less accurate then Material Jetting</a:t>
            </a:r>
          </a:p>
          <a:p>
            <a:r>
              <a:rPr lang="en-GB" sz="1600" dirty="0" smtClean="0">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915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25</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7504" y="1124744"/>
            <a:ext cx="8784976" cy="2831544"/>
          </a:xfrm>
          <a:prstGeom prst="rect">
            <a:avLst/>
          </a:prstGeom>
        </p:spPr>
        <p:txBody>
          <a:bodyPr wrap="square">
            <a:spAutoFit/>
          </a:bodyPr>
          <a:lstStyle/>
          <a:p>
            <a:r>
              <a:rPr lang="en-GB" b="1" i="1" dirty="0" smtClean="0">
                <a:latin typeface="Times New Roman" panose="02020603050405020304" pitchFamily="18" charset="0"/>
                <a:cs typeface="Times New Roman" panose="02020603050405020304" pitchFamily="18" charset="0"/>
              </a:rPr>
              <a:t>Electron beam Melting</a:t>
            </a:r>
            <a:endParaRPr lang="en-GB" b="1" i="1" dirty="0">
              <a:latin typeface="Times New Roman" panose="02020603050405020304" pitchFamily="18" charset="0"/>
              <a:cs typeface="Times New Roman" panose="02020603050405020304" pitchFamily="18" charset="0"/>
            </a:endParaRPr>
          </a:p>
          <a:p>
            <a:endParaRPr lang="en-GB" sz="1600" b="1" dirty="0">
              <a:latin typeface="Times New Roman" panose="02020603050405020304" pitchFamily="18" charset="0"/>
              <a:cs typeface="Times New Roman" panose="02020603050405020304" pitchFamily="18" charset="0"/>
            </a:endParaRPr>
          </a:p>
          <a:p>
            <a:r>
              <a:rPr lang="en-US" sz="1600" dirty="0"/>
              <a:t>The build plate is coated with a layer of metal powder.</a:t>
            </a:r>
          </a:p>
          <a:p>
            <a:r>
              <a:rPr lang="en-US" sz="1600" dirty="0"/>
              <a:t>As the layer is preheated, the powerful electron beam selectively melts powder in the areas defined by the digital CAD model.</a:t>
            </a:r>
          </a:p>
          <a:p>
            <a:r>
              <a:rPr lang="en-US" sz="1600" dirty="0"/>
              <a:t>The </a:t>
            </a:r>
            <a:r>
              <a:rPr lang="en-US" sz="1600" b="1" dirty="0"/>
              <a:t>next layer is then deposited and the beam melts and fuses layers together.</a:t>
            </a:r>
          </a:p>
          <a:p>
            <a:r>
              <a:rPr lang="en-US" sz="1600" dirty="0"/>
              <a:t>The process is repeated until the final shape of a part is achieved. After removing the excess powder, the metal part can then undergo post processing.</a:t>
            </a:r>
            <a:br>
              <a:rPr lang="en-US" sz="1600" dirty="0"/>
            </a:br>
            <a:r>
              <a:rPr lang="en-US" sz="1600" dirty="0" smtClean="0"/>
              <a:t>To </a:t>
            </a:r>
            <a:r>
              <a:rPr lang="en-US" sz="1600" dirty="0"/>
              <a:t>prevent contamination and oxidation of the powder, the printing process takes place in a vacuum environment.</a:t>
            </a:r>
          </a:p>
          <a:p>
            <a:r>
              <a:rPr lang="en-GB" sz="1600" dirty="0" smtClean="0">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684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26</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7504" y="1124744"/>
            <a:ext cx="8784976" cy="5078313"/>
          </a:xfrm>
          <a:prstGeom prst="rect">
            <a:avLst/>
          </a:prstGeom>
        </p:spPr>
        <p:txBody>
          <a:bodyPr wrap="square">
            <a:spAutoFit/>
          </a:bodyPr>
          <a:lstStyle/>
          <a:p>
            <a:r>
              <a:rPr lang="en-US" dirty="0"/>
              <a:t>Advantages of EBM</a:t>
            </a:r>
          </a:p>
          <a:p>
            <a:r>
              <a:rPr lang="en-US" dirty="0"/>
              <a:t>EBM offers a number of benefits that distinguish it from other metal AM technologies.</a:t>
            </a:r>
          </a:p>
          <a:p>
            <a:r>
              <a:rPr lang="en-US" dirty="0"/>
              <a:t>The EBM process uses a beam several times more powerful than a laser </a:t>
            </a:r>
            <a:r>
              <a:rPr lang="en-US" dirty="0" smtClean="0"/>
              <a:t>EBM </a:t>
            </a:r>
            <a:r>
              <a:rPr lang="en-US" dirty="0"/>
              <a:t>can produce high-quality metal parts comparable to those produced with traditional manufacturing methods such as casting.</a:t>
            </a:r>
          </a:p>
          <a:p>
            <a:r>
              <a:rPr lang="en-US" dirty="0"/>
              <a:t>Not only do the parts possess strong mechanical properties, they also typically have a high density (over </a:t>
            </a:r>
            <a:r>
              <a:rPr lang="en-US" dirty="0" smtClean="0"/>
              <a:t>99</a:t>
            </a:r>
          </a:p>
          <a:p>
            <a:r>
              <a:rPr lang="en-US" dirty="0" smtClean="0"/>
              <a:t>Preheating </a:t>
            </a:r>
            <a:r>
              <a:rPr lang="en-US" dirty="0"/>
              <a:t>the print bed also </a:t>
            </a:r>
            <a:r>
              <a:rPr lang="en-US" dirty="0" err="1"/>
              <a:t>minimises</a:t>
            </a:r>
            <a:r>
              <a:rPr lang="en-US" dirty="0"/>
              <a:t> residual stresses, a </a:t>
            </a:r>
            <a:r>
              <a:rPr lang="en-US" dirty="0">
                <a:hlinkClick r:id="rId3"/>
              </a:rPr>
              <a:t>common issue faced with metal 3D printing</a:t>
            </a:r>
            <a:r>
              <a:rPr lang="en-US" dirty="0"/>
              <a:t>, reducing the need for support structures.</a:t>
            </a:r>
          </a:p>
          <a:p>
            <a:r>
              <a:rPr lang="en-US" dirty="0"/>
              <a:t>EBM offers minimal waste, as most of the unused powder can be recycled for future use – a particular benefit considering the substantial costs of the materials used in EBM.</a:t>
            </a:r>
          </a:p>
          <a:p>
            <a:endParaRPr lang="en-US" dirty="0" smtClean="0"/>
          </a:p>
          <a:p>
            <a:r>
              <a:rPr lang="en-US" dirty="0" smtClean="0"/>
              <a:t>Limitations </a:t>
            </a:r>
            <a:r>
              <a:rPr lang="en-US" dirty="0"/>
              <a:t>of EBM</a:t>
            </a:r>
          </a:p>
          <a:p>
            <a:r>
              <a:rPr lang="en-US" dirty="0"/>
              <a:t>On the other hand, EBM parts typically have a lower level of accuracy </a:t>
            </a:r>
            <a:endParaRPr lang="en-US" dirty="0" smtClean="0"/>
          </a:p>
          <a:p>
            <a:r>
              <a:rPr lang="en-US" dirty="0" smtClean="0"/>
              <a:t>Thicker </a:t>
            </a:r>
            <a:r>
              <a:rPr lang="en-US" dirty="0"/>
              <a:t>layers can often result in a rough surface finish, and EBM parts require extensive additional post-processing to achieve a smoother surface.</a:t>
            </a:r>
          </a:p>
          <a:p>
            <a:r>
              <a:rPr lang="en-US" dirty="0" smtClean="0"/>
              <a:t>The </a:t>
            </a:r>
            <a:r>
              <a:rPr lang="en-US" dirty="0"/>
              <a:t>cost of materials along with the cost of EBM 3D printers make this technology an expensive option, suitable only for industrial applications</a:t>
            </a:r>
            <a:r>
              <a:rPr lang="en-US" dirty="0" smtClean="0"/>
              <a:t>.</a:t>
            </a:r>
            <a:endParaRPr lang="en-US" dirty="0"/>
          </a:p>
        </p:txBody>
      </p:sp>
    </p:spTree>
    <p:extLst>
      <p:ext uri="{BB962C8B-B14F-4D97-AF65-F5344CB8AC3E}">
        <p14:creationId xmlns:p14="http://schemas.microsoft.com/office/powerpoint/2010/main" val="3832861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27</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07504" y="1124744"/>
            <a:ext cx="8784976" cy="3385542"/>
          </a:xfrm>
          <a:prstGeom prst="rect">
            <a:avLst/>
          </a:prstGeom>
        </p:spPr>
        <p:txBody>
          <a:bodyPr wrap="square">
            <a:spAutoFit/>
          </a:bodyPr>
          <a:lstStyle/>
          <a:p>
            <a:endParaRPr lang="en-US" dirty="0" smtClean="0"/>
          </a:p>
          <a:p>
            <a:r>
              <a:rPr lang="en-US" b="1" dirty="0" smtClean="0"/>
              <a:t>Common </a:t>
            </a:r>
            <a:r>
              <a:rPr lang="en-US" b="1" dirty="0"/>
              <a:t>applications</a:t>
            </a:r>
          </a:p>
          <a:p>
            <a:r>
              <a:rPr lang="en-US" dirty="0"/>
              <a:t>The most common applications for EBM technology can be found in the medical and aerospace industries, as the technology offers an effective way of producing lightweight, complex parts.</a:t>
            </a:r>
          </a:p>
          <a:p>
            <a:r>
              <a:rPr lang="en-US" dirty="0"/>
              <a:t>Within the medical industry, EBM can be used to </a:t>
            </a:r>
            <a:r>
              <a:rPr lang="en-US" dirty="0" smtClean="0"/>
              <a:t>produce implants</a:t>
            </a:r>
            <a:r>
              <a:rPr lang="en-US" dirty="0"/>
              <a:t> and other medical implants, </a:t>
            </a:r>
            <a:r>
              <a:rPr lang="en-US" dirty="0" err="1"/>
              <a:t>customised</a:t>
            </a:r>
            <a:r>
              <a:rPr lang="en-US" dirty="0"/>
              <a:t> to suit the patient’s requirements</a:t>
            </a:r>
            <a:r>
              <a:rPr lang="en-US" dirty="0" smtClean="0"/>
              <a:t>.</a:t>
            </a:r>
          </a:p>
          <a:p>
            <a:endParaRPr lang="en-US" dirty="0"/>
          </a:p>
          <a:p>
            <a:r>
              <a:rPr lang="en-US" dirty="0" smtClean="0"/>
              <a:t>In </a:t>
            </a:r>
            <a:r>
              <a:rPr lang="en-US" dirty="0"/>
              <a:t>aerospace </a:t>
            </a:r>
            <a:r>
              <a:rPr lang="en-US" dirty="0" smtClean="0"/>
              <a:t>industry, </a:t>
            </a:r>
            <a:r>
              <a:rPr lang="en-US" dirty="0"/>
              <a:t>EBM is particularly useful for producing aerospace components with a substantial weight reduction. </a:t>
            </a:r>
            <a:endParaRPr lang="en-US" dirty="0" smtClean="0"/>
          </a:p>
          <a:p>
            <a:r>
              <a:rPr lang="en-US" dirty="0" smtClean="0"/>
              <a:t>GE</a:t>
            </a:r>
            <a:r>
              <a:rPr lang="en-US" dirty="0"/>
              <a:t>, for example, is already using EBM technology </a:t>
            </a:r>
            <a:r>
              <a:rPr lang="en-US" dirty="0" smtClean="0"/>
              <a:t>to 3D print turbine blades for jet engines.</a:t>
            </a:r>
            <a:endParaRPr lang="en-US" dirty="0"/>
          </a:p>
          <a:p>
            <a:r>
              <a:rPr lang="en-GB" sz="1600" dirty="0" smtClean="0">
                <a:latin typeface="Times New Roman" panose="02020603050405020304" pitchFamily="18" charset="0"/>
                <a:cs typeface="Times New Roman" panose="02020603050405020304" pitchFamily="18" charset="0"/>
              </a:rPr>
              <a:t>.</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635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28</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368414"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68414" y="1916832"/>
            <a:ext cx="2520280" cy="646331"/>
          </a:xfrm>
          <a:prstGeom prst="rect">
            <a:avLst/>
          </a:prstGeom>
          <a:noFill/>
        </p:spPr>
        <p:txBody>
          <a:bodyPr wrap="square" rtlCol="0">
            <a:spAutoFit/>
          </a:bodyPr>
          <a:lstStyle/>
          <a:p>
            <a:r>
              <a:rPr lang="en-GB" sz="3600" dirty="0" smtClean="0"/>
              <a:t>MATERIALS</a:t>
            </a:r>
            <a:endParaRPr lang="fr-FR"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512" y="306896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4499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29</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6515" y="1412776"/>
            <a:ext cx="8712968" cy="1815882"/>
          </a:xfrm>
          <a:prstGeom prst="rect">
            <a:avLst/>
          </a:prstGeom>
        </p:spPr>
        <p:txBody>
          <a:bodyPr wrap="square">
            <a:spAutoFit/>
          </a:bodyPr>
          <a:lstStyle/>
          <a:p>
            <a:r>
              <a:rPr lang="en-GB" sz="1600" i="1" dirty="0">
                <a:latin typeface="Times New Roman" panose="02020603050405020304" pitchFamily="18" charset="0"/>
                <a:cs typeface="Times New Roman" panose="02020603050405020304" pitchFamily="18" charset="0"/>
              </a:rPr>
              <a:t>AM Materials </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However</a:t>
            </a:r>
            <a:r>
              <a:rPr lang="en-GB" sz="1600" dirty="0">
                <a:latin typeface="Times New Roman" panose="02020603050405020304" pitchFamily="18" charset="0"/>
                <a:cs typeface="Times New Roman" panose="02020603050405020304" pitchFamily="18" charset="0"/>
              </a:rPr>
              <a:t>, there are now way too many proprietary materials from the many diﬀerent 3D printer vendors to cover them all here.</a:t>
            </a:r>
          </a:p>
          <a:p>
            <a:r>
              <a:rPr lang="en-GB" sz="1600" dirty="0">
                <a:latin typeface="Times New Roman" panose="02020603050405020304" pitchFamily="18" charset="0"/>
                <a:cs typeface="Times New Roman" panose="02020603050405020304" pitchFamily="18" charset="0"/>
              </a:rPr>
              <a:t>Instead, </a:t>
            </a:r>
            <a:r>
              <a:rPr lang="en-GB" sz="1600" dirty="0" smtClean="0">
                <a:latin typeface="Times New Roman" panose="02020603050405020304" pitchFamily="18" charset="0"/>
                <a:cs typeface="Times New Roman" panose="02020603050405020304" pitchFamily="18" charset="0"/>
              </a:rPr>
              <a:t>we will </a:t>
            </a:r>
            <a:r>
              <a:rPr lang="en-GB" sz="1600" dirty="0">
                <a:latin typeface="Times New Roman" panose="02020603050405020304" pitchFamily="18" charset="0"/>
                <a:cs typeface="Times New Roman" panose="02020603050405020304" pitchFamily="18" charset="0"/>
              </a:rPr>
              <a:t>look at the most popular types of material in a more generic way. And also a couple of materials that stand out</a:t>
            </a:r>
            <a:r>
              <a:rPr lang="en-GB" sz="1600" dirty="0" smtClean="0">
                <a:latin typeface="Times New Roman" panose="02020603050405020304" pitchFamily="18" charset="0"/>
                <a:cs typeface="Times New Roman" panose="02020603050405020304" pitchFamily="18" charset="0"/>
              </a:rPr>
              <a:t>.</a:t>
            </a:r>
          </a:p>
          <a:p>
            <a:endParaRPr lang="en-GB" sz="1600" dirty="0">
              <a:latin typeface="Times New Roman" panose="02020603050405020304" pitchFamily="18" charset="0"/>
              <a:cs typeface="Times New Roman" panose="02020603050405020304" pitchFamily="18" charset="0"/>
            </a:endParaRPr>
          </a:p>
        </p:txBody>
      </p:sp>
      <p:sp>
        <p:nvSpPr>
          <p:cNvPr id="8" name="Rectangle 7"/>
          <p:cNvSpPr/>
          <p:nvPr/>
        </p:nvSpPr>
        <p:spPr>
          <a:xfrm>
            <a:off x="1316960" y="3284984"/>
            <a:ext cx="1562472" cy="3712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600" b="1" dirty="0" smtClean="0">
                <a:latin typeface="Times New Roman" panose="02020603050405020304" pitchFamily="18" charset="0"/>
                <a:cs typeface="Times New Roman" panose="02020603050405020304" pitchFamily="18" charset="0"/>
              </a:rPr>
              <a:t>Liquid Based </a:t>
            </a:r>
            <a:endParaRPr lang="en-GB" sz="1600" b="1" dirty="0">
              <a:latin typeface="Times New Roman" panose="02020603050405020304" pitchFamily="18" charset="0"/>
              <a:cs typeface="Times New Roman" panose="02020603050405020304" pitchFamily="18" charset="0"/>
            </a:endParaRPr>
          </a:p>
        </p:txBody>
      </p:sp>
      <p:sp>
        <p:nvSpPr>
          <p:cNvPr id="9" name="Rectangle 8"/>
          <p:cNvSpPr/>
          <p:nvPr/>
        </p:nvSpPr>
        <p:spPr>
          <a:xfrm>
            <a:off x="3635896" y="3284984"/>
            <a:ext cx="1562472" cy="3712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600" b="1" dirty="0" smtClean="0"/>
              <a:t>Powder Based </a:t>
            </a:r>
            <a:endParaRPr lang="en-GB" sz="1600" b="1" dirty="0"/>
          </a:p>
        </p:txBody>
      </p:sp>
      <p:sp>
        <p:nvSpPr>
          <p:cNvPr id="10" name="Rectangle 9"/>
          <p:cNvSpPr/>
          <p:nvPr/>
        </p:nvSpPr>
        <p:spPr>
          <a:xfrm>
            <a:off x="6024940" y="3284984"/>
            <a:ext cx="1584176" cy="3712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600" b="1" dirty="0">
                <a:latin typeface="Times New Roman" panose="02020603050405020304" pitchFamily="18" charset="0"/>
                <a:cs typeface="Times New Roman" panose="02020603050405020304" pitchFamily="18" charset="0"/>
              </a:rPr>
              <a:t>Solid </a:t>
            </a:r>
            <a:r>
              <a:rPr lang="fr-FR" sz="1600" b="1" dirty="0" err="1">
                <a:latin typeface="Times New Roman" panose="02020603050405020304" pitchFamily="18" charset="0"/>
                <a:cs typeface="Times New Roman" panose="02020603050405020304" pitchFamily="18" charset="0"/>
              </a:rPr>
              <a:t>Based</a:t>
            </a:r>
            <a:r>
              <a:rPr lang="fr-FR"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8326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368414"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2854331" y="534138"/>
            <a:ext cx="3617337" cy="369332"/>
          </a:xfrm>
          <a:prstGeom prst="rect">
            <a:avLst/>
          </a:prstGeom>
        </p:spPr>
        <p:txBody>
          <a:bodyPr wrap="none">
            <a:spAutoFit/>
          </a:bodyPr>
          <a:lstStyle/>
          <a:p>
            <a:r>
              <a:rPr lang="en-GB" dirty="0" smtClean="0">
                <a:solidFill>
                  <a:schemeClr val="bg1"/>
                </a:solidFill>
                <a:latin typeface="Times New Roman" panose="02020603050405020304" pitchFamily="18" charset="0"/>
                <a:cs typeface="Times New Roman" panose="02020603050405020304" pitchFamily="18" charset="0"/>
              </a:rPr>
              <a:t>Short introduction to the technology</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83568" y="1556792"/>
            <a:ext cx="1024639" cy="369332"/>
          </a:xfrm>
          <a:prstGeom prst="rect">
            <a:avLst/>
          </a:prstGeom>
          <a:noFill/>
        </p:spPr>
        <p:txBody>
          <a:bodyPr wrap="none" rtlCol="0">
            <a:spAutoFit/>
          </a:bodyPr>
          <a:lstStyle/>
          <a:p>
            <a:r>
              <a:rPr lang="fr-FR" dirty="0">
                <a:latin typeface="Times New Roman" panose="02020603050405020304" pitchFamily="18" charset="0"/>
                <a:cs typeface="Times New Roman" panose="02020603050405020304" pitchFamily="18" charset="0"/>
              </a:rPr>
              <a:t>Supports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83186"/>
            <a:ext cx="3304134" cy="1749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967" y="2030710"/>
            <a:ext cx="3068064" cy="1782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199" y="2183186"/>
            <a:ext cx="3192801" cy="1630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8609" y="4300993"/>
            <a:ext cx="2638424" cy="141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962112" y="4849964"/>
            <a:ext cx="723275"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Holes</a:t>
            </a:r>
            <a:endParaRPr lang="fr-FR" dirty="0">
              <a:latin typeface="Times New Roman" panose="02020603050405020304" pitchFamily="18" charset="0"/>
              <a:cs typeface="Times New Roman" panose="02020603050405020304" pitchFamily="18" charset="0"/>
            </a:endParaRPr>
          </a:p>
        </p:txBody>
      </p:sp>
      <p:pic>
        <p:nvPicPr>
          <p:cNvPr id="1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7848" y="4300993"/>
            <a:ext cx="2704529" cy="1493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786" y="4523175"/>
            <a:ext cx="2473229" cy="1392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6695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30</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2854331" y="534138"/>
            <a:ext cx="3617337" cy="369332"/>
          </a:xfrm>
          <a:prstGeom prst="rect">
            <a:avLst/>
          </a:prstGeom>
        </p:spPr>
        <p:txBody>
          <a:bodyPr wrap="none">
            <a:spAutoFit/>
          </a:bodyPr>
          <a:lstStyle/>
          <a:p>
            <a:r>
              <a:rPr lang="en-GB" dirty="0" smtClean="0">
                <a:solidFill>
                  <a:schemeClr val="bg1"/>
                </a:solidFill>
                <a:latin typeface="Times New Roman" panose="02020603050405020304" pitchFamily="18" charset="0"/>
                <a:cs typeface="Times New Roman" panose="02020603050405020304" pitchFamily="18" charset="0"/>
              </a:rPr>
              <a:t>Short introduction to the technology</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6515" y="1412776"/>
            <a:ext cx="8712968" cy="4524315"/>
          </a:xfrm>
          <a:prstGeom prst="rect">
            <a:avLst/>
          </a:prstGeom>
        </p:spPr>
        <p:txBody>
          <a:bodyPr wrap="square">
            <a:spAutoFit/>
          </a:bodyPr>
          <a:lstStyle/>
          <a:p>
            <a:r>
              <a:rPr lang="en-GB" sz="1600" i="1" dirty="0">
                <a:latin typeface="Times New Roman" panose="02020603050405020304" pitchFamily="18" charset="0"/>
                <a:cs typeface="Times New Roman" panose="02020603050405020304" pitchFamily="18" charset="0"/>
              </a:rPr>
              <a:t>AM Materials </a:t>
            </a:r>
          </a:p>
          <a:p>
            <a:endParaRPr lang="en-GB" sz="1600" dirty="0" smtClean="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en-GB" sz="1600" b="1" i="1" dirty="0">
                <a:latin typeface="Times New Roman" panose="02020603050405020304" pitchFamily="18" charset="0"/>
                <a:cs typeface="Times New Roman" panose="02020603050405020304" pitchFamily="18" charset="0"/>
              </a:rPr>
              <a:t>Nylon</a:t>
            </a:r>
            <a:r>
              <a:rPr lang="en-GB" sz="1600" dirty="0">
                <a:latin typeface="Times New Roman" panose="02020603050405020304" pitchFamily="18" charset="0"/>
                <a:cs typeface="Times New Roman" panose="02020603050405020304" pitchFamily="18" charset="0"/>
              </a:rPr>
              <a:t>, or </a:t>
            </a:r>
            <a:r>
              <a:rPr lang="en-GB" sz="1600" b="1" i="1" dirty="0">
                <a:latin typeface="Times New Roman" panose="02020603050405020304" pitchFamily="18" charset="0"/>
                <a:cs typeface="Times New Roman" panose="02020603050405020304" pitchFamily="18" charset="0"/>
              </a:rPr>
              <a:t>Polyamide</a:t>
            </a:r>
            <a:r>
              <a:rPr lang="en-GB" sz="1600" dirty="0">
                <a:latin typeface="Times New Roman" panose="02020603050405020304" pitchFamily="18" charset="0"/>
                <a:cs typeface="Times New Roman" panose="02020603050405020304" pitchFamily="18" charset="0"/>
              </a:rPr>
              <a:t>, is </a:t>
            </a:r>
            <a:r>
              <a:rPr lang="en-GB" sz="1600" dirty="0" smtClean="0">
                <a:latin typeface="Times New Roman" panose="02020603050405020304" pitchFamily="18" charset="0"/>
                <a:cs typeface="Times New Roman" panose="02020603050405020304" pitchFamily="18" charset="0"/>
              </a:rPr>
              <a:t>commonly used </a:t>
            </a:r>
            <a:r>
              <a:rPr lang="en-GB" sz="1600" dirty="0">
                <a:latin typeface="Times New Roman" panose="02020603050405020304" pitchFamily="18" charset="0"/>
                <a:cs typeface="Times New Roman" panose="02020603050405020304" pitchFamily="18" charset="0"/>
              </a:rPr>
              <a:t>in powder form with the sintering process or in ﬁlament form with the FDM process. It is a strong, ﬂexible and durable plastic material that has proved reliable for 3D printing. It is naturally white in colour but it can be coloured — pre- or post printing. This material can also be combined (in powder format) with powdered aluminium to </a:t>
            </a:r>
            <a:r>
              <a:rPr lang="en-GB" sz="1600" dirty="0" smtClean="0">
                <a:latin typeface="Times New Roman" panose="02020603050405020304" pitchFamily="18" charset="0"/>
                <a:cs typeface="Times New Roman" panose="02020603050405020304" pitchFamily="18" charset="0"/>
              </a:rPr>
              <a:t>produce another </a:t>
            </a:r>
            <a:r>
              <a:rPr lang="en-GB" sz="1600" dirty="0">
                <a:latin typeface="Times New Roman" panose="02020603050405020304" pitchFamily="18" charset="0"/>
                <a:cs typeface="Times New Roman" panose="02020603050405020304" pitchFamily="18" charset="0"/>
              </a:rPr>
              <a:t>common 3D printing material for sintering </a:t>
            </a:r>
            <a:r>
              <a:rPr lang="en-GB" sz="1600" dirty="0" smtClean="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Alumide</a:t>
            </a:r>
            <a:r>
              <a:rPr lang="en-GB" sz="1600" dirty="0" smtClean="0">
                <a:latin typeface="Times New Roman" panose="02020603050405020304" pitchFamily="18" charset="0"/>
                <a:cs typeface="Times New Roman" panose="02020603050405020304" pitchFamily="18" charset="0"/>
              </a:rPr>
              <a:t>.</a:t>
            </a:r>
          </a:p>
          <a:p>
            <a:endParaRPr lang="en-GB" sz="1600" dirty="0">
              <a:latin typeface="Times New Roman" panose="02020603050405020304" pitchFamily="18" charset="0"/>
              <a:cs typeface="Times New Roman" panose="02020603050405020304" pitchFamily="18" charset="0"/>
            </a:endParaRPr>
          </a:p>
          <a:p>
            <a:r>
              <a:rPr lang="en-GB" sz="1600" b="1" i="1" dirty="0">
                <a:latin typeface="Times New Roman" panose="02020603050405020304" pitchFamily="18" charset="0"/>
                <a:cs typeface="Times New Roman" panose="02020603050405020304" pitchFamily="18" charset="0"/>
              </a:rPr>
              <a:t>ABS</a:t>
            </a:r>
            <a:r>
              <a:rPr lang="en-GB" sz="1600" dirty="0">
                <a:latin typeface="Times New Roman" panose="02020603050405020304" pitchFamily="18" charset="0"/>
                <a:cs typeface="Times New Roman" panose="02020603050405020304" pitchFamily="18" charset="0"/>
              </a:rPr>
              <a:t> is another common plastic used for 3D printing, and is widely used on the entry-level FDM 3D printers in ﬁlament form. It is a particularly strong plastic and comes in a wide range of colours.</a:t>
            </a:r>
          </a:p>
          <a:p>
            <a:r>
              <a:rPr lang="en-GB" sz="1600" dirty="0">
                <a:latin typeface="Times New Roman" panose="02020603050405020304" pitchFamily="18" charset="0"/>
                <a:cs typeface="Times New Roman" panose="02020603050405020304" pitchFamily="18" charset="0"/>
              </a:rPr>
              <a:t>ABS can be bought in ﬁlament form from a number of non- </a:t>
            </a:r>
            <a:r>
              <a:rPr lang="en-GB" sz="1600" dirty="0" err="1">
                <a:latin typeface="Times New Roman" panose="02020603050405020304" pitchFamily="18" charset="0"/>
                <a:cs typeface="Times New Roman" panose="02020603050405020304" pitchFamily="18" charset="0"/>
              </a:rPr>
              <a:t>propreitary</a:t>
            </a:r>
            <a:r>
              <a:rPr lang="en-GB" sz="1600" dirty="0">
                <a:latin typeface="Times New Roman" panose="02020603050405020304" pitchFamily="18" charset="0"/>
                <a:cs typeface="Times New Roman" panose="02020603050405020304" pitchFamily="18" charset="0"/>
              </a:rPr>
              <a:t> sources, which is another reason why it is so popular</a:t>
            </a:r>
            <a:r>
              <a:rPr lang="en-GB" sz="1600" dirty="0" smtClean="0">
                <a:latin typeface="Times New Roman" panose="02020603050405020304" pitchFamily="18" charset="0"/>
                <a:cs typeface="Times New Roman" panose="02020603050405020304" pitchFamily="18" charset="0"/>
              </a:rPr>
              <a:t>.</a:t>
            </a:r>
          </a:p>
          <a:p>
            <a:endParaRPr lang="en-GB" sz="1600" dirty="0">
              <a:latin typeface="Times New Roman" panose="02020603050405020304" pitchFamily="18" charset="0"/>
              <a:cs typeface="Times New Roman" panose="02020603050405020304" pitchFamily="18" charset="0"/>
            </a:endParaRPr>
          </a:p>
          <a:p>
            <a:r>
              <a:rPr lang="en-GB" sz="1600" b="1" i="1" dirty="0">
                <a:latin typeface="Times New Roman" panose="02020603050405020304" pitchFamily="18" charset="0"/>
                <a:cs typeface="Times New Roman" panose="02020603050405020304" pitchFamily="18" charset="0"/>
              </a:rPr>
              <a:t>PLA</a:t>
            </a:r>
            <a:r>
              <a:rPr lang="en-GB" sz="1600" dirty="0">
                <a:latin typeface="Times New Roman" panose="02020603050405020304" pitchFamily="18" charset="0"/>
                <a:cs typeface="Times New Roman" panose="02020603050405020304" pitchFamily="18" charset="0"/>
              </a:rPr>
              <a:t> is a bio-degradable plastic material that has gained traction with 3D printing for this very reason. It can be utilized in resin format for DLP/SL processes as well as in ﬁlament form for the FDM process. It is oﬀered in a variety of colours, including transparent, which has proven to be a useful option for some</a:t>
            </a:r>
          </a:p>
          <a:p>
            <a:r>
              <a:rPr lang="en-GB" sz="1600" dirty="0">
                <a:latin typeface="Times New Roman" panose="02020603050405020304" pitchFamily="18" charset="0"/>
                <a:cs typeface="Times New Roman" panose="02020603050405020304" pitchFamily="18" charset="0"/>
              </a:rPr>
              <a:t>some applications of 3D printing. However it is not as durable </a:t>
            </a:r>
            <a:r>
              <a:rPr lang="en-GB" sz="1600" dirty="0" err="1">
                <a:latin typeface="Times New Roman" panose="02020603050405020304" pitchFamily="18" charset="0"/>
                <a:cs typeface="Times New Roman" panose="02020603050405020304" pitchFamily="18" charset="0"/>
              </a:rPr>
              <a:t>oras</a:t>
            </a:r>
            <a:r>
              <a:rPr lang="en-GB" sz="1600" dirty="0">
                <a:latin typeface="Times New Roman" panose="02020603050405020304" pitchFamily="18" charset="0"/>
                <a:cs typeface="Times New Roman" panose="02020603050405020304" pitchFamily="18" charset="0"/>
              </a:rPr>
              <a:t> ﬂexible as ABS</a:t>
            </a:r>
            <a:r>
              <a:rPr lang="en-GB" sz="1600" dirty="0" smtClean="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9989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31</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6515" y="1412776"/>
            <a:ext cx="8712968" cy="4770537"/>
          </a:xfrm>
          <a:prstGeom prst="rect">
            <a:avLst/>
          </a:prstGeom>
        </p:spPr>
        <p:txBody>
          <a:bodyPr wrap="square">
            <a:spAutoFit/>
          </a:bodyPr>
          <a:lstStyle/>
          <a:p>
            <a:r>
              <a:rPr lang="en-GB" sz="1600" i="1" dirty="0">
                <a:latin typeface="Times New Roman" panose="02020603050405020304" pitchFamily="18" charset="0"/>
                <a:cs typeface="Times New Roman" panose="02020603050405020304" pitchFamily="18" charset="0"/>
              </a:rPr>
              <a:t>AM Materials </a:t>
            </a:r>
          </a:p>
          <a:p>
            <a:endParaRPr lang="en-GB" sz="1600" dirty="0" smtClean="0">
              <a:latin typeface="Times New Roman" panose="02020603050405020304" pitchFamily="18" charset="0"/>
              <a:cs typeface="Times New Roman" panose="02020603050405020304" pitchFamily="18" charset="0"/>
            </a:endParaRPr>
          </a:p>
          <a:p>
            <a:r>
              <a:rPr lang="en-GB" sz="1600" b="1" i="1" dirty="0" err="1">
                <a:latin typeface="Times New Roman" panose="02020603050405020304" pitchFamily="18" charset="0"/>
                <a:cs typeface="Times New Roman" panose="02020603050405020304" pitchFamily="18" charset="0"/>
              </a:rPr>
              <a:t>LayWood</a:t>
            </a: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 a specially developed 3D printing material for entry- level extrusion 3D printers. It comes in ﬁlament form and is a wood/polymer composite (also referred to as WPC).</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A </a:t>
            </a:r>
            <a:r>
              <a:rPr lang="en-GB" sz="1600" dirty="0">
                <a:latin typeface="Times New Roman" panose="02020603050405020304" pitchFamily="18" charset="0"/>
                <a:cs typeface="Times New Roman" panose="02020603050405020304" pitchFamily="18" charset="0"/>
              </a:rPr>
              <a:t>growing number of metals and metal composites are used for industrial grade 3D printing. Two of the most common are </a:t>
            </a:r>
            <a:r>
              <a:rPr lang="en-GB" sz="1600" b="1" i="1" dirty="0">
                <a:latin typeface="Times New Roman" panose="02020603050405020304" pitchFamily="18" charset="0"/>
                <a:cs typeface="Times New Roman" panose="02020603050405020304" pitchFamily="18" charset="0"/>
              </a:rPr>
              <a:t>aluminium</a:t>
            </a:r>
            <a:r>
              <a:rPr lang="en-GB" sz="1600" dirty="0">
                <a:latin typeface="Times New Roman" panose="02020603050405020304" pitchFamily="18" charset="0"/>
                <a:cs typeface="Times New Roman" panose="02020603050405020304" pitchFamily="18" charset="0"/>
              </a:rPr>
              <a:t> and </a:t>
            </a:r>
            <a:r>
              <a:rPr lang="en-GB" sz="1600" b="1" i="1" dirty="0">
                <a:latin typeface="Times New Roman" panose="02020603050405020304" pitchFamily="18" charset="0"/>
                <a:cs typeface="Times New Roman" panose="02020603050405020304" pitchFamily="18" charset="0"/>
              </a:rPr>
              <a:t>cobalt</a:t>
            </a:r>
            <a:r>
              <a:rPr lang="en-GB" sz="1600" dirty="0">
                <a:latin typeface="Times New Roman" panose="02020603050405020304" pitchFamily="18" charset="0"/>
                <a:cs typeface="Times New Roman" panose="02020603050405020304" pitchFamily="18" charset="0"/>
              </a:rPr>
              <a:t> derivatives.</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One </a:t>
            </a:r>
            <a:r>
              <a:rPr lang="en-GB" sz="1600" dirty="0">
                <a:latin typeface="Times New Roman" panose="02020603050405020304" pitchFamily="18" charset="0"/>
                <a:cs typeface="Times New Roman" panose="02020603050405020304" pitchFamily="18" charset="0"/>
              </a:rPr>
              <a:t>of the strongest and therefore most commonly used metals for 3D printing is </a:t>
            </a:r>
            <a:r>
              <a:rPr lang="en-GB" sz="1600" b="1" i="1" dirty="0">
                <a:latin typeface="Times New Roman" panose="02020603050405020304" pitchFamily="18" charset="0"/>
                <a:cs typeface="Times New Roman" panose="02020603050405020304" pitchFamily="18" charset="0"/>
              </a:rPr>
              <a:t>Stainless Steel </a:t>
            </a:r>
            <a:r>
              <a:rPr lang="en-GB" sz="1600" dirty="0">
                <a:latin typeface="Times New Roman" panose="02020603050405020304" pitchFamily="18" charset="0"/>
                <a:cs typeface="Times New Roman" panose="02020603050405020304" pitchFamily="18" charset="0"/>
              </a:rPr>
              <a:t>in powder form for the sintering/ melting/EBM processes. It is naturally silver, but can be plated with other materials to give a gold or bronze eﬀect.</a:t>
            </a:r>
          </a:p>
          <a:p>
            <a:r>
              <a:rPr lang="en-GB" sz="1600" dirty="0">
                <a:latin typeface="Times New Roman" panose="02020603050405020304" pitchFamily="18" charset="0"/>
                <a:cs typeface="Times New Roman" panose="02020603050405020304" pitchFamily="18" charset="0"/>
              </a:rPr>
              <a:t>In the last couple of years </a:t>
            </a:r>
            <a:r>
              <a:rPr lang="en-GB" sz="1600" b="1" i="1" dirty="0">
                <a:latin typeface="Times New Roman" panose="02020603050405020304" pitchFamily="18" charset="0"/>
                <a:cs typeface="Times New Roman" panose="02020603050405020304" pitchFamily="18" charset="0"/>
              </a:rPr>
              <a:t>Gold</a:t>
            </a:r>
            <a:r>
              <a:rPr lang="en-GB" sz="1600" dirty="0">
                <a:latin typeface="Times New Roman" panose="02020603050405020304" pitchFamily="18" charset="0"/>
                <a:cs typeface="Times New Roman" panose="02020603050405020304" pitchFamily="18" charset="0"/>
              </a:rPr>
              <a:t> and </a:t>
            </a:r>
            <a:r>
              <a:rPr lang="en-GB" sz="1600" b="1" i="1" dirty="0">
                <a:latin typeface="Times New Roman" panose="02020603050405020304" pitchFamily="18" charset="0"/>
                <a:cs typeface="Times New Roman" panose="02020603050405020304" pitchFamily="18" charset="0"/>
              </a:rPr>
              <a:t>Silver</a:t>
            </a:r>
            <a:r>
              <a:rPr lang="en-GB" sz="1600" dirty="0">
                <a:latin typeface="Times New Roman" panose="02020603050405020304" pitchFamily="18" charset="0"/>
                <a:cs typeface="Times New Roman" panose="02020603050405020304" pitchFamily="18" charset="0"/>
              </a:rPr>
              <a:t> have been added to the range of metal materials that can be 3D printed directly, with obvious applications across the jewellery sector. These are both very strong materials and are processed in powder form.</a:t>
            </a:r>
          </a:p>
          <a:p>
            <a:r>
              <a:rPr lang="en-GB" sz="1600" b="1" i="1" dirty="0">
                <a:latin typeface="Times New Roman" panose="02020603050405020304" pitchFamily="18" charset="0"/>
                <a:cs typeface="Times New Roman" panose="02020603050405020304" pitchFamily="18" charset="0"/>
              </a:rPr>
              <a:t>Titanium</a:t>
            </a:r>
            <a:r>
              <a:rPr lang="en-GB" sz="1600" dirty="0">
                <a:latin typeface="Times New Roman" panose="02020603050405020304" pitchFamily="18" charset="0"/>
                <a:cs typeface="Times New Roman" panose="02020603050405020304" pitchFamily="18" charset="0"/>
              </a:rPr>
              <a:t> is one of the strongest possible metal materials and has been used for 3D printing industrial applications for some time</a:t>
            </a:r>
            <a:r>
              <a:rPr lang="en-GB" sz="1600" dirty="0" smtClean="0">
                <a:latin typeface="Times New Roman" panose="02020603050405020304" pitchFamily="18" charset="0"/>
                <a:cs typeface="Times New Roman" panose="02020603050405020304" pitchFamily="18" charset="0"/>
              </a:rPr>
              <a:t>.</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Supplied in powder form, it can be used for the sintering/melting/ EBM processes.</a:t>
            </a: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675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32</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6515" y="1196752"/>
            <a:ext cx="8712968" cy="5509200"/>
          </a:xfrm>
          <a:prstGeom prst="rect">
            <a:avLst/>
          </a:prstGeom>
        </p:spPr>
        <p:txBody>
          <a:bodyPr wrap="square">
            <a:spAutoFit/>
          </a:bodyPr>
          <a:lstStyle/>
          <a:p>
            <a:r>
              <a:rPr lang="en-GB" sz="1600" i="1" dirty="0" smtClean="0">
                <a:latin typeface="Times New Roman" panose="02020603050405020304" pitchFamily="18" charset="0"/>
                <a:cs typeface="Times New Roman" panose="02020603050405020304" pitchFamily="18" charset="0"/>
              </a:rPr>
              <a:t>AM Materials </a:t>
            </a:r>
            <a:endParaRPr lang="en-GB" sz="1600" i="1" dirty="0">
              <a:latin typeface="Times New Roman" panose="02020603050405020304" pitchFamily="18" charset="0"/>
              <a:cs typeface="Times New Roman" panose="02020603050405020304" pitchFamily="18" charset="0"/>
            </a:endParaRPr>
          </a:p>
          <a:p>
            <a:endParaRPr lang="en-GB" sz="1600" dirty="0" smtClean="0">
              <a:latin typeface="Times New Roman" panose="02020603050405020304" pitchFamily="18" charset="0"/>
              <a:cs typeface="Times New Roman" panose="02020603050405020304" pitchFamily="18" charset="0"/>
            </a:endParaRPr>
          </a:p>
          <a:p>
            <a:r>
              <a:rPr lang="en-GB" sz="1600" b="1" i="1" dirty="0" smtClean="0">
                <a:latin typeface="Times New Roman" panose="02020603050405020304" pitchFamily="18" charset="0"/>
                <a:cs typeface="Times New Roman" panose="02020603050405020304" pitchFamily="18" charset="0"/>
              </a:rPr>
              <a:t>Ceramics</a:t>
            </a:r>
            <a:endParaRPr lang="en-GB" sz="1600" b="1" i="1"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Ceramics are a relatively new group of materials that can be used for 3D printing with various levels of success. The particular thing to  note with these materials is </a:t>
            </a:r>
            <a:r>
              <a:rPr lang="en-GB" sz="1600" dirty="0" smtClean="0">
                <a:latin typeface="Times New Roman" panose="02020603050405020304" pitchFamily="18" charset="0"/>
                <a:cs typeface="Times New Roman" panose="02020603050405020304" pitchFamily="18" charset="0"/>
              </a:rPr>
              <a:t>that, post </a:t>
            </a:r>
            <a:r>
              <a:rPr lang="en-GB" sz="1600" dirty="0">
                <a:latin typeface="Times New Roman" panose="02020603050405020304" pitchFamily="18" charset="0"/>
                <a:cs typeface="Times New Roman" panose="02020603050405020304" pitchFamily="18" charset="0"/>
              </a:rPr>
              <a:t>printing, the ceramic parts need to undergo the same processes as any ceramic part made using </a:t>
            </a:r>
            <a:r>
              <a:rPr lang="en-GB" sz="1600" dirty="0" smtClean="0">
                <a:latin typeface="Times New Roman" panose="02020603050405020304" pitchFamily="18" charset="0"/>
                <a:cs typeface="Times New Roman" panose="02020603050405020304" pitchFamily="18" charset="0"/>
              </a:rPr>
              <a:t>traditional methods </a:t>
            </a:r>
            <a:r>
              <a:rPr lang="en-GB" sz="1600" dirty="0">
                <a:latin typeface="Times New Roman" panose="02020603050405020304" pitchFamily="18" charset="0"/>
                <a:cs typeface="Times New Roman" panose="02020603050405020304" pitchFamily="18" charset="0"/>
              </a:rPr>
              <a:t>of </a:t>
            </a:r>
            <a:r>
              <a:rPr lang="en-GB" sz="1600" dirty="0" smtClean="0">
                <a:latin typeface="Times New Roman" panose="02020603050405020304" pitchFamily="18" charset="0"/>
                <a:cs typeface="Times New Roman" panose="02020603050405020304" pitchFamily="18" charset="0"/>
              </a:rPr>
              <a:t>production - namely </a:t>
            </a:r>
            <a:r>
              <a:rPr lang="en-GB" sz="1600" dirty="0">
                <a:latin typeface="Times New Roman" panose="02020603050405020304" pitchFamily="18" charset="0"/>
                <a:cs typeface="Times New Roman" panose="02020603050405020304" pitchFamily="18" charset="0"/>
              </a:rPr>
              <a:t>ﬁring and glazing.</a:t>
            </a:r>
          </a:p>
          <a:p>
            <a:endParaRPr lang="en-GB" sz="1600" dirty="0">
              <a:latin typeface="Times New Roman" panose="02020603050405020304" pitchFamily="18" charset="0"/>
              <a:cs typeface="Times New Roman" panose="02020603050405020304" pitchFamily="18" charset="0"/>
            </a:endParaRPr>
          </a:p>
          <a:p>
            <a:r>
              <a:rPr lang="en-GB" sz="1600" b="1" i="1" dirty="0">
                <a:latin typeface="Times New Roman" panose="02020603050405020304" pitchFamily="18" charset="0"/>
                <a:cs typeface="Times New Roman" panose="02020603050405020304" pitchFamily="18" charset="0"/>
              </a:rPr>
              <a:t>Paper</a:t>
            </a:r>
          </a:p>
          <a:p>
            <a:r>
              <a:rPr lang="en-GB" sz="1600" dirty="0">
                <a:latin typeface="Times New Roman" panose="02020603050405020304" pitchFamily="18" charset="0"/>
                <a:cs typeface="Times New Roman" panose="02020603050405020304" pitchFamily="18" charset="0"/>
              </a:rPr>
              <a:t>Standard A4 copier paper is a 3D printing material employed by the proprietary SDL process supplied by </a:t>
            </a:r>
            <a:r>
              <a:rPr lang="en-GB" sz="1600" dirty="0" err="1">
                <a:latin typeface="Times New Roman" panose="02020603050405020304" pitchFamily="18" charset="0"/>
                <a:cs typeface="Times New Roman" panose="02020603050405020304" pitchFamily="18" charset="0"/>
              </a:rPr>
              <a:t>Mcor</a:t>
            </a:r>
            <a:r>
              <a:rPr lang="en-GB" sz="1600" dirty="0">
                <a:latin typeface="Times New Roman" panose="02020603050405020304" pitchFamily="18" charset="0"/>
                <a:cs typeface="Times New Roman" panose="02020603050405020304" pitchFamily="18" charset="0"/>
              </a:rPr>
              <a:t> Technologies. The company operates a notably diﬀerent business model to other 3D printing vendors, whereby the capital outlay for the machine is in the mid-range, but the emphasis is </a:t>
            </a:r>
            <a:r>
              <a:rPr lang="en-GB" sz="1600" dirty="0" smtClean="0">
                <a:latin typeface="Times New Roman" panose="02020603050405020304" pitchFamily="18" charset="0"/>
                <a:cs typeface="Times New Roman" panose="02020603050405020304" pitchFamily="18" charset="0"/>
              </a:rPr>
              <a:t>very much </a:t>
            </a:r>
            <a:r>
              <a:rPr lang="en-GB" sz="1600" dirty="0">
                <a:latin typeface="Times New Roman" panose="02020603050405020304" pitchFamily="18" charset="0"/>
                <a:cs typeface="Times New Roman" panose="02020603050405020304" pitchFamily="18" charset="0"/>
              </a:rPr>
              <a:t>on an easily obtainable, </a:t>
            </a:r>
            <a:r>
              <a:rPr lang="en-GB" sz="1600" dirty="0" smtClean="0">
                <a:latin typeface="Times New Roman" panose="02020603050405020304" pitchFamily="18" charset="0"/>
                <a:cs typeface="Times New Roman" panose="02020603050405020304" pitchFamily="18" charset="0"/>
              </a:rPr>
              <a:t>cost-eﬀective material </a:t>
            </a:r>
            <a:r>
              <a:rPr lang="en-GB" sz="1600" dirty="0">
                <a:latin typeface="Times New Roman" panose="02020603050405020304" pitchFamily="18" charset="0"/>
                <a:cs typeface="Times New Roman" panose="02020603050405020304" pitchFamily="18" charset="0"/>
              </a:rPr>
              <a:t>supply, that can be bought locally. 3D printed models made with paper are safe, environmentally friendly, easily recyclable and require no post-processing.</a:t>
            </a:r>
          </a:p>
          <a:p>
            <a:endParaRPr lang="en-GB" sz="1600" dirty="0">
              <a:latin typeface="Times New Roman" panose="02020603050405020304" pitchFamily="18" charset="0"/>
              <a:cs typeface="Times New Roman" panose="02020603050405020304" pitchFamily="18" charset="0"/>
            </a:endParaRPr>
          </a:p>
          <a:p>
            <a:r>
              <a:rPr lang="en-GB" sz="1600" b="1" i="1" dirty="0">
                <a:latin typeface="Times New Roman" panose="02020603050405020304" pitchFamily="18" charset="0"/>
                <a:cs typeface="Times New Roman" panose="02020603050405020304" pitchFamily="18" charset="0"/>
              </a:rPr>
              <a:t>Bio Materials</a:t>
            </a:r>
          </a:p>
          <a:p>
            <a:r>
              <a:rPr lang="en-GB" sz="1600" dirty="0">
                <a:latin typeface="Times New Roman" panose="02020603050405020304" pitchFamily="18" charset="0"/>
                <a:cs typeface="Times New Roman" panose="02020603050405020304" pitchFamily="18" charset="0"/>
              </a:rPr>
              <a:t>There is a huge amount of research being conducted into the potential of 3D printing bio materials for a host of medical (and other) applications. Living tissue is being investigated at a number of leading institutions with a view </a:t>
            </a:r>
            <a:r>
              <a:rPr lang="en-GB" sz="1600" dirty="0" smtClean="0">
                <a:latin typeface="Times New Roman" panose="02020603050405020304" pitchFamily="18" charset="0"/>
                <a:cs typeface="Times New Roman" panose="02020603050405020304" pitchFamily="18" charset="0"/>
              </a:rPr>
              <a:t>to developing </a:t>
            </a:r>
            <a:r>
              <a:rPr lang="en-GB" sz="1600" dirty="0">
                <a:latin typeface="Times New Roman" panose="02020603050405020304" pitchFamily="18" charset="0"/>
                <a:cs typeface="Times New Roman" panose="02020603050405020304" pitchFamily="18" charset="0"/>
              </a:rPr>
              <a:t>applications that include printing human organs for transplant, as well as external tissues for replacement body parts. Other research in this area is focused on developing food stuﬀs </a:t>
            </a: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meat being the prime example.</a:t>
            </a: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4259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33</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6515" y="1052736"/>
            <a:ext cx="8712968" cy="5262979"/>
          </a:xfrm>
          <a:prstGeom prst="rect">
            <a:avLst/>
          </a:prstGeom>
        </p:spPr>
        <p:txBody>
          <a:bodyPr wrap="square">
            <a:spAutoFit/>
          </a:bodyPr>
          <a:lstStyle/>
          <a:p>
            <a:r>
              <a:rPr lang="en-GB" sz="1600" i="1" dirty="0" smtClean="0">
                <a:latin typeface="Times New Roman" panose="02020603050405020304" pitchFamily="18" charset="0"/>
                <a:cs typeface="Times New Roman" panose="02020603050405020304" pitchFamily="18" charset="0"/>
              </a:rPr>
              <a:t>AM Materials </a:t>
            </a:r>
            <a:endParaRPr lang="en-GB" sz="1600" i="1" dirty="0">
              <a:latin typeface="Times New Roman" panose="02020603050405020304" pitchFamily="18" charset="0"/>
              <a:cs typeface="Times New Roman" panose="02020603050405020304" pitchFamily="18" charset="0"/>
            </a:endParaRPr>
          </a:p>
          <a:p>
            <a:endParaRPr lang="en-GB" sz="1600" dirty="0" smtClean="0">
              <a:latin typeface="Times New Roman" panose="02020603050405020304" pitchFamily="18" charset="0"/>
              <a:cs typeface="Times New Roman" panose="02020603050405020304" pitchFamily="18" charset="0"/>
            </a:endParaRPr>
          </a:p>
          <a:p>
            <a:r>
              <a:rPr lang="en-GB" sz="1600" b="1" i="1" dirty="0">
                <a:latin typeface="Times New Roman" panose="02020603050405020304" pitchFamily="18" charset="0"/>
                <a:cs typeface="Times New Roman" panose="02020603050405020304" pitchFamily="18" charset="0"/>
              </a:rPr>
              <a:t>Bio Materials</a:t>
            </a:r>
          </a:p>
          <a:p>
            <a:r>
              <a:rPr lang="en-GB" sz="1600" dirty="0">
                <a:latin typeface="Times New Roman" panose="02020603050405020304" pitchFamily="18" charset="0"/>
                <a:cs typeface="Times New Roman" panose="02020603050405020304" pitchFamily="18" charset="0"/>
              </a:rPr>
              <a:t>There is a huge amount of research being conducted into the potential of 3D printing bio materials for a host of medical (and other) applications. Living tissue is being investigated at a number of leading institutions with a view to developing applications that include printing human organs for transplant, as well as external tissues for replacement body parts. </a:t>
            </a:r>
          </a:p>
          <a:p>
            <a:endParaRPr lang="en-GB" sz="1600" b="1" i="1" dirty="0" smtClean="0">
              <a:latin typeface="Times New Roman" panose="02020603050405020304" pitchFamily="18" charset="0"/>
              <a:cs typeface="Times New Roman" panose="02020603050405020304" pitchFamily="18" charset="0"/>
            </a:endParaRPr>
          </a:p>
          <a:p>
            <a:r>
              <a:rPr lang="en-GB" sz="1600" b="1" i="1" dirty="0" smtClean="0">
                <a:latin typeface="Times New Roman" panose="02020603050405020304" pitchFamily="18" charset="0"/>
                <a:cs typeface="Times New Roman" panose="02020603050405020304" pitchFamily="18" charset="0"/>
              </a:rPr>
              <a:t>Food</a:t>
            </a:r>
            <a:endParaRPr lang="en-GB" sz="1600" b="1" i="1"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Experiments with extruders for 3D printing food substances has increased dramatically over the last couple of years. Chocolate is the most common (and desirable</a:t>
            </a:r>
            <a:r>
              <a:rPr lang="en-GB" sz="1600" dirty="0" smtClean="0">
                <a:latin typeface="Times New Roman" panose="02020603050405020304" pitchFamily="18" charset="0"/>
                <a:cs typeface="Times New Roman" panose="02020603050405020304" pitchFamily="18" charset="0"/>
              </a:rPr>
              <a:t>). There </a:t>
            </a:r>
            <a:r>
              <a:rPr lang="en-GB" sz="1600" dirty="0">
                <a:latin typeface="Times New Roman" panose="02020603050405020304" pitchFamily="18" charset="0"/>
                <a:cs typeface="Times New Roman" panose="02020603050405020304" pitchFamily="18" charset="0"/>
              </a:rPr>
              <a:t>are also printers that work with sugar and some </a:t>
            </a:r>
            <a:r>
              <a:rPr lang="en-GB" sz="1600" dirty="0" smtClean="0">
                <a:latin typeface="Times New Roman" panose="02020603050405020304" pitchFamily="18" charset="0"/>
                <a:cs typeface="Times New Roman" panose="02020603050405020304" pitchFamily="18" charset="0"/>
              </a:rPr>
              <a:t>experiments with </a:t>
            </a:r>
            <a:r>
              <a:rPr lang="en-GB" sz="1600" dirty="0">
                <a:latin typeface="Times New Roman" panose="02020603050405020304" pitchFamily="18" charset="0"/>
                <a:cs typeface="Times New Roman" panose="02020603050405020304" pitchFamily="18" charset="0"/>
              </a:rPr>
              <a:t>pasta and meat. Looking to the future, research is being undertaken, to utilize 3D printing technology to produce ﬁnely balanced whole meals.</a:t>
            </a:r>
          </a:p>
          <a:p>
            <a:endParaRPr lang="en-GB" sz="1600" dirty="0">
              <a:latin typeface="Times New Roman" panose="02020603050405020304" pitchFamily="18" charset="0"/>
              <a:cs typeface="Times New Roman" panose="02020603050405020304" pitchFamily="18" charset="0"/>
            </a:endParaRPr>
          </a:p>
          <a:p>
            <a:r>
              <a:rPr lang="en-GB" sz="1600" b="1" i="1" dirty="0">
                <a:latin typeface="Times New Roman" panose="02020603050405020304" pitchFamily="18" charset="0"/>
                <a:cs typeface="Times New Roman" panose="02020603050405020304" pitchFamily="18" charset="0"/>
              </a:rPr>
              <a:t>Other</a:t>
            </a:r>
          </a:p>
          <a:p>
            <a:r>
              <a:rPr lang="en-GB" sz="1600" dirty="0">
                <a:latin typeface="Times New Roman" panose="02020603050405020304" pitchFamily="18" charset="0"/>
                <a:cs typeface="Times New Roman" panose="02020603050405020304" pitchFamily="18" charset="0"/>
              </a:rPr>
              <a:t>And ﬁnally, one company that does have a unique (proprietary) material oﬀering is </a:t>
            </a:r>
            <a:r>
              <a:rPr lang="en-GB" sz="1600" dirty="0" err="1">
                <a:latin typeface="Times New Roman" panose="02020603050405020304" pitchFamily="18" charset="0"/>
                <a:cs typeface="Times New Roman" panose="02020603050405020304" pitchFamily="18" charset="0"/>
              </a:rPr>
              <a:t>Stratasys</a:t>
            </a:r>
            <a:r>
              <a:rPr lang="en-GB" sz="1600" dirty="0">
                <a:latin typeface="Times New Roman" panose="02020603050405020304" pitchFamily="18" charset="0"/>
                <a:cs typeface="Times New Roman" panose="02020603050405020304" pitchFamily="18" charset="0"/>
              </a:rPr>
              <a:t>, with its digital materials for the Objet </a:t>
            </a:r>
            <a:r>
              <a:rPr lang="en-GB" sz="1600" dirty="0" err="1">
                <a:latin typeface="Times New Roman" panose="02020603050405020304" pitchFamily="18" charset="0"/>
                <a:cs typeface="Times New Roman" panose="02020603050405020304" pitchFamily="18" charset="0"/>
              </a:rPr>
              <a:t>Connex</a:t>
            </a:r>
            <a:r>
              <a:rPr lang="en-GB" sz="1600" dirty="0">
                <a:latin typeface="Times New Roman" panose="02020603050405020304" pitchFamily="18" charset="0"/>
                <a:cs typeface="Times New Roman" panose="02020603050405020304" pitchFamily="18" charset="0"/>
              </a:rPr>
              <a:t> 3D printing platform. </a:t>
            </a:r>
            <a:r>
              <a:rPr lang="en-GB" sz="1600" b="1" dirty="0">
                <a:latin typeface="Times New Roman" panose="02020603050405020304" pitchFamily="18" charset="0"/>
                <a:cs typeface="Times New Roman" panose="02020603050405020304" pitchFamily="18" charset="0"/>
              </a:rPr>
              <a:t>This oﬀering means that standard Objet 3D printing materials can be combined during the printing process — in various and speciﬁed concentrations </a:t>
            </a:r>
            <a:r>
              <a:rPr lang="en-GB" sz="1600" b="1" dirty="0" smtClean="0">
                <a:latin typeface="Times New Roman" panose="02020603050405020304" pitchFamily="18" charset="0"/>
                <a:cs typeface="Times New Roman" panose="02020603050405020304" pitchFamily="18" charset="0"/>
              </a:rPr>
              <a:t>to </a:t>
            </a:r>
            <a:r>
              <a:rPr lang="en-GB" sz="1600" b="1" dirty="0">
                <a:latin typeface="Times New Roman" panose="02020603050405020304" pitchFamily="18" charset="0"/>
                <a:cs typeface="Times New Roman" panose="02020603050405020304" pitchFamily="18" charset="0"/>
              </a:rPr>
              <a:t>form new materials with the required properties</a:t>
            </a:r>
            <a:r>
              <a:rPr lang="en-GB" sz="1600" dirty="0">
                <a:latin typeface="Times New Roman" panose="02020603050405020304" pitchFamily="18" charset="0"/>
                <a:cs typeface="Times New Roman" panose="02020603050405020304" pitchFamily="18" charset="0"/>
              </a:rPr>
              <a:t>. Up to 140 diﬀerent Digital Materials can be realized from combining the existing primary materials in diﬀerent ways.</a:t>
            </a:r>
          </a:p>
          <a:p>
            <a:endParaRPr lang="en-GB"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708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34</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395536" y="1196752"/>
            <a:ext cx="8496944" cy="4464496"/>
          </a:xfrm>
          <a:prstGeom prst="rect">
            <a:avLst/>
          </a:prstGeom>
        </p:spPr>
        <p:txBody>
          <a:bodyPr vert="horz" lIns="91440" tIns="45720" rIns="91440" bIns="45720" rtlCol="0">
            <a:normAutofit fontScale="2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GB" sz="5600" b="1" i="1" dirty="0">
                <a:solidFill>
                  <a:schemeClr val="tx1"/>
                </a:solidFill>
                <a:latin typeface="Times New Roman" panose="02020603050405020304" pitchFamily="18" charset="0"/>
                <a:cs typeface="Times New Roman" panose="02020603050405020304" pitchFamily="18" charset="0"/>
              </a:rPr>
              <a:t>Safety </a:t>
            </a:r>
            <a:r>
              <a:rPr lang="en-GB" sz="5600" b="1" i="1" dirty="0" smtClean="0">
                <a:solidFill>
                  <a:schemeClr val="tx1"/>
                </a:solidFill>
                <a:latin typeface="Times New Roman" panose="02020603050405020304" pitchFamily="18" charset="0"/>
                <a:cs typeface="Times New Roman" panose="02020603050405020304" pitchFamily="18" charset="0"/>
              </a:rPr>
              <a:t>features</a:t>
            </a:r>
            <a:endParaRPr lang="en-GB" sz="5600" dirty="0">
              <a:solidFill>
                <a:schemeClr val="tx1"/>
              </a:solidFill>
              <a:latin typeface="Times New Roman" panose="02020603050405020304" pitchFamily="18" charset="0"/>
              <a:cs typeface="Times New Roman" panose="02020603050405020304" pitchFamily="18" charset="0"/>
            </a:endParaRPr>
          </a:p>
          <a:p>
            <a:pPr marL="0" lvl="1" algn="l"/>
            <a:r>
              <a:rPr lang="en-GB" sz="5600" dirty="0">
                <a:solidFill>
                  <a:schemeClr val="tx1"/>
                </a:solidFill>
                <a:latin typeface="Times New Roman" panose="02020603050405020304" pitchFamily="18" charset="0"/>
                <a:cs typeface="Times New Roman" panose="02020603050405020304" pitchFamily="18" charset="0"/>
              </a:rPr>
              <a:t>Powder handling &amp; </a:t>
            </a:r>
            <a:r>
              <a:rPr lang="en-GB" sz="5600" dirty="0" smtClean="0">
                <a:solidFill>
                  <a:schemeClr val="tx1"/>
                </a:solidFill>
                <a:latin typeface="Times New Roman" panose="02020603050405020304" pitchFamily="18" charset="0"/>
                <a:cs typeface="Times New Roman" panose="02020603050405020304" pitchFamily="18" charset="0"/>
              </a:rPr>
              <a:t>changing - The </a:t>
            </a:r>
            <a:r>
              <a:rPr lang="en-GB" sz="5600" dirty="0">
                <a:solidFill>
                  <a:schemeClr val="tx1"/>
                </a:solidFill>
                <a:latin typeface="Times New Roman" panose="02020603050405020304" pitchFamily="18" charset="0"/>
                <a:cs typeface="Times New Roman" panose="02020603050405020304" pitchFamily="18" charset="0"/>
              </a:rPr>
              <a:t>following risks may be experienced while working with the systems:</a:t>
            </a:r>
          </a:p>
          <a:p>
            <a:pPr marL="0" lvl="1" algn="l"/>
            <a:endParaRPr lang="en-GB" sz="5600" dirty="0" smtClean="0">
              <a:solidFill>
                <a:schemeClr val="tx1"/>
              </a:solidFill>
              <a:latin typeface="Times New Roman" panose="02020603050405020304" pitchFamily="18" charset="0"/>
              <a:cs typeface="Times New Roman" panose="02020603050405020304" pitchFamily="18" charset="0"/>
            </a:endParaRPr>
          </a:p>
          <a:p>
            <a:pPr marL="0" lvl="1" algn="l"/>
            <a:r>
              <a:rPr lang="en-GB" sz="5600" b="1" i="1" dirty="0" smtClean="0">
                <a:solidFill>
                  <a:schemeClr val="tx1"/>
                </a:solidFill>
                <a:latin typeface="Times New Roman" panose="02020603050405020304" pitchFamily="18" charset="0"/>
                <a:cs typeface="Times New Roman" panose="02020603050405020304" pitchFamily="18" charset="0"/>
              </a:rPr>
              <a:t>Risk </a:t>
            </a:r>
            <a:r>
              <a:rPr lang="en-GB" sz="5600" b="1" i="1" dirty="0">
                <a:solidFill>
                  <a:schemeClr val="tx1"/>
                </a:solidFill>
                <a:latin typeface="Times New Roman" panose="02020603050405020304" pitchFamily="18" charset="0"/>
                <a:cs typeface="Times New Roman" panose="02020603050405020304" pitchFamily="18" charset="0"/>
              </a:rPr>
              <a:t>or damage to respiratory tract and lungs </a:t>
            </a:r>
            <a:r>
              <a:rPr lang="en-GB" sz="5600" dirty="0">
                <a:solidFill>
                  <a:schemeClr val="tx1"/>
                </a:solidFill>
                <a:latin typeface="Times New Roman" panose="02020603050405020304" pitchFamily="18" charset="0"/>
                <a:cs typeface="Times New Roman" panose="02020603050405020304" pitchFamily="18" charset="0"/>
              </a:rPr>
              <a:t>when handling metal powders and filter dust and suspected carcinogenic effect of the metal powder and filter dust. It is strongly recommended to wear breathing protection (respiratory mask; particle filter P2D or P3D) and NEVER inhale the dust when filling, emptying and cleaning the build envelope (build module, dosing chamber, coater, powder overflow) and when emptying the collecting container and filter cartridge of the extraction and filter unit.</a:t>
            </a:r>
          </a:p>
          <a:p>
            <a:pPr algn="l"/>
            <a:endParaRPr lang="en-GB" sz="5600" dirty="0">
              <a:solidFill>
                <a:schemeClr val="tx1"/>
              </a:solidFill>
              <a:latin typeface="Times New Roman" panose="02020603050405020304" pitchFamily="18" charset="0"/>
              <a:cs typeface="Times New Roman" panose="02020603050405020304" pitchFamily="18" charset="0"/>
            </a:endParaRPr>
          </a:p>
          <a:p>
            <a:pPr marL="0" lvl="1" algn="l"/>
            <a:r>
              <a:rPr lang="en-GB" sz="5600" b="1" i="1" dirty="0">
                <a:solidFill>
                  <a:schemeClr val="tx1"/>
                </a:solidFill>
                <a:latin typeface="Times New Roman" panose="02020603050405020304" pitchFamily="18" charset="0"/>
                <a:cs typeface="Times New Roman" panose="02020603050405020304" pitchFamily="18" charset="0"/>
              </a:rPr>
              <a:t>Risk of eye damage when handling metal powder and filter dust</a:t>
            </a:r>
            <a:r>
              <a:rPr lang="en-GB" sz="5600" dirty="0">
                <a:solidFill>
                  <a:schemeClr val="tx1"/>
                </a:solidFill>
                <a:latin typeface="Times New Roman" panose="02020603050405020304" pitchFamily="18" charset="0"/>
                <a:cs typeface="Times New Roman" panose="02020603050405020304" pitchFamily="18" charset="0"/>
              </a:rPr>
              <a:t>. It is strongly recommended to wear eye protection (close-fitting safety goggles) when filling, emptying and cleaning the build envelope (build module, dosing chamber, coater, powder overflow) and when emptying the collecting container and filter cartridge of the extraction and filter unit.</a:t>
            </a:r>
          </a:p>
          <a:p>
            <a:pPr algn="l"/>
            <a:endParaRPr lang="en-GB" sz="5600" dirty="0">
              <a:solidFill>
                <a:schemeClr val="tx1"/>
              </a:solidFill>
              <a:latin typeface="Times New Roman" panose="02020603050405020304" pitchFamily="18" charset="0"/>
              <a:cs typeface="Times New Roman" panose="02020603050405020304" pitchFamily="18" charset="0"/>
            </a:endParaRPr>
          </a:p>
          <a:p>
            <a:pPr marL="0" lvl="1" algn="l"/>
            <a:r>
              <a:rPr lang="en-GB" sz="5600" b="1" i="1" dirty="0">
                <a:solidFill>
                  <a:schemeClr val="tx1"/>
                </a:solidFill>
                <a:latin typeface="Times New Roman" panose="02020603050405020304" pitchFamily="18" charset="0"/>
                <a:cs typeface="Times New Roman" panose="02020603050405020304" pitchFamily="18" charset="0"/>
              </a:rPr>
              <a:t>Risk of compressed air outlet.</a:t>
            </a:r>
            <a:r>
              <a:rPr lang="en-GB" sz="5600" dirty="0">
                <a:solidFill>
                  <a:schemeClr val="tx1"/>
                </a:solidFill>
                <a:latin typeface="Times New Roman" panose="02020603050405020304" pitchFamily="18" charset="0"/>
                <a:cs typeface="Times New Roman" panose="02020603050405020304" pitchFamily="18" charset="0"/>
              </a:rPr>
              <a:t> Compressed air can escape if compressed air lines and union joints are opened or damaged. It is strongly recommended to wear safety gloves due to risk of skin damage. The toxic nickel in the metal powder and filter dust can cause irreversible damage or a sensitisation through skin contact (allergic reaction).</a:t>
            </a:r>
          </a:p>
          <a:p>
            <a:pPr algn="l"/>
            <a:endParaRPr lang="en-GB" sz="5600" dirty="0">
              <a:solidFill>
                <a:schemeClr val="tx1"/>
              </a:solidFill>
              <a:latin typeface="Times New Roman" panose="02020603050405020304" pitchFamily="18" charset="0"/>
              <a:cs typeface="Times New Roman" panose="02020603050405020304" pitchFamily="18" charset="0"/>
            </a:endParaRPr>
          </a:p>
          <a:p>
            <a:pPr marL="0" lvl="1" algn="l"/>
            <a:r>
              <a:rPr lang="en-GB" sz="5600" b="1" i="1" dirty="0">
                <a:solidFill>
                  <a:schemeClr val="tx1"/>
                </a:solidFill>
                <a:latin typeface="Times New Roman" panose="02020603050405020304" pitchFamily="18" charset="0"/>
                <a:cs typeface="Times New Roman" panose="02020603050405020304" pitchFamily="18" charset="0"/>
              </a:rPr>
              <a:t>Risk of suspected carcinogenic effect </a:t>
            </a:r>
            <a:r>
              <a:rPr lang="en-GB" sz="5600" dirty="0">
                <a:solidFill>
                  <a:schemeClr val="tx1"/>
                </a:solidFill>
                <a:latin typeface="Times New Roman" panose="02020603050405020304" pitchFamily="18" charset="0"/>
                <a:cs typeface="Times New Roman" panose="02020603050405020304" pitchFamily="18" charset="0"/>
              </a:rPr>
              <a:t>of the metal powder and filter dust. A longer period inhaling of powder dust may cause accumulation of powder in lungs, blood and other organs which has a strong carcinogenic effect</a:t>
            </a:r>
            <a:r>
              <a:rPr lang="en-GB" sz="5600" dirty="0" smtClean="0">
                <a:solidFill>
                  <a:schemeClr val="tx1"/>
                </a:solidFill>
                <a:latin typeface="Times New Roman" panose="02020603050405020304" pitchFamily="18" charset="0"/>
                <a:cs typeface="Times New Roman" panose="02020603050405020304" pitchFamily="18" charset="0"/>
              </a:rPr>
              <a:t>.</a:t>
            </a:r>
          </a:p>
          <a:p>
            <a:pPr lvl="1" algn="l"/>
            <a:endParaRPr lang="en-GB" sz="5600" dirty="0">
              <a:solidFill>
                <a:schemeClr val="tx1"/>
              </a:solidFill>
              <a:latin typeface="Times New Roman" panose="02020603050405020304" pitchFamily="18" charset="0"/>
              <a:cs typeface="Times New Roman" panose="02020603050405020304" pitchFamily="18" charset="0"/>
            </a:endParaRPr>
          </a:p>
          <a:p>
            <a:pPr algn="l"/>
            <a:r>
              <a:rPr lang="en-GB" sz="5600" b="1" i="1" dirty="0" smtClean="0">
                <a:solidFill>
                  <a:schemeClr val="tx1"/>
                </a:solidFill>
                <a:latin typeface="Times New Roman" panose="02020603050405020304" pitchFamily="18" charset="0"/>
                <a:cs typeface="Times New Roman" panose="02020603050405020304" pitchFamily="18" charset="0"/>
              </a:rPr>
              <a:t>Laser </a:t>
            </a:r>
            <a:r>
              <a:rPr lang="en-GB" sz="5600" b="1" i="1" dirty="0">
                <a:solidFill>
                  <a:schemeClr val="tx1"/>
                </a:solidFill>
                <a:latin typeface="Times New Roman" panose="02020603050405020304" pitchFamily="18" charset="0"/>
                <a:cs typeface="Times New Roman" panose="02020603050405020304" pitchFamily="18" charset="0"/>
              </a:rPr>
              <a:t>system</a:t>
            </a:r>
          </a:p>
          <a:p>
            <a:pPr algn="l"/>
            <a:r>
              <a:rPr lang="en-GB" sz="5600" dirty="0" smtClean="0">
                <a:solidFill>
                  <a:schemeClr val="tx1"/>
                </a:solidFill>
                <a:latin typeface="Times New Roman" panose="02020603050405020304" pitchFamily="18" charset="0"/>
                <a:cs typeface="Times New Roman" panose="02020603050405020304" pitchFamily="18" charset="0"/>
              </a:rPr>
              <a:t>The </a:t>
            </a:r>
            <a:r>
              <a:rPr lang="en-GB" sz="5600" dirty="0">
                <a:solidFill>
                  <a:schemeClr val="tx1"/>
                </a:solidFill>
                <a:latin typeface="Times New Roman" panose="02020603050405020304" pitchFamily="18" charset="0"/>
                <a:cs typeface="Times New Roman" panose="02020603050405020304" pitchFamily="18" charset="0"/>
              </a:rPr>
              <a:t>principal risks of the laser system are the following:</a:t>
            </a:r>
          </a:p>
          <a:p>
            <a:pPr algn="l"/>
            <a:r>
              <a:rPr lang="en-GB" sz="5600" dirty="0">
                <a:solidFill>
                  <a:schemeClr val="tx1"/>
                </a:solidFill>
                <a:latin typeface="Times New Roman" panose="02020603050405020304" pitchFamily="18" charset="0"/>
                <a:cs typeface="Times New Roman" panose="02020603050405020304" pitchFamily="18" charset="0"/>
              </a:rPr>
              <a:t>Laser is “invisible” (Class 1). This means that the human eye cannot detect the beam if it impacts the eye. It is highly recommended to activate the laser only when the door is closed due to protective action of the door crystal.</a:t>
            </a:r>
          </a:p>
          <a:p>
            <a:pPr algn="l"/>
            <a:r>
              <a:rPr lang="en-GB" sz="5600" dirty="0">
                <a:solidFill>
                  <a:schemeClr val="tx1"/>
                </a:solidFill>
                <a:latin typeface="Times New Roman" panose="02020603050405020304" pitchFamily="18" charset="0"/>
                <a:cs typeface="Times New Roman" panose="02020603050405020304" pitchFamily="18" charset="0"/>
              </a:rPr>
              <a:t>Special precaution should be made with docking/undocking of the build chamber. The laser may impact with the part and suffer severe damage.</a:t>
            </a:r>
          </a:p>
          <a:p>
            <a:pPr lvl="1" algn="l"/>
            <a:endParaRPr lang="en-GB" sz="5600" dirty="0">
              <a:solidFill>
                <a:schemeClr val="tx1"/>
              </a:solidFill>
              <a:latin typeface="Times New Roman" panose="02020603050405020304" pitchFamily="18" charset="0"/>
              <a:cs typeface="Times New Roman" panose="02020603050405020304" pitchFamily="18" charset="0"/>
            </a:endParaRPr>
          </a:p>
          <a:p>
            <a:pPr lvl="1" algn="l"/>
            <a:endParaRPr lang="fr-FR" sz="5600" dirty="0">
              <a:solidFill>
                <a:schemeClr val="tx1"/>
              </a:solidFill>
              <a:latin typeface="Times New Roman" panose="02020603050405020304" pitchFamily="18" charset="0"/>
              <a:cs typeface="Times New Roman" panose="02020603050405020304" pitchFamily="18" charset="0"/>
            </a:endParaRPr>
          </a:p>
          <a:p>
            <a:pPr lvl="1"/>
            <a:endParaRPr lang="fr-FR" sz="5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788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35</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54047" y="1196752"/>
            <a:ext cx="8856984" cy="5047536"/>
          </a:xfrm>
          <a:prstGeom prst="rect">
            <a:avLst/>
          </a:prstGeom>
        </p:spPr>
        <p:txBody>
          <a:bodyPr wrap="square">
            <a:spAutoFit/>
          </a:bodyPr>
          <a:lstStyle/>
          <a:p>
            <a:r>
              <a:rPr lang="en-GB" sz="1400" b="1" i="1" dirty="0" smtClean="0">
                <a:latin typeface="Times New Roman" panose="02020603050405020304" pitchFamily="18" charset="0"/>
                <a:cs typeface="Times New Roman" panose="02020603050405020304" pitchFamily="18" charset="0"/>
              </a:rPr>
              <a:t>3D </a:t>
            </a:r>
            <a:r>
              <a:rPr lang="en-GB" sz="1400" b="1" i="1" dirty="0">
                <a:latin typeface="Times New Roman" panose="02020603050405020304" pitchFamily="18" charset="0"/>
                <a:cs typeface="Times New Roman" panose="02020603050405020304" pitchFamily="18" charset="0"/>
              </a:rPr>
              <a:t>printers are energy hogs</a:t>
            </a:r>
          </a:p>
          <a:p>
            <a:r>
              <a:rPr lang="en-GB" sz="1400" dirty="0" smtClean="0">
                <a:latin typeface="Times New Roman" panose="02020603050405020304" pitchFamily="18" charset="0"/>
                <a:cs typeface="Times New Roman" panose="02020603050405020304" pitchFamily="18" charset="0"/>
              </a:rPr>
              <a:t>When </a:t>
            </a:r>
            <a:r>
              <a:rPr lang="en-GB" sz="1400" dirty="0">
                <a:latin typeface="Times New Roman" panose="02020603050405020304" pitchFamily="18" charset="0"/>
                <a:cs typeface="Times New Roman" panose="02020603050405020304" pitchFamily="18" charset="0"/>
              </a:rPr>
              <a:t>melting plastic with heat or lasers, 3D printers consume about 50 to 100 times more electrical energy than injection </a:t>
            </a:r>
            <a:r>
              <a:rPr lang="en-GB" sz="1400" dirty="0" err="1">
                <a:latin typeface="Times New Roman" panose="02020603050405020304" pitchFamily="18" charset="0"/>
                <a:cs typeface="Times New Roman" panose="02020603050405020304" pitchFamily="18" charset="0"/>
              </a:rPr>
              <a:t>molding</a:t>
            </a:r>
            <a:r>
              <a:rPr lang="en-GB" sz="1400" dirty="0">
                <a:latin typeface="Times New Roman" panose="02020603050405020304" pitchFamily="18" charset="0"/>
                <a:cs typeface="Times New Roman" panose="02020603050405020304" pitchFamily="18" charset="0"/>
              </a:rPr>
              <a:t> to make an item of the same weight, according to research by Loughborough University. In 2009, research at MIT's Environmentally Benign Manufacturing program showed that laser direct metal deposition (where metal powder is fused together) used hundreds of times the electricity as traditional casting or machining. Because of this, 3D printers are better for small batch runs. Industrial-sized 3D printers may not be the answer to lessening our use of coal power any time soon. </a:t>
            </a:r>
          </a:p>
          <a:p>
            <a:endParaRPr lang="en-GB" sz="1400" dirty="0">
              <a:latin typeface="Times New Roman" panose="02020603050405020304" pitchFamily="18" charset="0"/>
              <a:cs typeface="Times New Roman" panose="02020603050405020304" pitchFamily="18" charset="0"/>
            </a:endParaRPr>
          </a:p>
          <a:p>
            <a:r>
              <a:rPr lang="en-GB" sz="1400" b="1" i="1" dirty="0" smtClean="0">
                <a:latin typeface="Times New Roman" panose="02020603050405020304" pitchFamily="18" charset="0"/>
                <a:cs typeface="Times New Roman" panose="02020603050405020304" pitchFamily="18" charset="0"/>
              </a:rPr>
              <a:t>Unhealthy </a:t>
            </a:r>
            <a:r>
              <a:rPr lang="en-GB" sz="1400" b="1" i="1" dirty="0">
                <a:latin typeface="Times New Roman" panose="02020603050405020304" pitchFamily="18" charset="0"/>
                <a:cs typeface="Times New Roman" panose="02020603050405020304" pitchFamily="18" charset="0"/>
              </a:rPr>
              <a:t>air emissions </a:t>
            </a:r>
          </a:p>
          <a:p>
            <a:r>
              <a:rPr lang="en-GB" sz="1400" dirty="0" smtClean="0">
                <a:latin typeface="Times New Roman" panose="02020603050405020304" pitchFamily="18" charset="0"/>
                <a:cs typeface="Times New Roman" panose="02020603050405020304" pitchFamily="18" charset="0"/>
              </a:rPr>
              <a:t>3D </a:t>
            </a:r>
            <a:r>
              <a:rPr lang="en-GB" sz="1400" dirty="0">
                <a:latin typeface="Times New Roman" panose="02020603050405020304" pitchFamily="18" charset="0"/>
                <a:cs typeface="Times New Roman" panose="02020603050405020304" pitchFamily="18" charset="0"/>
              </a:rPr>
              <a:t>printers may pose a health risk when used in the home, according to researchers at the Illinois Institute of Technology. The emissions from desktop 3D printers are </a:t>
            </a:r>
            <a:r>
              <a:rPr lang="en-GB" sz="1400" b="1" dirty="0">
                <a:latin typeface="Times New Roman" panose="02020603050405020304" pitchFamily="18" charset="0"/>
                <a:cs typeface="Times New Roman" panose="02020603050405020304" pitchFamily="18" charset="0"/>
              </a:rPr>
              <a:t>similar to burning a cigarette or cooking on a gas or electric stove</a:t>
            </a:r>
            <a:r>
              <a:rPr lang="en-GB" sz="1400" dirty="0">
                <a:latin typeface="Times New Roman" panose="02020603050405020304" pitchFamily="18" charset="0"/>
                <a:cs typeface="Times New Roman" panose="02020603050405020304" pitchFamily="18" charset="0"/>
              </a:rPr>
              <a:t>. The 2013 study was the first to measure these airborne particle emissions from desktop 3D printers. While heating the plastic and printing small figures, the machines using PLA filament emitted 20 billion ultrafine particles per minute, and the ABS emitted up to 200 billion particles per minute. These particles can settle in the lungs or the bloodstream and pose health risk, especially for those with asthma.</a:t>
            </a:r>
          </a:p>
          <a:p>
            <a:endParaRPr lang="en-GB" sz="1400" dirty="0">
              <a:latin typeface="Times New Roman" panose="02020603050405020304" pitchFamily="18" charset="0"/>
              <a:cs typeface="Times New Roman" panose="02020603050405020304" pitchFamily="18" charset="0"/>
            </a:endParaRPr>
          </a:p>
          <a:p>
            <a:r>
              <a:rPr lang="en-GB" sz="1400" b="1" i="1" dirty="0" smtClean="0">
                <a:latin typeface="Times New Roman" panose="02020603050405020304" pitchFamily="18" charset="0"/>
                <a:cs typeface="Times New Roman" panose="02020603050405020304" pitchFamily="18" charset="0"/>
              </a:rPr>
              <a:t>Reliance </a:t>
            </a:r>
            <a:r>
              <a:rPr lang="en-GB" sz="1400" b="1" i="1" dirty="0">
                <a:latin typeface="Times New Roman" panose="02020603050405020304" pitchFamily="18" charset="0"/>
                <a:cs typeface="Times New Roman" panose="02020603050405020304" pitchFamily="18" charset="0"/>
              </a:rPr>
              <a:t>on plastics</a:t>
            </a:r>
          </a:p>
          <a:p>
            <a:r>
              <a:rPr lang="en-GB" sz="1400" dirty="0" smtClean="0">
                <a:latin typeface="Times New Roman" panose="02020603050405020304" pitchFamily="18" charset="0"/>
                <a:cs typeface="Times New Roman" panose="02020603050405020304" pitchFamily="18" charset="0"/>
              </a:rPr>
              <a:t>One </a:t>
            </a:r>
            <a:r>
              <a:rPr lang="en-GB" sz="1400" dirty="0">
                <a:latin typeface="Times New Roman" panose="02020603050405020304" pitchFamily="18" charset="0"/>
                <a:cs typeface="Times New Roman" panose="02020603050405020304" pitchFamily="18" charset="0"/>
              </a:rPr>
              <a:t>of the biggest environmental movements in recent history has been to reduce reliance on plastics, from grocery bags to water bottles to household objects that can be made from recycled materials instead. The most popular—and cheapest—3D printers use plastic filament. Though using raw materials reduces the amount of waste in general, the machines still leave unused or excess plastic in the print beds. PLA is biodegradable, but ABS filament is still the most commonly used type of plastic. The plastic </a:t>
            </a:r>
            <a:r>
              <a:rPr lang="en-GB" sz="1400" dirty="0" err="1">
                <a:latin typeface="Times New Roman" panose="02020603050405020304" pitchFamily="18" charset="0"/>
                <a:cs typeface="Times New Roman" panose="02020603050405020304" pitchFamily="18" charset="0"/>
              </a:rPr>
              <a:t>byproduct</a:t>
            </a:r>
            <a:r>
              <a:rPr lang="en-GB" sz="1400" dirty="0">
                <a:latin typeface="Times New Roman" panose="02020603050405020304" pitchFamily="18" charset="0"/>
                <a:cs typeface="Times New Roman" panose="02020603050405020304" pitchFamily="18" charset="0"/>
              </a:rPr>
              <a:t> ends up in landfills. If 3D printing is going to be industrialized, that </a:t>
            </a:r>
            <a:r>
              <a:rPr lang="en-GB" sz="1400" dirty="0" err="1">
                <a:latin typeface="Times New Roman" panose="02020603050405020304" pitchFamily="18" charset="0"/>
                <a:cs typeface="Times New Roman" panose="02020603050405020304" pitchFamily="18" charset="0"/>
              </a:rPr>
              <a:t>byproduct</a:t>
            </a:r>
            <a:r>
              <a:rPr lang="en-GB" sz="1400" dirty="0">
                <a:latin typeface="Times New Roman" panose="02020603050405020304" pitchFamily="18" charset="0"/>
                <a:cs typeface="Times New Roman" panose="02020603050405020304" pitchFamily="18" charset="0"/>
              </a:rPr>
              <a:t> or other recycled plastic needs to be reused. </a:t>
            </a:r>
            <a:endParaRPr lang="fr-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456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36</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90051" y="1340768"/>
            <a:ext cx="8784975" cy="4185761"/>
          </a:xfrm>
          <a:prstGeom prst="rect">
            <a:avLst/>
          </a:prstGeom>
        </p:spPr>
        <p:txBody>
          <a:bodyPr wrap="square">
            <a:spAutoFit/>
          </a:bodyPr>
          <a:lstStyle/>
          <a:p>
            <a:r>
              <a:rPr lang="en-GB" sz="1400" b="1" i="1" dirty="0" smtClean="0">
                <a:latin typeface="Times New Roman" panose="02020603050405020304" pitchFamily="18" charset="0"/>
                <a:cs typeface="Times New Roman" panose="02020603050405020304" pitchFamily="18" charset="0"/>
              </a:rPr>
              <a:t>IP </a:t>
            </a:r>
            <a:r>
              <a:rPr lang="en-GB" sz="1400" b="1" i="1" dirty="0">
                <a:latin typeface="Times New Roman" panose="02020603050405020304" pitchFamily="18" charset="0"/>
                <a:cs typeface="Times New Roman" panose="02020603050405020304" pitchFamily="18" charset="0"/>
              </a:rPr>
              <a:t>and licensing deals</a:t>
            </a:r>
          </a:p>
          <a:p>
            <a:r>
              <a:rPr lang="en-GB" sz="1400" dirty="0" smtClean="0">
                <a:latin typeface="Times New Roman" panose="02020603050405020304" pitchFamily="18" charset="0"/>
                <a:cs typeface="Times New Roman" panose="02020603050405020304" pitchFamily="18" charset="0"/>
              </a:rPr>
              <a:t>3D </a:t>
            </a:r>
            <a:r>
              <a:rPr lang="en-GB" sz="1400" dirty="0">
                <a:latin typeface="Times New Roman" panose="02020603050405020304" pitchFamily="18" charset="0"/>
                <a:cs typeface="Times New Roman" panose="02020603050405020304" pitchFamily="18" charset="0"/>
              </a:rPr>
              <a:t>printing will change the business market—and the black market for these items—and the legislation will have to rush to catch up. This potential digital piracy situation is comparable to the way the internet challenged the movie and music industries for copyrights, trademarks, and illegal downloads. </a:t>
            </a:r>
          </a:p>
          <a:p>
            <a:endParaRPr lang="en-GB" sz="1400" dirty="0">
              <a:latin typeface="Times New Roman" panose="02020603050405020304" pitchFamily="18" charset="0"/>
              <a:cs typeface="Times New Roman" panose="02020603050405020304" pitchFamily="18" charset="0"/>
            </a:endParaRPr>
          </a:p>
          <a:p>
            <a:r>
              <a:rPr lang="en-GB" sz="1400" b="1" i="1" dirty="0" smtClean="0">
                <a:latin typeface="Times New Roman" panose="02020603050405020304" pitchFamily="18" charset="0"/>
                <a:cs typeface="Times New Roman" panose="02020603050405020304" pitchFamily="18" charset="0"/>
              </a:rPr>
              <a:t>Gun </a:t>
            </a:r>
            <a:r>
              <a:rPr lang="en-GB" sz="1400" b="1" i="1" dirty="0">
                <a:latin typeface="Times New Roman" panose="02020603050405020304" pitchFamily="18" charset="0"/>
                <a:cs typeface="Times New Roman" panose="02020603050405020304" pitchFamily="18" charset="0"/>
              </a:rPr>
              <a:t>control loopholes</a:t>
            </a:r>
          </a:p>
          <a:p>
            <a:r>
              <a:rPr lang="en-GB" sz="1400" dirty="0" smtClean="0">
                <a:latin typeface="Times New Roman" panose="02020603050405020304" pitchFamily="18" charset="0"/>
                <a:cs typeface="Times New Roman" panose="02020603050405020304" pitchFamily="18" charset="0"/>
              </a:rPr>
              <a:t>The </a:t>
            </a:r>
            <a:r>
              <a:rPr lang="en-GB" sz="1400" dirty="0">
                <a:latin typeface="Times New Roman" panose="02020603050405020304" pitchFamily="18" charset="0"/>
                <a:cs typeface="Times New Roman" panose="02020603050405020304" pitchFamily="18" charset="0"/>
              </a:rPr>
              <a:t>first successful 3D printed gun is old news, but its ramifications are very important. Companies are popping up around the world, attempting to sell these guns and/or the CAD designs for them. Engineering firm Solid Concepts has even fired rounds out of the first 3D printed metal gun. Congress' Undetectable Firearms Act, which bans guns that can't be detected by metal detectors or x-ray scanners, was renewed for 10 years. It left a loophole in the law, however: 3D printed guns with a tiny piece of metal aren't banned by the Act. Legislators are attempting to close that loophole now, after Congress ignored the issue for quite some time, with special requirements for printed guns. </a:t>
            </a:r>
          </a:p>
          <a:p>
            <a:endParaRPr lang="en-GB" sz="1400" dirty="0">
              <a:latin typeface="Times New Roman" panose="02020603050405020304" pitchFamily="18" charset="0"/>
              <a:cs typeface="Times New Roman" panose="02020603050405020304" pitchFamily="18" charset="0"/>
            </a:endParaRPr>
          </a:p>
          <a:p>
            <a:r>
              <a:rPr lang="en-GB" sz="1400" b="1" i="1" dirty="0" smtClean="0">
                <a:latin typeface="Times New Roman" panose="02020603050405020304" pitchFamily="18" charset="0"/>
                <a:cs typeface="Times New Roman" panose="02020603050405020304" pitchFamily="18" charset="0"/>
              </a:rPr>
              <a:t>Responsibility </a:t>
            </a:r>
            <a:r>
              <a:rPr lang="en-GB" sz="1400" b="1" i="1" dirty="0">
                <a:latin typeface="Times New Roman" panose="02020603050405020304" pitchFamily="18" charset="0"/>
                <a:cs typeface="Times New Roman" panose="02020603050405020304" pitchFamily="18" charset="0"/>
              </a:rPr>
              <a:t>of manufacturers </a:t>
            </a:r>
          </a:p>
          <a:p>
            <a:r>
              <a:rPr lang="en-GB" sz="1400" dirty="0" smtClean="0">
                <a:latin typeface="Times New Roman" panose="02020603050405020304" pitchFamily="18" charset="0"/>
                <a:cs typeface="Times New Roman" panose="02020603050405020304" pitchFamily="18" charset="0"/>
              </a:rPr>
              <a:t>Weapons </a:t>
            </a:r>
            <a:r>
              <a:rPr lang="en-GB" sz="1400" dirty="0">
                <a:latin typeface="Times New Roman" panose="02020603050405020304" pitchFamily="18" charset="0"/>
                <a:cs typeface="Times New Roman" panose="02020603050405020304" pitchFamily="18" charset="0"/>
              </a:rPr>
              <a:t>can be 3D printed. So can safety equipment such as helmets, wheels for bikes, and toys for small children. Of course there is the issue of intellectual property and trademark, but the larger issue involves responsibility. If a person shoots a gun and harms or kills someone, stabs someone with a 3D printed knife, or breaks their neck while riding on a bike with a 3D printed helmet, who is held accountable? The owner of the printer, the manufacturer of the printer, or the irresponsible person who thought it was a good idea to produce and use an untested product? </a:t>
            </a:r>
          </a:p>
        </p:txBody>
      </p:sp>
    </p:spTree>
    <p:extLst>
      <p:ext uri="{BB962C8B-B14F-4D97-AF65-F5344CB8AC3E}">
        <p14:creationId xmlns:p14="http://schemas.microsoft.com/office/powerpoint/2010/main" val="541367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dirty="0" smtClean="0"/>
              <a:t>EN-MME/ Th. Sahner</a:t>
            </a:r>
            <a:endParaRPr lang="fr-FR" dirty="0"/>
          </a:p>
        </p:txBody>
      </p:sp>
      <p:sp>
        <p:nvSpPr>
          <p:cNvPr id="5" name="Slide Number Placeholder 4"/>
          <p:cNvSpPr>
            <a:spLocks noGrp="1"/>
          </p:cNvSpPr>
          <p:nvPr>
            <p:ph type="sldNum" sz="quarter" idx="12"/>
          </p:nvPr>
        </p:nvSpPr>
        <p:spPr/>
        <p:txBody>
          <a:bodyPr/>
          <a:lstStyle/>
          <a:p>
            <a:fld id="{0EE18407-EB0B-4F14-A9AE-2CF44DD745CA}" type="slidenum">
              <a:rPr lang="fr-FR" smtClean="0"/>
              <a:pPr/>
              <a:t>37</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154047" y="1124744"/>
            <a:ext cx="8856984" cy="5262979"/>
          </a:xfrm>
          <a:prstGeom prst="rect">
            <a:avLst/>
          </a:prstGeom>
        </p:spPr>
        <p:txBody>
          <a:bodyPr wrap="square">
            <a:spAutoFit/>
          </a:bodyPr>
          <a:lstStyle/>
          <a:p>
            <a:r>
              <a:rPr lang="en-GB" sz="1400" b="1" i="1" dirty="0" err="1">
                <a:latin typeface="Times New Roman" panose="02020603050405020304" pitchFamily="18" charset="0"/>
                <a:cs typeface="Times New Roman" panose="02020603050405020304" pitchFamily="18" charset="0"/>
              </a:rPr>
              <a:t>Bioprinting</a:t>
            </a:r>
            <a:r>
              <a:rPr lang="en-GB" sz="1400" b="1" i="1" dirty="0">
                <a:latin typeface="Times New Roman" panose="02020603050405020304" pitchFamily="18" charset="0"/>
                <a:cs typeface="Times New Roman" panose="02020603050405020304" pitchFamily="18" charset="0"/>
              </a:rPr>
              <a:t> ethics and regulation</a:t>
            </a:r>
          </a:p>
          <a:p>
            <a:r>
              <a:rPr lang="en-GB" sz="1400" dirty="0" smtClean="0">
                <a:latin typeface="Times New Roman" panose="02020603050405020304" pitchFamily="18" charset="0"/>
                <a:cs typeface="Times New Roman" panose="02020603050405020304" pitchFamily="18" charset="0"/>
              </a:rPr>
              <a:t>Cornell </a:t>
            </a:r>
            <a:r>
              <a:rPr lang="en-GB" sz="1400" dirty="0">
                <a:latin typeface="Times New Roman" panose="02020603050405020304" pitchFamily="18" charset="0"/>
                <a:cs typeface="Times New Roman" panose="02020603050405020304" pitchFamily="18" charset="0"/>
              </a:rPr>
              <a:t>bioengineers and physicians created an artificial ear that looks and acts like a natural one.</a:t>
            </a:r>
          </a:p>
          <a:p>
            <a:r>
              <a:rPr lang="en-GB" sz="1400" dirty="0" smtClean="0">
                <a:latin typeface="Times New Roman" panose="02020603050405020304" pitchFamily="18" charset="0"/>
                <a:cs typeface="Times New Roman" panose="02020603050405020304" pitchFamily="18" charset="0"/>
              </a:rPr>
              <a:t>The </a:t>
            </a:r>
            <a:r>
              <a:rPr lang="en-GB" sz="1400" dirty="0">
                <a:latin typeface="Times New Roman" panose="02020603050405020304" pitchFamily="18" charset="0"/>
                <a:cs typeface="Times New Roman" panose="02020603050405020304" pitchFamily="18" charset="0"/>
              </a:rPr>
              <a:t>conversations about the ethics of </a:t>
            </a:r>
            <a:r>
              <a:rPr lang="en-GB" sz="1400" dirty="0" err="1">
                <a:latin typeface="Times New Roman" panose="02020603050405020304" pitchFamily="18" charset="0"/>
                <a:cs typeface="Times New Roman" panose="02020603050405020304" pitchFamily="18" charset="0"/>
              </a:rPr>
              <a:t>bioprinting</a:t>
            </a:r>
            <a:r>
              <a:rPr lang="en-GB" sz="1400" dirty="0">
                <a:latin typeface="Times New Roman" panose="02020603050405020304" pitchFamily="18" charset="0"/>
                <a:cs typeface="Times New Roman" panose="02020603050405020304" pitchFamily="18" charset="0"/>
              </a:rPr>
              <a:t> have already begun. </a:t>
            </a:r>
            <a:r>
              <a:rPr lang="en-GB" sz="1400" dirty="0" err="1">
                <a:latin typeface="Times New Roman" panose="02020603050405020304" pitchFamily="18" charset="0"/>
                <a:cs typeface="Times New Roman" panose="02020603050405020304" pitchFamily="18" charset="0"/>
              </a:rPr>
              <a:t>Organovo</a:t>
            </a:r>
            <a:r>
              <a:rPr lang="en-GB" sz="1400" dirty="0">
                <a:latin typeface="Times New Roman" panose="02020603050405020304" pitchFamily="18" charset="0"/>
                <a:cs typeface="Times New Roman" panose="02020603050405020304" pitchFamily="18" charset="0"/>
              </a:rPr>
              <a:t> is printing liver cells as well as eye tissue cells in a partnership with the National Eye Institute and National </a:t>
            </a:r>
            <a:r>
              <a:rPr lang="en-GB" sz="1400" dirty="0" err="1">
                <a:latin typeface="Times New Roman" panose="02020603050405020304" pitchFamily="18" charset="0"/>
                <a:cs typeface="Times New Roman" panose="02020603050405020304" pitchFamily="18" charset="0"/>
              </a:rPr>
              <a:t>Center</a:t>
            </a:r>
            <a:r>
              <a:rPr lang="en-GB" sz="1400" dirty="0">
                <a:latin typeface="Times New Roman" panose="02020603050405020304" pitchFamily="18" charset="0"/>
                <a:cs typeface="Times New Roman" panose="02020603050405020304" pitchFamily="18" charset="0"/>
              </a:rPr>
              <a:t> for Advancing Translational Sciences. Scientists have also proposed mixing human stem cells with canine muscle cells to create enhanced organ tissue. </a:t>
            </a:r>
            <a:r>
              <a:rPr lang="en-GB" sz="1400" b="1" dirty="0">
                <a:latin typeface="Times New Roman" panose="02020603050405020304" pitchFamily="18" charset="0"/>
                <a:cs typeface="Times New Roman" panose="02020603050405020304" pitchFamily="18" charset="0"/>
              </a:rPr>
              <a:t>Printing cartilage is still the most realistic type of </a:t>
            </a:r>
            <a:r>
              <a:rPr lang="en-GB" sz="1400" b="1" dirty="0" err="1">
                <a:latin typeface="Times New Roman" panose="02020603050405020304" pitchFamily="18" charset="0"/>
                <a:cs typeface="Times New Roman" panose="02020603050405020304" pitchFamily="18" charset="0"/>
              </a:rPr>
              <a:t>bioprinting</a:t>
            </a:r>
            <a:r>
              <a:rPr lang="en-GB" sz="1400" b="1" dirty="0">
                <a:latin typeface="Times New Roman" panose="02020603050405020304" pitchFamily="18" charset="0"/>
                <a:cs typeface="Times New Roman" panose="02020603050405020304" pitchFamily="18" charset="0"/>
              </a:rPr>
              <a:t>, and printing whole organs is still many years away, but 3D printing is growing in medicine quite rapidly. </a:t>
            </a:r>
            <a:r>
              <a:rPr lang="en-GB" sz="1400" dirty="0">
                <a:latin typeface="Times New Roman" panose="02020603050405020304" pitchFamily="18" charset="0"/>
                <a:cs typeface="Times New Roman" panose="02020603050405020304" pitchFamily="18" charset="0"/>
              </a:rPr>
              <a:t>Conversations about the moral, ethical, and legal issues surrounding </a:t>
            </a:r>
            <a:r>
              <a:rPr lang="en-GB" sz="1400" dirty="0" err="1">
                <a:latin typeface="Times New Roman" panose="02020603050405020304" pitchFamily="18" charset="0"/>
                <a:cs typeface="Times New Roman" panose="02020603050405020304" pitchFamily="18" charset="0"/>
              </a:rPr>
              <a:t>bioprinting</a:t>
            </a:r>
            <a:r>
              <a:rPr lang="en-GB" sz="1400" dirty="0">
                <a:latin typeface="Times New Roman" panose="02020603050405020304" pitchFamily="18" charset="0"/>
                <a:cs typeface="Times New Roman" panose="02020603050405020304" pitchFamily="18" charset="0"/>
              </a:rPr>
              <a:t> have started, but they will inevitably cause a lot more controversy as it becomes more commonplace. </a:t>
            </a:r>
          </a:p>
          <a:p>
            <a:endParaRPr lang="en-GB" sz="1400" dirty="0">
              <a:latin typeface="Times New Roman" panose="02020603050405020304" pitchFamily="18" charset="0"/>
              <a:cs typeface="Times New Roman" panose="02020603050405020304" pitchFamily="18" charset="0"/>
            </a:endParaRPr>
          </a:p>
          <a:p>
            <a:r>
              <a:rPr lang="en-GB" sz="1400" b="1" i="1" dirty="0" smtClean="0">
                <a:latin typeface="Times New Roman" panose="02020603050405020304" pitchFamily="18" charset="0"/>
                <a:cs typeface="Times New Roman" panose="02020603050405020304" pitchFamily="18" charset="0"/>
              </a:rPr>
              <a:t>Possibility </a:t>
            </a:r>
            <a:r>
              <a:rPr lang="en-GB" sz="1400" b="1" i="1" dirty="0">
                <a:latin typeface="Times New Roman" panose="02020603050405020304" pitchFamily="18" charset="0"/>
                <a:cs typeface="Times New Roman" panose="02020603050405020304" pitchFamily="18" charset="0"/>
              </a:rPr>
              <a:t>of 3D printed drugs</a:t>
            </a:r>
          </a:p>
          <a:p>
            <a:r>
              <a:rPr lang="en-GB" sz="1400" dirty="0" smtClean="0">
                <a:latin typeface="Times New Roman" panose="02020603050405020304" pitchFamily="18" charset="0"/>
                <a:cs typeface="Times New Roman" panose="02020603050405020304" pitchFamily="18" charset="0"/>
              </a:rPr>
              <a:t>Assembling </a:t>
            </a:r>
            <a:r>
              <a:rPr lang="en-GB" sz="1400" dirty="0">
                <a:latin typeface="Times New Roman" panose="02020603050405020304" pitchFamily="18" charset="0"/>
                <a:cs typeface="Times New Roman" panose="02020603050405020304" pitchFamily="18" charset="0"/>
              </a:rPr>
              <a:t>chemical compounds on a molecular level using a 3D printer is possible. A researcher at the University of </a:t>
            </a:r>
            <a:r>
              <a:rPr lang="en-GB" sz="1400" dirty="0" err="1">
                <a:latin typeface="Times New Roman" panose="02020603050405020304" pitchFamily="18" charset="0"/>
                <a:cs typeface="Times New Roman" panose="02020603050405020304" pitchFamily="18" charset="0"/>
              </a:rPr>
              <a:t>Glasglow</a:t>
            </a:r>
            <a:r>
              <a:rPr lang="en-GB" sz="1400" dirty="0">
                <a:latin typeface="Times New Roman" panose="02020603050405020304" pitchFamily="18" charset="0"/>
                <a:cs typeface="Times New Roman" panose="02020603050405020304" pitchFamily="18" charset="0"/>
              </a:rPr>
              <a:t> created a prototype of a 3D "</a:t>
            </a:r>
            <a:r>
              <a:rPr lang="en-GB" sz="1400" dirty="0" err="1">
                <a:latin typeface="Times New Roman" panose="02020603050405020304" pitchFamily="18" charset="0"/>
                <a:cs typeface="Times New Roman" panose="02020603050405020304" pitchFamily="18" charset="0"/>
              </a:rPr>
              <a:t>Chemputer</a:t>
            </a:r>
            <a:r>
              <a:rPr lang="en-GB" sz="1400" dirty="0">
                <a:latin typeface="Times New Roman" panose="02020603050405020304" pitchFamily="18" charset="0"/>
                <a:cs typeface="Times New Roman" panose="02020603050405020304" pitchFamily="18" charset="0"/>
              </a:rPr>
              <a:t>" that makes drugs and medicine. </a:t>
            </a:r>
            <a:r>
              <a:rPr lang="en-GB" sz="1400" b="1" dirty="0">
                <a:latin typeface="Times New Roman" panose="02020603050405020304" pitchFamily="18" charset="0"/>
                <a:cs typeface="Times New Roman" panose="02020603050405020304" pitchFamily="18" charset="0"/>
              </a:rPr>
              <a:t>He wants to revolutionize the pharmaceutical industry by allowing patients to print their own medicine with a chemical blueprint they get from the pharmacy.</a:t>
            </a:r>
            <a:r>
              <a:rPr lang="en-GB" sz="1400" dirty="0">
                <a:latin typeface="Times New Roman" panose="02020603050405020304" pitchFamily="18" charset="0"/>
                <a:cs typeface="Times New Roman" panose="02020603050405020304" pitchFamily="18" charset="0"/>
              </a:rPr>
              <a:t> Of course, this is a very long way off, but it stands to enable DIY chemists to create anything from cocaine to ricin. </a:t>
            </a:r>
          </a:p>
          <a:p>
            <a:endParaRPr lang="en-GB" sz="1400" dirty="0">
              <a:latin typeface="Times New Roman" panose="02020603050405020304" pitchFamily="18" charset="0"/>
              <a:cs typeface="Times New Roman" panose="02020603050405020304" pitchFamily="18" charset="0"/>
            </a:endParaRPr>
          </a:p>
          <a:p>
            <a:r>
              <a:rPr lang="en-GB" sz="1400" b="1" i="1" dirty="0" smtClean="0">
                <a:latin typeface="Times New Roman" panose="02020603050405020304" pitchFamily="18" charset="0"/>
                <a:cs typeface="Times New Roman" panose="02020603050405020304" pitchFamily="18" charset="0"/>
              </a:rPr>
              <a:t>Safety </a:t>
            </a:r>
            <a:r>
              <a:rPr lang="en-GB" sz="1400" b="1" i="1" dirty="0">
                <a:latin typeface="Times New Roman" panose="02020603050405020304" pitchFamily="18" charset="0"/>
                <a:cs typeface="Times New Roman" panose="02020603050405020304" pitchFamily="18" charset="0"/>
              </a:rPr>
              <a:t>of items that come into contact with food</a:t>
            </a:r>
          </a:p>
          <a:p>
            <a:r>
              <a:rPr lang="en-GB" sz="1400" dirty="0" smtClean="0">
                <a:latin typeface="Times New Roman" panose="02020603050405020304" pitchFamily="18" charset="0"/>
                <a:cs typeface="Times New Roman" panose="02020603050405020304" pitchFamily="18" charset="0"/>
              </a:rPr>
              <a:t>Kitchenware </a:t>
            </a:r>
            <a:r>
              <a:rPr lang="en-GB" sz="1400" dirty="0">
                <a:latin typeface="Times New Roman" panose="02020603050405020304" pitchFamily="18" charset="0"/>
                <a:cs typeface="Times New Roman" panose="02020603050405020304" pitchFamily="18" charset="0"/>
              </a:rPr>
              <a:t>is popular to 3D print, but the safety of the materials used is questionable.</a:t>
            </a:r>
          </a:p>
          <a:p>
            <a:r>
              <a:rPr lang="en-GB" sz="1400" dirty="0" smtClean="0">
                <a:latin typeface="Times New Roman" panose="02020603050405020304" pitchFamily="18" charset="0"/>
                <a:cs typeface="Times New Roman" panose="02020603050405020304" pitchFamily="18" charset="0"/>
              </a:rPr>
              <a:t>You </a:t>
            </a:r>
            <a:r>
              <a:rPr lang="en-GB" sz="1400" dirty="0">
                <a:latin typeface="Times New Roman" panose="02020603050405020304" pitchFamily="18" charset="0"/>
                <a:cs typeface="Times New Roman" panose="02020603050405020304" pitchFamily="18" charset="0"/>
              </a:rPr>
              <a:t>can print out a fork or spoon with your </a:t>
            </a:r>
            <a:r>
              <a:rPr lang="en-GB" sz="1400" dirty="0" err="1">
                <a:latin typeface="Times New Roman" panose="02020603050405020304" pitchFamily="18" charset="0"/>
                <a:cs typeface="Times New Roman" panose="02020603050405020304" pitchFamily="18" charset="0"/>
              </a:rPr>
              <a:t>MakerBot</a:t>
            </a:r>
            <a:r>
              <a:rPr lang="en-GB" sz="1400" dirty="0">
                <a:latin typeface="Times New Roman" panose="02020603050405020304" pitchFamily="18" charset="0"/>
                <a:cs typeface="Times New Roman" panose="02020603050405020304" pitchFamily="18" charset="0"/>
              </a:rPr>
              <a:t>, but if you use ABS plastic, it is not BPA-free. Luckily, new filaments that are safer to put in your mouth are being created for this specific reason, but they aren't widely available yet. </a:t>
            </a:r>
            <a:r>
              <a:rPr lang="en-GB" sz="1400" b="1" dirty="0">
                <a:latin typeface="Times New Roman" panose="02020603050405020304" pitchFamily="18" charset="0"/>
                <a:cs typeface="Times New Roman" panose="02020603050405020304" pitchFamily="18" charset="0"/>
              </a:rPr>
              <a:t>Many 3D printers have spaces where bacteria can easily grow if they aren't cleaned properly, as well. In order to more safely-produced 3D printed food and kitchenware, there may be a need for an FDA-approved machine</a:t>
            </a:r>
            <a:r>
              <a:rPr lang="en-GB" sz="1400" dirty="0">
                <a:latin typeface="Times New Roman" panose="02020603050405020304" pitchFamily="18" charset="0"/>
                <a:cs typeface="Times New Roman" panose="02020603050405020304" pitchFamily="18" charset="0"/>
              </a:rPr>
              <a:t>. People probably don't want to eat genetically-engineered pizza off of toxic plates.</a:t>
            </a:r>
            <a:endParaRPr lang="fr-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7114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38</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907704" y="1843083"/>
            <a:ext cx="4980851" cy="646331"/>
          </a:xfrm>
          <a:prstGeom prst="rect">
            <a:avLst/>
          </a:prstGeom>
          <a:noFill/>
        </p:spPr>
        <p:txBody>
          <a:bodyPr wrap="none" rtlCol="0">
            <a:spAutoFit/>
          </a:bodyPr>
          <a:lstStyle/>
          <a:p>
            <a:r>
              <a:rPr lang="en-GB" sz="3600" dirty="0" smtClean="0">
                <a:latin typeface="Times New Roman" panose="02020603050405020304" pitchFamily="18" charset="0"/>
                <a:cs typeface="Times New Roman" panose="02020603050405020304" pitchFamily="18" charset="0"/>
              </a:rPr>
              <a:t>Some commercial aspects</a:t>
            </a:r>
            <a:endParaRPr lang="fr-FR" sz="36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311" y="2996952"/>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3942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39</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568741" y="1348800"/>
            <a:ext cx="8280920" cy="5509200"/>
          </a:xfrm>
          <a:prstGeom prst="rect">
            <a:avLst/>
          </a:prstGeom>
        </p:spPr>
        <p:txBody>
          <a:bodyPr wrap="square">
            <a:spAutoFit/>
          </a:bodyPr>
          <a:lstStyle/>
          <a:p>
            <a:pPr marL="285750" indent="-285750"/>
            <a:r>
              <a:rPr lang="en-GB" sz="1600" b="1" i="1" dirty="0" smtClean="0">
                <a:latin typeface="Times New Roman" panose="02020603050405020304" pitchFamily="18" charset="0"/>
                <a:cs typeface="Times New Roman" panose="02020603050405020304" pitchFamily="18" charset="0"/>
              </a:rPr>
              <a:t>The </a:t>
            </a:r>
            <a:r>
              <a:rPr lang="en-GB" sz="1600" b="1" i="1" dirty="0">
                <a:latin typeface="Times New Roman" panose="02020603050405020304" pitchFamily="18" charset="0"/>
                <a:cs typeface="Times New Roman" panose="02020603050405020304" pitchFamily="18" charset="0"/>
              </a:rPr>
              <a:t>costs of RM Fabrication depends basically on: </a:t>
            </a:r>
          </a:p>
          <a:p>
            <a:pPr marL="285750" indent="-285750"/>
            <a:endParaRPr lang="en-GB" sz="1600" b="1" dirty="0" smtClean="0">
              <a:latin typeface="Times New Roman" panose="02020603050405020304" pitchFamily="18" charset="0"/>
              <a:cs typeface="Times New Roman" panose="02020603050405020304" pitchFamily="18" charset="0"/>
            </a:endParaRPr>
          </a:p>
          <a:p>
            <a:pPr marL="285750" indent="-285750"/>
            <a:r>
              <a:rPr lang="en-GB" sz="1600" i="1" dirty="0" smtClean="0">
                <a:latin typeface="Times New Roman" panose="02020603050405020304" pitchFamily="18" charset="0"/>
                <a:cs typeface="Times New Roman" panose="02020603050405020304" pitchFamily="18" charset="0"/>
              </a:rPr>
              <a:t>Part fabrication costs</a:t>
            </a:r>
          </a:p>
          <a:p>
            <a:pPr marL="285750" indent="-285750"/>
            <a:endParaRPr lang="en-GB" sz="1600" i="1"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The costs of RM parts depends on these parameters:</a:t>
            </a:r>
          </a:p>
          <a:p>
            <a:endParaRPr lang="en-GB" sz="1600" dirty="0" smtClean="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 Volume of the part.</a:t>
            </a:r>
          </a:p>
          <a:p>
            <a:r>
              <a:rPr lang="en-GB" sz="1600" dirty="0" smtClean="0">
                <a:latin typeface="Times New Roman" panose="02020603050405020304" pitchFamily="18" charset="0"/>
                <a:cs typeface="Times New Roman" panose="02020603050405020304" pitchFamily="18" charset="0"/>
              </a:rPr>
              <a:t>	- Cost of materials.</a:t>
            </a:r>
          </a:p>
          <a:p>
            <a:r>
              <a:rPr lang="en-GB" sz="1600" dirty="0" smtClean="0">
                <a:latin typeface="Times New Roman" panose="02020603050405020304" pitchFamily="18" charset="0"/>
                <a:cs typeface="Times New Roman" panose="02020603050405020304" pitchFamily="18" charset="0"/>
              </a:rPr>
              <a:t>	- Cost of consumables.</a:t>
            </a:r>
          </a:p>
          <a:p>
            <a:r>
              <a:rPr lang="en-GB" sz="1600" dirty="0" smtClean="0">
                <a:latin typeface="Times New Roman" panose="02020603050405020304" pitchFamily="18" charset="0"/>
                <a:cs typeface="Times New Roman" panose="02020603050405020304" pitchFamily="18" charset="0"/>
              </a:rPr>
              <a:t>	- Height of the part.</a:t>
            </a:r>
          </a:p>
          <a:p>
            <a:r>
              <a:rPr lang="en-GB" sz="1600" dirty="0" smtClean="0">
                <a:latin typeface="Times New Roman" panose="02020603050405020304" pitchFamily="18" charset="0"/>
                <a:cs typeface="Times New Roman" panose="02020603050405020304" pitchFamily="18" charset="0"/>
              </a:rPr>
              <a:t>	- Height of supports</a:t>
            </a:r>
          </a:p>
          <a:p>
            <a:r>
              <a:rPr lang="en-GB" sz="1600" dirty="0" smtClean="0">
                <a:latin typeface="Times New Roman" panose="02020603050405020304" pitchFamily="18" charset="0"/>
                <a:cs typeface="Times New Roman" panose="02020603050405020304" pitchFamily="18" charset="0"/>
              </a:rPr>
              <a:t>	- Number of slices</a:t>
            </a:r>
          </a:p>
          <a:p>
            <a:pPr marL="285750" indent="-285750"/>
            <a:r>
              <a:rPr lang="en-GB" sz="1600" i="1" dirty="0" smtClean="0">
                <a:latin typeface="Times New Roman" panose="02020603050405020304" pitchFamily="18" charset="0"/>
                <a:cs typeface="Times New Roman" panose="02020603050405020304" pitchFamily="18" charset="0"/>
              </a:rPr>
              <a:t>Man Power</a:t>
            </a:r>
          </a:p>
          <a:p>
            <a:pPr marL="285750" indent="-285750"/>
            <a:r>
              <a:rPr lang="en-GB" sz="1600" dirty="0">
                <a:latin typeface="Times New Roman" panose="02020603050405020304" pitchFamily="18" charset="0"/>
                <a:cs typeface="Times New Roman" panose="02020603050405020304" pitchFamily="18" charset="0"/>
              </a:rPr>
              <a:t>		0,1-0,5 FTE</a:t>
            </a:r>
          </a:p>
          <a:p>
            <a:pPr marL="285750" indent="-285750"/>
            <a:r>
              <a:rPr lang="en-GB" sz="1600" dirty="0">
                <a:latin typeface="Times New Roman" panose="02020603050405020304" pitchFamily="18" charset="0"/>
                <a:cs typeface="Times New Roman" panose="02020603050405020304" pitchFamily="18" charset="0"/>
              </a:rPr>
              <a:t>Space requirements</a:t>
            </a:r>
          </a:p>
          <a:p>
            <a:r>
              <a:rPr lang="en-GB" sz="1600" dirty="0">
                <a:latin typeface="Times New Roman" panose="02020603050405020304" pitchFamily="18" charset="0"/>
                <a:cs typeface="Times New Roman" panose="02020603050405020304" pitchFamily="18" charset="0"/>
              </a:rPr>
              <a:t>	Approx. 25-30m2 for the machine, container, generator stocking room</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Auxiliary equipment ( temporary )</a:t>
            </a:r>
          </a:p>
          <a:p>
            <a:r>
              <a:rPr lang="en-GB" sz="1600" dirty="0">
                <a:latin typeface="Times New Roman" panose="02020603050405020304" pitchFamily="18" charset="0"/>
                <a:cs typeface="Times New Roman" panose="02020603050405020304" pitchFamily="18" charset="0"/>
              </a:rPr>
              <a:t>	Electro erosion, milling machine and compressed air </a:t>
            </a:r>
          </a:p>
          <a:p>
            <a:endParaRPr lang="en-GB" sz="1600" dirty="0" smtClean="0">
              <a:latin typeface="Times New Roman" panose="02020603050405020304" pitchFamily="18" charset="0"/>
              <a:cs typeface="Times New Roman" panose="02020603050405020304" pitchFamily="18" charset="0"/>
            </a:endParaRPr>
          </a:p>
          <a:p>
            <a:pPr marL="285750" indent="-285750"/>
            <a:endParaRPr lang="en-GB" sz="1600" dirty="0" smtClean="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005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4</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368414"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2854331" y="534138"/>
            <a:ext cx="3617337" cy="369332"/>
          </a:xfrm>
          <a:prstGeom prst="rect">
            <a:avLst/>
          </a:prstGeom>
        </p:spPr>
        <p:txBody>
          <a:bodyPr wrap="none">
            <a:spAutoFit/>
          </a:bodyPr>
          <a:lstStyle/>
          <a:p>
            <a:r>
              <a:rPr lang="en-GB" dirty="0" smtClean="0">
                <a:solidFill>
                  <a:schemeClr val="bg1"/>
                </a:solidFill>
                <a:latin typeface="Times New Roman" panose="02020603050405020304" pitchFamily="18" charset="0"/>
                <a:cs typeface="Times New Roman" panose="02020603050405020304" pitchFamily="18" charset="0"/>
              </a:rPr>
              <a:t>Short introduction to the technology</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51520" y="1268760"/>
            <a:ext cx="2938433" cy="369332"/>
          </a:xfrm>
          <a:prstGeom prst="rect">
            <a:avLst/>
          </a:prstGeom>
        </p:spPr>
        <p:txBody>
          <a:bodyPr wrap="none">
            <a:spAutoFit/>
          </a:bodyPr>
          <a:lstStyle/>
          <a:p>
            <a:r>
              <a:rPr lang="fr-FR" dirty="0" smtClean="0">
                <a:latin typeface="Times New Roman" panose="02020603050405020304" pitchFamily="18" charset="0"/>
                <a:cs typeface="Times New Roman" panose="02020603050405020304" pitchFamily="18" charset="0"/>
              </a:rPr>
              <a:t>Down Ward </a:t>
            </a:r>
            <a:r>
              <a:rPr lang="fr-FR" dirty="0" err="1" smtClean="0">
                <a:latin typeface="Times New Roman" panose="02020603050405020304" pitchFamily="18" charset="0"/>
                <a:cs typeface="Times New Roman" panose="02020603050405020304" pitchFamily="18" charset="0"/>
              </a:rPr>
              <a:t>Facing</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Surfaces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20" y="1638092"/>
            <a:ext cx="2950269" cy="173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196752"/>
            <a:ext cx="4464496" cy="2508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626" y="3684093"/>
            <a:ext cx="2501365" cy="2462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1749" y="4114246"/>
            <a:ext cx="2952527" cy="1843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992" y="4114246"/>
            <a:ext cx="3170758" cy="1787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2429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40</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51520" y="1582341"/>
            <a:ext cx="8640960" cy="2800767"/>
          </a:xfrm>
          <a:prstGeom prst="rect">
            <a:avLst/>
          </a:prstGeom>
        </p:spPr>
        <p:txBody>
          <a:bodyPr wrap="square">
            <a:spAutoFit/>
          </a:bodyPr>
          <a:lstStyle/>
          <a:p>
            <a:r>
              <a:rPr lang="en-GB" sz="1600" i="1" dirty="0">
                <a:latin typeface="Times New Roman" panose="02020603050405020304" pitchFamily="18" charset="0"/>
                <a:cs typeface="Times New Roman" panose="02020603050405020304" pitchFamily="18" charset="0"/>
              </a:rPr>
              <a:t>Peripherals &amp; Consumable</a:t>
            </a:r>
          </a:p>
          <a:p>
            <a:r>
              <a:rPr lang="en-GB" sz="1600" i="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Powder materials</a:t>
            </a:r>
          </a:p>
          <a:p>
            <a:r>
              <a:rPr lang="en-GB" sz="1600" dirty="0">
                <a:latin typeface="Times New Roman" panose="02020603050405020304" pitchFamily="18" charset="0"/>
                <a:cs typeface="Times New Roman" panose="02020603050405020304" pitchFamily="18" charset="0"/>
              </a:rPr>
              <a:t>	Lifting and transportation device for material handling</a:t>
            </a:r>
          </a:p>
          <a:p>
            <a:r>
              <a:rPr lang="en-GB" sz="1600" dirty="0">
                <a:latin typeface="Times New Roman" panose="02020603050405020304" pitchFamily="18" charset="0"/>
                <a:cs typeface="Times New Roman" panose="02020603050405020304" pitchFamily="18" charset="0"/>
              </a:rPr>
              <a:t>	Build platform ( first set is delivered with the order)</a:t>
            </a:r>
          </a:p>
          <a:p>
            <a:r>
              <a:rPr lang="en-GB" sz="1600" dirty="0">
                <a:latin typeface="Times New Roman" panose="02020603050405020304" pitchFamily="18" charset="0"/>
                <a:cs typeface="Times New Roman" panose="02020603050405020304" pitchFamily="18" charset="0"/>
              </a:rPr>
              <a:t>	Cleaning and handling: hand sieves , brush, gloves filter mask shovel….</a:t>
            </a:r>
          </a:p>
          <a:p>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Recoaster</a:t>
            </a:r>
            <a:r>
              <a:rPr lang="en-GB" sz="1600" dirty="0">
                <a:latin typeface="Times New Roman" panose="02020603050405020304" pitchFamily="18" charset="0"/>
                <a:cs typeface="Times New Roman" panose="02020603050405020304" pitchFamily="18" charset="0"/>
              </a:rPr>
              <a:t> blades</a:t>
            </a:r>
          </a:p>
          <a:p>
            <a:r>
              <a:rPr lang="en-GB" sz="1600" dirty="0">
                <a:latin typeface="Times New Roman" panose="02020603050405020304" pitchFamily="18" charset="0"/>
                <a:cs typeface="Times New Roman" panose="02020603050405020304" pitchFamily="18" charset="0"/>
              </a:rPr>
              <a:t>	Antistatic waste bags</a:t>
            </a:r>
          </a:p>
          <a:p>
            <a:endParaRPr lang="en-GB" sz="1600" i="1" dirty="0">
              <a:latin typeface="Times New Roman" panose="02020603050405020304" pitchFamily="18" charset="0"/>
              <a:cs typeface="Times New Roman" panose="02020603050405020304" pitchFamily="18" charset="0"/>
            </a:endParaRPr>
          </a:p>
          <a:p>
            <a:r>
              <a:rPr lang="en-GB" sz="1600" i="1" dirty="0">
                <a:latin typeface="Times New Roman" panose="02020603050405020304" pitchFamily="18" charset="0"/>
                <a:cs typeface="Times New Roman" panose="02020603050405020304" pitchFamily="18" charset="0"/>
              </a:rPr>
              <a:t>Maintenance</a:t>
            </a:r>
          </a:p>
          <a:p>
            <a:r>
              <a:rPr lang="en-GB" sz="1600" i="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Software maintenance</a:t>
            </a:r>
          </a:p>
          <a:p>
            <a:r>
              <a:rPr lang="en-GB" sz="1600" dirty="0">
                <a:latin typeface="Times New Roman" panose="02020603050405020304" pitchFamily="18" charset="0"/>
                <a:cs typeface="Times New Roman" panose="02020603050405020304" pitchFamily="18" charset="0"/>
              </a:rPr>
              <a:t>	Machine maintenance</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692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41</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67544" y="1427035"/>
            <a:ext cx="7919476" cy="2585323"/>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pPr marL="719138"/>
            <a:r>
              <a:rPr lang="en-GB" dirty="0" smtClean="0">
                <a:latin typeface="Times New Roman" panose="02020603050405020304" pitchFamily="18" charset="0"/>
                <a:cs typeface="Times New Roman" panose="02020603050405020304" pitchFamily="18" charset="0"/>
              </a:rPr>
              <a:t>Printing models in some polymer materials Subcontracting parts in polymer</a:t>
            </a:r>
          </a:p>
          <a:p>
            <a:pPr marL="719138"/>
            <a:r>
              <a:rPr lang="en-GB" dirty="0" smtClean="0">
                <a:latin typeface="Times New Roman" panose="02020603050405020304" pitchFamily="18" charset="0"/>
                <a:cs typeface="Times New Roman" panose="02020603050405020304" pitchFamily="18" charset="0"/>
              </a:rPr>
              <a:t>Subcontracting parts in metal</a:t>
            </a:r>
          </a:p>
          <a:p>
            <a:pPr marL="719138"/>
            <a:r>
              <a:rPr lang="en-GB" dirty="0" smtClean="0">
                <a:latin typeface="Times New Roman" panose="02020603050405020304" pitchFamily="18" charset="0"/>
                <a:cs typeface="Times New Roman" panose="02020603050405020304" pitchFamily="18" charset="0"/>
              </a:rPr>
              <a:t>Exploring ceramic materials </a:t>
            </a:r>
          </a:p>
          <a:p>
            <a:pPr marL="719138"/>
            <a:r>
              <a:rPr lang="en-GB" dirty="0" smtClean="0">
                <a:latin typeface="Times New Roman" panose="02020603050405020304" pitchFamily="18" charset="0"/>
                <a:cs typeface="Times New Roman" panose="02020603050405020304" pitchFamily="18" charset="0"/>
              </a:rPr>
              <a:t>Exploring the installation of an 3D metal printer</a:t>
            </a:r>
          </a:p>
          <a:p>
            <a:pPr marL="719138"/>
            <a:r>
              <a:rPr lang="en-GB" dirty="0" smtClean="0">
                <a:latin typeface="Times New Roman" panose="02020603050405020304" pitchFamily="18" charset="0"/>
                <a:cs typeface="Times New Roman" panose="02020603050405020304" pitchFamily="18" charset="0"/>
              </a:rPr>
              <a:t>Several collaboration agreements in 3D printing</a:t>
            </a:r>
          </a:p>
          <a:p>
            <a:pPr marL="719138"/>
            <a:r>
              <a:rPr lang="en-GB" dirty="0" smtClean="0">
                <a:latin typeface="Times New Roman" panose="02020603050405020304" pitchFamily="18" charset="0"/>
                <a:cs typeface="Times New Roman" panose="02020603050405020304" pitchFamily="18" charset="0"/>
              </a:rPr>
              <a:t>R&amp;D to print pure Copper and Niobium </a:t>
            </a:r>
          </a:p>
          <a:p>
            <a:pPr marL="719138"/>
            <a:endParaRPr lang="fr-FR" dirty="0">
              <a:latin typeface="Times New Roman" panose="02020603050405020304" pitchFamily="18" charset="0"/>
              <a:cs typeface="Times New Roman" panose="02020603050405020304" pitchFamily="18" charset="0"/>
            </a:endParaRPr>
          </a:p>
        </p:txBody>
      </p:sp>
      <p:pic>
        <p:nvPicPr>
          <p:cNvPr id="1026" name="Picture 2" descr="C:\Rapid Proto\P10105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4005064"/>
            <a:ext cx="3227851" cy="24208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Rapid Proto\NCSU - Lattice structures in pure C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0719" y="4733525"/>
            <a:ext cx="2313897"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28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5</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3034367" y="3140968"/>
            <a:ext cx="30963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3600" i="0" u="none" strike="noStrike" cap="none" normalizeH="0" baseline="0" dirty="0" smtClean="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PROCESSES</a:t>
            </a:r>
            <a:endParaRPr kumimoji="0" lang="en-GB" altLang="fr-FR" sz="3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490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6</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2835863" y="1321557"/>
            <a:ext cx="58793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i="0" u="none" strike="noStrike" cap="none" normalizeH="0" baseline="0" dirty="0" smtClean="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Major AM processes classification</a:t>
            </a:r>
            <a:r>
              <a:rPr lang="en-GB" altLang="fr-FR" sz="1600" dirty="0" smtClean="0">
                <a:latin typeface="Times New Roman" panose="02020603050405020304" pitchFamily="18" charset="0"/>
                <a:ea typeface="Times New Roman" pitchFamily="18" charset="0"/>
                <a:cs typeface="Times New Roman" panose="02020603050405020304" pitchFamily="18" charset="0"/>
              </a:rPr>
              <a:t>	</a:t>
            </a:r>
            <a:endParaRPr kumimoji="0" lang="en-GB" altLang="fr-FR"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p:cNvSpPr/>
          <p:nvPr/>
        </p:nvSpPr>
        <p:spPr>
          <a:xfrm>
            <a:off x="467544" y="3356992"/>
            <a:ext cx="1670124" cy="57606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GB" sz="1600" b="1" dirty="0" smtClean="0">
                <a:latin typeface="Times New Roman" panose="02020603050405020304" pitchFamily="18" charset="0"/>
                <a:cs typeface="Times New Roman" panose="02020603050405020304" pitchFamily="18" charset="0"/>
              </a:rPr>
              <a:t>AM Processes </a:t>
            </a:r>
            <a:endParaRPr lang="en-GB" sz="1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926555" y="1993876"/>
            <a:ext cx="1562472" cy="37127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600" b="1" dirty="0" smtClean="0">
                <a:latin typeface="Times New Roman" panose="02020603050405020304" pitchFamily="18" charset="0"/>
                <a:cs typeface="Times New Roman" panose="02020603050405020304" pitchFamily="18" charset="0"/>
              </a:rPr>
              <a:t>Liquid Based </a:t>
            </a:r>
            <a:endParaRPr lang="en-GB" sz="16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2926555" y="3655010"/>
            <a:ext cx="1562472" cy="37127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600" b="1" dirty="0" smtClean="0"/>
              <a:t>Powder Based </a:t>
            </a:r>
            <a:endParaRPr lang="en-GB" sz="1600" b="1" dirty="0"/>
          </a:p>
        </p:txBody>
      </p:sp>
      <p:sp>
        <p:nvSpPr>
          <p:cNvPr id="12" name="Rectangle 11"/>
          <p:cNvSpPr/>
          <p:nvPr/>
        </p:nvSpPr>
        <p:spPr>
          <a:xfrm>
            <a:off x="2998363" y="5438453"/>
            <a:ext cx="1584176" cy="3712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600" b="1" dirty="0">
                <a:latin typeface="Times New Roman" panose="02020603050405020304" pitchFamily="18" charset="0"/>
                <a:cs typeface="Times New Roman" panose="02020603050405020304" pitchFamily="18" charset="0"/>
              </a:rPr>
              <a:t>Solid </a:t>
            </a:r>
            <a:r>
              <a:rPr lang="fr-FR" sz="1600" b="1" dirty="0" err="1">
                <a:latin typeface="Times New Roman" panose="02020603050405020304" pitchFamily="18" charset="0"/>
                <a:cs typeface="Times New Roman" panose="02020603050405020304" pitchFamily="18" charset="0"/>
              </a:rPr>
              <a:t>Based</a:t>
            </a:r>
            <a:r>
              <a:rPr lang="fr-FR" sz="1600" b="1" dirty="0">
                <a:latin typeface="Times New Roman" panose="02020603050405020304" pitchFamily="18" charset="0"/>
                <a:cs typeface="Times New Roman" panose="02020603050405020304" pitchFamily="18" charset="0"/>
              </a:rPr>
              <a:t> </a:t>
            </a:r>
          </a:p>
        </p:txBody>
      </p:sp>
      <p:sp>
        <p:nvSpPr>
          <p:cNvPr id="13" name="TextBox 12"/>
          <p:cNvSpPr txBox="1"/>
          <p:nvPr/>
        </p:nvSpPr>
        <p:spPr>
          <a:xfrm>
            <a:off x="4993093" y="1764015"/>
            <a:ext cx="352839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Stereolithography</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Jetting Systems</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Direct Light Processing</a:t>
            </a:r>
            <a:endParaRPr lang="fr-FR" sz="1600" dirty="0">
              <a:latin typeface="Times New Roman" panose="02020603050405020304" pitchFamily="18" charset="0"/>
              <a:cs typeface="Times New Roman" panose="02020603050405020304" pitchFamily="18" charset="0"/>
            </a:endParaRPr>
          </a:p>
        </p:txBody>
      </p:sp>
      <p:cxnSp>
        <p:nvCxnSpPr>
          <p:cNvPr id="14" name="Straight Arrow Connector 13"/>
          <p:cNvCxnSpPr>
            <a:stCxn id="10" idx="3"/>
            <a:endCxn id="13" idx="1"/>
          </p:cNvCxnSpPr>
          <p:nvPr/>
        </p:nvCxnSpPr>
        <p:spPr>
          <a:xfrm>
            <a:off x="4489027" y="2179514"/>
            <a:ext cx="50406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5014787" y="2708920"/>
            <a:ext cx="3528392" cy="255454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Selective Laser Sintering</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Three-Dimensional Printing</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Fused Metal Deposite Systems </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Electron Beam Melting</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Selective Laser Melting</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Selective Masking Sintering</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Selective Inhibition Sintering</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Electro photographic Layered </a:t>
            </a:r>
          </a:p>
          <a:p>
            <a:r>
              <a:rPr lang="en-GB" sz="1600" dirty="0" smtClean="0">
                <a:latin typeface="Times New Roman" panose="02020603050405020304" pitchFamily="18" charset="0"/>
                <a:cs typeface="Times New Roman" panose="02020603050405020304" pitchFamily="18" charset="0"/>
              </a:rPr>
              <a:t>      Manufacturing</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High Speed Sintering </a:t>
            </a:r>
            <a:endParaRPr lang="fr-FR" sz="16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004048" y="5328404"/>
            <a:ext cx="3528392"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Fused Deposition Modelling</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Sheet Stacking Technologies</a:t>
            </a:r>
            <a:endParaRPr lang="fr-FR" sz="1600"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a:off x="4480395" y="3829590"/>
            <a:ext cx="52576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1" name="Straight Arrow Connector 20"/>
          <p:cNvCxnSpPr>
            <a:stCxn id="12" idx="3"/>
            <a:endCxn id="16" idx="1"/>
          </p:cNvCxnSpPr>
          <p:nvPr/>
        </p:nvCxnSpPr>
        <p:spPr>
          <a:xfrm flipV="1">
            <a:off x="4582539" y="5620792"/>
            <a:ext cx="421509" cy="32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2" name="Right Brace 21"/>
          <p:cNvSpPr/>
          <p:nvPr/>
        </p:nvSpPr>
        <p:spPr>
          <a:xfrm>
            <a:off x="2275136" y="1764015"/>
            <a:ext cx="432048" cy="4149164"/>
          </a:xfrm>
          <a:prstGeom prst="rightBrace">
            <a:avLst>
              <a:gd name="adj1" fmla="val 55851"/>
              <a:gd name="adj2" fmla="val 471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42749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7</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2589170"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60462" y="1196752"/>
            <a:ext cx="8876034" cy="5262979"/>
          </a:xfrm>
          <a:prstGeom prst="rect">
            <a:avLst/>
          </a:prstGeom>
          <a:noFill/>
        </p:spPr>
        <p:txBody>
          <a:bodyPr wrap="square" rtlCol="0">
            <a:spAutoFit/>
          </a:bodyPr>
          <a:lstStyle/>
          <a:p>
            <a:pPr lvl="0" fontAlgn="base">
              <a:spcBef>
                <a:spcPct val="0"/>
              </a:spcBef>
              <a:spcAft>
                <a:spcPct val="0"/>
              </a:spcAft>
            </a:pPr>
            <a:r>
              <a:rPr lang="en-GB" altLang="fr-FR" sz="1600" i="1" dirty="0">
                <a:latin typeface="Times New Roman" panose="02020603050405020304" pitchFamily="18" charset="0"/>
                <a:cs typeface="Times New Roman" panose="02020603050405020304" pitchFamily="18" charset="0"/>
              </a:rPr>
              <a:t>Stereolithography (SL</a:t>
            </a:r>
            <a:r>
              <a:rPr lang="en-GB" altLang="fr-FR" sz="1600" i="1" dirty="0" smtClean="0">
                <a:latin typeface="Times New Roman" panose="02020603050405020304" pitchFamily="18" charset="0"/>
                <a:cs typeface="Times New Roman" panose="02020603050405020304" pitchFamily="18" charset="0"/>
              </a:rPr>
              <a:t>)</a:t>
            </a:r>
          </a:p>
          <a:p>
            <a:pPr lvl="0" fontAlgn="base">
              <a:spcBef>
                <a:spcPct val="0"/>
              </a:spcBef>
              <a:spcAft>
                <a:spcPct val="0"/>
              </a:spcAft>
            </a:pPr>
            <a:endParaRPr lang="en-GB" altLang="fr-FR" sz="1600" i="1" dirty="0">
              <a:latin typeface="Times New Roman" panose="02020603050405020304" pitchFamily="18" charset="0"/>
              <a:cs typeface="Times New Roman" panose="02020603050405020304" pitchFamily="18" charset="0"/>
            </a:endParaRPr>
          </a:p>
          <a:p>
            <a:pPr lvl="0" fontAlgn="base">
              <a:spcBef>
                <a:spcPct val="0"/>
              </a:spcBef>
              <a:spcAft>
                <a:spcPct val="0"/>
              </a:spcAft>
            </a:pPr>
            <a:r>
              <a:rPr lang="en-GB" altLang="fr-FR" sz="1600" dirty="0">
                <a:latin typeface="Times New Roman" panose="02020603050405020304" pitchFamily="18" charset="0"/>
                <a:cs typeface="Times New Roman" panose="02020603050405020304" pitchFamily="18" charset="0"/>
              </a:rPr>
              <a:t>is widely recognized as the </a:t>
            </a:r>
            <a:r>
              <a:rPr lang="fr-FR" altLang="fr-FR" sz="1600" dirty="0">
                <a:latin typeface="Times New Roman" panose="02020603050405020304" pitchFamily="18" charset="0"/>
                <a:cs typeface="Times New Roman" panose="02020603050405020304" pitchFamily="18" charset="0"/>
              </a:rPr>
              <a:t>ﬁ</a:t>
            </a:r>
            <a:r>
              <a:rPr lang="en-GB" altLang="fr-FR" sz="1600" dirty="0" err="1">
                <a:latin typeface="Times New Roman" panose="02020603050405020304" pitchFamily="18" charset="0"/>
                <a:cs typeface="Times New Roman" panose="02020603050405020304" pitchFamily="18" charset="0"/>
              </a:rPr>
              <a:t>rst</a:t>
            </a:r>
            <a:r>
              <a:rPr lang="en-GB" altLang="fr-FR" sz="1600" dirty="0">
                <a:latin typeface="Times New Roman" panose="02020603050405020304" pitchFamily="18" charset="0"/>
                <a:cs typeface="Times New Roman" panose="02020603050405020304" pitchFamily="18" charset="0"/>
              </a:rPr>
              <a:t> 3D printing process; </a:t>
            </a:r>
            <a:endParaRPr lang="en-GB" altLang="fr-FR" sz="1600" dirty="0" smtClean="0">
              <a:latin typeface="Times New Roman" panose="02020603050405020304" pitchFamily="18" charset="0"/>
              <a:cs typeface="Times New Roman" panose="02020603050405020304" pitchFamily="18" charset="0"/>
            </a:endParaRPr>
          </a:p>
          <a:p>
            <a:pPr lvl="0" fontAlgn="base">
              <a:spcBef>
                <a:spcPct val="0"/>
              </a:spcBef>
              <a:spcAft>
                <a:spcPct val="0"/>
              </a:spcAft>
            </a:pPr>
            <a:r>
              <a:rPr lang="en-GB" altLang="fr-FR" sz="1600" dirty="0" smtClean="0">
                <a:latin typeface="Times New Roman" panose="02020603050405020304" pitchFamily="18" charset="0"/>
                <a:cs typeface="Times New Roman" panose="02020603050405020304" pitchFamily="18" charset="0"/>
              </a:rPr>
              <a:t>it </a:t>
            </a:r>
            <a:r>
              <a:rPr lang="en-GB" altLang="fr-FR" sz="1600" dirty="0">
                <a:latin typeface="Times New Roman" panose="02020603050405020304" pitchFamily="18" charset="0"/>
                <a:cs typeface="Times New Roman" panose="02020603050405020304" pitchFamily="18" charset="0"/>
              </a:rPr>
              <a:t>was certainly the </a:t>
            </a:r>
            <a:r>
              <a:rPr lang="fr-FR" altLang="fr-FR" sz="1600" dirty="0">
                <a:latin typeface="Times New Roman" panose="02020603050405020304" pitchFamily="18" charset="0"/>
                <a:cs typeface="Times New Roman" panose="02020603050405020304" pitchFamily="18" charset="0"/>
              </a:rPr>
              <a:t>ﬁ</a:t>
            </a:r>
            <a:r>
              <a:rPr lang="en-GB" altLang="fr-FR" sz="1600" dirty="0" err="1">
                <a:latin typeface="Times New Roman" panose="02020603050405020304" pitchFamily="18" charset="0"/>
                <a:cs typeface="Times New Roman" panose="02020603050405020304" pitchFamily="18" charset="0"/>
              </a:rPr>
              <a:t>rst</a:t>
            </a:r>
            <a:r>
              <a:rPr lang="en-GB" altLang="fr-FR" sz="1600" dirty="0">
                <a:latin typeface="Times New Roman" panose="02020603050405020304" pitchFamily="18" charset="0"/>
                <a:cs typeface="Times New Roman" panose="02020603050405020304" pitchFamily="18" charset="0"/>
              </a:rPr>
              <a:t> to be </a:t>
            </a:r>
            <a:r>
              <a:rPr lang="en-GB" altLang="fr-FR" sz="1600" dirty="0" smtClean="0">
                <a:latin typeface="Times New Roman" panose="02020603050405020304" pitchFamily="18" charset="0"/>
                <a:cs typeface="Times New Roman" panose="02020603050405020304" pitchFamily="18" charset="0"/>
              </a:rPr>
              <a:t>commercialised</a:t>
            </a:r>
            <a:r>
              <a:rPr lang="en-GB" altLang="fr-FR" sz="1600" dirty="0">
                <a:latin typeface="Times New Roman" panose="02020603050405020304" pitchFamily="18" charset="0"/>
                <a:cs typeface="Times New Roman" panose="02020603050405020304" pitchFamily="18" charset="0"/>
              </a:rPr>
              <a:t>. SL is a </a:t>
            </a:r>
            <a:endParaRPr lang="en-GB" altLang="fr-FR" sz="1600" dirty="0" smtClean="0">
              <a:latin typeface="Times New Roman" panose="02020603050405020304" pitchFamily="18" charset="0"/>
              <a:cs typeface="Times New Roman" panose="02020603050405020304" pitchFamily="18" charset="0"/>
            </a:endParaRPr>
          </a:p>
          <a:p>
            <a:pPr lvl="0" fontAlgn="base">
              <a:spcBef>
                <a:spcPct val="0"/>
              </a:spcBef>
              <a:spcAft>
                <a:spcPct val="0"/>
              </a:spcAft>
            </a:pPr>
            <a:r>
              <a:rPr lang="en-GB" altLang="fr-FR" sz="1600" dirty="0" smtClean="0">
                <a:latin typeface="Times New Roman" panose="02020603050405020304" pitchFamily="18" charset="0"/>
                <a:cs typeface="Times New Roman" panose="02020603050405020304" pitchFamily="18" charset="0"/>
              </a:rPr>
              <a:t>laser-based </a:t>
            </a:r>
            <a:r>
              <a:rPr lang="en-GB" altLang="fr-FR" sz="1600" dirty="0">
                <a:latin typeface="Times New Roman" panose="02020603050405020304" pitchFamily="18" charset="0"/>
                <a:cs typeface="Times New Roman" panose="02020603050405020304" pitchFamily="18" charset="0"/>
              </a:rPr>
              <a:t>process that works with photopolymer </a:t>
            </a:r>
            <a:endParaRPr lang="en-GB" altLang="fr-FR" sz="1600" dirty="0" smtClean="0">
              <a:latin typeface="Times New Roman" panose="02020603050405020304" pitchFamily="18" charset="0"/>
              <a:cs typeface="Times New Roman" panose="02020603050405020304" pitchFamily="18" charset="0"/>
            </a:endParaRPr>
          </a:p>
          <a:p>
            <a:pPr lvl="0" fontAlgn="base">
              <a:spcBef>
                <a:spcPct val="0"/>
              </a:spcBef>
              <a:spcAft>
                <a:spcPct val="0"/>
              </a:spcAft>
            </a:pPr>
            <a:r>
              <a:rPr lang="en-GB" altLang="fr-FR" sz="1600" dirty="0" smtClean="0">
                <a:latin typeface="Times New Roman" panose="02020603050405020304" pitchFamily="18" charset="0"/>
                <a:cs typeface="Times New Roman" panose="02020603050405020304" pitchFamily="18" charset="0"/>
              </a:rPr>
              <a:t>resins</a:t>
            </a:r>
            <a:r>
              <a:rPr lang="en-GB" altLang="fr-FR" sz="1600" dirty="0">
                <a:latin typeface="Times New Roman" panose="02020603050405020304" pitchFamily="18" charset="0"/>
                <a:cs typeface="Times New Roman" panose="02020603050405020304" pitchFamily="18" charset="0"/>
              </a:rPr>
              <a:t>, that react </a:t>
            </a:r>
            <a:r>
              <a:rPr lang="en-GB" altLang="fr-FR" sz="1600" dirty="0" smtClean="0">
                <a:latin typeface="Times New Roman" panose="02020603050405020304" pitchFamily="18" charset="0"/>
                <a:cs typeface="Times New Roman" panose="02020603050405020304" pitchFamily="18" charset="0"/>
              </a:rPr>
              <a:t>with </a:t>
            </a:r>
            <a:r>
              <a:rPr lang="en-GB" altLang="fr-FR" sz="1600" dirty="0">
                <a:latin typeface="Times New Roman" panose="02020603050405020304" pitchFamily="18" charset="0"/>
                <a:cs typeface="Times New Roman" panose="02020603050405020304" pitchFamily="18" charset="0"/>
              </a:rPr>
              <a:t>the laser and cure to form a </a:t>
            </a:r>
            <a:endParaRPr lang="en-GB" altLang="fr-FR" sz="1600" dirty="0" smtClean="0">
              <a:latin typeface="Times New Roman" panose="02020603050405020304" pitchFamily="18" charset="0"/>
              <a:cs typeface="Times New Roman" panose="02020603050405020304" pitchFamily="18" charset="0"/>
            </a:endParaRPr>
          </a:p>
          <a:p>
            <a:pPr lvl="0" fontAlgn="base">
              <a:spcBef>
                <a:spcPct val="0"/>
              </a:spcBef>
              <a:spcAft>
                <a:spcPct val="0"/>
              </a:spcAft>
            </a:pPr>
            <a:r>
              <a:rPr lang="en-GB" altLang="fr-FR" sz="1600" dirty="0" smtClean="0">
                <a:latin typeface="Times New Roman" panose="02020603050405020304" pitchFamily="18" charset="0"/>
                <a:cs typeface="Times New Roman" panose="02020603050405020304" pitchFamily="18" charset="0"/>
              </a:rPr>
              <a:t>solid </a:t>
            </a:r>
            <a:r>
              <a:rPr lang="en-GB" altLang="fr-FR" sz="1600" dirty="0">
                <a:latin typeface="Times New Roman" panose="02020603050405020304" pitchFamily="18" charset="0"/>
                <a:cs typeface="Times New Roman" panose="02020603050405020304" pitchFamily="18" charset="0"/>
              </a:rPr>
              <a:t>in a very precise way to produce very accurate </a:t>
            </a:r>
            <a:endParaRPr lang="en-GB" altLang="fr-FR" sz="1600" dirty="0" smtClean="0">
              <a:latin typeface="Times New Roman" panose="02020603050405020304" pitchFamily="18" charset="0"/>
              <a:cs typeface="Times New Roman" panose="02020603050405020304" pitchFamily="18" charset="0"/>
            </a:endParaRPr>
          </a:p>
          <a:p>
            <a:pPr lvl="0" fontAlgn="base">
              <a:spcBef>
                <a:spcPct val="0"/>
              </a:spcBef>
              <a:spcAft>
                <a:spcPct val="0"/>
              </a:spcAft>
            </a:pPr>
            <a:r>
              <a:rPr lang="en-GB" altLang="fr-FR" sz="1600" dirty="0" smtClean="0">
                <a:latin typeface="Times New Roman" panose="02020603050405020304" pitchFamily="18" charset="0"/>
                <a:cs typeface="Times New Roman" panose="02020603050405020304" pitchFamily="18" charset="0"/>
              </a:rPr>
              <a:t>parts</a:t>
            </a:r>
            <a:r>
              <a:rPr lang="en-GB" altLang="fr-FR" sz="1600" dirty="0">
                <a:latin typeface="Times New Roman" panose="02020603050405020304" pitchFamily="18" charset="0"/>
                <a:cs typeface="Times New Roman" panose="02020603050405020304" pitchFamily="18" charset="0"/>
              </a:rPr>
              <a:t>. </a:t>
            </a:r>
          </a:p>
          <a:p>
            <a:pPr lvl="0" fontAlgn="base">
              <a:spcBef>
                <a:spcPct val="0"/>
              </a:spcBef>
              <a:spcAft>
                <a:spcPct val="0"/>
              </a:spcAft>
            </a:pPr>
            <a:r>
              <a:rPr lang="en-GB" altLang="fr-FR" sz="1600" dirty="0">
                <a:latin typeface="Times New Roman" panose="02020603050405020304" pitchFamily="18" charset="0"/>
                <a:cs typeface="Times New Roman" panose="02020603050405020304" pitchFamily="18" charset="0"/>
              </a:rPr>
              <a:t>It is a complex process, but simply put, the </a:t>
            </a:r>
            <a:r>
              <a:rPr lang="en-GB" altLang="fr-FR" sz="1600" dirty="0" smtClean="0">
                <a:latin typeface="Times New Roman" panose="02020603050405020304" pitchFamily="18" charset="0"/>
                <a:cs typeface="Times New Roman" panose="02020603050405020304" pitchFamily="18" charset="0"/>
              </a:rPr>
              <a:t>photopolymer </a:t>
            </a:r>
          </a:p>
          <a:p>
            <a:pPr lvl="0" fontAlgn="base">
              <a:spcBef>
                <a:spcPct val="0"/>
              </a:spcBef>
              <a:spcAft>
                <a:spcPct val="0"/>
              </a:spcAft>
            </a:pPr>
            <a:r>
              <a:rPr lang="en-GB" altLang="fr-FR" sz="1600" dirty="0" smtClean="0">
                <a:latin typeface="Times New Roman" panose="02020603050405020304" pitchFamily="18" charset="0"/>
                <a:cs typeface="Times New Roman" panose="02020603050405020304" pitchFamily="18" charset="0"/>
              </a:rPr>
              <a:t>resin </a:t>
            </a:r>
            <a:r>
              <a:rPr lang="en-GB" altLang="fr-FR" sz="1600" dirty="0">
                <a:latin typeface="Times New Roman" panose="02020603050405020304" pitchFamily="18" charset="0"/>
                <a:cs typeface="Times New Roman" panose="02020603050405020304" pitchFamily="18" charset="0"/>
              </a:rPr>
              <a:t>is held in a vat with a </a:t>
            </a:r>
            <a:r>
              <a:rPr lang="en-GB" altLang="fr-FR" sz="1600" dirty="0" smtClean="0">
                <a:latin typeface="Times New Roman" panose="02020603050405020304" pitchFamily="18" charset="0"/>
                <a:cs typeface="Times New Roman" panose="02020603050405020304" pitchFamily="18" charset="0"/>
              </a:rPr>
              <a:t>movable platform </a:t>
            </a:r>
            <a:r>
              <a:rPr lang="en-GB" altLang="fr-FR" sz="1600" dirty="0">
                <a:latin typeface="Times New Roman" panose="02020603050405020304" pitchFamily="18" charset="0"/>
                <a:cs typeface="Times New Roman" panose="02020603050405020304" pitchFamily="18" charset="0"/>
              </a:rPr>
              <a:t>inside. A laser beam is directed in the </a:t>
            </a:r>
            <a:r>
              <a:rPr lang="en-GB" altLang="fr-FR" sz="1600" dirty="0" smtClean="0">
                <a:latin typeface="Times New Roman" panose="02020603050405020304" pitchFamily="18" charset="0"/>
                <a:cs typeface="Times New Roman" panose="02020603050405020304" pitchFamily="18" charset="0"/>
              </a:rPr>
              <a:t>X-Y </a:t>
            </a:r>
            <a:r>
              <a:rPr lang="en-GB" altLang="fr-FR" sz="1600" dirty="0">
                <a:latin typeface="Times New Roman" panose="02020603050405020304" pitchFamily="18" charset="0"/>
                <a:cs typeface="Times New Roman" panose="02020603050405020304" pitchFamily="18" charset="0"/>
              </a:rPr>
              <a:t>axes across the surface of the resin </a:t>
            </a:r>
            <a:r>
              <a:rPr lang="en-GB" altLang="fr-FR" sz="1600" dirty="0" smtClean="0">
                <a:latin typeface="Times New Roman" panose="02020603050405020304" pitchFamily="18" charset="0"/>
                <a:cs typeface="Times New Roman" panose="02020603050405020304" pitchFamily="18" charset="0"/>
              </a:rPr>
              <a:t>according </a:t>
            </a:r>
            <a:r>
              <a:rPr lang="en-GB" altLang="fr-FR" sz="1600" dirty="0">
                <a:latin typeface="Times New Roman" panose="02020603050405020304" pitchFamily="18" charset="0"/>
                <a:cs typeface="Times New Roman" panose="02020603050405020304" pitchFamily="18" charset="0"/>
              </a:rPr>
              <a:t>to the 3D data supplied to the machine (the .</a:t>
            </a:r>
            <a:r>
              <a:rPr lang="en-GB" altLang="fr-FR" sz="1600" dirty="0" err="1">
                <a:latin typeface="Times New Roman" panose="02020603050405020304" pitchFamily="18" charset="0"/>
                <a:cs typeface="Times New Roman" panose="02020603050405020304" pitchFamily="18" charset="0"/>
              </a:rPr>
              <a:t>stl</a:t>
            </a:r>
            <a:r>
              <a:rPr lang="en-GB" altLang="fr-FR" sz="1600" dirty="0">
                <a:latin typeface="Times New Roman" panose="02020603050405020304" pitchFamily="18" charset="0"/>
                <a:cs typeface="Times New Roman" panose="02020603050405020304" pitchFamily="18" charset="0"/>
              </a:rPr>
              <a:t> </a:t>
            </a:r>
            <a:r>
              <a:rPr lang="fr-FR" altLang="fr-FR" sz="1600" dirty="0">
                <a:latin typeface="Times New Roman" panose="02020603050405020304" pitchFamily="18" charset="0"/>
                <a:cs typeface="Times New Roman" panose="02020603050405020304" pitchFamily="18" charset="0"/>
              </a:rPr>
              <a:t>ﬁ</a:t>
            </a:r>
            <a:r>
              <a:rPr lang="en-GB" altLang="fr-FR" sz="1600" dirty="0">
                <a:latin typeface="Times New Roman" panose="02020603050405020304" pitchFamily="18" charset="0"/>
                <a:cs typeface="Times New Roman" panose="02020603050405020304" pitchFamily="18" charset="0"/>
              </a:rPr>
              <a:t>le), whereby the resin hardens </a:t>
            </a:r>
            <a:r>
              <a:rPr lang="en-GB" altLang="fr-FR" sz="1600" dirty="0" smtClean="0">
                <a:latin typeface="Times New Roman" panose="02020603050405020304" pitchFamily="18" charset="0"/>
                <a:cs typeface="Times New Roman" panose="02020603050405020304" pitchFamily="18" charset="0"/>
              </a:rPr>
              <a:t>precisely </a:t>
            </a:r>
            <a:r>
              <a:rPr lang="en-GB" altLang="fr-FR" sz="1600" dirty="0">
                <a:latin typeface="Times New Roman" panose="02020603050405020304" pitchFamily="18" charset="0"/>
                <a:cs typeface="Times New Roman" panose="02020603050405020304" pitchFamily="18" charset="0"/>
              </a:rPr>
              <a:t>where the laser hits the surface. Once the layer is completed, the platform within </a:t>
            </a:r>
            <a:r>
              <a:rPr lang="en-GB" altLang="fr-FR" sz="1600" dirty="0" smtClean="0">
                <a:latin typeface="Times New Roman" panose="02020603050405020304" pitchFamily="18" charset="0"/>
                <a:cs typeface="Times New Roman" panose="02020603050405020304" pitchFamily="18" charset="0"/>
              </a:rPr>
              <a:t>the </a:t>
            </a:r>
            <a:r>
              <a:rPr lang="en-GB" altLang="fr-FR" sz="1600" dirty="0">
                <a:latin typeface="Times New Roman" panose="02020603050405020304" pitchFamily="18" charset="0"/>
                <a:cs typeface="Times New Roman" panose="02020603050405020304" pitchFamily="18" charset="0"/>
              </a:rPr>
              <a:t>vat drops down by a fraction (in the Z axis)  and the subsequent layer is traced out by the </a:t>
            </a:r>
            <a:r>
              <a:rPr lang="en-GB" altLang="fr-FR" sz="1600" dirty="0" smtClean="0">
                <a:latin typeface="Times New Roman" panose="02020603050405020304" pitchFamily="18" charset="0"/>
                <a:cs typeface="Times New Roman" panose="02020603050405020304" pitchFamily="18" charset="0"/>
              </a:rPr>
              <a:t>laser</a:t>
            </a:r>
            <a:r>
              <a:rPr lang="en-GB" altLang="fr-FR" sz="1600" dirty="0">
                <a:latin typeface="Times New Roman" panose="02020603050405020304" pitchFamily="18" charset="0"/>
                <a:cs typeface="Times New Roman" panose="02020603050405020304" pitchFamily="18" charset="0"/>
              </a:rPr>
              <a:t>. This  continues until the entire object is completed and the platform can be raised out of the vat for removal.</a:t>
            </a:r>
          </a:p>
          <a:p>
            <a:r>
              <a:rPr lang="en-GB" sz="1600" dirty="0">
                <a:latin typeface="Times New Roman" panose="02020603050405020304" pitchFamily="18" charset="0"/>
                <a:cs typeface="Times New Roman" panose="02020603050405020304" pitchFamily="18" charset="0"/>
              </a:rPr>
              <a:t>Because of the nature of the SL process, it requires support structures for some parts, speciﬁcally those with </a:t>
            </a:r>
            <a:r>
              <a:rPr lang="en-GB" sz="1600" dirty="0" smtClean="0">
                <a:latin typeface="Times New Roman" panose="02020603050405020304" pitchFamily="18" charset="0"/>
                <a:cs typeface="Times New Roman" panose="02020603050405020304" pitchFamily="18" charset="0"/>
              </a:rPr>
              <a:t>overhangs </a:t>
            </a:r>
            <a:r>
              <a:rPr lang="en-GB" sz="1600" dirty="0">
                <a:latin typeface="Times New Roman" panose="02020603050405020304" pitchFamily="18" charset="0"/>
                <a:cs typeface="Times New Roman" panose="02020603050405020304" pitchFamily="18" charset="0"/>
              </a:rPr>
              <a:t>or undercuts. These structures need to be manually removed</a:t>
            </a:r>
            <a:r>
              <a:rPr lang="en-GB" sz="1600" dirty="0" smtClean="0">
                <a:latin typeface="Times New Roman" panose="02020603050405020304" pitchFamily="18" charset="0"/>
                <a:cs typeface="Times New Roman" panose="02020603050405020304" pitchFamily="18" charset="0"/>
              </a:rPr>
              <a:t>. In </a:t>
            </a:r>
            <a:r>
              <a:rPr lang="en-GB" sz="1600" dirty="0">
                <a:latin typeface="Times New Roman" panose="02020603050405020304" pitchFamily="18" charset="0"/>
                <a:cs typeface="Times New Roman" panose="02020603050405020304" pitchFamily="18" charset="0"/>
              </a:rPr>
              <a:t>terms of other post processing steps, many objects 3D printed using SL need to be cleaned and cured</a:t>
            </a:r>
            <a:r>
              <a:rPr lang="en-GB" sz="1600" dirty="0" smtClean="0">
                <a:latin typeface="Times New Roman" panose="02020603050405020304" pitchFamily="18" charset="0"/>
                <a:cs typeface="Times New Roman" panose="02020603050405020304" pitchFamily="18" charset="0"/>
              </a:rPr>
              <a:t>. Curing </a:t>
            </a:r>
            <a:r>
              <a:rPr lang="en-GB" sz="1600" dirty="0">
                <a:latin typeface="Times New Roman" panose="02020603050405020304" pitchFamily="18" charset="0"/>
                <a:cs typeface="Times New Roman" panose="02020603050405020304" pitchFamily="18" charset="0"/>
              </a:rPr>
              <a:t>involves subjecting the part to intense light in an oven-like machine to fully harden the resin</a:t>
            </a:r>
            <a:r>
              <a:rPr lang="en-GB" sz="1600" dirty="0" smtClean="0">
                <a:latin typeface="Times New Roman" panose="02020603050405020304" pitchFamily="18" charset="0"/>
                <a:cs typeface="Times New Roman" panose="02020603050405020304" pitchFamily="18" charset="0"/>
              </a:rPr>
              <a:t>. Stereolithography </a:t>
            </a:r>
            <a:r>
              <a:rPr lang="en-GB" sz="1600" dirty="0">
                <a:latin typeface="Times New Roman" panose="02020603050405020304" pitchFamily="18" charset="0"/>
                <a:cs typeface="Times New Roman" panose="02020603050405020304" pitchFamily="18" charset="0"/>
              </a:rPr>
              <a:t>is generally accepted as being one of the most accurate 3D printing processes with </a:t>
            </a:r>
            <a:r>
              <a:rPr lang="en-GB" sz="1600" dirty="0" smtClean="0">
                <a:latin typeface="Times New Roman" panose="02020603050405020304" pitchFamily="18" charset="0"/>
                <a:cs typeface="Times New Roman" panose="02020603050405020304" pitchFamily="18" charset="0"/>
              </a:rPr>
              <a:t>excellent </a:t>
            </a:r>
            <a:r>
              <a:rPr lang="en-GB" sz="1600" dirty="0">
                <a:latin typeface="Times New Roman" panose="02020603050405020304" pitchFamily="18" charset="0"/>
                <a:cs typeface="Times New Roman" panose="02020603050405020304" pitchFamily="18" charset="0"/>
              </a:rPr>
              <a:t>surface ﬁnish.</a:t>
            </a:r>
          </a:p>
          <a:p>
            <a:r>
              <a:rPr lang="en-GB" sz="1600" dirty="0">
                <a:latin typeface="Times New Roman" panose="02020603050405020304" pitchFamily="18" charset="0"/>
                <a:cs typeface="Times New Roman" panose="02020603050405020304" pitchFamily="18" charset="0"/>
              </a:rPr>
              <a:t>However limiting factors include the post-processing steps required and the stability of the materials over </a:t>
            </a:r>
          </a:p>
          <a:p>
            <a:r>
              <a:rPr lang="en-GB" sz="1600" dirty="0">
                <a:latin typeface="Times New Roman" panose="02020603050405020304" pitchFamily="18" charset="0"/>
                <a:cs typeface="Times New Roman" panose="02020603050405020304" pitchFamily="18" charset="0"/>
              </a:rPr>
              <a:t>time, which can become more brittle</a:t>
            </a:r>
            <a:r>
              <a:rPr lang="en-GB" sz="1600" dirty="0" smtClean="0">
                <a:latin typeface="Times New Roman" panose="02020603050405020304" pitchFamily="18" charset="0"/>
                <a:cs typeface="Times New Roman" panose="02020603050405020304" pitchFamily="18" charset="0"/>
              </a:rPr>
              <a:t>.</a:t>
            </a:r>
            <a:endParaRPr lang="fr-FR" dirty="0"/>
          </a:p>
        </p:txBody>
      </p:sp>
      <p:pic>
        <p:nvPicPr>
          <p:cNvPr id="10244" name="Picture 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295" y="1268760"/>
            <a:ext cx="4127705" cy="2113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337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EE18407-EB0B-4F14-A9AE-2CF44DD745CA}" type="slidenum">
              <a:rPr lang="fr-FR" smtClean="0"/>
              <a:pPr/>
              <a:t>8</a:t>
            </a:fld>
            <a:endParaRPr lang="fr-FR" dirty="0"/>
          </a:p>
        </p:txBody>
      </p:sp>
      <p:sp>
        <p:nvSpPr>
          <p:cNvPr id="17" name="Rectangle 16"/>
          <p:cNvSpPr/>
          <p:nvPr/>
        </p:nvSpPr>
        <p:spPr>
          <a:xfrm>
            <a:off x="10539" y="0"/>
            <a:ext cx="9144000" cy="105273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
        <p:nvSpPr>
          <p:cNvPr id="18" name="Rectangle 17"/>
          <p:cNvSpPr/>
          <p:nvPr/>
        </p:nvSpPr>
        <p:spPr>
          <a:xfrm>
            <a:off x="3414616" y="188640"/>
            <a:ext cx="3230372" cy="369332"/>
          </a:xfrm>
          <a:prstGeom prst="rect">
            <a:avLst/>
          </a:prstGeom>
        </p:spPr>
        <p:txBody>
          <a:bodyPr wrap="none">
            <a:spAutoFit/>
          </a:bodyPr>
          <a:lstStyle/>
          <a:p>
            <a:r>
              <a:rPr lang="en-GB" b="1" dirty="0" smtClean="0">
                <a:solidFill>
                  <a:schemeClr val="bg1"/>
                </a:solidFill>
                <a:latin typeface="Times New Roman" panose="02020603050405020304" pitchFamily="18" charset="0"/>
                <a:cs typeface="Times New Roman" panose="02020603050405020304" pitchFamily="18" charset="0"/>
              </a:rPr>
              <a:t>Additive Manufacturing - SLA</a:t>
            </a:r>
            <a:endParaRPr lang="en-GB" b="1" dirty="0">
              <a:solidFill>
                <a:schemeClr val="bg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834256"/>
            <a:ext cx="6012160" cy="601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7263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Adv</a:t>
            </a:r>
            <a:r>
              <a:rPr lang="en-US" dirty="0" smtClean="0"/>
              <a:t> &amp; </a:t>
            </a:r>
            <a:r>
              <a:rPr lang="en-US" dirty="0" err="1" smtClean="0"/>
              <a:t>disadv</a:t>
            </a:r>
            <a:r>
              <a:rPr lang="en-US" dirty="0" smtClean="0"/>
              <a:t>, </a:t>
            </a:r>
            <a:r>
              <a:rPr lang="en-US" dirty="0" err="1" smtClean="0"/>
              <a:t>applns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Advantages </a:t>
            </a:r>
            <a:r>
              <a:rPr lang="en-US" b="1" dirty="0" smtClean="0"/>
              <a:t>of </a:t>
            </a:r>
            <a:r>
              <a:rPr lang="en-US" b="1" dirty="0"/>
              <a:t>SLA.</a:t>
            </a:r>
            <a:endParaRPr lang="en-US" dirty="0"/>
          </a:p>
          <a:p>
            <a:r>
              <a:rPr lang="en-US" dirty="0"/>
              <a:t>Relatively fast production.</a:t>
            </a:r>
          </a:p>
          <a:p>
            <a:r>
              <a:rPr lang="en-US" dirty="0"/>
              <a:t>Good for complex models.</a:t>
            </a:r>
          </a:p>
          <a:p>
            <a:r>
              <a:rPr lang="en-US" dirty="0"/>
              <a:t>Scalability is simple.</a:t>
            </a:r>
          </a:p>
          <a:p>
            <a:r>
              <a:rPr lang="en-US" dirty="0"/>
              <a:t>No Human factor.</a:t>
            </a:r>
          </a:p>
          <a:p>
            <a:r>
              <a:rPr lang="en-US" dirty="0"/>
              <a:t>No Wasted Materials.</a:t>
            </a:r>
          </a:p>
          <a:p>
            <a:r>
              <a:rPr lang="en-US" dirty="0"/>
              <a:t>Biomedical Molding Application</a:t>
            </a:r>
            <a:r>
              <a:rPr lang="en-US" dirty="0" smtClean="0"/>
              <a:t>.</a:t>
            </a:r>
          </a:p>
          <a:p>
            <a:pPr marL="0" indent="0">
              <a:buNone/>
            </a:pPr>
            <a:r>
              <a:rPr lang="en-US" b="1" dirty="0" err="1" smtClean="0"/>
              <a:t>Disadv</a:t>
            </a:r>
            <a:endParaRPr lang="en-US" b="1" dirty="0"/>
          </a:p>
          <a:p>
            <a:r>
              <a:rPr lang="en-US" dirty="0"/>
              <a:t>Depending on the </a:t>
            </a:r>
            <a:r>
              <a:rPr lang="en-US" b="1" dirty="0"/>
              <a:t>material, components may be brittle</a:t>
            </a:r>
            <a:r>
              <a:rPr lang="en-US" dirty="0"/>
              <a:t>. </a:t>
            </a:r>
            <a:endParaRPr lang="en-US" dirty="0" smtClean="0"/>
          </a:p>
          <a:p>
            <a:r>
              <a:rPr lang="en-US" b="1" dirty="0" smtClean="0"/>
              <a:t>Support </a:t>
            </a:r>
            <a:r>
              <a:rPr lang="en-US" b="1" dirty="0"/>
              <a:t>structures can limit design freedom</a:t>
            </a:r>
            <a:r>
              <a:rPr lang="en-US" dirty="0"/>
              <a:t>. </a:t>
            </a:r>
            <a:endParaRPr lang="en-US" dirty="0" smtClean="0"/>
          </a:p>
          <a:p>
            <a:r>
              <a:rPr lang="en-US" b="1" dirty="0" smtClean="0"/>
              <a:t>Components </a:t>
            </a:r>
            <a:r>
              <a:rPr lang="en-US" b="1" dirty="0"/>
              <a:t>are only UV-resistant to a limited extent</a:t>
            </a:r>
            <a:r>
              <a:rPr lang="en-US" dirty="0" smtClean="0"/>
              <a:t>.</a:t>
            </a:r>
          </a:p>
          <a:p>
            <a:pPr marL="0" indent="0">
              <a:buNone/>
            </a:pPr>
            <a:r>
              <a:rPr lang="en-US" b="1" dirty="0" smtClean="0"/>
              <a:t>Applications</a:t>
            </a:r>
          </a:p>
          <a:p>
            <a:r>
              <a:rPr lang="en-US" dirty="0" err="1" smtClean="0"/>
              <a:t>stereolithography</a:t>
            </a:r>
            <a:r>
              <a:rPr lang="en-US" dirty="0" smtClean="0"/>
              <a:t> </a:t>
            </a:r>
            <a:r>
              <a:rPr lang="en-US" dirty="0"/>
              <a:t>for medical device design, among many other industries, a vital process for creating models and prototypes that help refine and prove designs</a:t>
            </a:r>
          </a:p>
        </p:txBody>
      </p:sp>
    </p:spTree>
    <p:extLst>
      <p:ext uri="{BB962C8B-B14F-4D97-AF65-F5344CB8AC3E}">
        <p14:creationId xmlns:p14="http://schemas.microsoft.com/office/powerpoint/2010/main" val="1325417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5686AF2F7A234F83E05E4175546FC8" ma:contentTypeVersion="4" ma:contentTypeDescription="Create a new document." ma:contentTypeScope="" ma:versionID="99a486f0c5e6750aa0555e04c5a44ef0">
  <xsd:schema xmlns:xsd="http://www.w3.org/2001/XMLSchema" xmlns:xs="http://www.w3.org/2001/XMLSchema" xmlns:p="http://schemas.microsoft.com/office/2006/metadata/properties" xmlns:ns2="dd6b9cde-da1d-4853-bc66-86ea298981a8" targetNamespace="http://schemas.microsoft.com/office/2006/metadata/properties" ma:root="true" ma:fieldsID="0c3d122020e3d5ac8c7f00c86e50fe66" ns2:_="">
    <xsd:import namespace="dd6b9cde-da1d-4853-bc66-86ea298981a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6b9cde-da1d-4853-bc66-86ea298981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AEF0D0-8800-49DB-AB29-4B50C2E39A57}"/>
</file>

<file path=customXml/itemProps2.xml><?xml version="1.0" encoding="utf-8"?>
<ds:datastoreItem xmlns:ds="http://schemas.openxmlformats.org/officeDocument/2006/customXml" ds:itemID="{DB5ED248-BDD3-46B7-B84A-33E33249A93E}"/>
</file>

<file path=customXml/itemProps3.xml><?xml version="1.0" encoding="utf-8"?>
<ds:datastoreItem xmlns:ds="http://schemas.openxmlformats.org/officeDocument/2006/customXml" ds:itemID="{DBF0D6D5-C48E-4128-942B-6D2FE8D46D44}"/>
</file>

<file path=docProps/app.xml><?xml version="1.0" encoding="utf-8"?>
<Properties xmlns="http://schemas.openxmlformats.org/officeDocument/2006/extended-properties" xmlns:vt="http://schemas.openxmlformats.org/officeDocument/2006/docPropsVTypes">
  <TotalTime>4828</TotalTime>
  <Words>4723</Words>
  <Application>Microsoft Office PowerPoint</Application>
  <PresentationFormat>On-screen Show (4:3)</PresentationFormat>
  <Paragraphs>487</Paragraphs>
  <Slides>41</Slides>
  <Notes>36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 &amp; disadv, applns</vt:lpstr>
      <vt:lpstr>PowerPoint Presentation</vt:lpstr>
      <vt:lpstr>PowerPoint Presentation</vt:lpstr>
      <vt:lpstr>Adv &amp; disadv, applns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Sahner</dc:creator>
  <cp:lastModifiedBy>Windows User</cp:lastModifiedBy>
  <cp:revision>493</cp:revision>
  <cp:lastPrinted>2014-02-06T13:36:49Z</cp:lastPrinted>
  <dcterms:created xsi:type="dcterms:W3CDTF">2014-01-31T14:47:17Z</dcterms:created>
  <dcterms:modified xsi:type="dcterms:W3CDTF">2021-10-01T03:15:08Z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0x0101006E5686AF2F7A234F83E05E4175546FC8</vt:lpwstr>
  </property>
</Properties>
</file>