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9"/>
  </p:notesMasterIdLst>
  <p:handoutMasterIdLst>
    <p:handoutMasterId r:id="rId20"/>
  </p:handoutMasterIdLst>
  <p:sldIdLst>
    <p:sldId id="863" r:id="rId2"/>
    <p:sldId id="874" r:id="rId3"/>
    <p:sldId id="1122" r:id="rId4"/>
    <p:sldId id="1123" r:id="rId5"/>
    <p:sldId id="1116" r:id="rId6"/>
    <p:sldId id="1124" r:id="rId7"/>
    <p:sldId id="1118" r:id="rId8"/>
    <p:sldId id="1092" r:id="rId9"/>
    <p:sldId id="1119" r:id="rId10"/>
    <p:sldId id="1117" r:id="rId11"/>
    <p:sldId id="1125" r:id="rId12"/>
    <p:sldId id="1120" r:id="rId13"/>
    <p:sldId id="1121" r:id="rId14"/>
    <p:sldId id="1126" r:id="rId15"/>
    <p:sldId id="1127" r:id="rId16"/>
    <p:sldId id="1114" r:id="rId17"/>
    <p:sldId id="1113" r:id="rId18"/>
  </p:sldIdLst>
  <p:sldSz cx="9144000" cy="6858000" type="screen4x3"/>
  <p:notesSz cx="6985000" cy="9271000"/>
  <p:defaultTextStyle>
    <a:defPPr>
      <a:defRPr lang="en-GB"/>
    </a:defPPr>
    <a:lvl1pPr algn="ctr" rtl="0" fontAlgn="base">
      <a:lnSpc>
        <a:spcPct val="104000"/>
      </a:lnSpc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104000"/>
      </a:lnSpc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104000"/>
      </a:lnSpc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104000"/>
      </a:lnSpc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104000"/>
      </a:lnSpc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lissa L  Marroso" initials="" lastIdx="15" clrIdx="0"/>
  <p:cmAuthor id="1" name="Petar Bielovich" initials="" lastIdx="0" clrIdx="1"/>
  <p:cmAuthor id="2" name="IBM_User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66"/>
    <a:srgbClr val="CBC8E0"/>
    <a:srgbClr val="A8C9CC"/>
    <a:srgbClr val="FF3300"/>
    <a:srgbClr val="006600"/>
    <a:srgbClr val="000066"/>
    <a:srgbClr val="CC99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00" autoAdjust="0"/>
    <p:restoredTop sz="97667" autoAdjust="0"/>
  </p:normalViewPr>
  <p:slideViewPr>
    <p:cSldViewPr>
      <p:cViewPr>
        <p:scale>
          <a:sx n="80" d="100"/>
          <a:sy n="80" d="100"/>
        </p:scale>
        <p:origin x="-1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l" defTabSz="928688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lvl1pPr>
          </a:lstStyle>
          <a:p>
            <a:endParaRPr lang="en-GB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lvl1pPr>
          </a:lstStyle>
          <a:p>
            <a:endParaRPr lang="en-GB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l" defTabSz="928688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lvl1pPr>
          </a:lstStyle>
          <a:p>
            <a:endParaRPr lang="en-GB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lvl1pPr>
          </a:lstStyle>
          <a:p>
            <a:fld id="{2D97829A-17B1-4EA3-9ED0-83ECA5AA928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l" defTabSz="928688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lvl1pPr>
          </a:lstStyle>
          <a:p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lvl1pPr>
          </a:lstStyle>
          <a:p>
            <a:endParaRPr lang="en-GB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l" defTabSz="928688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lvl1pPr>
          </a:lstStyle>
          <a:p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lvl1pPr>
          </a:lstStyle>
          <a:p>
            <a:fld id="{748E9BA8-9999-44EC-B225-A4DDF2A4B92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A0FF3-C79F-4B39-A455-75154FD5052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charset="0"/>
            </a:endParaRPr>
          </a:p>
        </p:txBody>
      </p:sp>
      <p:sp>
        <p:nvSpPr>
          <p:cNvPr id="24579" name="Slide Number Placeholder 3"/>
          <p:cNvSpPr txBox="1">
            <a:spLocks noGrp="1"/>
          </p:cNvSpPr>
          <p:nvPr/>
        </p:nvSpPr>
        <p:spPr bwMode="auto">
          <a:xfrm>
            <a:off x="3955953" y="8805550"/>
            <a:ext cx="3027466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79" tIns="46440" rIns="92879" bIns="46440" anchor="b"/>
          <a:lstStyle/>
          <a:p>
            <a:pPr algn="r" defTabSz="928881"/>
            <a:fld id="{C010A60B-B833-4059-87BF-43E8D811BA3A}" type="slidenum">
              <a:rPr lang="en-US"/>
              <a:pPr algn="r" defTabSz="928881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FB72D-BF09-48DE-B15E-7FAD80913E1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ARI  - Active Retail Intelligence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b="1" dirty="0" smtClean="0">
                <a:solidFill>
                  <a:srgbClr val="001C76"/>
                </a:solidFill>
              </a:rPr>
              <a:t>          </a:t>
            </a:r>
            <a:r>
              <a:rPr lang="en-US" dirty="0" smtClean="0">
                <a:solidFill>
                  <a:srgbClr val="001C76"/>
                </a:solidFill>
              </a:rPr>
              <a:t>ARI sits over key business processes and delivers the right information to the right people at the right time for them to take action.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         Rules-based Exception Reporting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         Rules-based Strategic Workflow Management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         Flexible Rules-based Enterprise Process Modification</a:t>
            </a:r>
            <a:endParaRPr lang="en-US" sz="1000" dirty="0" smtClean="0"/>
          </a:p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001C76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001C76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001C76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  <p:sp>
        <p:nvSpPr>
          <p:cNvPr id="24579" name="Slide Number Placeholder 3"/>
          <p:cNvSpPr txBox="1">
            <a:spLocks noGrp="1"/>
          </p:cNvSpPr>
          <p:nvPr/>
        </p:nvSpPr>
        <p:spPr bwMode="auto">
          <a:xfrm>
            <a:off x="3955954" y="8805553"/>
            <a:ext cx="3027466" cy="4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79" tIns="46440" rIns="92879" bIns="46440" anchor="b"/>
          <a:lstStyle/>
          <a:p>
            <a:pPr algn="r" defTabSz="928881"/>
            <a:fld id="{C010A60B-B833-4059-87BF-43E8D811BA3A}" type="slidenum">
              <a:rPr lang="en-US"/>
              <a:pPr algn="r" defTabSz="928881"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 smtClean="0"/>
              <a:t>RMS Foundation Data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E5BF3-4C18-4043-A327-5F2379A9689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Design: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It is a web-based </a:t>
            </a:r>
            <a:r>
              <a:rPr lang="en-US" sz="800" dirty="0" err="1" smtClean="0"/>
              <a:t>colloborative</a:t>
            </a:r>
            <a:r>
              <a:rPr lang="en-US" sz="800" dirty="0" smtClean="0"/>
              <a:t> solution which enables retailers to have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secure access to the same information and to develop the complete details of each new product.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 Oracle Retail Invoice Matching :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 		matches purchase orders, invoices and receipts and reconciles discrepancies.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                The matched invoices are then forwarded to Oracle E-Business Suite Accounts Payable for payment;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Sales Audit 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 		allows daily sales information to be passed through Oracle Retail Sales Audit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 		and automatically posted to Oracle General Ledger. 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</a:t>
            </a:r>
            <a:r>
              <a:rPr lang="en-US" sz="800" u="sng" dirty="0" err="1" smtClean="0"/>
              <a:t>WebTrack</a:t>
            </a:r>
            <a:r>
              <a:rPr lang="en-US" sz="800" u="sng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It links retailers and their trading partners via the internet to collaboratively manage the process of developing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and sourcing goods. It provides everyone in supply chain with secure access via a standard web browser to the   same time-sensitive information for proactive process management.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 Oracle Retail Merchandising System 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 		Enables to perform crucial day-to-day merchandise </a:t>
            </a:r>
            <a:r>
              <a:rPr lang="en-US" sz="800" dirty="0" err="1" smtClean="0"/>
              <a:t>activites</a:t>
            </a:r>
            <a:r>
              <a:rPr lang="en-US" sz="800" dirty="0" smtClean="0"/>
              <a:t> and incorporates business foundation management,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 		merchandise management, and merchandise financial tracking.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Retail Price Management: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It is a strategy based pricing solution that suggests and assists with pricing decisions, yielding a more predictive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and profitable outcome.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 						</a:t>
            </a:r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Trade Management: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automates the international procurement process by linking partners in supply chain so that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moves with the product thru the sourcing, buying and delivery process. It manages file exchanges with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trading partners and providing a central database of critical import order information.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Point-of-Sale: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It has ability to process return  for items purchased on the web, fulfill web-generated orders, access retail websites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and to lookup cross-store inventory.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Store Inventory Management: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It enables retailers to streamline </a:t>
            </a:r>
            <a:r>
              <a:rPr lang="en-US" sz="800" dirty="0" err="1" smtClean="0"/>
              <a:t>instore</a:t>
            </a:r>
            <a:r>
              <a:rPr lang="en-US" sz="800" dirty="0" smtClean="0"/>
              <a:t> activities, improve merchandise management and productivity, reduce labor 		</a:t>
            </a:r>
            <a:r>
              <a:rPr lang="en-US" sz="800" dirty="0" err="1" smtClean="0"/>
              <a:t>costs,support</a:t>
            </a:r>
            <a:r>
              <a:rPr lang="en-US" sz="800" dirty="0" smtClean="0"/>
              <a:t> remote store processes and manage true store level profit and loss. Integrated with ORMS.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err="1" smtClean="0"/>
              <a:t>OracleRetail</a:t>
            </a:r>
            <a:r>
              <a:rPr lang="en-US" sz="800" u="sng" dirty="0" smtClean="0"/>
              <a:t> Advanced Inventory planning: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enables creation of realistic, forward looking, constraint based replenishment and allocation plans across supply 		chain 	and convert these plans into orders, transfers, load builds, and transportation schedules. It combines time-		phase replenishment and allocation algorithms to produce an actionable receipt plan based on demand </a:t>
            </a:r>
            <a:r>
              <a:rPr lang="en-US" sz="800" dirty="0" err="1" smtClean="0"/>
              <a:t>forcasts</a:t>
            </a:r>
            <a:r>
              <a:rPr lang="en-US" sz="800" dirty="0" smtClean="0"/>
              <a:t>, 		replenishment parameters, and inventory availability at numerous points within supply chain.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Warehouse management system: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facilitates the coordinated movement of merchandise and </a:t>
            </a:r>
            <a:r>
              <a:rPr lang="en-US" sz="800" dirty="0" err="1" smtClean="0"/>
              <a:t>infomation</a:t>
            </a:r>
            <a:r>
              <a:rPr lang="en-US" sz="800" dirty="0" smtClean="0"/>
              <a:t> through out the distribution process. ensures 		efficient usage of	people, equipment and space in your distribution process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Labor management: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Track, predict and report on employee performance.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Merchandise Planning and </a:t>
            </a:r>
            <a:r>
              <a:rPr lang="en-US" sz="800" u="sng" dirty="0" err="1" smtClean="0"/>
              <a:t>Optimisation</a:t>
            </a:r>
            <a:r>
              <a:rPr lang="en-US" sz="800" u="sng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Oracle Retail Merchandise Financial Planning Retail provides strategic and financial product planning functions. 			These functions support industry planning standards for pre-season and in-season processes. 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Item Planning: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It represents the bottom up planning process, complementing and working in concert with,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the top-down financial plans.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Price Optimization: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It  makes  recommendations for markdowns within the constraints of your company’s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particular business requirements.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Promotion Planning: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Oracle Retail Promotion Planning and Optimization assists you in creating and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improving your promotions. It allows you to leverage information gained from Promotion Intelligence to make the best 		promotion decisions by using what-if analysis and predictive forecasting.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Allocation: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	 Oracle Retail Allocation helps retailers determine the inventory requirements at the item and location level, resulting 		 in an inventory allocation that optimizes your supply across all locations.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Demand Forecasting:</a:t>
            </a:r>
          </a:p>
          <a:p>
            <a:pPr lvl="4" eaLnBrk="1" hangingPunct="1">
              <a:lnSpc>
                <a:spcPct val="80000"/>
              </a:lnSpc>
            </a:pPr>
            <a:r>
              <a:rPr lang="en-US" sz="800" dirty="0" smtClean="0"/>
              <a:t>Oracle Retail Demand Forecasting is a Windows-based statistical and promotional forecasting solution. It uses state-of-the-art modeling techniques to produce high quality forecasts with minimal human intervention. Forecasts produced by the Demand Forecasting system enhance the retailer’s supply-chain planning, allocation, and replenishment processes, enabling a profitable and customer-oriented approach to predicting and meeting product demand.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Active Retail Intelligence: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     ARI sits over key business processes and delivers the right information to the right people at the right time for them to 	     take action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>
              <a:lnSpc>
                <a:spcPct val="80000"/>
              </a:lnSpc>
            </a:pPr>
            <a:r>
              <a:rPr lang="en-US" sz="800" u="sng" dirty="0" smtClean="0"/>
              <a:t>Oracle Retail Data Warehouse: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dirty="0" smtClean="0"/>
              <a:t>	     RDW fulfills the information needs of decision makers throughout the retail organization. RDW is specifically designed 	     and optimized for the retail environment.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A5E9E-0BB0-45F4-A89A-74512751C2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Difficult to manage the wide variety of items and corresponding attributes that exists in a retailer’s assortment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Helps retailers build a solid framework for creating, organizing and delivering data to processes and systems throughout the enterprise.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A5E9E-0BB0-45F4-A89A-74512751C2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Difficult to manage the wide variety of items and corresponding attributes that exists in a retailer’s assortment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Helps retailers build a solid framework for creating, organizing and delivering data to processes and systems throughout the enterprise.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8113-6D21-477B-9B1E-A3B75C401DE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A0FF3-C79F-4B39-A455-75154FD5052E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E8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343025"/>
            <a:ext cx="9144000" cy="2943225"/>
            <a:chOff x="0" y="846"/>
            <a:chExt cx="5760" cy="1854"/>
          </a:xfrm>
        </p:grpSpPr>
        <p:pic>
          <p:nvPicPr>
            <p:cNvPr id="5" name="Picture 3" descr="Blue 200_1r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3499" r="2338"/>
            <a:stretch>
              <a:fillRect/>
            </a:stretch>
          </p:blipFill>
          <p:spPr bwMode="auto">
            <a:xfrm>
              <a:off x="0" y="122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 descr="Blue 200_1r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1276" r="4561"/>
            <a:stretch>
              <a:fillRect/>
            </a:stretch>
          </p:blipFill>
          <p:spPr bwMode="auto">
            <a:xfrm>
              <a:off x="0" y="137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 descr="Blue 200_1r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1276" r="4561"/>
            <a:stretch>
              <a:fillRect/>
            </a:stretch>
          </p:blipFill>
          <p:spPr bwMode="auto">
            <a:xfrm>
              <a:off x="0" y="107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 descr="Blue 200_1r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3499" r="2338"/>
            <a:stretch>
              <a:fillRect/>
            </a:stretch>
          </p:blipFill>
          <p:spPr bwMode="auto">
            <a:xfrm>
              <a:off x="0" y="152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 descr="Blue 200_1r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1276" r="4561"/>
            <a:stretch>
              <a:fillRect/>
            </a:stretch>
          </p:blipFill>
          <p:spPr bwMode="auto">
            <a:xfrm>
              <a:off x="0" y="167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 descr="Blue 200_1r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3499" r="2338"/>
            <a:stretch>
              <a:fillRect/>
            </a:stretch>
          </p:blipFill>
          <p:spPr bwMode="auto">
            <a:xfrm>
              <a:off x="0" y="182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 descr="Blue 200_1r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1276" r="4561"/>
            <a:stretch>
              <a:fillRect/>
            </a:stretch>
          </p:blipFill>
          <p:spPr bwMode="auto">
            <a:xfrm>
              <a:off x="0" y="1970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0" descr="Blue 200_1r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3499" r="2338"/>
            <a:stretch>
              <a:fillRect/>
            </a:stretch>
          </p:blipFill>
          <p:spPr bwMode="auto">
            <a:xfrm>
              <a:off x="0" y="2120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1" descr="Blue 200_1r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1276" r="4561"/>
            <a:stretch>
              <a:fillRect/>
            </a:stretch>
          </p:blipFill>
          <p:spPr bwMode="auto">
            <a:xfrm>
              <a:off x="0" y="2271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2" descr="Blue 200_1r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3499" r="2338"/>
            <a:stretch>
              <a:fillRect/>
            </a:stretch>
          </p:blipFill>
          <p:spPr bwMode="auto">
            <a:xfrm>
              <a:off x="0" y="2421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3" descr="blue_walla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36000" b="54196"/>
            <a:stretch>
              <a:fillRect/>
            </a:stretch>
          </p:blipFill>
          <p:spPr bwMode="auto">
            <a:xfrm>
              <a:off x="0" y="1674"/>
              <a:ext cx="576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4" descr="blue_walla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t="46428" r="36000"/>
            <a:stretch>
              <a:fillRect/>
            </a:stretch>
          </p:blipFill>
          <p:spPr bwMode="auto">
            <a:xfrm>
              <a:off x="0" y="846"/>
              <a:ext cx="576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Line 15"/>
            <p:cNvSpPr>
              <a:spLocks noChangeShapeType="1"/>
            </p:cNvSpPr>
            <p:nvPr userDrawn="1"/>
          </p:nvSpPr>
          <p:spPr bwMode="auto">
            <a:xfrm>
              <a:off x="175" y="2531"/>
              <a:ext cx="364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pitchFamily="34" charset="0"/>
              </a:endParaRPr>
            </a:p>
          </p:txBody>
        </p:sp>
      </p:grpSp>
      <p:graphicFrame>
        <p:nvGraphicFramePr>
          <p:cNvPr id="18" name="Group 45"/>
          <p:cNvGraphicFramePr>
            <a:graphicFrameLocks noGrp="1"/>
          </p:cNvGraphicFramePr>
          <p:nvPr/>
        </p:nvGraphicFramePr>
        <p:xfrm>
          <a:off x="23707725" y="9223375"/>
          <a:ext cx="6643688" cy="1506855"/>
        </p:xfrm>
        <a:graphic>
          <a:graphicData uri="http://schemas.openxmlformats.org/drawingml/2006/table">
            <a:tbl>
              <a:tblPr/>
              <a:tblGrid>
                <a:gridCol w="2217738"/>
                <a:gridCol w="2208212"/>
                <a:gridCol w="2217738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C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CFF6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9" name="Picture 38" descr="EC"/>
          <p:cNvPicPr>
            <a:picLocks noChangeAspect="1" noChangeArrowheads="1"/>
          </p:cNvPicPr>
          <p:nvPr/>
        </p:nvPicPr>
        <p:blipFill>
          <a:blip r:embed="rId5" cstate="print"/>
          <a:srcRect l="1355" t="5624" r="1581" b="3751"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40" descr="10%"/>
          <p:cNvSpPr>
            <a:spLocks noChangeArrowheads="1"/>
          </p:cNvSpPr>
          <p:nvPr/>
        </p:nvSpPr>
        <p:spPr bwMode="auto">
          <a:xfrm>
            <a:off x="23747413" y="9009063"/>
            <a:ext cx="3616325" cy="201612"/>
          </a:xfrm>
          <a:prstGeom prst="rect">
            <a:avLst/>
          </a:prstGeom>
          <a:solidFill>
            <a:srgbClr val="FBB034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21" name="Rectangle 41" descr="10%"/>
          <p:cNvSpPr>
            <a:spLocks noChangeArrowheads="1"/>
          </p:cNvSpPr>
          <p:nvPr/>
        </p:nvSpPr>
        <p:spPr bwMode="auto">
          <a:xfrm>
            <a:off x="-23747413" y="-8994775"/>
            <a:ext cx="3616325" cy="201612"/>
          </a:xfrm>
          <a:prstGeom prst="rect">
            <a:avLst/>
          </a:prstGeom>
          <a:solidFill>
            <a:srgbClr val="FBB034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pic>
        <p:nvPicPr>
          <p:cNvPr id="22" name="Picture 42" descr="tcs-tra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425" y="712788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3" descr="tata-trans-ne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89913" y="355600"/>
            <a:ext cx="5603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5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95263" y="4789488"/>
            <a:ext cx="5878512" cy="336550"/>
          </a:xfrm>
          <a:ln/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56" name="Rectangle 44"/>
          <p:cNvSpPr>
            <a:spLocks noGrp="1" noChangeArrowheads="1"/>
          </p:cNvSpPr>
          <p:nvPr>
            <p:ph type="ctrTitle"/>
          </p:nvPr>
        </p:nvSpPr>
        <p:spPr>
          <a:xfrm>
            <a:off x="195263" y="3511550"/>
            <a:ext cx="5878512" cy="512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7825" y="53975"/>
            <a:ext cx="2187575" cy="218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53975"/>
            <a:ext cx="6413500" cy="218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7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914400"/>
            <a:ext cx="8305800" cy="13239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7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076700" cy="132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57700" y="914400"/>
            <a:ext cx="4076700" cy="13239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7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28600" y="914400"/>
            <a:ext cx="8305800" cy="13239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076700" cy="132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914400"/>
            <a:ext cx="4076700" cy="132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113338"/>
            <a:ext cx="9150350" cy="1482725"/>
            <a:chOff x="0" y="3221"/>
            <a:chExt cx="5764" cy="934"/>
          </a:xfrm>
        </p:grpSpPr>
        <p:pic>
          <p:nvPicPr>
            <p:cNvPr id="1033" name="Picture 3" descr="70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 l="3949"/>
            <a:stretch>
              <a:fillRect/>
            </a:stretch>
          </p:blipFill>
          <p:spPr bwMode="auto">
            <a:xfrm>
              <a:off x="0" y="3855"/>
              <a:ext cx="576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4" descr="70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 l="1717" r="2299"/>
            <a:stretch>
              <a:fillRect/>
            </a:stretch>
          </p:blipFill>
          <p:spPr bwMode="auto">
            <a:xfrm>
              <a:off x="0" y="3704"/>
              <a:ext cx="576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5" descr="70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 l="1717" r="2299"/>
            <a:stretch>
              <a:fillRect/>
            </a:stretch>
          </p:blipFill>
          <p:spPr bwMode="auto">
            <a:xfrm>
              <a:off x="0" y="3409"/>
              <a:ext cx="576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6" descr="grad-white-box-2"/>
            <p:cNvPicPr>
              <a:picLocks noChangeAspect="1" noChangeArrowheads="1"/>
            </p:cNvPicPr>
            <p:nvPr userDrawn="1"/>
          </p:nvPicPr>
          <p:blipFill>
            <a:blip r:embed="rId17" cstate="print"/>
            <a:srcRect r="36000"/>
            <a:stretch>
              <a:fillRect/>
            </a:stretch>
          </p:blipFill>
          <p:spPr bwMode="auto">
            <a:xfrm>
              <a:off x="0" y="3789"/>
              <a:ext cx="57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7" descr="grad-white-box-2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 r="36000"/>
            <a:stretch>
              <a:fillRect/>
            </a:stretch>
          </p:blipFill>
          <p:spPr bwMode="auto">
            <a:xfrm>
              <a:off x="0" y="3221"/>
              <a:ext cx="57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8" descr="70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 l="3949"/>
            <a:stretch>
              <a:fillRect/>
            </a:stretch>
          </p:blipFill>
          <p:spPr bwMode="auto">
            <a:xfrm>
              <a:off x="0" y="3558"/>
              <a:ext cx="576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1925" y="53975"/>
            <a:ext cx="87534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305800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36538" y="519113"/>
            <a:ext cx="8636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pic>
        <p:nvPicPr>
          <p:cNvPr id="1030" name="Picture 15" descr="tcs-blue-trans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69863" y="6513513"/>
            <a:ext cx="2843212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4648200" y="6553200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  <a:defRPr/>
            </a:pPr>
            <a:r>
              <a:rPr lang="en-US" sz="1200" dirty="0">
                <a:solidFill>
                  <a:srgbClr val="0066CC"/>
                </a:solidFill>
                <a:latin typeface="Arial" pitchFamily="34" charset="0"/>
              </a:rPr>
              <a:t># </a:t>
            </a:r>
            <a:fld id="{AD029A64-0B4A-48C0-833A-CFE029D313D8}" type="slidenum">
              <a:rPr lang="en-US" sz="1200">
                <a:solidFill>
                  <a:srgbClr val="0066CC"/>
                </a:solidFill>
                <a:latin typeface="Arial" pitchFamily="34" charset="0"/>
              </a:rPr>
              <a:pPr>
                <a:spcBef>
                  <a:spcPct val="50000"/>
                </a:spcBef>
                <a:buNone/>
                <a:defRPr/>
              </a:pPr>
              <a:t>‹#›</a:t>
            </a:fld>
            <a:endParaRPr lang="en-US" sz="1200" dirty="0">
              <a:solidFill>
                <a:srgbClr val="0066CC"/>
              </a:solidFill>
              <a:latin typeface="Arial" pitchFamily="34" charset="0"/>
            </a:endParaRPr>
          </a:p>
        </p:txBody>
      </p:sp>
      <p:pic>
        <p:nvPicPr>
          <p:cNvPr id="15" name="Picture 14" descr="LOGO-final-small.bmp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286776" y="6182995"/>
            <a:ext cx="714380" cy="6750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2pPr>
      <a:lvl3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3pPr>
      <a:lvl4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4pPr>
      <a:lvl5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5pPr>
      <a:lvl6pPr marL="4572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6pPr>
      <a:lvl7pPr marL="9144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7pPr>
      <a:lvl8pPr marL="13716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8pPr>
      <a:lvl9pPr marL="1828800" algn="l" rtl="0" fontAlgn="base">
        <a:lnSpc>
          <a:spcPct val="115000"/>
        </a:lnSpc>
        <a:spcBef>
          <a:spcPct val="0"/>
        </a:spcBef>
        <a:spcAft>
          <a:spcPct val="0"/>
        </a:spcAft>
        <a:defRPr sz="2200" b="1">
          <a:solidFill>
            <a:srgbClr val="4E84C4"/>
          </a:solidFill>
          <a:latin typeface="Arial" pitchFamily="34" charset="0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SzPct val="15000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730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600">
          <a:solidFill>
            <a:schemeClr val="tx1"/>
          </a:solidFill>
          <a:latin typeface="+mn-lt"/>
        </a:defRPr>
      </a:lvl2pPr>
      <a:lvl3pPr marL="7413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1400">
          <a:solidFill>
            <a:schemeClr val="tx1"/>
          </a:solidFill>
          <a:latin typeface="+mn-lt"/>
        </a:defRPr>
      </a:lvl3pPr>
      <a:lvl4pPr marL="1027113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200">
          <a:solidFill>
            <a:schemeClr val="tx1"/>
          </a:solidFill>
          <a:latin typeface="+mn-lt"/>
        </a:defRPr>
      </a:lvl4pPr>
      <a:lvl5pPr marL="1314450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5pPr>
      <a:lvl6pPr marL="17716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7pPr>
      <a:lvl8pPr marL="26860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8pPr>
      <a:lvl9pPr marL="3143250" indent="-171450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artoonsforbusiness.com/cgi-bin/order.pl?selection=sk0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5263" y="3511550"/>
            <a:ext cx="7881937" cy="1720471"/>
          </a:xfrm>
        </p:spPr>
        <p:txBody>
          <a:bodyPr/>
          <a:lstStyle/>
          <a:p>
            <a:pPr eaLnBrk="1" hangingPunct="1"/>
            <a:r>
              <a:rPr lang="en-US" sz="2000" dirty="0" smtClean="0"/>
              <a:t>Maven – The Knowledge Sharing Platform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Oracle Retail Solution Overview </a:t>
            </a:r>
            <a:r>
              <a:rPr lang="en-US" sz="2000" smtClean="0"/>
              <a:t>- Functional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>Day 1 (11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April 2012)</a:t>
            </a:r>
            <a:br>
              <a:rPr lang="en-US" sz="1600" dirty="0" smtClean="0"/>
            </a:br>
            <a:r>
              <a:rPr lang="en-US" sz="1600" dirty="0" err="1" smtClean="0"/>
              <a:t>Sougata</a:t>
            </a:r>
            <a:r>
              <a:rPr lang="en-US" sz="1600" dirty="0" smtClean="0"/>
              <a:t> </a:t>
            </a:r>
            <a:r>
              <a:rPr lang="en-US" sz="1600" dirty="0" err="1" smtClean="0"/>
              <a:t>Sarkar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 in a Retail</a:t>
            </a:r>
          </a:p>
        </p:txBody>
      </p:sp>
      <p:sp>
        <p:nvSpPr>
          <p:cNvPr id="72499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305800" cy="46720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Customer spread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Planning, consumer behavior data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Number of SKUs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Difficult to manage the wide variety of items and corresponding attributes that exists in a retailer’s assortment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Planning , sourcing,  merchandise management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Nature of transactions –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 store operations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Number of outlets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Distribution network,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SCM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Both inventory and transportation, planning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Number of vendors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 Sourcing and ordering,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2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72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724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724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7249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7249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7249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1000"/>
                                        <p:tgtEl>
                                          <p:spTgt spid="7249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7249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7249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1000"/>
                                        <p:tgtEl>
                                          <p:spTgt spid="7249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7249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7249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a </a:t>
            </a:r>
            <a:r>
              <a:rPr lang="en-US" dirty="0" smtClean="0"/>
              <a:t>Retail – Specific to Merchandise Offering</a:t>
            </a:r>
            <a:endParaRPr lang="en-US" dirty="0" smtClean="0"/>
          </a:p>
        </p:txBody>
      </p:sp>
      <p:sp>
        <p:nvSpPr>
          <p:cNvPr id="72499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305800" cy="536146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/>
              <a:t>Fashion Retail</a:t>
            </a:r>
            <a:endParaRPr lang="en-US" b="1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High number of SKUs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Fast changing trends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Shorter shelf life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Too much dependant on external factors – Demography, Climate, Festivals, Culture etc.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Food and Grocery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Product expiry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Wastage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Product transformation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Specific storage (refrigeration etc.)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Furniture and Household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Customer delivery and installation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Damages and repair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Part payments, lay way, cancellations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Serial number on each product for electronics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Pharmacy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Batch, lot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Expiry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24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724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724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1000"/>
                                        <p:tgtEl>
                                          <p:spTgt spid="724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724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1000"/>
                                        <p:tgtEl>
                                          <p:spTgt spid="7249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7249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249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1000"/>
                                        <p:tgtEl>
                                          <p:spTgt spid="7249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1000"/>
                                        <p:tgtEl>
                                          <p:spTgt spid="7249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1000"/>
                                        <p:tgtEl>
                                          <p:spTgt spid="7249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7249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1000"/>
                                        <p:tgtEl>
                                          <p:spTgt spid="7249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7249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1000"/>
                                        <p:tgtEl>
                                          <p:spTgt spid="7249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7249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1000"/>
                                        <p:tgtEl>
                                          <p:spTgt spid="7249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1000"/>
                                        <p:tgtEl>
                                          <p:spTgt spid="7249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Process-Purchase to Pay Cycle</a:t>
            </a:r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07950" y="1700213"/>
            <a:ext cx="914400" cy="417671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200">
                <a:latin typeface="Arial" charset="0"/>
                <a:cs typeface="Arial" charset="0"/>
              </a:rPr>
              <a:t>Financial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200"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908175" y="1700213"/>
            <a:ext cx="914400" cy="252095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ORMS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rgbClr val="FF3300"/>
                </a:solidFill>
                <a:latin typeface="Arial" charset="0"/>
                <a:cs typeface="Arial" charset="0"/>
              </a:rPr>
              <a:t>Head Office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57700" y="1700213"/>
            <a:ext cx="569913" cy="2592387"/>
          </a:xfrm>
          <a:prstGeom prst="rect">
            <a:avLst/>
          </a:prstGeom>
          <a:gradFill rotWithShape="1">
            <a:gsLst>
              <a:gs pos="0">
                <a:srgbClr val="E7D4A5"/>
              </a:gs>
              <a:gs pos="50000">
                <a:srgbClr val="FFFFFF"/>
              </a:gs>
              <a:gs pos="100000">
                <a:srgbClr val="E7D4A5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Middle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 Layer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1200">
              <a:latin typeface="Arial" charset="0"/>
              <a:cs typeface="Arial" charset="0"/>
            </a:endParaRP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451725" y="1700213"/>
            <a:ext cx="914400" cy="914400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ORWMS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Warehouse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DC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524750" y="3213100"/>
            <a:ext cx="914400" cy="914400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ORSIM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Store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908175" y="4941888"/>
            <a:ext cx="914400" cy="9144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ORIM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Finance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419475" y="2060575"/>
            <a:ext cx="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45720" rIns="45720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27613" y="1370013"/>
            <a:ext cx="2424112" cy="509587"/>
            <a:chOff x="3288" y="863"/>
            <a:chExt cx="1406" cy="321"/>
          </a:xfrm>
        </p:grpSpPr>
        <p:sp>
          <p:nvSpPr>
            <p:cNvPr id="12351" name="Line 11"/>
            <p:cNvSpPr>
              <a:spLocks noChangeShapeType="1"/>
            </p:cNvSpPr>
            <p:nvPr/>
          </p:nvSpPr>
          <p:spPr bwMode="auto">
            <a:xfrm>
              <a:off x="3288" y="1162"/>
              <a:ext cx="140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52" name="Text Box 12"/>
            <p:cNvSpPr txBox="1">
              <a:spLocks noChangeArrowheads="1"/>
            </p:cNvSpPr>
            <p:nvPr/>
          </p:nvSpPr>
          <p:spPr bwMode="auto">
            <a:xfrm>
              <a:off x="3425" y="863"/>
              <a:ext cx="1071" cy="3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PO for DC Stocked Items/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Cross Dock Items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27613" y="2205038"/>
            <a:ext cx="2368550" cy="282575"/>
            <a:chOff x="3288" y="1389"/>
            <a:chExt cx="1406" cy="188"/>
          </a:xfrm>
        </p:grpSpPr>
        <p:sp>
          <p:nvSpPr>
            <p:cNvPr id="12349" name="Line 14"/>
            <p:cNvSpPr>
              <a:spLocks noChangeShapeType="1"/>
            </p:cNvSpPr>
            <p:nvPr/>
          </p:nvSpPr>
          <p:spPr bwMode="auto">
            <a:xfrm flipH="1">
              <a:off x="3288" y="1570"/>
              <a:ext cx="140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50" name="Text Box 15"/>
            <p:cNvSpPr txBox="1">
              <a:spLocks noChangeArrowheads="1"/>
            </p:cNvSpPr>
            <p:nvPr/>
          </p:nvSpPr>
          <p:spPr bwMode="auto">
            <a:xfrm>
              <a:off x="3708" y="1389"/>
              <a:ext cx="586" cy="1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DC Receipts 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27613" y="3068638"/>
            <a:ext cx="2497137" cy="360362"/>
            <a:chOff x="3288" y="1933"/>
            <a:chExt cx="1452" cy="227"/>
          </a:xfrm>
        </p:grpSpPr>
        <p:sp>
          <p:nvSpPr>
            <p:cNvPr id="12347" name="Line 17"/>
            <p:cNvSpPr>
              <a:spLocks noChangeShapeType="1"/>
            </p:cNvSpPr>
            <p:nvPr/>
          </p:nvSpPr>
          <p:spPr bwMode="auto">
            <a:xfrm>
              <a:off x="3288" y="2160"/>
              <a:ext cx="145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48" name="Text Box 18"/>
            <p:cNvSpPr txBox="1">
              <a:spLocks noChangeArrowheads="1"/>
            </p:cNvSpPr>
            <p:nvPr/>
          </p:nvSpPr>
          <p:spPr bwMode="auto">
            <a:xfrm>
              <a:off x="3473" y="1933"/>
              <a:ext cx="988" cy="1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DSD-Direct to Store PO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027613" y="3722688"/>
            <a:ext cx="2497137" cy="354012"/>
            <a:chOff x="3289" y="2345"/>
            <a:chExt cx="1451" cy="223"/>
          </a:xfrm>
        </p:grpSpPr>
        <p:sp>
          <p:nvSpPr>
            <p:cNvPr id="12345" name="Line 20"/>
            <p:cNvSpPr>
              <a:spLocks noChangeShapeType="1"/>
            </p:cNvSpPr>
            <p:nvPr/>
          </p:nvSpPr>
          <p:spPr bwMode="auto">
            <a:xfrm flipH="1">
              <a:off x="3289" y="2568"/>
              <a:ext cx="145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46" name="Text Box 21"/>
            <p:cNvSpPr txBox="1">
              <a:spLocks noChangeArrowheads="1"/>
            </p:cNvSpPr>
            <p:nvPr/>
          </p:nvSpPr>
          <p:spPr bwMode="auto">
            <a:xfrm>
              <a:off x="3634" y="2345"/>
              <a:ext cx="658" cy="1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Store Receipts 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843213" y="1052513"/>
            <a:ext cx="1614487" cy="792162"/>
            <a:chOff x="1791" y="663"/>
            <a:chExt cx="908" cy="499"/>
          </a:xfrm>
        </p:grpSpPr>
        <p:sp>
          <p:nvSpPr>
            <p:cNvPr id="12343" name="Line 23"/>
            <p:cNvSpPr>
              <a:spLocks noChangeShapeType="1"/>
            </p:cNvSpPr>
            <p:nvPr/>
          </p:nvSpPr>
          <p:spPr bwMode="auto">
            <a:xfrm>
              <a:off x="1791" y="1162"/>
              <a:ext cx="9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44" name="Text Box 24"/>
            <p:cNvSpPr txBox="1">
              <a:spLocks noChangeArrowheads="1"/>
            </p:cNvSpPr>
            <p:nvPr/>
          </p:nvSpPr>
          <p:spPr bwMode="auto">
            <a:xfrm>
              <a:off x="1838" y="663"/>
              <a:ext cx="793" cy="46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PO 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DC Stocked/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Cross Docked/DSD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843213" y="3284538"/>
            <a:ext cx="1614487" cy="571500"/>
            <a:chOff x="1791" y="2069"/>
            <a:chExt cx="908" cy="363"/>
          </a:xfrm>
        </p:grpSpPr>
        <p:sp>
          <p:nvSpPr>
            <p:cNvPr id="12341" name="Line 26"/>
            <p:cNvSpPr>
              <a:spLocks noChangeShapeType="1"/>
            </p:cNvSpPr>
            <p:nvPr/>
          </p:nvSpPr>
          <p:spPr bwMode="auto">
            <a:xfrm flipH="1">
              <a:off x="1791" y="2432"/>
              <a:ext cx="9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42" name="Text Box 27"/>
            <p:cNvSpPr txBox="1">
              <a:spLocks noChangeArrowheads="1"/>
            </p:cNvSpPr>
            <p:nvPr/>
          </p:nvSpPr>
          <p:spPr bwMode="auto">
            <a:xfrm>
              <a:off x="1920" y="2069"/>
              <a:ext cx="625" cy="32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Store/DC 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Receipt Details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1403350" y="4221163"/>
            <a:ext cx="742950" cy="720725"/>
            <a:chOff x="884" y="2659"/>
            <a:chExt cx="468" cy="454"/>
          </a:xfrm>
        </p:grpSpPr>
        <p:sp>
          <p:nvSpPr>
            <p:cNvPr id="12339" name="Line 29"/>
            <p:cNvSpPr>
              <a:spLocks noChangeShapeType="1"/>
            </p:cNvSpPr>
            <p:nvPr/>
          </p:nvSpPr>
          <p:spPr bwMode="auto">
            <a:xfrm>
              <a:off x="1338" y="2659"/>
              <a:ext cx="0" cy="45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40" name="Text Box 30"/>
            <p:cNvSpPr txBox="1">
              <a:spLocks noChangeArrowheads="1"/>
            </p:cNvSpPr>
            <p:nvPr/>
          </p:nvSpPr>
          <p:spPr bwMode="auto">
            <a:xfrm>
              <a:off x="884" y="2750"/>
              <a:ext cx="468" cy="3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PO/Deals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 Details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555875" y="4221163"/>
            <a:ext cx="720725" cy="720725"/>
            <a:chOff x="1610" y="2659"/>
            <a:chExt cx="454" cy="454"/>
          </a:xfrm>
        </p:grpSpPr>
        <p:sp>
          <p:nvSpPr>
            <p:cNvPr id="12337" name="Line 32"/>
            <p:cNvSpPr>
              <a:spLocks noChangeShapeType="1"/>
            </p:cNvSpPr>
            <p:nvPr/>
          </p:nvSpPr>
          <p:spPr bwMode="auto">
            <a:xfrm flipV="1">
              <a:off x="1610" y="2659"/>
              <a:ext cx="0" cy="45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38" name="Text Box 33"/>
            <p:cNvSpPr txBox="1">
              <a:spLocks noChangeArrowheads="1"/>
            </p:cNvSpPr>
            <p:nvPr/>
          </p:nvSpPr>
          <p:spPr bwMode="auto">
            <a:xfrm>
              <a:off x="1655" y="2750"/>
              <a:ext cx="409" cy="3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Receipt 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Details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1042988" y="5445125"/>
            <a:ext cx="865187" cy="581025"/>
            <a:chOff x="657" y="3430"/>
            <a:chExt cx="545" cy="366"/>
          </a:xfrm>
        </p:grpSpPr>
        <p:sp>
          <p:nvSpPr>
            <p:cNvPr id="12335" name="Line 35"/>
            <p:cNvSpPr>
              <a:spLocks noChangeShapeType="1"/>
            </p:cNvSpPr>
            <p:nvPr/>
          </p:nvSpPr>
          <p:spPr bwMode="auto">
            <a:xfrm flipH="1">
              <a:off x="657" y="3430"/>
              <a:ext cx="54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36" name="Text Box 36"/>
            <p:cNvSpPr txBox="1">
              <a:spLocks noChangeArrowheads="1"/>
            </p:cNvSpPr>
            <p:nvPr/>
          </p:nvSpPr>
          <p:spPr bwMode="auto">
            <a:xfrm>
              <a:off x="813" y="3475"/>
              <a:ext cx="341" cy="3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AP/GL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Entry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2843213" y="5373688"/>
            <a:ext cx="1441450" cy="354012"/>
            <a:chOff x="1791" y="3385"/>
            <a:chExt cx="908" cy="223"/>
          </a:xfrm>
        </p:grpSpPr>
        <p:sp>
          <p:nvSpPr>
            <p:cNvPr id="12333" name="Line 38"/>
            <p:cNvSpPr>
              <a:spLocks noChangeShapeType="1"/>
            </p:cNvSpPr>
            <p:nvPr/>
          </p:nvSpPr>
          <p:spPr bwMode="auto">
            <a:xfrm flipH="1">
              <a:off x="1791" y="3385"/>
              <a:ext cx="9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34" name="Text Box 39"/>
            <p:cNvSpPr txBox="1">
              <a:spLocks noChangeArrowheads="1"/>
            </p:cNvSpPr>
            <p:nvPr/>
          </p:nvSpPr>
          <p:spPr bwMode="auto">
            <a:xfrm>
              <a:off x="1888" y="3430"/>
              <a:ext cx="680" cy="1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Invoice Details</a:t>
              </a:r>
            </a:p>
          </p:txBody>
        </p:sp>
      </p:grpSp>
      <p:sp>
        <p:nvSpPr>
          <p:cNvPr id="490536" name="Rectangle 40"/>
          <p:cNvSpPr>
            <a:spLocks noChangeArrowheads="1"/>
          </p:cNvSpPr>
          <p:nvPr/>
        </p:nvSpPr>
        <p:spPr bwMode="auto">
          <a:xfrm>
            <a:off x="4284663" y="4941888"/>
            <a:ext cx="914400" cy="914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200">
                <a:latin typeface="Arial" charset="0"/>
                <a:cs typeface="Arial" charset="0"/>
              </a:rPr>
              <a:t>Supplier</a:t>
            </a: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219700" y="4149725"/>
            <a:ext cx="2665413" cy="944563"/>
            <a:chOff x="3288" y="2614"/>
            <a:chExt cx="1679" cy="595"/>
          </a:xfrm>
        </p:grpSpPr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3288" y="3203"/>
              <a:ext cx="167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 flipV="1">
              <a:off x="4967" y="2614"/>
              <a:ext cx="0" cy="58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3793" y="3031"/>
              <a:ext cx="733" cy="1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Store Deliveries</a:t>
              </a: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5219700" y="2060575"/>
            <a:ext cx="3600450" cy="3883025"/>
            <a:chOff x="3288" y="1298"/>
            <a:chExt cx="2268" cy="2446"/>
          </a:xfrm>
        </p:grpSpPr>
        <p:sp>
          <p:nvSpPr>
            <p:cNvPr id="12325" name="Line 46"/>
            <p:cNvSpPr>
              <a:spLocks noChangeShapeType="1"/>
            </p:cNvSpPr>
            <p:nvPr/>
          </p:nvSpPr>
          <p:spPr bwMode="auto">
            <a:xfrm flipV="1">
              <a:off x="5556" y="1298"/>
              <a:ext cx="0" cy="22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26" name="Line 47"/>
            <p:cNvSpPr>
              <a:spLocks noChangeShapeType="1"/>
            </p:cNvSpPr>
            <p:nvPr/>
          </p:nvSpPr>
          <p:spPr bwMode="auto">
            <a:xfrm flipH="1">
              <a:off x="5284" y="1298"/>
              <a:ext cx="2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3288" y="3566"/>
              <a:ext cx="2268" cy="178"/>
              <a:chOff x="3288" y="3566"/>
              <a:chExt cx="2268" cy="178"/>
            </a:xfrm>
          </p:grpSpPr>
          <p:sp>
            <p:nvSpPr>
              <p:cNvPr id="12328" name="Line 49"/>
              <p:cNvSpPr>
                <a:spLocks noChangeShapeType="1"/>
              </p:cNvSpPr>
              <p:nvPr/>
            </p:nvSpPr>
            <p:spPr bwMode="auto">
              <a:xfrm>
                <a:off x="3288" y="3566"/>
                <a:ext cx="226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45720" rIns="45720" anchor="ctr"/>
              <a:lstStyle/>
              <a:p>
                <a:endParaRPr lang="en-US"/>
              </a:p>
            </p:txBody>
          </p:sp>
          <p:sp>
            <p:nvSpPr>
              <p:cNvPr id="12329" name="Text Box 50"/>
              <p:cNvSpPr txBox="1">
                <a:spLocks noChangeArrowheads="1"/>
              </p:cNvSpPr>
              <p:nvPr/>
            </p:nvSpPr>
            <p:spPr bwMode="auto">
              <a:xfrm>
                <a:off x="3713" y="3566"/>
                <a:ext cx="1270" cy="17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45720" rIns="45720">
                <a:spAutoFit/>
              </a:bodyPr>
              <a:lstStyle/>
              <a:p>
                <a:pPr marL="192088" indent="-192088">
                  <a:lnSpc>
                    <a:spcPct val="104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r>
                  <a:rPr lang="en-US" sz="1200" b="0">
                    <a:latin typeface="Arial" charset="0"/>
                    <a:cs typeface="Arial" charset="0"/>
                  </a:rPr>
                  <a:t>DC/Cross Docked Deliveries</a:t>
                </a:r>
              </a:p>
            </p:txBody>
          </p:sp>
        </p:grp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1042988" y="2349500"/>
            <a:ext cx="865187" cy="863600"/>
            <a:chOff x="657" y="1480"/>
            <a:chExt cx="545" cy="544"/>
          </a:xfrm>
        </p:grpSpPr>
        <p:sp>
          <p:nvSpPr>
            <p:cNvPr id="12323" name="Line 52"/>
            <p:cNvSpPr>
              <a:spLocks noChangeShapeType="1"/>
            </p:cNvSpPr>
            <p:nvPr/>
          </p:nvSpPr>
          <p:spPr bwMode="auto">
            <a:xfrm>
              <a:off x="657" y="1480"/>
              <a:ext cx="54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24" name="Text Box 53"/>
            <p:cNvSpPr txBox="1">
              <a:spLocks noChangeArrowheads="1"/>
            </p:cNvSpPr>
            <p:nvPr/>
          </p:nvSpPr>
          <p:spPr bwMode="auto">
            <a:xfrm>
              <a:off x="697" y="1560"/>
              <a:ext cx="446" cy="46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COA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Currency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Supplier</a:t>
              </a:r>
            </a:p>
          </p:txBody>
        </p:sp>
      </p:grpSp>
      <p:grpSp>
        <p:nvGrpSpPr>
          <p:cNvPr id="16" name="Group 54"/>
          <p:cNvGrpSpPr>
            <a:grpSpLocks/>
          </p:cNvGrpSpPr>
          <p:nvPr/>
        </p:nvGrpSpPr>
        <p:grpSpPr bwMode="auto">
          <a:xfrm>
            <a:off x="2843213" y="4076700"/>
            <a:ext cx="1441450" cy="865188"/>
            <a:chOff x="1791" y="2568"/>
            <a:chExt cx="908" cy="545"/>
          </a:xfrm>
        </p:grpSpPr>
        <p:sp>
          <p:nvSpPr>
            <p:cNvPr id="12321" name="Line 55"/>
            <p:cNvSpPr>
              <a:spLocks noChangeShapeType="1"/>
            </p:cNvSpPr>
            <p:nvPr/>
          </p:nvSpPr>
          <p:spPr bwMode="auto">
            <a:xfrm>
              <a:off x="1791" y="2568"/>
              <a:ext cx="908" cy="5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22" name="Text Box 56"/>
            <p:cNvSpPr txBox="1">
              <a:spLocks noChangeArrowheads="1"/>
            </p:cNvSpPr>
            <p:nvPr/>
          </p:nvSpPr>
          <p:spPr bwMode="auto">
            <a:xfrm>
              <a:off x="2155" y="2750"/>
              <a:ext cx="516" cy="3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EDI 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PO Details</a:t>
              </a:r>
            </a:p>
          </p:txBody>
        </p:sp>
      </p:grpSp>
      <p:sp>
        <p:nvSpPr>
          <p:cNvPr id="12313" name="Text Box 62"/>
          <p:cNvSpPr txBox="1">
            <a:spLocks noChangeArrowheads="1"/>
          </p:cNvSpPr>
          <p:nvPr/>
        </p:nvSpPr>
        <p:spPr bwMode="auto">
          <a:xfrm>
            <a:off x="104775" y="1341438"/>
            <a:ext cx="768350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FINANCE</a:t>
            </a:r>
          </a:p>
        </p:txBody>
      </p:sp>
      <p:sp>
        <p:nvSpPr>
          <p:cNvPr id="12314" name="Text Box 63"/>
          <p:cNvSpPr txBox="1">
            <a:spLocks noChangeArrowheads="1"/>
          </p:cNvSpPr>
          <p:nvPr/>
        </p:nvSpPr>
        <p:spPr bwMode="auto">
          <a:xfrm>
            <a:off x="1666875" y="5943600"/>
            <a:ext cx="1330325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rgbClr val="FF3300"/>
                </a:solidFill>
                <a:latin typeface="Arial" charset="0"/>
                <a:cs typeface="Arial" charset="0"/>
              </a:rPr>
              <a:t>Invoice Matching</a:t>
            </a:r>
          </a:p>
        </p:txBody>
      </p:sp>
      <p:sp>
        <p:nvSpPr>
          <p:cNvPr id="12315" name="Text Box 64"/>
          <p:cNvSpPr txBox="1">
            <a:spLocks noChangeArrowheads="1"/>
          </p:cNvSpPr>
          <p:nvPr/>
        </p:nvSpPr>
        <p:spPr bwMode="auto">
          <a:xfrm>
            <a:off x="7396163" y="1268413"/>
            <a:ext cx="1176337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rgbClr val="FF3300"/>
                </a:solidFill>
                <a:latin typeface="Arial" charset="0"/>
                <a:cs typeface="Arial" charset="0"/>
              </a:rPr>
              <a:t>DISTRIBUTION</a:t>
            </a:r>
          </a:p>
        </p:txBody>
      </p:sp>
      <p:sp>
        <p:nvSpPr>
          <p:cNvPr id="12316" name="Text Box 65"/>
          <p:cNvSpPr txBox="1">
            <a:spLocks noChangeArrowheads="1"/>
          </p:cNvSpPr>
          <p:nvPr/>
        </p:nvSpPr>
        <p:spPr bwMode="auto">
          <a:xfrm>
            <a:off x="7596188" y="2924175"/>
            <a:ext cx="642937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rgbClr val="FF3300"/>
                </a:solidFill>
                <a:latin typeface="Arial" charset="0"/>
                <a:cs typeface="Arial" charset="0"/>
              </a:rPr>
              <a:t>RETAIL</a:t>
            </a:r>
          </a:p>
        </p:txBody>
      </p:sp>
      <p:grpSp>
        <p:nvGrpSpPr>
          <p:cNvPr id="17" name="Group 66"/>
          <p:cNvGrpSpPr>
            <a:grpSpLocks/>
          </p:cNvGrpSpPr>
          <p:nvPr/>
        </p:nvGrpSpPr>
        <p:grpSpPr bwMode="auto">
          <a:xfrm>
            <a:off x="1042988" y="3784600"/>
            <a:ext cx="865187" cy="581025"/>
            <a:chOff x="657" y="3430"/>
            <a:chExt cx="545" cy="366"/>
          </a:xfrm>
        </p:grpSpPr>
        <p:sp>
          <p:nvSpPr>
            <p:cNvPr id="12319" name="Line 67"/>
            <p:cNvSpPr>
              <a:spLocks noChangeShapeType="1"/>
            </p:cNvSpPr>
            <p:nvPr/>
          </p:nvSpPr>
          <p:spPr bwMode="auto">
            <a:xfrm flipH="1">
              <a:off x="657" y="3430"/>
              <a:ext cx="54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2320" name="Text Box 68"/>
            <p:cNvSpPr txBox="1">
              <a:spLocks noChangeArrowheads="1"/>
            </p:cNvSpPr>
            <p:nvPr/>
          </p:nvSpPr>
          <p:spPr bwMode="auto">
            <a:xfrm>
              <a:off x="842" y="3475"/>
              <a:ext cx="282" cy="3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GL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Entry</a:t>
              </a:r>
            </a:p>
          </p:txBody>
        </p:sp>
      </p:grpSp>
      <p:sp>
        <p:nvSpPr>
          <p:cNvPr id="12318" name="Text Box 69"/>
          <p:cNvSpPr txBox="1">
            <a:spLocks noChangeArrowheads="1"/>
          </p:cNvSpPr>
          <p:nvPr/>
        </p:nvSpPr>
        <p:spPr bwMode="auto">
          <a:xfrm>
            <a:off x="1755775" y="1430338"/>
            <a:ext cx="1141413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COMMERCIAL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Process-Sell to Account Cycle </a:t>
            </a: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107950" y="1700213"/>
            <a:ext cx="914400" cy="417671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200">
                <a:latin typeface="Arial" charset="0"/>
                <a:cs typeface="Arial" charset="0"/>
              </a:rPr>
              <a:t>Financial 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200"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908175" y="1700213"/>
            <a:ext cx="914400" cy="252095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ORMS/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ORPM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Head Office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Finance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665663" y="1700213"/>
            <a:ext cx="487362" cy="2592387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Oracle Retail CO/BO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451725" y="1700213"/>
            <a:ext cx="914400" cy="914400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ORPOS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Store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524750" y="3213100"/>
            <a:ext cx="914400" cy="914400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ORPOS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chemeClr val="bg1"/>
                </a:solidFill>
                <a:latin typeface="Arial" charset="0"/>
                <a:cs typeface="Arial" charset="0"/>
              </a:rPr>
              <a:t>Store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908175" y="4941888"/>
            <a:ext cx="914400" cy="9144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OReSA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Finance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419475" y="2060575"/>
            <a:ext cx="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45720" rIns="45720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219700" y="2205038"/>
            <a:ext cx="2232025" cy="287337"/>
            <a:chOff x="3288" y="1389"/>
            <a:chExt cx="1406" cy="181"/>
          </a:xfrm>
        </p:grpSpPr>
        <p:sp>
          <p:nvSpPr>
            <p:cNvPr id="13369" name="Line 11"/>
            <p:cNvSpPr>
              <a:spLocks noChangeShapeType="1"/>
            </p:cNvSpPr>
            <p:nvPr/>
          </p:nvSpPr>
          <p:spPr bwMode="auto">
            <a:xfrm flipH="1">
              <a:off x="3288" y="1570"/>
              <a:ext cx="140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70" name="Text Box 12"/>
            <p:cNvSpPr txBox="1">
              <a:spLocks noChangeArrowheads="1"/>
            </p:cNvSpPr>
            <p:nvPr/>
          </p:nvSpPr>
          <p:spPr bwMode="auto">
            <a:xfrm>
              <a:off x="3429" y="1389"/>
              <a:ext cx="1161" cy="1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Cash Office Transactions 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19700" y="3433763"/>
            <a:ext cx="2305050" cy="282575"/>
            <a:chOff x="3288" y="2163"/>
            <a:chExt cx="1452" cy="178"/>
          </a:xfrm>
        </p:grpSpPr>
        <p:sp>
          <p:nvSpPr>
            <p:cNvPr id="13367" name="Line 14"/>
            <p:cNvSpPr>
              <a:spLocks noChangeShapeType="1"/>
            </p:cNvSpPr>
            <p:nvPr/>
          </p:nvSpPr>
          <p:spPr bwMode="auto">
            <a:xfrm>
              <a:off x="3288" y="2341"/>
              <a:ext cx="145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68" name="Text Box 15"/>
            <p:cNvSpPr txBox="1">
              <a:spLocks noChangeArrowheads="1"/>
            </p:cNvSpPr>
            <p:nvPr/>
          </p:nvSpPr>
          <p:spPr bwMode="auto">
            <a:xfrm>
              <a:off x="3440" y="2163"/>
              <a:ext cx="1054" cy="1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POS Sale Transactions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221288" y="3789363"/>
            <a:ext cx="2303462" cy="282575"/>
            <a:chOff x="3289" y="2390"/>
            <a:chExt cx="1451" cy="178"/>
          </a:xfrm>
        </p:grpSpPr>
        <p:sp>
          <p:nvSpPr>
            <p:cNvPr id="13365" name="Line 17"/>
            <p:cNvSpPr>
              <a:spLocks noChangeShapeType="1"/>
            </p:cNvSpPr>
            <p:nvPr/>
          </p:nvSpPr>
          <p:spPr bwMode="auto">
            <a:xfrm flipH="1">
              <a:off x="3289" y="2568"/>
              <a:ext cx="145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66" name="Text Box 18"/>
            <p:cNvSpPr txBox="1">
              <a:spLocks noChangeArrowheads="1"/>
            </p:cNvSpPr>
            <p:nvPr/>
          </p:nvSpPr>
          <p:spPr bwMode="auto">
            <a:xfrm>
              <a:off x="3396" y="2390"/>
              <a:ext cx="1134" cy="1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Cash Office Transactions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43213" y="2276475"/>
            <a:ext cx="1809750" cy="963613"/>
            <a:chOff x="1791" y="1434"/>
            <a:chExt cx="908" cy="602"/>
          </a:xfrm>
        </p:grpSpPr>
        <p:sp>
          <p:nvSpPr>
            <p:cNvPr id="13363" name="Line 20"/>
            <p:cNvSpPr>
              <a:spLocks noChangeShapeType="1"/>
            </p:cNvSpPr>
            <p:nvPr/>
          </p:nvSpPr>
          <p:spPr bwMode="auto">
            <a:xfrm>
              <a:off x="1791" y="1933"/>
              <a:ext cx="9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64" name="Text Box 21"/>
            <p:cNvSpPr txBox="1">
              <a:spLocks noChangeArrowheads="1"/>
            </p:cNvSpPr>
            <p:nvPr/>
          </p:nvSpPr>
          <p:spPr bwMode="auto">
            <a:xfrm>
              <a:off x="1940" y="1434"/>
              <a:ext cx="512" cy="6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Item/Price/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MH/Locations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Foundation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58888" y="4221163"/>
            <a:ext cx="865187" cy="720725"/>
            <a:chOff x="793" y="2659"/>
            <a:chExt cx="545" cy="454"/>
          </a:xfrm>
        </p:grpSpPr>
        <p:sp>
          <p:nvSpPr>
            <p:cNvPr id="13361" name="Line 23"/>
            <p:cNvSpPr>
              <a:spLocks noChangeShapeType="1"/>
            </p:cNvSpPr>
            <p:nvPr/>
          </p:nvSpPr>
          <p:spPr bwMode="auto">
            <a:xfrm>
              <a:off x="1338" y="2659"/>
              <a:ext cx="0" cy="45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62" name="Text Box 24"/>
            <p:cNvSpPr txBox="1">
              <a:spLocks noChangeArrowheads="1"/>
            </p:cNvSpPr>
            <p:nvPr/>
          </p:nvSpPr>
          <p:spPr bwMode="auto">
            <a:xfrm>
              <a:off x="793" y="2750"/>
              <a:ext cx="536" cy="3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Foundation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555875" y="4221163"/>
            <a:ext cx="1030288" cy="720725"/>
            <a:chOff x="1610" y="2659"/>
            <a:chExt cx="649" cy="454"/>
          </a:xfrm>
        </p:grpSpPr>
        <p:sp>
          <p:nvSpPr>
            <p:cNvPr id="13359" name="Line 26"/>
            <p:cNvSpPr>
              <a:spLocks noChangeShapeType="1"/>
            </p:cNvSpPr>
            <p:nvPr/>
          </p:nvSpPr>
          <p:spPr bwMode="auto">
            <a:xfrm flipV="1">
              <a:off x="1610" y="2659"/>
              <a:ext cx="0" cy="45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60" name="Text Box 27"/>
            <p:cNvSpPr txBox="1">
              <a:spLocks noChangeArrowheads="1"/>
            </p:cNvSpPr>
            <p:nvPr/>
          </p:nvSpPr>
          <p:spPr bwMode="auto">
            <a:xfrm>
              <a:off x="1610" y="2750"/>
              <a:ext cx="649" cy="3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Stock Ledger 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Update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1022350" y="5445125"/>
            <a:ext cx="885825" cy="581025"/>
            <a:chOff x="644" y="3430"/>
            <a:chExt cx="558" cy="366"/>
          </a:xfrm>
        </p:grpSpPr>
        <p:sp>
          <p:nvSpPr>
            <p:cNvPr id="13357" name="Line 29"/>
            <p:cNvSpPr>
              <a:spLocks noChangeShapeType="1"/>
            </p:cNvSpPr>
            <p:nvPr/>
          </p:nvSpPr>
          <p:spPr bwMode="auto">
            <a:xfrm flipH="1">
              <a:off x="657" y="3430"/>
              <a:ext cx="54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58" name="Text Box 30"/>
            <p:cNvSpPr txBox="1">
              <a:spLocks noChangeArrowheads="1"/>
            </p:cNvSpPr>
            <p:nvPr/>
          </p:nvSpPr>
          <p:spPr bwMode="auto">
            <a:xfrm>
              <a:off x="644" y="3475"/>
              <a:ext cx="512" cy="3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Sales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Journals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843213" y="5373688"/>
            <a:ext cx="1441450" cy="581025"/>
            <a:chOff x="1791" y="3385"/>
            <a:chExt cx="908" cy="366"/>
          </a:xfrm>
        </p:grpSpPr>
        <p:sp>
          <p:nvSpPr>
            <p:cNvPr id="13355" name="Line 32"/>
            <p:cNvSpPr>
              <a:spLocks noChangeShapeType="1"/>
            </p:cNvSpPr>
            <p:nvPr/>
          </p:nvSpPr>
          <p:spPr bwMode="auto">
            <a:xfrm flipH="1">
              <a:off x="1791" y="3385"/>
              <a:ext cx="9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56" name="Text Box 33"/>
            <p:cNvSpPr txBox="1">
              <a:spLocks noChangeArrowheads="1"/>
            </p:cNvSpPr>
            <p:nvPr/>
          </p:nvSpPr>
          <p:spPr bwMode="auto">
            <a:xfrm>
              <a:off x="1933" y="3430"/>
              <a:ext cx="606" cy="3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Sales/Cash 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Transactions</a:t>
              </a:r>
            </a:p>
          </p:txBody>
        </p:sp>
      </p:grpSp>
      <p:sp>
        <p:nvSpPr>
          <p:cNvPr id="13330" name="Rectangle 34"/>
          <p:cNvSpPr>
            <a:spLocks noChangeArrowheads="1"/>
          </p:cNvSpPr>
          <p:nvPr/>
        </p:nvSpPr>
        <p:spPr bwMode="auto">
          <a:xfrm>
            <a:off x="4284663" y="4941888"/>
            <a:ext cx="914400" cy="9144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OReSA 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Proc</a:t>
            </a:r>
          </a:p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Batches</a:t>
            </a:r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4716463" y="4292600"/>
            <a:ext cx="754062" cy="649288"/>
            <a:chOff x="2971" y="2704"/>
            <a:chExt cx="475" cy="409"/>
          </a:xfrm>
        </p:grpSpPr>
        <p:sp>
          <p:nvSpPr>
            <p:cNvPr id="13353" name="Line 36"/>
            <p:cNvSpPr>
              <a:spLocks noChangeShapeType="1"/>
            </p:cNvSpPr>
            <p:nvPr/>
          </p:nvSpPr>
          <p:spPr bwMode="auto">
            <a:xfrm>
              <a:off x="2971" y="2704"/>
              <a:ext cx="0" cy="40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54" name="Text Box 37"/>
            <p:cNvSpPr txBox="1">
              <a:spLocks noChangeArrowheads="1"/>
            </p:cNvSpPr>
            <p:nvPr/>
          </p:nvSpPr>
          <p:spPr bwMode="auto">
            <a:xfrm>
              <a:off x="3009" y="2844"/>
              <a:ext cx="437" cy="1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RTLOGs</a:t>
              </a:r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1042988" y="1557338"/>
            <a:ext cx="865187" cy="792162"/>
            <a:chOff x="657" y="981"/>
            <a:chExt cx="545" cy="499"/>
          </a:xfrm>
        </p:grpSpPr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657" y="1480"/>
              <a:ext cx="54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52" name="Text Box 40"/>
            <p:cNvSpPr txBox="1">
              <a:spLocks noChangeArrowheads="1"/>
            </p:cNvSpPr>
            <p:nvPr/>
          </p:nvSpPr>
          <p:spPr bwMode="auto">
            <a:xfrm>
              <a:off x="703" y="981"/>
              <a:ext cx="446" cy="46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COA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Currency</a:t>
              </a:r>
            </a:p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Supplier</a:t>
              </a:r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219700" y="1851025"/>
            <a:ext cx="2232025" cy="282575"/>
            <a:chOff x="3288" y="1166"/>
            <a:chExt cx="1406" cy="178"/>
          </a:xfrm>
        </p:grpSpPr>
        <p:sp>
          <p:nvSpPr>
            <p:cNvPr id="13349" name="Text Box 42"/>
            <p:cNvSpPr txBox="1">
              <a:spLocks noChangeArrowheads="1"/>
            </p:cNvSpPr>
            <p:nvPr/>
          </p:nvSpPr>
          <p:spPr bwMode="auto">
            <a:xfrm>
              <a:off x="3440" y="1166"/>
              <a:ext cx="1054" cy="1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POS Sale Transactions</a:t>
              </a:r>
            </a:p>
          </p:txBody>
        </p:sp>
        <p:sp>
          <p:nvSpPr>
            <p:cNvPr id="13350" name="Line 43"/>
            <p:cNvSpPr>
              <a:spLocks noChangeShapeType="1"/>
            </p:cNvSpPr>
            <p:nvPr/>
          </p:nvSpPr>
          <p:spPr bwMode="auto">
            <a:xfrm flipH="1">
              <a:off x="3288" y="1344"/>
              <a:ext cx="140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971550" y="3362325"/>
            <a:ext cx="936625" cy="354013"/>
            <a:chOff x="612" y="2118"/>
            <a:chExt cx="590" cy="223"/>
          </a:xfrm>
        </p:grpSpPr>
        <p:sp>
          <p:nvSpPr>
            <p:cNvPr id="13347" name="Line 45"/>
            <p:cNvSpPr>
              <a:spLocks noChangeShapeType="1"/>
            </p:cNvSpPr>
            <p:nvPr/>
          </p:nvSpPr>
          <p:spPr bwMode="auto">
            <a:xfrm flipH="1">
              <a:off x="612" y="2341"/>
              <a:ext cx="59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48" name="Text Box 46"/>
            <p:cNvSpPr txBox="1">
              <a:spLocks noChangeArrowheads="1"/>
            </p:cNvSpPr>
            <p:nvPr/>
          </p:nvSpPr>
          <p:spPr bwMode="auto">
            <a:xfrm>
              <a:off x="657" y="2118"/>
              <a:ext cx="512" cy="1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GL Entry</a:t>
              </a:r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5199063" y="1562100"/>
            <a:ext cx="2252662" cy="288925"/>
            <a:chOff x="3288" y="984"/>
            <a:chExt cx="1406" cy="178"/>
          </a:xfrm>
        </p:grpSpPr>
        <p:sp>
          <p:nvSpPr>
            <p:cNvPr id="13345" name="Line 48"/>
            <p:cNvSpPr>
              <a:spLocks noChangeShapeType="1"/>
            </p:cNvSpPr>
            <p:nvPr/>
          </p:nvSpPr>
          <p:spPr bwMode="auto">
            <a:xfrm>
              <a:off x="3288" y="1162"/>
              <a:ext cx="140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  <p:sp>
          <p:nvSpPr>
            <p:cNvPr id="13346" name="Text Box 49"/>
            <p:cNvSpPr txBox="1">
              <a:spLocks noChangeArrowheads="1"/>
            </p:cNvSpPr>
            <p:nvPr/>
          </p:nvSpPr>
          <p:spPr bwMode="auto">
            <a:xfrm>
              <a:off x="3578" y="984"/>
              <a:ext cx="758" cy="17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Foundation Data</a:t>
              </a:r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5219700" y="3074988"/>
            <a:ext cx="2305050" cy="354012"/>
            <a:chOff x="3288" y="1937"/>
            <a:chExt cx="1452" cy="223"/>
          </a:xfrm>
        </p:grpSpPr>
        <p:sp>
          <p:nvSpPr>
            <p:cNvPr id="13343" name="Text Box 51"/>
            <p:cNvSpPr txBox="1">
              <a:spLocks noChangeArrowheads="1"/>
            </p:cNvSpPr>
            <p:nvPr/>
          </p:nvSpPr>
          <p:spPr bwMode="auto">
            <a:xfrm>
              <a:off x="3575" y="1937"/>
              <a:ext cx="765" cy="1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marL="192088" indent="-192088">
                <a:lnSpc>
                  <a:spcPct val="104000"/>
                </a:lnSpc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200" b="0">
                  <a:latin typeface="Arial" charset="0"/>
                  <a:cs typeface="Arial" charset="0"/>
                </a:rPr>
                <a:t>Foundation Data</a:t>
              </a:r>
            </a:p>
          </p:txBody>
        </p:sp>
        <p:sp>
          <p:nvSpPr>
            <p:cNvPr id="13344" name="Line 52"/>
            <p:cNvSpPr>
              <a:spLocks noChangeShapeType="1"/>
            </p:cNvSpPr>
            <p:nvPr/>
          </p:nvSpPr>
          <p:spPr bwMode="auto">
            <a:xfrm>
              <a:off x="3288" y="2160"/>
              <a:ext cx="145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lIns="45720" rIns="45720" anchor="ctr"/>
            <a:lstStyle/>
            <a:p>
              <a:endParaRPr lang="en-US"/>
            </a:p>
          </p:txBody>
        </p:sp>
      </p:grpSp>
      <p:sp>
        <p:nvSpPr>
          <p:cNvPr id="13337" name="Text Box 53"/>
          <p:cNvSpPr txBox="1">
            <a:spLocks noChangeArrowheads="1"/>
          </p:cNvSpPr>
          <p:nvPr/>
        </p:nvSpPr>
        <p:spPr bwMode="auto">
          <a:xfrm>
            <a:off x="104775" y="1341438"/>
            <a:ext cx="768350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FINANCE</a:t>
            </a:r>
          </a:p>
        </p:txBody>
      </p:sp>
      <p:sp>
        <p:nvSpPr>
          <p:cNvPr id="13338" name="Text Box 54"/>
          <p:cNvSpPr txBox="1">
            <a:spLocks noChangeArrowheads="1"/>
          </p:cNvSpPr>
          <p:nvPr/>
        </p:nvSpPr>
        <p:spPr bwMode="auto">
          <a:xfrm>
            <a:off x="1793875" y="1341438"/>
            <a:ext cx="1141413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rgbClr val="FF3300"/>
                </a:solidFill>
                <a:latin typeface="Arial" charset="0"/>
                <a:cs typeface="Arial" charset="0"/>
              </a:rPr>
              <a:t>COMMERCIAL</a:t>
            </a:r>
          </a:p>
        </p:txBody>
      </p:sp>
      <p:sp>
        <p:nvSpPr>
          <p:cNvPr id="13339" name="Text Box 55"/>
          <p:cNvSpPr txBox="1">
            <a:spLocks noChangeArrowheads="1"/>
          </p:cNvSpPr>
          <p:nvPr/>
        </p:nvSpPr>
        <p:spPr bwMode="auto">
          <a:xfrm>
            <a:off x="7680325" y="1268413"/>
            <a:ext cx="617538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rgbClr val="FF3300"/>
                </a:solidFill>
                <a:latin typeface="Arial" charset="0"/>
                <a:cs typeface="Arial" charset="0"/>
              </a:rPr>
              <a:t>STORE</a:t>
            </a:r>
          </a:p>
        </p:txBody>
      </p:sp>
      <p:sp>
        <p:nvSpPr>
          <p:cNvPr id="13340" name="Text Box 56"/>
          <p:cNvSpPr txBox="1">
            <a:spLocks noChangeArrowheads="1"/>
          </p:cNvSpPr>
          <p:nvPr/>
        </p:nvSpPr>
        <p:spPr bwMode="auto">
          <a:xfrm>
            <a:off x="7610475" y="2924175"/>
            <a:ext cx="617538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rgbClr val="FF3300"/>
                </a:solidFill>
                <a:latin typeface="Arial" charset="0"/>
                <a:cs typeface="Arial" charset="0"/>
              </a:rPr>
              <a:t>STORE</a:t>
            </a:r>
          </a:p>
        </p:txBody>
      </p:sp>
      <p:sp>
        <p:nvSpPr>
          <p:cNvPr id="13341" name="Text Box 57"/>
          <p:cNvSpPr txBox="1">
            <a:spLocks noChangeArrowheads="1"/>
          </p:cNvSpPr>
          <p:nvPr/>
        </p:nvSpPr>
        <p:spPr bwMode="auto">
          <a:xfrm>
            <a:off x="1930400" y="5954713"/>
            <a:ext cx="768350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rgbClr val="FF3300"/>
                </a:solidFill>
                <a:latin typeface="Arial" charset="0"/>
                <a:cs typeface="Arial" charset="0"/>
              </a:rPr>
              <a:t>FINANCE</a:t>
            </a:r>
          </a:p>
        </p:txBody>
      </p:sp>
      <p:sp>
        <p:nvSpPr>
          <p:cNvPr id="13342" name="Text Box 58"/>
          <p:cNvSpPr txBox="1">
            <a:spLocks noChangeArrowheads="1"/>
          </p:cNvSpPr>
          <p:nvPr/>
        </p:nvSpPr>
        <p:spPr bwMode="auto">
          <a:xfrm>
            <a:off x="4332288" y="5954713"/>
            <a:ext cx="768350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1200">
                <a:solidFill>
                  <a:srgbClr val="FF3300"/>
                </a:solidFill>
                <a:latin typeface="Arial" charset="0"/>
                <a:cs typeface="Arial" charset="0"/>
              </a:rPr>
              <a:t>FINANCE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48521"/>
          </a:xfrm>
        </p:spPr>
        <p:txBody>
          <a:bodyPr/>
          <a:lstStyle/>
          <a:p>
            <a:r>
              <a:rPr lang="en-US" dirty="0" smtClean="0"/>
              <a:t>Business Models in Indian Scenario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857232"/>
            <a:ext cx="1357322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/>
              <a:t>Supplier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14348" y="3000372"/>
            <a:ext cx="1357322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/>
              <a:t>Retailer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714348" y="5286388"/>
            <a:ext cx="1357322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/>
              <a:t>Franchisee</a:t>
            </a:r>
            <a:endParaRPr lang="en-US" sz="18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rot="5400000">
            <a:off x="714348" y="2321711"/>
            <a:ext cx="135732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rot="5400000">
            <a:off x="642910" y="4536289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1670" y="1571612"/>
            <a:ext cx="2071702" cy="13923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b="1" dirty="0" smtClean="0"/>
              <a:t>Purchase Type</a:t>
            </a:r>
          </a:p>
          <a:p>
            <a:pPr algn="l"/>
            <a:r>
              <a:rPr lang="en-US" dirty="0" smtClean="0"/>
              <a:t>Outright Purchase</a:t>
            </a:r>
          </a:p>
          <a:p>
            <a:pPr algn="l"/>
            <a:r>
              <a:rPr lang="en-US" dirty="0" smtClean="0"/>
              <a:t>Sale or Return (SOR)</a:t>
            </a:r>
          </a:p>
          <a:p>
            <a:pPr algn="l"/>
            <a:r>
              <a:rPr lang="en-US" dirty="0" smtClean="0"/>
              <a:t>Consignment</a:t>
            </a:r>
          </a:p>
          <a:p>
            <a:pPr algn="l"/>
            <a:r>
              <a:rPr lang="en-US" dirty="0" smtClean="0"/>
              <a:t>Concessionaire/ Sale on Approval (SOA)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3"/>
            <a:endCxn id="16" idx="1"/>
          </p:cNvCxnSpPr>
          <p:nvPr/>
        </p:nvCxnSpPr>
        <p:spPr>
          <a:xfrm>
            <a:off x="2071670" y="3393281"/>
            <a:ext cx="371477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86446" y="3000372"/>
            <a:ext cx="1357322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/>
              <a:t>Consumer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720" y="2144495"/>
            <a:ext cx="1071570" cy="28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BUYING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86050" y="3429000"/>
            <a:ext cx="2000264" cy="28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Secondary Sales (POS)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4381348"/>
            <a:ext cx="785818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Primary Sales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43108" y="4172220"/>
            <a:ext cx="3000396" cy="1200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b="1" dirty="0" smtClean="0"/>
              <a:t>Franchisee Model</a:t>
            </a:r>
          </a:p>
          <a:p>
            <a:pPr algn="l"/>
            <a:r>
              <a:rPr lang="en-US" dirty="0" smtClean="0"/>
              <a:t>Outright Purchase (Wholesale)</a:t>
            </a:r>
          </a:p>
          <a:p>
            <a:pPr algn="l"/>
            <a:r>
              <a:rPr lang="en-US" dirty="0" smtClean="0"/>
              <a:t>Sale or Return (SOR)</a:t>
            </a:r>
          </a:p>
          <a:p>
            <a:pPr algn="l"/>
            <a:r>
              <a:rPr lang="en-US" dirty="0" smtClean="0"/>
              <a:t>Consignment</a:t>
            </a:r>
          </a:p>
          <a:p>
            <a:pPr algn="l"/>
            <a:r>
              <a:rPr lang="en-US" dirty="0" smtClean="0"/>
              <a:t>Concessionaire/ Sale on Approval (SOA)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48521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1985946" cy="2702278"/>
          </a:xfrm>
        </p:spPr>
        <p:txBody>
          <a:bodyPr/>
          <a:lstStyle/>
          <a:p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MRP</a:t>
            </a:r>
          </a:p>
          <a:p>
            <a:pPr lvl="1"/>
            <a:r>
              <a:rPr lang="en-US" dirty="0" smtClean="0"/>
              <a:t>Retail</a:t>
            </a:r>
          </a:p>
          <a:p>
            <a:pPr lvl="1"/>
            <a:r>
              <a:rPr lang="en-US" dirty="0" smtClean="0"/>
              <a:t>Tax/ VAT</a:t>
            </a:r>
          </a:p>
          <a:p>
            <a:pPr lvl="1"/>
            <a:r>
              <a:rPr lang="en-US" dirty="0" smtClean="0"/>
              <a:t>RRP</a:t>
            </a:r>
          </a:p>
          <a:p>
            <a:pPr lvl="1"/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Discount</a:t>
            </a:r>
          </a:p>
          <a:p>
            <a:pPr lvl="1"/>
            <a:r>
              <a:rPr lang="en-US" dirty="0" smtClean="0"/>
              <a:t>Markdown</a:t>
            </a:r>
          </a:p>
          <a:p>
            <a:pPr lvl="1"/>
            <a:r>
              <a:rPr lang="en-US" dirty="0" smtClean="0"/>
              <a:t>Markup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86054" y="941036"/>
            <a:ext cx="1985946" cy="2406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69863" marR="0" lvl="0" indent="-1698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Pct val="150000"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Finance</a:t>
            </a:r>
          </a:p>
          <a:p>
            <a:pPr marL="457200" marR="0" lvl="1" indent="-1730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Char char="–"/>
              <a:tabLst/>
              <a:defRPr/>
            </a:pPr>
            <a:r>
              <a:rPr lang="en-US" sz="1600" kern="0" smtClean="0">
                <a:latin typeface="+mn-lt"/>
              </a:rPr>
              <a:t>COGS</a:t>
            </a: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457200" marR="0" lvl="1" indent="-1730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Gross Margin</a:t>
            </a:r>
          </a:p>
          <a:p>
            <a:pPr marL="457200" marR="0" lvl="1" indent="-1730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Char char="–"/>
              <a:tabLst/>
              <a:defRPr/>
            </a:pPr>
            <a:r>
              <a:rPr lang="en-US" sz="1600" kern="0" dirty="0" smtClean="0">
                <a:latin typeface="+mn-lt"/>
              </a:rPr>
              <a:t>AP</a:t>
            </a:r>
          </a:p>
          <a:p>
            <a:pPr marL="457200" marR="0" lvl="1" indent="-1730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GL</a:t>
            </a:r>
          </a:p>
          <a:p>
            <a:pPr marL="457200" marR="0" lvl="1" indent="-1730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Char char="–"/>
              <a:tabLst/>
              <a:defRPr/>
            </a:pPr>
            <a:r>
              <a:rPr lang="en-US" sz="1600" kern="0" dirty="0" smtClean="0">
                <a:latin typeface="+mn-lt"/>
              </a:rPr>
              <a:t>AR</a:t>
            </a:r>
          </a:p>
          <a:p>
            <a:pPr marL="457200" marR="0" lvl="1" indent="-1730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PSFPD</a:t>
            </a:r>
          </a:p>
          <a:p>
            <a:pPr marL="457200" marR="0" lvl="1" indent="-1730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Tx/>
              <a:buChar char="–"/>
              <a:tabLst/>
              <a:defRPr/>
            </a:pPr>
            <a:r>
              <a:rPr lang="en-US" sz="1600" kern="0" dirty="0" smtClean="0">
                <a:latin typeface="+mn-lt"/>
              </a:rPr>
              <a:t>GMROF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369142\Local Settings\Temporary Internet Files\Content.IE5\KPMV2FCT\MC900437629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500042"/>
            <a:ext cx="5429288" cy="542928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28596" y="4857760"/>
            <a:ext cx="8358246" cy="12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i="1" dirty="0" smtClean="0"/>
              <a:t>"How do you know so much about everything? was asked of a very wise and intelligent man; and the answer was By never being afraid or ashamed to ask questions as to anything of which I was ignorant.“</a:t>
            </a:r>
          </a:p>
          <a:p>
            <a:pPr algn="just">
              <a:buNone/>
            </a:pPr>
            <a:r>
              <a:rPr lang="en-US" sz="1400" b="1" i="1" dirty="0" smtClean="0"/>
              <a:t>							</a:t>
            </a:r>
          </a:p>
          <a:p>
            <a:pPr algn="r">
              <a:buNone/>
            </a:pPr>
            <a:r>
              <a:rPr lang="en-US" sz="1400" b="1" i="1" dirty="0" smtClean="0"/>
              <a:t>- John Abbott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5263" y="3511550"/>
            <a:ext cx="7881937" cy="1508105"/>
          </a:xfrm>
        </p:spPr>
        <p:txBody>
          <a:bodyPr/>
          <a:lstStyle/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Thank You </a:t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4852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914400"/>
            <a:ext cx="8305800" cy="3588675"/>
          </a:xfrm>
        </p:spPr>
        <p:txBody>
          <a:bodyPr/>
          <a:lstStyle/>
          <a:p>
            <a:r>
              <a:rPr lang="en-US" dirty="0" smtClean="0"/>
              <a:t>Oracle Retail Solution Overview</a:t>
            </a:r>
          </a:p>
          <a:p>
            <a:pPr lvl="1"/>
            <a:r>
              <a:rPr lang="en-US" dirty="0" smtClean="0"/>
              <a:t>Retail Business Overview</a:t>
            </a:r>
          </a:p>
          <a:p>
            <a:pPr lvl="1"/>
            <a:r>
              <a:rPr lang="en-US" dirty="0" smtClean="0"/>
              <a:t>Oracle </a:t>
            </a:r>
            <a:r>
              <a:rPr lang="en-US" dirty="0" smtClean="0"/>
              <a:t>Retail Background</a:t>
            </a:r>
          </a:p>
          <a:p>
            <a:pPr lvl="1"/>
            <a:r>
              <a:rPr lang="en-US" dirty="0" smtClean="0"/>
              <a:t>Oracle Retail Solutions and </a:t>
            </a:r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Challenges in Retail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 smtClean="0"/>
              <a:t>process – Purchase to Pay Cycle</a:t>
            </a:r>
          </a:p>
          <a:p>
            <a:pPr lvl="1"/>
            <a:r>
              <a:rPr lang="en-US" dirty="0" smtClean="0"/>
              <a:t>Business process – Sell to Account </a:t>
            </a:r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Business Models</a:t>
            </a:r>
          </a:p>
          <a:p>
            <a:pPr lvl="1"/>
            <a:r>
              <a:rPr lang="en-US" dirty="0" smtClean="0"/>
              <a:t>Retail Terminology</a:t>
            </a:r>
            <a:endParaRPr lang="en-US" dirty="0" smtClean="0"/>
          </a:p>
          <a:p>
            <a:pPr lvl="1"/>
            <a:r>
              <a:rPr lang="en-US" dirty="0" smtClean="0"/>
              <a:t>Q &amp; 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697" name="Group 33"/>
          <p:cNvGraphicFramePr>
            <a:graphicFrameLocks noGrp="1"/>
          </p:cNvGraphicFramePr>
          <p:nvPr/>
        </p:nvGraphicFramePr>
        <p:xfrm>
          <a:off x="3413125" y="1425575"/>
          <a:ext cx="2317750" cy="4008120"/>
        </p:xfrm>
        <a:graphic>
          <a:graphicData uri="http://schemas.openxmlformats.org/drawingml/2006/table">
            <a:tbl>
              <a:tblPr/>
              <a:tblGrid>
                <a:gridCol w="2317750"/>
              </a:tblGrid>
              <a:tr h="297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"/>
                        </a:rPr>
                        <a:t>  </a:t>
                      </a:r>
                      <a:r>
                        <a:rPr kumimoji="0" lang="en-US" sz="16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                        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590800" y="642918"/>
            <a:ext cx="4343400" cy="5791200"/>
            <a:chOff x="2590800" y="709634"/>
            <a:chExt cx="4343400" cy="5791200"/>
          </a:xfrm>
        </p:grpSpPr>
        <p:pic>
          <p:nvPicPr>
            <p:cNvPr id="18438" name="Picture 20" descr="sk001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90800" y="709634"/>
              <a:ext cx="4343400" cy="579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9" name="Rectangle 34"/>
            <p:cNvSpPr>
              <a:spLocks noChangeArrowheads="1"/>
            </p:cNvSpPr>
            <p:nvPr/>
          </p:nvSpPr>
          <p:spPr bwMode="auto">
            <a:xfrm>
              <a:off x="2714612" y="714356"/>
              <a:ext cx="1371600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1905000" y="228600"/>
            <a:ext cx="360521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483330" name="Object 2"/>
          <p:cNvGraphicFramePr>
            <a:graphicFrameLocks noChangeAspect="1"/>
          </p:cNvGraphicFramePr>
          <p:nvPr/>
        </p:nvGraphicFramePr>
        <p:xfrm>
          <a:off x="457200" y="3581400"/>
          <a:ext cx="2667000" cy="1965325"/>
        </p:xfrm>
        <a:graphic>
          <a:graphicData uri="http://schemas.openxmlformats.org/presentationml/2006/ole">
            <p:oleObj spid="_x0000_s1026" name="Clip" r:id="rId3" imgW="3238095" imgH="4838095" progId="MS_ClipArt_Gallery.2">
              <p:embed/>
            </p:oleObj>
          </a:graphicData>
        </a:graphic>
      </p:graphicFrame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762000" y="30480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Manufacturing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643306" y="3048000"/>
            <a:ext cx="1843094" cy="3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 dirty="0">
                <a:solidFill>
                  <a:schemeClr val="accent2"/>
                </a:solidFill>
              </a:rPr>
              <a:t>Distribution</a:t>
            </a:r>
          </a:p>
        </p:txBody>
      </p:sp>
      <p:pic>
        <p:nvPicPr>
          <p:cNvPr id="48144" name="Picture 16" descr="retail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581400"/>
            <a:ext cx="2438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781800" y="3048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Retailing</a:t>
            </a:r>
          </a:p>
        </p:txBody>
      </p:sp>
      <p:graphicFrame>
        <p:nvGraphicFramePr>
          <p:cNvPr id="483331" name="Object 3"/>
          <p:cNvGraphicFramePr>
            <a:graphicFrameLocks noChangeAspect="1"/>
          </p:cNvGraphicFramePr>
          <p:nvPr/>
        </p:nvGraphicFramePr>
        <p:xfrm>
          <a:off x="3352800" y="3581400"/>
          <a:ext cx="2657475" cy="1981200"/>
        </p:xfrm>
        <a:graphic>
          <a:graphicData uri="http://schemas.openxmlformats.org/presentationml/2006/ole">
            <p:oleObj spid="_x0000_s1027" name="Clip" r:id="rId5" imgW="4857143" imgH="3247619" progId="MS_ClipArt_Gallery.2">
              <p:embed/>
            </p:oleObj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48521"/>
          </a:xfrm>
        </p:spPr>
        <p:txBody>
          <a:bodyPr/>
          <a:lstStyle/>
          <a:p>
            <a:r>
              <a:rPr lang="en-US" dirty="0" smtClean="0"/>
              <a:t>What is Retailing?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914400"/>
            <a:ext cx="8305800" cy="2062103"/>
          </a:xfrm>
        </p:spPr>
        <p:txBody>
          <a:bodyPr/>
          <a:lstStyle/>
          <a:p>
            <a:r>
              <a:rPr lang="en-US" dirty="0" smtClean="0"/>
              <a:t>Retailing is defined as “the activities involved in the sale of goods and services to consumers for their personal, family, or household use”.</a:t>
            </a:r>
          </a:p>
          <a:p>
            <a:endParaRPr lang="en-US" dirty="0" smtClean="0"/>
          </a:p>
          <a:p>
            <a:r>
              <a:rPr lang="en-US" dirty="0" smtClean="0"/>
              <a:t>Retailing is a combination of Science and Art</a:t>
            </a:r>
          </a:p>
          <a:p>
            <a:endParaRPr lang="en-US" dirty="0" smtClean="0"/>
          </a:p>
          <a:p>
            <a:r>
              <a:rPr lang="en-US" dirty="0" smtClean="0"/>
              <a:t>“Retail” is “Detail”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/>
      <p:bldP spid="48142" grpId="0"/>
      <p:bldP spid="48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Retail Business Process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6038850" y="995363"/>
            <a:ext cx="92075" cy="282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marL="192088" indent="-1920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1200" b="0">
              <a:latin typeface="Arial" charset="0"/>
              <a:cs typeface="Arial" charset="0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5580063" y="411163"/>
            <a:ext cx="3297237" cy="2493962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marL="457200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800" u="sng">
                <a:solidFill>
                  <a:schemeClr val="bg1"/>
                </a:solidFill>
                <a:latin typeface="Arial" charset="0"/>
                <a:cs typeface="Arial" charset="0"/>
              </a:rPr>
              <a:t>Head Office Functions </a:t>
            </a:r>
          </a:p>
          <a:p>
            <a:pPr marL="457200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Merchandise Financial Planning and Strategy, </a:t>
            </a:r>
          </a:p>
          <a:p>
            <a:pPr marL="914400" lvl="1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Plan merchandise </a:t>
            </a:r>
          </a:p>
          <a:p>
            <a:pPr marL="914400" lvl="1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Plan assortment &amp; Plan range</a:t>
            </a:r>
          </a:p>
          <a:p>
            <a:pPr marL="914400" lvl="1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Plan Space/Capacity &amp; Plan OTB</a:t>
            </a:r>
          </a:p>
          <a:p>
            <a:pPr marL="914400" lvl="1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allocation &amp; replenishment</a:t>
            </a:r>
          </a:p>
          <a:p>
            <a:pPr marL="914400" lvl="1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Optimize Supply Chain Inventory and Pricing</a:t>
            </a:r>
          </a:p>
          <a:p>
            <a:pPr marL="457200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Enterprise-wide master data</a:t>
            </a:r>
          </a:p>
          <a:p>
            <a:pPr marL="914400" lvl="1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Merchandise/Organization Hierarchy</a:t>
            </a:r>
          </a:p>
          <a:p>
            <a:pPr marL="914400" lvl="1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vendor</a:t>
            </a:r>
          </a:p>
          <a:p>
            <a:pPr marL="914400" lvl="1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Items-SKU/Bar-coding</a:t>
            </a:r>
          </a:p>
          <a:p>
            <a:pPr marL="457200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Promotions- Schemes/Offers</a:t>
            </a:r>
          </a:p>
          <a:p>
            <a:pPr marL="457200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Sourcing and Purchasing</a:t>
            </a:r>
          </a:p>
          <a:p>
            <a:pPr marL="457200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Cost and Pricing</a:t>
            </a:r>
          </a:p>
          <a:p>
            <a:pPr marL="457200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New Product &amp; Service Launch</a:t>
            </a:r>
          </a:p>
          <a:p>
            <a:pPr marL="457200" indent="-457200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Property &amp; Legal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161925" y="719138"/>
            <a:ext cx="3133725" cy="1287462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800" u="sng">
                <a:solidFill>
                  <a:schemeClr val="bg1"/>
                </a:solidFill>
                <a:latin typeface="Arial" charset="0"/>
                <a:cs typeface="Arial" charset="0"/>
              </a:rPr>
              <a:t>Logistics &amp; Distribution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Receiving  Inbound Merchandise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Cross Docking &amp; Flow Through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Putaway and Storage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Picking and Shipping &amp; Outbound Shipments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Stock Management and Inventory Valuation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Aging and Physical Inventory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RTV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66675" y="4144963"/>
            <a:ext cx="1476375" cy="1716087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800" u="sng">
                <a:solidFill>
                  <a:schemeClr val="bg1"/>
                </a:solidFill>
                <a:latin typeface="Arial" charset="0"/>
                <a:cs typeface="Arial" charset="0"/>
              </a:rPr>
              <a:t>RETAIL OPERATIONS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Sales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Sales Returns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Stock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Cash/Tender Management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SEL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Range/Layout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RTV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800" b="0">
                <a:solidFill>
                  <a:schemeClr val="bg1"/>
                </a:solidFill>
                <a:latin typeface="Arial" charset="0"/>
                <a:cs typeface="Arial" charset="0"/>
              </a:rPr>
              <a:t>Manage Shrinkage</a:t>
            </a:r>
          </a:p>
          <a:p>
            <a:pPr marL="192088" indent="-192088" algn="l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800" b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127" name="Line 10"/>
          <p:cNvSpPr>
            <a:spLocks noChangeShapeType="1"/>
          </p:cNvSpPr>
          <p:nvPr/>
        </p:nvSpPr>
        <p:spPr bwMode="auto">
          <a:xfrm flipH="1" flipV="1">
            <a:off x="3295650" y="2006600"/>
            <a:ext cx="1204913" cy="8985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11"/>
          <p:cNvSpPr>
            <a:spLocks noChangeShapeType="1"/>
          </p:cNvSpPr>
          <p:nvPr/>
        </p:nvSpPr>
        <p:spPr bwMode="auto">
          <a:xfrm flipV="1">
            <a:off x="4787900" y="411163"/>
            <a:ext cx="792163" cy="13541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12"/>
          <p:cNvSpPr>
            <a:spLocks noChangeShapeType="1"/>
          </p:cNvSpPr>
          <p:nvPr/>
        </p:nvSpPr>
        <p:spPr bwMode="auto">
          <a:xfrm flipH="1" flipV="1">
            <a:off x="1543050" y="4144963"/>
            <a:ext cx="1000125" cy="1857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1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2838" y="1417638"/>
            <a:ext cx="7896225" cy="500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AutoShape 4"/>
          <p:cNvSpPr>
            <a:spLocks noChangeArrowheads="1"/>
          </p:cNvSpPr>
          <p:nvPr/>
        </p:nvSpPr>
        <p:spPr bwMode="auto">
          <a:xfrm>
            <a:off x="666750" y="2971800"/>
            <a:ext cx="1752600" cy="914400"/>
          </a:xfrm>
          <a:prstGeom prst="chevron">
            <a:avLst>
              <a:gd name="adj" fmla="val 47917"/>
            </a:avLst>
          </a:prstGeom>
          <a:gradFill rotWithShape="1">
            <a:gsLst>
              <a:gs pos="0">
                <a:srgbClr val="FFFFCC"/>
              </a:gs>
              <a:gs pos="100000">
                <a:srgbClr val="FFFFCC">
                  <a:gamma/>
                  <a:tint val="50980"/>
                  <a:invGamma/>
                </a:srgbClr>
              </a:gs>
            </a:gsLst>
            <a:lin ang="5400000" scaled="1"/>
          </a:gradFill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PLAN</a:t>
            </a:r>
          </a:p>
        </p:txBody>
      </p:sp>
      <p:sp>
        <p:nvSpPr>
          <p:cNvPr id="353285" name="AutoShape 5"/>
          <p:cNvSpPr>
            <a:spLocks noChangeArrowheads="1"/>
          </p:cNvSpPr>
          <p:nvPr/>
        </p:nvSpPr>
        <p:spPr bwMode="auto">
          <a:xfrm>
            <a:off x="2038350" y="2971800"/>
            <a:ext cx="1752600" cy="914400"/>
          </a:xfrm>
          <a:prstGeom prst="chevron">
            <a:avLst>
              <a:gd name="adj" fmla="val 47917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34902"/>
                  <a:invGamma/>
                </a:srgbClr>
              </a:gs>
            </a:gsLst>
            <a:lin ang="5400000" scaled="1"/>
          </a:gradFill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algn="ctr"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 BUY</a:t>
            </a:r>
          </a:p>
          <a:p>
            <a:pPr algn="ctr"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353287" name="AutoShape 7"/>
          <p:cNvSpPr>
            <a:spLocks noChangeArrowheads="1"/>
          </p:cNvSpPr>
          <p:nvPr/>
        </p:nvSpPr>
        <p:spPr bwMode="auto">
          <a:xfrm>
            <a:off x="4781550" y="2971800"/>
            <a:ext cx="1752600" cy="914400"/>
          </a:xfrm>
          <a:prstGeom prst="chevron">
            <a:avLst>
              <a:gd name="adj" fmla="val 4791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12549"/>
                  <a:invGamma/>
                </a:srgbClr>
              </a:gs>
            </a:gsLst>
            <a:lin ang="5400000" scaled="1"/>
          </a:gradFill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SELL</a:t>
            </a:r>
          </a:p>
        </p:txBody>
      </p:sp>
      <p:sp>
        <p:nvSpPr>
          <p:cNvPr id="353288" name="AutoShape 8"/>
          <p:cNvSpPr>
            <a:spLocks noChangeArrowheads="1"/>
          </p:cNvSpPr>
          <p:nvPr/>
        </p:nvSpPr>
        <p:spPr bwMode="auto">
          <a:xfrm>
            <a:off x="3409950" y="2971800"/>
            <a:ext cx="1752600" cy="914400"/>
          </a:xfrm>
          <a:prstGeom prst="chevron">
            <a:avLst>
              <a:gd name="adj" fmla="val 47917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tint val="22353"/>
                  <a:invGamma/>
                </a:srgbClr>
              </a:gs>
            </a:gsLst>
            <a:lin ang="5400000" scaled="1"/>
          </a:gradFill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MOVE</a:t>
            </a:r>
          </a:p>
        </p:txBody>
      </p:sp>
      <p:sp>
        <p:nvSpPr>
          <p:cNvPr id="34822" name="Text Box 11"/>
          <p:cNvSpPr txBox="1">
            <a:spLocks noChangeArrowheads="1"/>
          </p:cNvSpPr>
          <p:nvPr/>
        </p:nvSpPr>
        <p:spPr bwMode="auto">
          <a:xfrm>
            <a:off x="1447800" y="1143000"/>
            <a:ext cx="1219200" cy="27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28600" y="1330325"/>
            <a:ext cx="8763000" cy="1565275"/>
            <a:chOff x="144" y="838"/>
            <a:chExt cx="5520" cy="986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44" y="838"/>
              <a:ext cx="4044" cy="986"/>
              <a:chOff x="720" y="528"/>
              <a:chExt cx="4044" cy="987"/>
            </a:xfrm>
          </p:grpSpPr>
          <p:sp>
            <p:nvSpPr>
              <p:cNvPr id="34834" name="AutoShape 12"/>
              <p:cNvSpPr>
                <a:spLocks noChangeArrowheads="1"/>
              </p:cNvSpPr>
              <p:nvPr/>
            </p:nvSpPr>
            <p:spPr bwMode="auto">
              <a:xfrm rot="5385301">
                <a:off x="568" y="680"/>
                <a:ext cx="987" cy="683"/>
              </a:xfrm>
              <a:prstGeom prst="rightArrow">
                <a:avLst>
                  <a:gd name="adj1" fmla="val 50000"/>
                  <a:gd name="adj2" fmla="val 36127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en-US" sz="1600" b="1">
                    <a:latin typeface="Times New Roman" pitchFamily="18" charset="0"/>
                  </a:rPr>
                  <a:t>Market </a:t>
                </a:r>
              </a:p>
              <a:p>
                <a:pPr algn="ctr" eaLnBrk="0" hangingPunct="0">
                  <a:buNone/>
                </a:pPr>
                <a:r>
                  <a:rPr lang="en-US" sz="1600" b="1">
                    <a:latin typeface="Times New Roman" pitchFamily="18" charset="0"/>
                  </a:rPr>
                  <a:t>Assessment</a:t>
                </a:r>
              </a:p>
            </p:txBody>
          </p:sp>
          <p:sp>
            <p:nvSpPr>
              <p:cNvPr id="34835" name="AutoShape 13"/>
              <p:cNvSpPr>
                <a:spLocks noChangeArrowheads="1"/>
              </p:cNvSpPr>
              <p:nvPr/>
            </p:nvSpPr>
            <p:spPr bwMode="auto">
              <a:xfrm rot="5400000">
                <a:off x="1251" y="680"/>
                <a:ext cx="987" cy="684"/>
              </a:xfrm>
              <a:prstGeom prst="rightArrow">
                <a:avLst>
                  <a:gd name="adj1" fmla="val 50000"/>
                  <a:gd name="adj2" fmla="val 3607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en-US" sz="1600" b="1">
                    <a:latin typeface="Times New Roman" pitchFamily="18" charset="0"/>
                  </a:rPr>
                  <a:t>Strategic </a:t>
                </a:r>
              </a:p>
              <a:p>
                <a:pPr algn="ctr" eaLnBrk="0" hangingPunct="0">
                  <a:buNone/>
                </a:pPr>
                <a:r>
                  <a:rPr lang="en-US" sz="1600" b="1">
                    <a:latin typeface="Times New Roman" pitchFamily="18" charset="0"/>
                  </a:rPr>
                  <a:t>Positioning</a:t>
                </a:r>
              </a:p>
            </p:txBody>
          </p:sp>
          <p:sp>
            <p:nvSpPr>
              <p:cNvPr id="34836" name="AutoShape 14"/>
              <p:cNvSpPr>
                <a:spLocks noChangeArrowheads="1"/>
              </p:cNvSpPr>
              <p:nvPr/>
            </p:nvSpPr>
            <p:spPr bwMode="auto">
              <a:xfrm rot="5400000">
                <a:off x="2562" y="680"/>
                <a:ext cx="987" cy="683"/>
              </a:xfrm>
              <a:prstGeom prst="rightArrow">
                <a:avLst>
                  <a:gd name="adj1" fmla="val 50000"/>
                  <a:gd name="adj2" fmla="val 36127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en-US" sz="1600" b="1">
                    <a:latin typeface="Times New Roman" pitchFamily="18" charset="0"/>
                  </a:rPr>
                  <a:t>Procurement</a:t>
                </a:r>
              </a:p>
            </p:txBody>
          </p:sp>
          <p:sp>
            <p:nvSpPr>
              <p:cNvPr id="34837" name="AutoShape 15"/>
              <p:cNvSpPr>
                <a:spLocks noChangeArrowheads="1"/>
              </p:cNvSpPr>
              <p:nvPr/>
            </p:nvSpPr>
            <p:spPr bwMode="auto">
              <a:xfrm rot="5400000">
                <a:off x="1878" y="680"/>
                <a:ext cx="987" cy="684"/>
              </a:xfrm>
              <a:prstGeom prst="rightArrow">
                <a:avLst>
                  <a:gd name="adj1" fmla="val 50000"/>
                  <a:gd name="adj2" fmla="val 3607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en-US" sz="1600" b="1">
                    <a:latin typeface="Times New Roman" pitchFamily="18" charset="0"/>
                  </a:rPr>
                  <a:t>Financial </a:t>
                </a:r>
              </a:p>
              <a:p>
                <a:pPr algn="ctr" eaLnBrk="0" hangingPunct="0">
                  <a:buNone/>
                </a:pPr>
                <a:r>
                  <a:rPr lang="en-US" sz="1600" b="1">
                    <a:latin typeface="Times New Roman" pitchFamily="18" charset="0"/>
                  </a:rPr>
                  <a:t>Planning</a:t>
                </a:r>
              </a:p>
            </p:txBody>
          </p:sp>
          <p:sp>
            <p:nvSpPr>
              <p:cNvPr id="34838" name="AutoShape 16"/>
              <p:cNvSpPr>
                <a:spLocks noChangeArrowheads="1"/>
              </p:cNvSpPr>
              <p:nvPr/>
            </p:nvSpPr>
            <p:spPr bwMode="auto">
              <a:xfrm rot="5400000">
                <a:off x="3245" y="680"/>
                <a:ext cx="987" cy="684"/>
              </a:xfrm>
              <a:prstGeom prst="rightArrow">
                <a:avLst>
                  <a:gd name="adj1" fmla="val 50000"/>
                  <a:gd name="adj2" fmla="val 3607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en-US" sz="1600" b="1">
                    <a:latin typeface="Times New Roman" pitchFamily="18" charset="0"/>
                  </a:rPr>
                  <a:t>Site Location</a:t>
                </a:r>
                <a:endParaRPr lang="en-US" sz="1800">
                  <a:latin typeface="Times New Roman" pitchFamily="18" charset="0"/>
                </a:endParaRPr>
              </a:p>
            </p:txBody>
          </p:sp>
          <p:sp>
            <p:nvSpPr>
              <p:cNvPr id="34839" name="AutoShape 17"/>
              <p:cNvSpPr>
                <a:spLocks noChangeArrowheads="1"/>
              </p:cNvSpPr>
              <p:nvPr/>
            </p:nvSpPr>
            <p:spPr bwMode="auto">
              <a:xfrm rot="5400000">
                <a:off x="3929" y="680"/>
                <a:ext cx="987" cy="683"/>
              </a:xfrm>
              <a:prstGeom prst="rightArrow">
                <a:avLst>
                  <a:gd name="adj1" fmla="val 50000"/>
                  <a:gd name="adj2" fmla="val 36127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None/>
                </a:pPr>
                <a:r>
                  <a:rPr lang="en-US" sz="1600" b="1">
                    <a:latin typeface="Times New Roman" pitchFamily="18" charset="0"/>
                  </a:rPr>
                  <a:t>Store</a:t>
                </a:r>
              </a:p>
              <a:p>
                <a:pPr algn="ctr" eaLnBrk="0" hangingPunct="0">
                  <a:buNone/>
                </a:pPr>
                <a:r>
                  <a:rPr lang="en-US" sz="1600" b="1">
                    <a:latin typeface="Times New Roman" pitchFamily="18" charset="0"/>
                  </a:rPr>
                  <a:t>Planning</a:t>
                </a:r>
              </a:p>
            </p:txBody>
          </p:sp>
        </p:grpSp>
        <p:sp>
          <p:nvSpPr>
            <p:cNvPr id="34833" name="Text Box 26"/>
            <p:cNvSpPr txBox="1">
              <a:spLocks noChangeArrowheads="1"/>
            </p:cNvSpPr>
            <p:nvPr/>
          </p:nvSpPr>
          <p:spPr bwMode="auto">
            <a:xfrm>
              <a:off x="4464" y="1152"/>
              <a:ext cx="1200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sz="1800" b="1">
                  <a:solidFill>
                    <a:srgbClr val="0066FF"/>
                  </a:solidFill>
                </a:rPr>
                <a:t>STRATEGIC</a:t>
              </a:r>
              <a:br>
                <a:rPr lang="en-US" sz="1800" b="1">
                  <a:solidFill>
                    <a:srgbClr val="0066FF"/>
                  </a:solidFill>
                </a:rPr>
              </a:br>
              <a:r>
                <a:rPr lang="en-US" sz="1800" b="1">
                  <a:solidFill>
                    <a:srgbClr val="0066FF"/>
                  </a:solidFill>
                </a:rPr>
                <a:t>PROCESSES</a:t>
              </a:r>
            </a:p>
          </p:txBody>
        </p:sp>
      </p:grpSp>
      <p:sp>
        <p:nvSpPr>
          <p:cNvPr id="353307" name="Text Box 27"/>
          <p:cNvSpPr txBox="1">
            <a:spLocks noChangeArrowheads="1"/>
          </p:cNvSpPr>
          <p:nvPr/>
        </p:nvSpPr>
        <p:spPr bwMode="auto">
          <a:xfrm>
            <a:off x="7086600" y="3048000"/>
            <a:ext cx="2057400" cy="64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800" b="1">
                <a:solidFill>
                  <a:srgbClr val="0066FF"/>
                </a:solidFill>
              </a:rPr>
              <a:t>OPERATIONAL PROCESSES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23888" y="3810000"/>
            <a:ext cx="8367712" cy="1436688"/>
            <a:chOff x="393" y="2400"/>
            <a:chExt cx="5271" cy="905"/>
          </a:xfrm>
        </p:grpSpPr>
        <p:sp>
          <p:nvSpPr>
            <p:cNvPr id="34827" name="AutoShape 19"/>
            <p:cNvSpPr>
              <a:spLocks noChangeArrowheads="1"/>
            </p:cNvSpPr>
            <p:nvPr/>
          </p:nvSpPr>
          <p:spPr bwMode="auto">
            <a:xfrm rot="-3393296">
              <a:off x="2144" y="2506"/>
              <a:ext cx="898" cy="698"/>
            </a:xfrm>
            <a:prstGeom prst="rightArrow">
              <a:avLst>
                <a:gd name="adj1" fmla="val 50000"/>
                <a:gd name="adj2" fmla="val 32163"/>
              </a:avLst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b="1">
                  <a:latin typeface="Times New Roman" pitchFamily="18" charset="0"/>
                </a:rPr>
                <a:t>Real Estate</a:t>
              </a:r>
            </a:p>
            <a:p>
              <a:pPr algn="ctr" eaLnBrk="0" hangingPunct="0">
                <a:buNone/>
              </a:pPr>
              <a:r>
                <a:rPr lang="en-US" sz="1600" b="1">
                  <a:latin typeface="Times New Roman" pitchFamily="18" charset="0"/>
                </a:rPr>
                <a:t>Mgmt</a:t>
              </a:r>
            </a:p>
          </p:txBody>
        </p:sp>
        <p:sp>
          <p:nvSpPr>
            <p:cNvPr id="34828" name="AutoShape 20"/>
            <p:cNvSpPr>
              <a:spLocks noChangeArrowheads="1"/>
            </p:cNvSpPr>
            <p:nvPr/>
          </p:nvSpPr>
          <p:spPr bwMode="auto">
            <a:xfrm rot="-3393296">
              <a:off x="1254" y="2505"/>
              <a:ext cx="898" cy="699"/>
            </a:xfrm>
            <a:prstGeom prst="rightArrow">
              <a:avLst>
                <a:gd name="adj1" fmla="val 50000"/>
                <a:gd name="adj2" fmla="val 32117"/>
              </a:avLst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b="1">
                  <a:latin typeface="Times New Roman" pitchFamily="18" charset="0"/>
                </a:rPr>
                <a:t>HRD.</a:t>
              </a:r>
            </a:p>
          </p:txBody>
        </p:sp>
        <p:sp>
          <p:nvSpPr>
            <p:cNvPr id="34829" name="AutoShape 21"/>
            <p:cNvSpPr>
              <a:spLocks noChangeArrowheads="1"/>
            </p:cNvSpPr>
            <p:nvPr/>
          </p:nvSpPr>
          <p:spPr bwMode="auto">
            <a:xfrm rot="-3393296">
              <a:off x="294" y="2505"/>
              <a:ext cx="898" cy="699"/>
            </a:xfrm>
            <a:prstGeom prst="rightArrow">
              <a:avLst>
                <a:gd name="adj1" fmla="val 50000"/>
                <a:gd name="adj2" fmla="val 32117"/>
              </a:avLst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b="1">
                  <a:latin typeface="Times New Roman" pitchFamily="18" charset="0"/>
                </a:rPr>
                <a:t>Financial</a:t>
              </a:r>
            </a:p>
            <a:p>
              <a:pPr algn="ctr" eaLnBrk="0" hangingPunct="0">
                <a:buNone/>
              </a:pPr>
              <a:r>
                <a:rPr lang="en-US" sz="1600" b="1">
                  <a:latin typeface="Times New Roman" pitchFamily="18" charset="0"/>
                </a:rPr>
                <a:t>Mgmt.</a:t>
              </a:r>
            </a:p>
          </p:txBody>
        </p:sp>
        <p:sp>
          <p:nvSpPr>
            <p:cNvPr id="34830" name="AutoShape 22"/>
            <p:cNvSpPr>
              <a:spLocks noChangeArrowheads="1"/>
            </p:cNvSpPr>
            <p:nvPr/>
          </p:nvSpPr>
          <p:spPr bwMode="auto">
            <a:xfrm rot="-3393296">
              <a:off x="3054" y="2502"/>
              <a:ext cx="905" cy="701"/>
            </a:xfrm>
            <a:prstGeom prst="rightArrow">
              <a:avLst>
                <a:gd name="adj1" fmla="val 50000"/>
                <a:gd name="adj2" fmla="val 32275"/>
              </a:avLst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b="1">
                  <a:latin typeface="Times New Roman" pitchFamily="18" charset="0"/>
                </a:rPr>
                <a:t>Advertising</a:t>
              </a:r>
            </a:p>
            <a:p>
              <a:pPr algn="ctr" eaLnBrk="0" hangingPunct="0">
                <a:buNone/>
              </a:pPr>
              <a:r>
                <a:rPr lang="en-US" sz="1600" b="1">
                  <a:latin typeface="Times New Roman" pitchFamily="18" charset="0"/>
                </a:rPr>
                <a:t> Promotion</a:t>
              </a:r>
            </a:p>
          </p:txBody>
        </p:sp>
        <p:sp>
          <p:nvSpPr>
            <p:cNvPr id="34831" name="Text Box 28"/>
            <p:cNvSpPr txBox="1">
              <a:spLocks noChangeArrowheads="1"/>
            </p:cNvSpPr>
            <p:nvPr/>
          </p:nvSpPr>
          <p:spPr bwMode="auto">
            <a:xfrm>
              <a:off x="4464" y="2832"/>
              <a:ext cx="1200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sz="1800" b="1">
                  <a:solidFill>
                    <a:srgbClr val="0066FF"/>
                  </a:solidFill>
                </a:rPr>
                <a:t>SUPPORT</a:t>
              </a:r>
              <a:br>
                <a:rPr lang="en-US" sz="1800" b="1">
                  <a:solidFill>
                    <a:srgbClr val="0066FF"/>
                  </a:solidFill>
                </a:rPr>
              </a:br>
              <a:r>
                <a:rPr lang="en-US" sz="1800" b="1">
                  <a:solidFill>
                    <a:srgbClr val="0066FF"/>
                  </a:solidFill>
                </a:rPr>
                <a:t>PROCESSES</a:t>
              </a:r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81670"/>
          </a:xfrm>
        </p:spPr>
        <p:txBody>
          <a:bodyPr/>
          <a:lstStyle/>
          <a:p>
            <a:r>
              <a:rPr lang="en-US" dirty="0" smtClean="0"/>
              <a:t>Overview of Retail Functions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nimBg="1"/>
      <p:bldP spid="353285" grpId="0" animBg="1"/>
      <p:bldP spid="353287" grpId="0" animBg="1"/>
      <p:bldP spid="353288" grpId="0" animBg="1"/>
      <p:bldP spid="3533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7441" name="Group 33"/>
          <p:cNvGraphicFramePr>
            <a:graphicFrameLocks noGrp="1"/>
          </p:cNvGraphicFramePr>
          <p:nvPr>
            <p:ph type="tbl" idx="4294967295"/>
          </p:nvPr>
        </p:nvGraphicFramePr>
        <p:xfrm>
          <a:off x="357158" y="2214554"/>
          <a:ext cx="7991475" cy="4059936"/>
        </p:xfrm>
        <a:graphic>
          <a:graphicData uri="http://schemas.openxmlformats.org/drawingml/2006/table">
            <a:tbl>
              <a:tblPr/>
              <a:tblGrid>
                <a:gridCol w="1370012"/>
                <a:gridCol w="66214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1986-1995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 first North American client ShopKo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Added more customers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Released first version of GUI based Retek Merchandising System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 Retek ARI (Active Retail Intelligence)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Launched Retek Demand Forecasting and Oracle Retail Data Warehouse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1997-1999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Launched a full suite of products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Retek launched retail.com, the first online marketplace for the retail industry that connects retailers and their suppliers in real time.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Retek’s IPO is launched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Released Java based Point-Of-Sale solution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2003-2004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Released Retek Xi (</a:t>
                      </a: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11) of its retail application suite</a:t>
                      </a:r>
                      <a:b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Launched advance Inventory planning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acquired Retek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after a fierce battle with SAP 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 renamed Retek to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Retail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Oracle Retail includes Retek, 360 Commerce, profit Logic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4" name="Text Box 3"/>
          <p:cNvSpPr txBox="1">
            <a:spLocks noChangeArrowheads="1"/>
          </p:cNvSpPr>
          <p:nvPr/>
        </p:nvSpPr>
        <p:spPr bwMode="auto">
          <a:xfrm>
            <a:off x="285720" y="571480"/>
            <a:ext cx="8229600" cy="162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i="1" dirty="0">
                <a:latin typeface="Arial" charset="0"/>
              </a:rPr>
              <a:t>Retek was formed in 1986, when 3 Australian retailers recognized the need for a </a:t>
            </a:r>
            <a:r>
              <a:rPr lang="en-US" i="1" dirty="0" smtClean="0">
                <a:latin typeface="Arial" charset="0"/>
              </a:rPr>
              <a:t> new </a:t>
            </a:r>
            <a:r>
              <a:rPr lang="en-US" i="1" dirty="0">
                <a:latin typeface="Arial" charset="0"/>
              </a:rPr>
              <a:t>type of software to handle unique technological challenges faced by retail industry</a:t>
            </a:r>
          </a:p>
          <a:p>
            <a:pPr algn="l" eaLnBrk="0" hangingPunct="0"/>
            <a:endParaRPr lang="en-US" i="1" dirty="0">
              <a:latin typeface="Arial" charset="0"/>
            </a:endParaRPr>
          </a:p>
          <a:p>
            <a:pPr algn="l" eaLnBrk="0" hangingPunct="0">
              <a:buFontTx/>
              <a:buChar char="-"/>
            </a:pPr>
            <a:r>
              <a:rPr lang="en-US" b="0" i="1" dirty="0">
                <a:latin typeface="Arial" charset="0"/>
              </a:rPr>
              <a:t>Started working on first product–</a:t>
            </a:r>
            <a:r>
              <a:rPr lang="en-US" i="1" dirty="0" err="1">
                <a:latin typeface="Arial" charset="0"/>
              </a:rPr>
              <a:t>MerMan</a:t>
            </a:r>
            <a:r>
              <a:rPr lang="en-US" b="0" i="1" dirty="0">
                <a:latin typeface="Arial" charset="0"/>
              </a:rPr>
              <a:t> –Later renamed to Retek Merchandising System</a:t>
            </a:r>
          </a:p>
          <a:p>
            <a:pPr algn="l" eaLnBrk="0" hangingPunct="0">
              <a:buFontTx/>
              <a:buChar char="-"/>
            </a:pPr>
            <a:r>
              <a:rPr lang="en-US" b="0" i="1" dirty="0">
                <a:latin typeface="Arial" charset="0"/>
              </a:rPr>
              <a:t>Retek is the leading provider of software solutions and services to retail industry.</a:t>
            </a:r>
          </a:p>
          <a:p>
            <a:pPr algn="l" eaLnBrk="0" hangingPunct="0">
              <a:buFontTx/>
              <a:buChar char="-"/>
            </a:pPr>
            <a:r>
              <a:rPr lang="en-US" b="0" i="1" dirty="0">
                <a:latin typeface="Arial" charset="0"/>
              </a:rPr>
              <a:t>Retek can be deployed individually to meet specific business needs, or as part of a scalable and fully integrated, end-to-end solution.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48521"/>
          </a:xfrm>
        </p:spPr>
        <p:txBody>
          <a:bodyPr/>
          <a:lstStyle/>
          <a:p>
            <a:r>
              <a:rPr lang="en-US" dirty="0" smtClean="0"/>
              <a:t>ORACLE RETAIL ( Retek ) - Background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 noChangeAspect="1"/>
          </p:cNvGrpSpPr>
          <p:nvPr/>
        </p:nvGrpSpPr>
        <p:grpSpPr bwMode="auto">
          <a:xfrm>
            <a:off x="781050" y="60325"/>
            <a:ext cx="7905750" cy="6772275"/>
            <a:chOff x="892" y="1039"/>
            <a:chExt cx="12451" cy="10666"/>
          </a:xfrm>
        </p:grpSpPr>
        <p:sp>
          <p:nvSpPr>
            <p:cNvPr id="8" name="AutoShape 42"/>
            <p:cNvSpPr>
              <a:spLocks noChangeAspect="1" noChangeArrowheads="1"/>
            </p:cNvSpPr>
            <p:nvPr/>
          </p:nvSpPr>
          <p:spPr bwMode="auto">
            <a:xfrm>
              <a:off x="892" y="1039"/>
              <a:ext cx="12451" cy="10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1252" y="2734"/>
              <a:ext cx="3060" cy="162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buNone/>
              </a:pPr>
              <a:r>
                <a:rPr lang="en-US" altLang="ja-JP" sz="1000" dirty="0">
                  <a:latin typeface="Times New Roman" pitchFamily="18" charset="0"/>
                  <a:ea typeface="Batang" pitchFamily="18" charset="-127"/>
                </a:rPr>
                <a:t>ALLOCATION</a:t>
              </a:r>
              <a:endParaRPr lang="en-US" sz="1000" dirty="0">
                <a:latin typeface="Times New Roman" pitchFamily="18" charset="0"/>
                <a:ea typeface="Batang" pitchFamily="18" charset="-127"/>
              </a:endParaRP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5182" y="1564"/>
              <a:ext cx="3060" cy="15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buNone/>
              </a:pPr>
              <a:r>
                <a:rPr lang="en-US" altLang="ja-JP" sz="1000" dirty="0">
                  <a:latin typeface="Times New Roman" pitchFamily="18" charset="0"/>
                  <a:ea typeface="Batang" pitchFamily="18" charset="-127"/>
                </a:rPr>
                <a:t>PLANNING</a:t>
              </a:r>
              <a:endParaRPr lang="en-US" dirty="0"/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auto">
            <a:xfrm>
              <a:off x="9607" y="2689"/>
              <a:ext cx="3060" cy="162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buNone/>
              </a:pPr>
              <a:r>
                <a:rPr lang="en-US" altLang="ja-JP" sz="1000" dirty="0">
                  <a:latin typeface="Times New Roman" pitchFamily="18" charset="0"/>
                  <a:ea typeface="Batang" pitchFamily="18" charset="-127"/>
                </a:rPr>
                <a:t>BUSINESS INTELLIGENCE</a:t>
              </a:r>
              <a:endParaRPr lang="en-US" dirty="0"/>
            </a:p>
          </p:txBody>
        </p:sp>
        <p:sp>
          <p:nvSpPr>
            <p:cNvPr id="12" name="Text Box 46"/>
            <p:cNvSpPr txBox="1">
              <a:spLocks noChangeArrowheads="1"/>
            </p:cNvSpPr>
            <p:nvPr/>
          </p:nvSpPr>
          <p:spPr bwMode="auto">
            <a:xfrm>
              <a:off x="9697" y="4504"/>
              <a:ext cx="3060" cy="16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buNone/>
              </a:pPr>
              <a:r>
                <a:rPr lang="en-US" altLang="ja-JP" sz="1000" dirty="0">
                  <a:latin typeface="Times New Roman" pitchFamily="18" charset="0"/>
                  <a:ea typeface="Batang" pitchFamily="18" charset="-127"/>
                </a:rPr>
                <a:t>FINANCE</a:t>
              </a:r>
              <a:endParaRPr lang="en-US" dirty="0"/>
            </a:p>
          </p:txBody>
        </p:sp>
        <p:sp>
          <p:nvSpPr>
            <p:cNvPr id="13" name="Text Box 47"/>
            <p:cNvSpPr txBox="1">
              <a:spLocks noChangeArrowheads="1"/>
            </p:cNvSpPr>
            <p:nvPr/>
          </p:nvSpPr>
          <p:spPr bwMode="auto">
            <a:xfrm>
              <a:off x="6112" y="4279"/>
              <a:ext cx="2880" cy="3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buNone/>
              </a:pPr>
              <a:r>
                <a:rPr lang="en-US" altLang="ja-JP" sz="1000" dirty="0">
                  <a:latin typeface="Times New Roman" pitchFamily="18" charset="0"/>
                  <a:ea typeface="Batang" pitchFamily="18" charset="-127"/>
                </a:rPr>
                <a:t>COMMERCIAL</a:t>
              </a:r>
              <a:endParaRPr lang="en-US" dirty="0"/>
            </a:p>
          </p:txBody>
        </p:sp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6067" y="7714"/>
              <a:ext cx="2880" cy="1485"/>
            </a:xfrm>
            <a:prstGeom prst="rect">
              <a:avLst/>
            </a:prstGeom>
            <a:solidFill>
              <a:srgbClr val="669900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buNone/>
              </a:pPr>
              <a:r>
                <a:rPr lang="en-US" altLang="ja-JP" sz="1000" dirty="0">
                  <a:solidFill>
                    <a:srgbClr val="FFFFFF"/>
                  </a:solidFill>
                  <a:latin typeface="Times New Roman" pitchFamily="18" charset="0"/>
                  <a:ea typeface="Batang" pitchFamily="18" charset="-127"/>
                </a:rPr>
                <a:t>STORE</a:t>
              </a:r>
              <a:endParaRPr lang="en-US" dirty="0"/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1440" y="5082"/>
              <a:ext cx="3060" cy="16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buNone/>
              </a:pPr>
              <a:r>
                <a:rPr lang="en-US" altLang="ja-JP" sz="1000" dirty="0">
                  <a:latin typeface="Times New Roman" pitchFamily="18" charset="0"/>
                  <a:ea typeface="Batang" pitchFamily="18" charset="-127"/>
                </a:rPr>
                <a:t>DISTRIBUTION-SC</a:t>
              </a:r>
              <a:endParaRPr lang="en-US" dirty="0"/>
            </a:p>
          </p:txBody>
        </p:sp>
        <p:sp>
          <p:nvSpPr>
            <p:cNvPr id="16" name="Text Box 50"/>
            <p:cNvSpPr txBox="1">
              <a:spLocks noChangeArrowheads="1"/>
            </p:cNvSpPr>
            <p:nvPr/>
          </p:nvSpPr>
          <p:spPr bwMode="auto">
            <a:xfrm>
              <a:off x="1440" y="7392"/>
              <a:ext cx="3060" cy="16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buNone/>
              </a:pPr>
              <a:r>
                <a:rPr lang="en-US" altLang="ja-JP" sz="1200" dirty="0" smtClean="0">
                  <a:latin typeface="Times New Roman" pitchFamily="18" charset="0"/>
                  <a:ea typeface="Batang" pitchFamily="18" charset="-127"/>
                </a:rPr>
                <a:t>FINANCE </a:t>
              </a:r>
              <a:endParaRPr lang="en-US" dirty="0"/>
            </a:p>
          </p:txBody>
        </p:sp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9712" y="6424"/>
              <a:ext cx="3060" cy="162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buNone/>
              </a:pPr>
              <a:r>
                <a:rPr lang="en-US" altLang="ja-JP" sz="1000" dirty="0">
                  <a:latin typeface="Times New Roman" pitchFamily="18" charset="0"/>
                  <a:ea typeface="Batang" pitchFamily="18" charset="-127"/>
                </a:rPr>
                <a:t>FINANCE </a:t>
              </a:r>
              <a:endParaRPr lang="en-US" dirty="0"/>
            </a:p>
          </p:txBody>
        </p:sp>
        <p:sp>
          <p:nvSpPr>
            <p:cNvPr id="18" name="Text Box 52"/>
            <p:cNvSpPr txBox="1">
              <a:spLocks noChangeArrowheads="1"/>
            </p:cNvSpPr>
            <p:nvPr/>
          </p:nvSpPr>
          <p:spPr bwMode="auto">
            <a:xfrm>
              <a:off x="3232" y="9679"/>
              <a:ext cx="8640" cy="1440"/>
            </a:xfrm>
            <a:prstGeom prst="rect">
              <a:avLst/>
            </a:prstGeom>
            <a:solidFill>
              <a:srgbClr val="669900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buNone/>
              </a:pPr>
              <a:r>
                <a:rPr lang="en-US" altLang="ja-JP" sz="1000" dirty="0">
                  <a:solidFill>
                    <a:srgbClr val="FFFFFF"/>
                  </a:solidFill>
                  <a:latin typeface="Times New Roman" pitchFamily="18" charset="0"/>
                  <a:ea typeface="Batang" pitchFamily="18" charset="-127"/>
                </a:rPr>
                <a:t>STORE </a:t>
              </a:r>
              <a:endParaRPr lang="en-US" dirty="0"/>
            </a:p>
          </p:txBody>
        </p:sp>
        <p:sp>
          <p:nvSpPr>
            <p:cNvPr id="19" name="Rectangle 53"/>
            <p:cNvSpPr>
              <a:spLocks noChangeArrowheads="1"/>
            </p:cNvSpPr>
            <p:nvPr/>
          </p:nvSpPr>
          <p:spPr bwMode="auto">
            <a:xfrm>
              <a:off x="6495" y="4662"/>
              <a:ext cx="2160" cy="25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ja-JP" sz="1200" b="0" dirty="0">
                <a:solidFill>
                  <a:srgbClr val="000000"/>
                </a:solidFill>
                <a:latin typeface="Times New Roman" pitchFamily="18" charset="0"/>
                <a:ea typeface="Batang" pitchFamily="18" charset="-127"/>
              </a:endParaRPr>
            </a:p>
            <a:p>
              <a:endParaRPr lang="en-US" altLang="ja-JP" sz="1200" b="0" dirty="0">
                <a:solidFill>
                  <a:srgbClr val="000000"/>
                </a:solidFill>
                <a:latin typeface="Times New Roman" pitchFamily="18" charset="0"/>
                <a:ea typeface="Batang" pitchFamily="18" charset="-127"/>
              </a:endParaRPr>
            </a:p>
            <a:p>
              <a:pPr>
                <a:buNone/>
              </a:pP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Oracle Retail Merchandise System -</a:t>
              </a:r>
              <a:r>
                <a:rPr lang="en-US" altLang="ja-JP" sz="120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ORMS</a:t>
              </a:r>
              <a:endParaRPr lang="en-US" dirty="0"/>
            </a:p>
          </p:txBody>
        </p:sp>
        <p:sp>
          <p:nvSpPr>
            <p:cNvPr id="20" name="Rectangle 54"/>
            <p:cNvSpPr>
              <a:spLocks noChangeArrowheads="1"/>
            </p:cNvSpPr>
            <p:nvPr/>
          </p:nvSpPr>
          <p:spPr bwMode="auto">
            <a:xfrm>
              <a:off x="10065" y="4827"/>
              <a:ext cx="216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Oracle Retail Price Management -</a:t>
              </a:r>
              <a:r>
                <a:rPr lang="en-US" altLang="ja-JP" sz="120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ORPM</a:t>
              </a:r>
              <a:endParaRPr lang="en-US" dirty="0"/>
            </a:p>
          </p:txBody>
        </p:sp>
        <p:sp>
          <p:nvSpPr>
            <p:cNvPr id="21" name="Rectangle 55"/>
            <p:cNvSpPr>
              <a:spLocks noChangeArrowheads="1"/>
            </p:cNvSpPr>
            <p:nvPr/>
          </p:nvSpPr>
          <p:spPr bwMode="auto">
            <a:xfrm>
              <a:off x="10080" y="6702"/>
              <a:ext cx="2160" cy="10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Oracle Retail Sales Audit -</a:t>
              </a:r>
              <a:r>
                <a:rPr lang="en-US" altLang="ja-JP" sz="1200" dirty="0" err="1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OReSA</a:t>
              </a:r>
              <a:endParaRPr lang="en-US" dirty="0"/>
            </a:p>
          </p:txBody>
        </p:sp>
        <p:sp>
          <p:nvSpPr>
            <p:cNvPr id="22" name="Rectangle 56"/>
            <p:cNvSpPr>
              <a:spLocks noChangeArrowheads="1"/>
            </p:cNvSpPr>
            <p:nvPr/>
          </p:nvSpPr>
          <p:spPr bwMode="auto">
            <a:xfrm>
              <a:off x="3900" y="9912"/>
              <a:ext cx="2160" cy="10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Oracle Retail Store Inventory Mgt-</a:t>
              </a:r>
              <a:r>
                <a:rPr lang="en-US" altLang="ja-JP" sz="120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ORSIM</a:t>
              </a:r>
              <a:endParaRPr lang="en-US" dirty="0"/>
            </a:p>
          </p:txBody>
        </p:sp>
        <p:sp>
          <p:nvSpPr>
            <p:cNvPr id="23" name="Rectangle 57"/>
            <p:cNvSpPr>
              <a:spLocks noChangeArrowheads="1"/>
            </p:cNvSpPr>
            <p:nvPr/>
          </p:nvSpPr>
          <p:spPr bwMode="auto">
            <a:xfrm>
              <a:off x="1800" y="7752"/>
              <a:ext cx="2160" cy="10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Oracle Retail Invoice Matching -</a:t>
              </a:r>
              <a:r>
                <a:rPr lang="en-US" altLang="ja-JP" sz="1200" dirty="0" err="1" smtClean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OReIM</a:t>
              </a:r>
              <a:endParaRPr lang="en-US" dirty="0"/>
            </a:p>
          </p:txBody>
        </p:sp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5655" y="1857"/>
              <a:ext cx="2340" cy="10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ja-JP" sz="120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ORMFP</a:t>
              </a: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-Oracle Retail Merchandise Financial Planning</a:t>
              </a:r>
              <a:endParaRPr lang="en-US" dirty="0"/>
            </a:p>
          </p:txBody>
        </p:sp>
        <p:sp>
          <p:nvSpPr>
            <p:cNvPr id="25" name="Rectangle 59"/>
            <p:cNvSpPr>
              <a:spLocks noChangeArrowheads="1"/>
            </p:cNvSpPr>
            <p:nvPr/>
          </p:nvSpPr>
          <p:spPr bwMode="auto">
            <a:xfrm>
              <a:off x="1800" y="3072"/>
              <a:ext cx="2160" cy="10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Oracle Retail Allocation -</a:t>
              </a:r>
              <a:r>
                <a:rPr lang="en-US" altLang="ja-JP" sz="120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</a:t>
              </a:r>
              <a:endParaRPr lang="en-US" dirty="0"/>
            </a:p>
          </p:txBody>
        </p:sp>
        <p:sp>
          <p:nvSpPr>
            <p:cNvPr id="26" name="Rectangle 60"/>
            <p:cNvSpPr>
              <a:spLocks noChangeArrowheads="1"/>
            </p:cNvSpPr>
            <p:nvPr/>
          </p:nvSpPr>
          <p:spPr bwMode="auto">
            <a:xfrm>
              <a:off x="1800" y="5412"/>
              <a:ext cx="2160" cy="10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Oracle Retail Warehouse Mgt System -</a:t>
              </a:r>
              <a:r>
                <a:rPr lang="en-US" altLang="ja-JP" sz="120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ORWMS</a:t>
              </a:r>
              <a:endParaRPr lang="en-US" dirty="0"/>
            </a:p>
          </p:txBody>
        </p:sp>
        <p:sp>
          <p:nvSpPr>
            <p:cNvPr id="27" name="Rectangle 61"/>
            <p:cNvSpPr>
              <a:spLocks noChangeArrowheads="1"/>
            </p:cNvSpPr>
            <p:nvPr/>
          </p:nvSpPr>
          <p:spPr bwMode="auto">
            <a:xfrm>
              <a:off x="6495" y="9912"/>
              <a:ext cx="2160" cy="10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Oracle Retail Back Office -</a:t>
              </a:r>
              <a:r>
                <a:rPr lang="en-US" altLang="ja-JP" sz="120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ORBO</a:t>
              </a:r>
              <a:endParaRPr lang="en-US" dirty="0"/>
            </a:p>
          </p:txBody>
        </p:sp>
        <p:sp>
          <p:nvSpPr>
            <p:cNvPr id="28" name="Rectangle 62"/>
            <p:cNvSpPr>
              <a:spLocks noChangeArrowheads="1"/>
            </p:cNvSpPr>
            <p:nvPr/>
          </p:nvSpPr>
          <p:spPr bwMode="auto">
            <a:xfrm>
              <a:off x="9135" y="9912"/>
              <a:ext cx="2160" cy="10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Oracle Retail Point Of Service-</a:t>
              </a:r>
              <a:r>
                <a:rPr lang="en-US" altLang="ja-JP" sz="120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ORPOS</a:t>
              </a:r>
              <a:endParaRPr lang="en-US" dirty="0"/>
            </a:p>
          </p:txBody>
        </p:sp>
        <p:sp>
          <p:nvSpPr>
            <p:cNvPr id="29" name="Rectangle 63"/>
            <p:cNvSpPr>
              <a:spLocks noChangeArrowheads="1"/>
            </p:cNvSpPr>
            <p:nvPr/>
          </p:nvSpPr>
          <p:spPr bwMode="auto">
            <a:xfrm>
              <a:off x="6495" y="7979"/>
              <a:ext cx="2160" cy="10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Oracle Retail Central Office -</a:t>
              </a:r>
              <a:r>
                <a:rPr lang="en-US" altLang="ja-JP" sz="120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ORCO</a:t>
              </a:r>
              <a:endParaRPr lang="en-US" dirty="0"/>
            </a:p>
          </p:txBody>
        </p:sp>
        <p:sp>
          <p:nvSpPr>
            <p:cNvPr id="30" name="Rectangle 64"/>
            <p:cNvSpPr>
              <a:spLocks noChangeArrowheads="1"/>
            </p:cNvSpPr>
            <p:nvPr/>
          </p:nvSpPr>
          <p:spPr bwMode="auto">
            <a:xfrm>
              <a:off x="9915" y="3072"/>
              <a:ext cx="2160" cy="10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ja-JP" sz="1200" b="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Oracle Retail Data Warehouse -</a:t>
              </a:r>
              <a:r>
                <a:rPr lang="en-US" altLang="ja-JP" sz="1200" dirty="0">
                  <a:solidFill>
                    <a:srgbClr val="000000"/>
                  </a:solidFill>
                  <a:latin typeface="Times New Roman" pitchFamily="18" charset="0"/>
                  <a:ea typeface="Batang" pitchFamily="18" charset="-127"/>
                </a:rPr>
                <a:t>ORDW</a:t>
              </a:r>
              <a:endParaRPr lang="en-US" dirty="0"/>
            </a:p>
          </p:txBody>
        </p:sp>
        <p:cxnSp>
          <p:nvCxnSpPr>
            <p:cNvPr id="31" name="AutoShape 65"/>
            <p:cNvCxnSpPr>
              <a:cxnSpLocks noChangeShapeType="1"/>
              <a:stCxn id="26" idx="3"/>
              <a:endCxn id="19" idx="1"/>
            </p:cNvCxnSpPr>
            <p:nvPr/>
          </p:nvCxnSpPr>
          <p:spPr bwMode="auto">
            <a:xfrm>
              <a:off x="3960" y="5951"/>
              <a:ext cx="2535" cy="1"/>
            </a:xfrm>
            <a:prstGeom prst="bentConnector3">
              <a:avLst>
                <a:gd name="adj1" fmla="val 49981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2" name="AutoShape 66"/>
            <p:cNvCxnSpPr>
              <a:cxnSpLocks noChangeShapeType="1"/>
              <a:stCxn id="19" idx="1"/>
              <a:endCxn id="23" idx="3"/>
            </p:cNvCxnSpPr>
            <p:nvPr/>
          </p:nvCxnSpPr>
          <p:spPr bwMode="auto">
            <a:xfrm rot="10800000" flipV="1">
              <a:off x="3960" y="5952"/>
              <a:ext cx="2535" cy="2339"/>
            </a:xfrm>
            <a:prstGeom prst="bentConnector3">
              <a:avLst>
                <a:gd name="adj1" fmla="val 49981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3" name="AutoShape 67"/>
            <p:cNvCxnSpPr>
              <a:cxnSpLocks noChangeShapeType="1"/>
              <a:stCxn id="19" idx="3"/>
              <a:endCxn id="20" idx="1"/>
            </p:cNvCxnSpPr>
            <p:nvPr/>
          </p:nvCxnSpPr>
          <p:spPr bwMode="auto">
            <a:xfrm flipV="1">
              <a:off x="8655" y="5367"/>
              <a:ext cx="1410" cy="58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4" name="AutoShape 68"/>
            <p:cNvCxnSpPr>
              <a:cxnSpLocks noChangeShapeType="1"/>
              <a:stCxn id="19" idx="3"/>
              <a:endCxn id="21" idx="1"/>
            </p:cNvCxnSpPr>
            <p:nvPr/>
          </p:nvCxnSpPr>
          <p:spPr bwMode="auto">
            <a:xfrm>
              <a:off x="8655" y="5952"/>
              <a:ext cx="1425" cy="1290"/>
            </a:xfrm>
            <a:prstGeom prst="bentConnector3">
              <a:avLst>
                <a:gd name="adj1" fmla="val 49963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5" name="AutoShape 69"/>
            <p:cNvCxnSpPr>
              <a:cxnSpLocks noChangeShapeType="1"/>
              <a:stCxn id="28" idx="1"/>
              <a:endCxn id="27" idx="3"/>
            </p:cNvCxnSpPr>
            <p:nvPr/>
          </p:nvCxnSpPr>
          <p:spPr bwMode="auto">
            <a:xfrm flipH="1">
              <a:off x="8655" y="10451"/>
              <a:ext cx="4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6" name="AutoShape 70"/>
            <p:cNvCxnSpPr>
              <a:cxnSpLocks noChangeShapeType="1"/>
              <a:stCxn id="19" idx="2"/>
              <a:endCxn id="29" idx="0"/>
            </p:cNvCxnSpPr>
            <p:nvPr/>
          </p:nvCxnSpPr>
          <p:spPr bwMode="auto">
            <a:xfrm rot="5400000">
              <a:off x="7207" y="7610"/>
              <a:ext cx="73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7" name="AutoShape 71"/>
            <p:cNvCxnSpPr>
              <a:cxnSpLocks noChangeShapeType="1"/>
              <a:stCxn id="25" idx="3"/>
              <a:endCxn id="19" idx="0"/>
            </p:cNvCxnSpPr>
            <p:nvPr/>
          </p:nvCxnSpPr>
          <p:spPr bwMode="auto">
            <a:xfrm>
              <a:off x="3960" y="3612"/>
              <a:ext cx="3615" cy="105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8" name="AutoShape 72"/>
            <p:cNvCxnSpPr>
              <a:cxnSpLocks noChangeShapeType="1"/>
              <a:stCxn id="24" idx="1"/>
              <a:endCxn id="25" idx="0"/>
            </p:cNvCxnSpPr>
            <p:nvPr/>
          </p:nvCxnSpPr>
          <p:spPr bwMode="auto">
            <a:xfrm rot="10800000" flipV="1">
              <a:off x="2880" y="2398"/>
              <a:ext cx="2775" cy="67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9" name="AutoShape 73"/>
            <p:cNvCxnSpPr>
              <a:cxnSpLocks noChangeShapeType="1"/>
              <a:stCxn id="29" idx="2"/>
              <a:endCxn id="27" idx="0"/>
            </p:cNvCxnSpPr>
            <p:nvPr/>
          </p:nvCxnSpPr>
          <p:spPr bwMode="auto">
            <a:xfrm rot="5400000">
              <a:off x="7148" y="9484"/>
              <a:ext cx="8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40" name="AutoShape 74"/>
            <p:cNvCxnSpPr>
              <a:cxnSpLocks noChangeShapeType="1"/>
              <a:stCxn id="27" idx="0"/>
              <a:endCxn id="21" idx="2"/>
            </p:cNvCxnSpPr>
            <p:nvPr/>
          </p:nvCxnSpPr>
          <p:spPr bwMode="auto">
            <a:xfrm rot="16200000">
              <a:off x="8302" y="7054"/>
              <a:ext cx="2131" cy="3585"/>
            </a:xfrm>
            <a:prstGeom prst="bentConnector3">
              <a:avLst>
                <a:gd name="adj1" fmla="val 23884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1" name="AutoShape 75"/>
            <p:cNvCxnSpPr>
              <a:cxnSpLocks noChangeShapeType="1"/>
              <a:stCxn id="19" idx="0"/>
              <a:endCxn id="30" idx="1"/>
            </p:cNvCxnSpPr>
            <p:nvPr/>
          </p:nvCxnSpPr>
          <p:spPr bwMode="auto">
            <a:xfrm rot="16200000">
              <a:off x="8219" y="2967"/>
              <a:ext cx="1051" cy="234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2" name="AutoShape 76"/>
            <p:cNvCxnSpPr>
              <a:cxnSpLocks noChangeShapeType="1"/>
              <a:stCxn id="19" idx="2"/>
              <a:endCxn id="22" idx="0"/>
            </p:cNvCxnSpPr>
            <p:nvPr/>
          </p:nvCxnSpPr>
          <p:spPr bwMode="auto">
            <a:xfrm rot="5400000">
              <a:off x="4943" y="7279"/>
              <a:ext cx="2670" cy="2595"/>
            </a:xfrm>
            <a:prstGeom prst="curvedConnector3">
              <a:avLst>
                <a:gd name="adj1" fmla="val 12958"/>
              </a:avLst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43" name="Rectangle 81"/>
          <p:cNvSpPr>
            <a:spLocks noChangeArrowheads="1"/>
          </p:cNvSpPr>
          <p:nvPr/>
        </p:nvSpPr>
        <p:spPr bwMode="auto">
          <a:xfrm>
            <a:off x="126976" y="5508646"/>
            <a:ext cx="931862" cy="160338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None/>
            </a:pPr>
            <a:r>
              <a:rPr lang="en-US" sz="1000" dirty="0">
                <a:latin typeface="Arial" pitchFamily="34" charset="0"/>
                <a:ea typeface="Batang" pitchFamily="18" charset="-127"/>
              </a:rPr>
              <a:t>Commercial</a:t>
            </a:r>
          </a:p>
        </p:txBody>
      </p:sp>
      <p:sp>
        <p:nvSpPr>
          <p:cNvPr id="44" name="Rectangle 82"/>
          <p:cNvSpPr>
            <a:spLocks noChangeArrowheads="1"/>
          </p:cNvSpPr>
          <p:nvPr/>
        </p:nvSpPr>
        <p:spPr bwMode="auto">
          <a:xfrm>
            <a:off x="126976" y="5248296"/>
            <a:ext cx="931862" cy="160338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None/>
            </a:pPr>
            <a:r>
              <a:rPr lang="en-US" sz="800" dirty="0">
                <a:latin typeface="Arial" pitchFamily="34" charset="0"/>
                <a:ea typeface="Batang" pitchFamily="18" charset="-127"/>
              </a:rPr>
              <a:t>Plan &amp; Control</a:t>
            </a:r>
          </a:p>
        </p:txBody>
      </p:sp>
      <p:sp>
        <p:nvSpPr>
          <p:cNvPr id="45" name="Rectangle 83"/>
          <p:cNvSpPr>
            <a:spLocks noChangeArrowheads="1"/>
          </p:cNvSpPr>
          <p:nvPr/>
        </p:nvSpPr>
        <p:spPr bwMode="auto">
          <a:xfrm>
            <a:off x="139676" y="5745184"/>
            <a:ext cx="931862" cy="160337"/>
          </a:xfrm>
          <a:prstGeom prst="rect">
            <a:avLst/>
          </a:prstGeom>
          <a:solidFill>
            <a:srgbClr val="669900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sz="1000" dirty="0">
                <a:solidFill>
                  <a:srgbClr val="FFFFFF"/>
                </a:solidFill>
                <a:latin typeface="Times New Roman" pitchFamily="18" charset="0"/>
                <a:ea typeface="Batang" pitchFamily="18" charset="-127"/>
              </a:rPr>
              <a:t>Store</a:t>
            </a:r>
          </a:p>
        </p:txBody>
      </p:sp>
      <p:sp>
        <p:nvSpPr>
          <p:cNvPr id="46" name="Rectangle 84"/>
          <p:cNvSpPr>
            <a:spLocks noChangeArrowheads="1"/>
          </p:cNvSpPr>
          <p:nvPr/>
        </p:nvSpPr>
        <p:spPr bwMode="auto">
          <a:xfrm>
            <a:off x="139676" y="6007121"/>
            <a:ext cx="931862" cy="160338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None/>
            </a:pPr>
            <a:r>
              <a:rPr lang="en-US" sz="1000" dirty="0">
                <a:latin typeface="Arial" pitchFamily="34" charset="0"/>
                <a:ea typeface="Batang" pitchFamily="18" charset="-127"/>
              </a:rPr>
              <a:t>Distribution</a:t>
            </a:r>
          </a:p>
        </p:txBody>
      </p:sp>
      <p:sp>
        <p:nvSpPr>
          <p:cNvPr id="47" name="Rectangle 85"/>
          <p:cNvSpPr>
            <a:spLocks noChangeArrowheads="1"/>
          </p:cNvSpPr>
          <p:nvPr/>
        </p:nvSpPr>
        <p:spPr bwMode="auto">
          <a:xfrm>
            <a:off x="139676" y="6269059"/>
            <a:ext cx="931862" cy="160337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None/>
            </a:pPr>
            <a:r>
              <a:rPr lang="en-US" sz="1000" dirty="0">
                <a:latin typeface="Arial" pitchFamily="34" charset="0"/>
                <a:ea typeface="Batang" pitchFamily="18" charset="-127"/>
              </a:rPr>
              <a:t>Finance</a:t>
            </a: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>
          <a:xfrm>
            <a:off x="161925" y="53975"/>
            <a:ext cx="8753475" cy="481670"/>
          </a:xfrm>
        </p:spPr>
        <p:txBody>
          <a:bodyPr/>
          <a:lstStyle/>
          <a:p>
            <a:r>
              <a:rPr lang="en-US" dirty="0" smtClean="0"/>
              <a:t>Oracle Retail Solutions &amp; Products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53975"/>
            <a:ext cx="8753475" cy="448521"/>
          </a:xfrm>
        </p:spPr>
        <p:txBody>
          <a:bodyPr/>
          <a:lstStyle/>
          <a:p>
            <a:r>
              <a:rPr lang="en-US" dirty="0" smtClean="0"/>
              <a:t>Oracle Retail – Solutions &amp; Products</a:t>
            </a:r>
          </a:p>
        </p:txBody>
      </p:sp>
      <p:graphicFrame>
        <p:nvGraphicFramePr>
          <p:cNvPr id="659496" name="Group 40"/>
          <p:cNvGraphicFramePr>
            <a:graphicFrameLocks noGrp="1"/>
          </p:cNvGraphicFramePr>
          <p:nvPr>
            <p:ph type="tbl" idx="4294967295"/>
          </p:nvPr>
        </p:nvGraphicFramePr>
        <p:xfrm>
          <a:off x="360363" y="760413"/>
          <a:ext cx="8326437" cy="5601336"/>
        </p:xfrm>
        <a:graphic>
          <a:graphicData uri="http://schemas.openxmlformats.org/drawingml/2006/table">
            <a:tbl>
              <a:tblPr/>
              <a:tblGrid>
                <a:gridCol w="2124075"/>
                <a:gridCol w="3314700"/>
                <a:gridCol w="2887662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8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Merchandise Operations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Design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Invoice Matching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Sales Audit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WebTrack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Merchandising System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Price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Trade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Store &amp; Multi channel Retailing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Point of 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Store Inventory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Supply Chain Planning &amp; Optimization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Advanced Inventory Planning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Inventory Optimization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Supply Chain Execution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Labor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Warehouse Management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Merchandise Planning &amp; Optimization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Item Planning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Price Optimization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Promotion Planning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Merchandise Financial planning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Demand Planning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Demand Forecasting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Enterprise Infrastructure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Active Retail Intelligence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Data Warehouse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Portal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Oracle Retail Integration Solution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P Deliverable &amp; Presentation Graphics Standard - Master Slide">
  <a:themeElements>
    <a:clrScheme name="GCP Deliverable &amp; Presentation Graphics Standard - Mast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4E84C4"/>
      </a:hlink>
      <a:folHlink>
        <a:srgbClr val="C4ECFB"/>
      </a:folHlink>
    </a:clrScheme>
    <a:fontScheme name="GCP Deliverable &amp; Presentation Graphics Standard - Mast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CP Deliverable &amp; Presentation Graphics Standard -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4E84C4"/>
        </a:hlink>
        <a:folHlink>
          <a:srgbClr val="C4EC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64100</TotalTime>
  <Words>1149</Words>
  <Application>Microsoft Office PowerPoint</Application>
  <PresentationFormat>On-screen Show (4:3)</PresentationFormat>
  <Paragraphs>438</Paragraphs>
  <Slides>17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GCP Deliverable &amp; Presentation Graphics Standard - Master Slide</vt:lpstr>
      <vt:lpstr>Microsoft Clip Gallery</vt:lpstr>
      <vt:lpstr>Maven – The Knowledge Sharing Platform  Oracle Retail Solution Overview - Functional Day 1 (11th April 2012) Sougata Sarkar</vt:lpstr>
      <vt:lpstr>Agenda</vt:lpstr>
      <vt:lpstr>Slide 3</vt:lpstr>
      <vt:lpstr>What is Retailing?</vt:lpstr>
      <vt:lpstr>Retail Business Process</vt:lpstr>
      <vt:lpstr>Overview of Retail Functions</vt:lpstr>
      <vt:lpstr>ORACLE RETAIL ( Retek ) - Background</vt:lpstr>
      <vt:lpstr>Oracle Retail Solutions &amp; Products</vt:lpstr>
      <vt:lpstr>Oracle Retail – Solutions &amp; Products</vt:lpstr>
      <vt:lpstr>Challenges in a Retail</vt:lpstr>
      <vt:lpstr>Challenges in a Retail – Specific to Merchandise Offering</vt:lpstr>
      <vt:lpstr>Business Process-Purchase to Pay Cycle</vt:lpstr>
      <vt:lpstr>Business Process-Sell to Account Cycle </vt:lpstr>
      <vt:lpstr>Business Models in Indian Scenario</vt:lpstr>
      <vt:lpstr>Terminology</vt:lpstr>
      <vt:lpstr>Slide 16</vt:lpstr>
      <vt:lpstr>  Thank You  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Retail-Foundation Data</dc:title>
  <dc:creator>TCS</dc:creator>
  <cp:lastModifiedBy>369142</cp:lastModifiedBy>
  <cp:revision>2486</cp:revision>
  <dcterms:created xsi:type="dcterms:W3CDTF">2003-04-02T09:13:12Z</dcterms:created>
  <dcterms:modified xsi:type="dcterms:W3CDTF">2012-04-12T14:47:05Z</dcterms:modified>
</cp:coreProperties>
</file>