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41"/>
  </p:notesMasterIdLst>
  <p:handoutMasterIdLst>
    <p:handoutMasterId r:id="rId42"/>
  </p:handoutMasterIdLst>
  <p:sldIdLst>
    <p:sldId id="863" r:id="rId2"/>
    <p:sldId id="874" r:id="rId3"/>
    <p:sldId id="1142" r:id="rId4"/>
    <p:sldId id="1143" r:id="rId5"/>
    <p:sldId id="1152" r:id="rId6"/>
    <p:sldId id="1153" r:id="rId7"/>
    <p:sldId id="1150" r:id="rId8"/>
    <p:sldId id="1149" r:id="rId9"/>
    <p:sldId id="1147" r:id="rId10"/>
    <p:sldId id="1146" r:id="rId11"/>
    <p:sldId id="1148" r:id="rId12"/>
    <p:sldId id="1144" r:id="rId13"/>
    <p:sldId id="1145" r:id="rId14"/>
    <p:sldId id="1151" r:id="rId15"/>
    <p:sldId id="1122" r:id="rId16"/>
    <p:sldId id="1123" r:id="rId17"/>
    <p:sldId id="1124" r:id="rId18"/>
    <p:sldId id="1125" r:id="rId19"/>
    <p:sldId id="1126" r:id="rId20"/>
    <p:sldId id="1127" r:id="rId21"/>
    <p:sldId id="1128" r:id="rId22"/>
    <p:sldId id="1129" r:id="rId23"/>
    <p:sldId id="1130" r:id="rId24"/>
    <p:sldId id="1131" r:id="rId25"/>
    <p:sldId id="1132" r:id="rId26"/>
    <p:sldId id="1133" r:id="rId27"/>
    <p:sldId id="1134" r:id="rId28"/>
    <p:sldId id="1135" r:id="rId29"/>
    <p:sldId id="1119" r:id="rId30"/>
    <p:sldId id="1120" r:id="rId31"/>
    <p:sldId id="1115" r:id="rId32"/>
    <p:sldId id="1154" r:id="rId33"/>
    <p:sldId id="1155" r:id="rId34"/>
    <p:sldId id="1116" r:id="rId35"/>
    <p:sldId id="1117" r:id="rId36"/>
    <p:sldId id="1118" r:id="rId37"/>
    <p:sldId id="1121" r:id="rId38"/>
    <p:sldId id="1114" r:id="rId39"/>
    <p:sldId id="1113" r:id="rId40"/>
  </p:sldIdLst>
  <p:sldSz cx="9144000" cy="6858000" type="screen4x3"/>
  <p:notesSz cx="6985000" cy="9271000"/>
  <p:defaultTextStyle>
    <a:defPPr>
      <a:defRPr lang="en-GB"/>
    </a:defPPr>
    <a:lvl1pPr algn="ctr" rtl="0" fontAlgn="base">
      <a:lnSpc>
        <a:spcPct val="104000"/>
      </a:lnSpc>
      <a:spcBef>
        <a:spcPct val="20000"/>
      </a:spcBef>
      <a:spcAft>
        <a:spcPct val="0"/>
      </a:spcAft>
      <a:buClr>
        <a:schemeClr val="accent1"/>
      </a:buClr>
      <a:buFont typeface="Wingdings" pitchFamily="2" charset="2"/>
      <a:buChar char="§"/>
      <a:defRPr sz="1200" kern="1200">
        <a:solidFill>
          <a:schemeClr val="tx1"/>
        </a:solidFill>
        <a:latin typeface="Arial" charset="0"/>
        <a:ea typeface="+mn-ea"/>
        <a:cs typeface="Arial" charset="0"/>
      </a:defRPr>
    </a:lvl1pPr>
    <a:lvl2pPr marL="457200" algn="ctr" rtl="0" fontAlgn="base">
      <a:lnSpc>
        <a:spcPct val="104000"/>
      </a:lnSpc>
      <a:spcBef>
        <a:spcPct val="20000"/>
      </a:spcBef>
      <a:spcAft>
        <a:spcPct val="0"/>
      </a:spcAft>
      <a:buClr>
        <a:schemeClr val="accent1"/>
      </a:buClr>
      <a:buFont typeface="Wingdings" pitchFamily="2" charset="2"/>
      <a:buChar char="§"/>
      <a:defRPr sz="1200" kern="1200">
        <a:solidFill>
          <a:schemeClr val="tx1"/>
        </a:solidFill>
        <a:latin typeface="Arial" charset="0"/>
        <a:ea typeface="+mn-ea"/>
        <a:cs typeface="Arial" charset="0"/>
      </a:defRPr>
    </a:lvl2pPr>
    <a:lvl3pPr marL="914400" algn="ctr" rtl="0" fontAlgn="base">
      <a:lnSpc>
        <a:spcPct val="104000"/>
      </a:lnSpc>
      <a:spcBef>
        <a:spcPct val="20000"/>
      </a:spcBef>
      <a:spcAft>
        <a:spcPct val="0"/>
      </a:spcAft>
      <a:buClr>
        <a:schemeClr val="accent1"/>
      </a:buClr>
      <a:buFont typeface="Wingdings" pitchFamily="2" charset="2"/>
      <a:buChar char="§"/>
      <a:defRPr sz="1200" kern="1200">
        <a:solidFill>
          <a:schemeClr val="tx1"/>
        </a:solidFill>
        <a:latin typeface="Arial" charset="0"/>
        <a:ea typeface="+mn-ea"/>
        <a:cs typeface="Arial" charset="0"/>
      </a:defRPr>
    </a:lvl3pPr>
    <a:lvl4pPr marL="1371600" algn="ctr" rtl="0" fontAlgn="base">
      <a:lnSpc>
        <a:spcPct val="104000"/>
      </a:lnSpc>
      <a:spcBef>
        <a:spcPct val="20000"/>
      </a:spcBef>
      <a:spcAft>
        <a:spcPct val="0"/>
      </a:spcAft>
      <a:buClr>
        <a:schemeClr val="accent1"/>
      </a:buClr>
      <a:buFont typeface="Wingdings" pitchFamily="2" charset="2"/>
      <a:buChar char="§"/>
      <a:defRPr sz="1200" kern="1200">
        <a:solidFill>
          <a:schemeClr val="tx1"/>
        </a:solidFill>
        <a:latin typeface="Arial" charset="0"/>
        <a:ea typeface="+mn-ea"/>
        <a:cs typeface="Arial" charset="0"/>
      </a:defRPr>
    </a:lvl4pPr>
    <a:lvl5pPr marL="1828800" algn="ctr" rtl="0" fontAlgn="base">
      <a:lnSpc>
        <a:spcPct val="104000"/>
      </a:lnSpc>
      <a:spcBef>
        <a:spcPct val="20000"/>
      </a:spcBef>
      <a:spcAft>
        <a:spcPct val="0"/>
      </a:spcAft>
      <a:buClr>
        <a:schemeClr val="accent1"/>
      </a:buClr>
      <a:buFont typeface="Wingdings" pitchFamily="2" charset="2"/>
      <a:buChar char="§"/>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Arial" charset="0"/>
        <a:ea typeface="+mn-ea"/>
        <a:cs typeface="Arial" charset="0"/>
      </a:defRPr>
    </a:lvl6pPr>
    <a:lvl7pPr marL="2743200" algn="l" defTabSz="914400" rtl="0" eaLnBrk="1" latinLnBrk="0" hangingPunct="1">
      <a:defRPr sz="1200" kern="1200">
        <a:solidFill>
          <a:schemeClr val="tx1"/>
        </a:solidFill>
        <a:latin typeface="Arial" charset="0"/>
        <a:ea typeface="+mn-ea"/>
        <a:cs typeface="Arial" charset="0"/>
      </a:defRPr>
    </a:lvl7pPr>
    <a:lvl8pPr marL="3200400" algn="l" defTabSz="914400" rtl="0" eaLnBrk="1" latinLnBrk="0" hangingPunct="1">
      <a:defRPr sz="1200" kern="1200">
        <a:solidFill>
          <a:schemeClr val="tx1"/>
        </a:solidFill>
        <a:latin typeface="Arial" charset="0"/>
        <a:ea typeface="+mn-ea"/>
        <a:cs typeface="Arial" charset="0"/>
      </a:defRPr>
    </a:lvl8pPr>
    <a:lvl9pPr marL="3657600" algn="l" defTabSz="914400" rtl="0" eaLnBrk="1" latinLnBrk="0" hangingPunct="1">
      <a:defRPr sz="1200"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lissa L  Marroso" initials="" lastIdx="15" clrIdx="0"/>
  <p:cmAuthor id="1" name="Petar Bielovich" initials="" lastIdx="0" clrIdx="1"/>
  <p:cmAuthor id="2" name="IBM_User"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0066"/>
    <a:srgbClr val="CBC8E0"/>
    <a:srgbClr val="A8C9CC"/>
    <a:srgbClr val="FF3300"/>
    <a:srgbClr val="006600"/>
    <a:srgbClr val="000066"/>
    <a:srgbClr val="CC9900"/>
    <a:srgbClr val="FF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00" autoAdjust="0"/>
    <p:restoredTop sz="97667" autoAdjust="0"/>
  </p:normalViewPr>
  <p:slideViewPr>
    <p:cSldViewPr>
      <p:cViewPr>
        <p:scale>
          <a:sx n="64" d="100"/>
          <a:sy n="64" d="100"/>
        </p:scale>
        <p:origin x="-498"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0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BBD26C-82F8-45CD-B711-2D3C4CA97D36}" type="doc">
      <dgm:prSet loTypeId="urn:microsoft.com/office/officeart/2005/8/layout/target1" loCatId="relationship" qsTypeId="urn:microsoft.com/office/officeart/2005/8/quickstyle/simple1" qsCatId="simple" csTypeId="urn:microsoft.com/office/officeart/2005/8/colors/accent1_2" csCatId="accent1"/>
      <dgm:spPr/>
      <dgm:t>
        <a:bodyPr/>
        <a:lstStyle/>
        <a:p>
          <a:endParaRPr lang="en-US"/>
        </a:p>
      </dgm:t>
    </dgm:pt>
    <dgm:pt modelId="{52503DE6-5BA5-4C74-A51F-92C27B713FCB}">
      <dgm:prSet/>
      <dgm:spPr/>
      <dgm:t>
        <a:bodyPr/>
        <a:lstStyle/>
        <a:p>
          <a:pPr rtl="0"/>
          <a:r>
            <a:rPr lang="en-US" dirty="0" smtClean="0"/>
            <a:t>Oracle Retail Architecture</a:t>
          </a:r>
          <a:endParaRPr lang="en-US" dirty="0"/>
        </a:p>
      </dgm:t>
    </dgm:pt>
    <dgm:pt modelId="{A2F4E08A-109C-4AD5-AEDF-FB81D3486772}" type="parTrans" cxnId="{D94D54F6-1A44-426E-BB76-C3F415CFB519}">
      <dgm:prSet/>
      <dgm:spPr/>
      <dgm:t>
        <a:bodyPr/>
        <a:lstStyle/>
        <a:p>
          <a:endParaRPr lang="en-US"/>
        </a:p>
      </dgm:t>
    </dgm:pt>
    <dgm:pt modelId="{F4EE3CD8-4679-4D71-A3B2-DACBAF128861}" type="sibTrans" cxnId="{D94D54F6-1A44-426E-BB76-C3F415CFB519}">
      <dgm:prSet/>
      <dgm:spPr/>
      <dgm:t>
        <a:bodyPr/>
        <a:lstStyle/>
        <a:p>
          <a:endParaRPr lang="en-US"/>
        </a:p>
      </dgm:t>
    </dgm:pt>
    <dgm:pt modelId="{77D19271-80B0-4931-AF89-C9A105705E7D}">
      <dgm:prSet/>
      <dgm:spPr/>
      <dgm:t>
        <a:bodyPr/>
        <a:lstStyle/>
        <a:p>
          <a:pPr rtl="0"/>
          <a:r>
            <a:rPr lang="en-US" dirty="0" smtClean="0"/>
            <a:t>Integration Strategy &amp; Approach </a:t>
          </a:r>
          <a:endParaRPr lang="en-US" dirty="0"/>
        </a:p>
      </dgm:t>
    </dgm:pt>
    <dgm:pt modelId="{3DC51AF9-3EB9-44C2-88E7-81CD8534D935}" type="parTrans" cxnId="{683E3DD0-4121-4C7C-8F44-171ADFCC7E6A}">
      <dgm:prSet/>
      <dgm:spPr/>
      <dgm:t>
        <a:bodyPr/>
        <a:lstStyle/>
        <a:p>
          <a:endParaRPr lang="en-US"/>
        </a:p>
      </dgm:t>
    </dgm:pt>
    <dgm:pt modelId="{85822439-4593-485B-AFCB-7430791B17B4}" type="sibTrans" cxnId="{683E3DD0-4121-4C7C-8F44-171ADFCC7E6A}">
      <dgm:prSet/>
      <dgm:spPr/>
      <dgm:t>
        <a:bodyPr/>
        <a:lstStyle/>
        <a:p>
          <a:endParaRPr lang="en-US"/>
        </a:p>
      </dgm:t>
    </dgm:pt>
    <dgm:pt modelId="{3BE52FC7-D8A7-44A2-87D9-7EE32F150744}">
      <dgm:prSet/>
      <dgm:spPr/>
      <dgm:t>
        <a:bodyPr/>
        <a:lstStyle/>
        <a:p>
          <a:pPr rtl="0"/>
          <a:r>
            <a:rPr lang="en-US" dirty="0" smtClean="0"/>
            <a:t>LSIPL Landscape</a:t>
          </a:r>
          <a:endParaRPr lang="en-US" dirty="0"/>
        </a:p>
      </dgm:t>
    </dgm:pt>
    <dgm:pt modelId="{58D986AD-F052-435E-A2F4-50D02B2791C9}" type="parTrans" cxnId="{985EDE9B-62A0-4615-9539-B300060770A8}">
      <dgm:prSet/>
      <dgm:spPr/>
      <dgm:t>
        <a:bodyPr/>
        <a:lstStyle/>
        <a:p>
          <a:endParaRPr lang="en-US"/>
        </a:p>
      </dgm:t>
    </dgm:pt>
    <dgm:pt modelId="{35DFB90C-8EFE-4596-B99C-F083E570FC46}" type="sibTrans" cxnId="{985EDE9B-62A0-4615-9539-B300060770A8}">
      <dgm:prSet/>
      <dgm:spPr/>
      <dgm:t>
        <a:bodyPr/>
        <a:lstStyle/>
        <a:p>
          <a:endParaRPr lang="en-US"/>
        </a:p>
      </dgm:t>
    </dgm:pt>
    <dgm:pt modelId="{F16F7B63-1B0B-4461-94DE-E7716984E0C1}">
      <dgm:prSet/>
      <dgm:spPr/>
      <dgm:t>
        <a:bodyPr/>
        <a:lstStyle/>
        <a:p>
          <a:pPr rtl="0"/>
          <a:r>
            <a:rPr lang="en-US" dirty="0" smtClean="0"/>
            <a:t>Rollout Approach &amp; Solution Landscape</a:t>
          </a:r>
          <a:endParaRPr lang="en-US" dirty="0"/>
        </a:p>
      </dgm:t>
    </dgm:pt>
    <dgm:pt modelId="{F27C27D6-6C3F-472F-A41D-EABBE4B8D91C}" type="parTrans" cxnId="{63D82822-8D27-4E67-BE27-F622775E3C84}">
      <dgm:prSet/>
      <dgm:spPr/>
      <dgm:t>
        <a:bodyPr/>
        <a:lstStyle/>
        <a:p>
          <a:endParaRPr lang="en-US"/>
        </a:p>
      </dgm:t>
    </dgm:pt>
    <dgm:pt modelId="{4A5DC55A-1F9C-415F-9068-B714F493B800}" type="sibTrans" cxnId="{63D82822-8D27-4E67-BE27-F622775E3C84}">
      <dgm:prSet/>
      <dgm:spPr/>
      <dgm:t>
        <a:bodyPr/>
        <a:lstStyle/>
        <a:p>
          <a:endParaRPr lang="en-US"/>
        </a:p>
      </dgm:t>
    </dgm:pt>
    <dgm:pt modelId="{CA656244-47C4-45E8-A892-1510C1BCDEC0}">
      <dgm:prSet/>
      <dgm:spPr/>
      <dgm:t>
        <a:bodyPr/>
        <a:lstStyle/>
        <a:p>
          <a:pPr rtl="0"/>
          <a:r>
            <a:rPr lang="en-US" dirty="0" smtClean="0"/>
            <a:t>Data Migration Approach </a:t>
          </a:r>
          <a:endParaRPr lang="en-US" dirty="0"/>
        </a:p>
      </dgm:t>
    </dgm:pt>
    <dgm:pt modelId="{026284E2-1077-40A0-850C-3BBC63C2C53E}" type="parTrans" cxnId="{F0434723-3AF8-4531-B2D4-C8624EE7A5B2}">
      <dgm:prSet/>
      <dgm:spPr/>
      <dgm:t>
        <a:bodyPr/>
        <a:lstStyle/>
        <a:p>
          <a:endParaRPr lang="en-US"/>
        </a:p>
      </dgm:t>
    </dgm:pt>
    <dgm:pt modelId="{1E1E36E8-CC57-4F3E-8EDD-1BBCA86830F6}" type="sibTrans" cxnId="{F0434723-3AF8-4531-B2D4-C8624EE7A5B2}">
      <dgm:prSet/>
      <dgm:spPr/>
      <dgm:t>
        <a:bodyPr/>
        <a:lstStyle/>
        <a:p>
          <a:endParaRPr lang="en-US"/>
        </a:p>
      </dgm:t>
    </dgm:pt>
    <dgm:pt modelId="{ED4E297B-F5BA-4B99-888D-26D355320053}">
      <dgm:prSet/>
      <dgm:spPr/>
      <dgm:t>
        <a:bodyPr/>
        <a:lstStyle/>
        <a:p>
          <a:pPr rtl="0"/>
          <a:endParaRPr lang="en-US" dirty="0"/>
        </a:p>
      </dgm:t>
    </dgm:pt>
    <dgm:pt modelId="{B43AFE15-4C25-4551-827F-DD12A30DCB36}" type="parTrans" cxnId="{93EF32BB-2482-44D0-AA6C-EC04F22ADB20}">
      <dgm:prSet/>
      <dgm:spPr/>
      <dgm:t>
        <a:bodyPr/>
        <a:lstStyle/>
        <a:p>
          <a:endParaRPr lang="en-US"/>
        </a:p>
      </dgm:t>
    </dgm:pt>
    <dgm:pt modelId="{EBC95325-C621-4809-8D3B-17A77ACE44DB}" type="sibTrans" cxnId="{93EF32BB-2482-44D0-AA6C-EC04F22ADB20}">
      <dgm:prSet/>
      <dgm:spPr/>
      <dgm:t>
        <a:bodyPr/>
        <a:lstStyle/>
        <a:p>
          <a:endParaRPr lang="en-US"/>
        </a:p>
      </dgm:t>
    </dgm:pt>
    <dgm:pt modelId="{8F328F26-9242-45DF-86C4-7BCF34DB0305}" type="pres">
      <dgm:prSet presAssocID="{16BBD26C-82F8-45CD-B711-2D3C4CA97D36}" presName="composite" presStyleCnt="0">
        <dgm:presLayoutVars>
          <dgm:chMax val="5"/>
          <dgm:dir/>
          <dgm:resizeHandles val="exact"/>
        </dgm:presLayoutVars>
      </dgm:prSet>
      <dgm:spPr/>
    </dgm:pt>
    <dgm:pt modelId="{F111B8A6-6C1D-46B0-994D-A0FFC66C43D4}" type="pres">
      <dgm:prSet presAssocID="{52503DE6-5BA5-4C74-A51F-92C27B713FCB}" presName="circle1" presStyleLbl="lnNode1" presStyleIdx="0" presStyleCnt="5"/>
      <dgm:spPr/>
    </dgm:pt>
    <dgm:pt modelId="{1A641F7C-0C15-4D8B-89A7-27FDE6235FC7}" type="pres">
      <dgm:prSet presAssocID="{52503DE6-5BA5-4C74-A51F-92C27B713FCB}" presName="text1" presStyleLbl="revTx" presStyleIdx="0" presStyleCnt="5">
        <dgm:presLayoutVars>
          <dgm:bulletEnabled val="1"/>
        </dgm:presLayoutVars>
      </dgm:prSet>
      <dgm:spPr/>
    </dgm:pt>
    <dgm:pt modelId="{16DB864A-78E5-47B0-A038-07F4C3CADDAB}" type="pres">
      <dgm:prSet presAssocID="{52503DE6-5BA5-4C74-A51F-92C27B713FCB}" presName="line1" presStyleLbl="callout" presStyleIdx="0" presStyleCnt="10"/>
      <dgm:spPr/>
    </dgm:pt>
    <dgm:pt modelId="{0B7485C3-6081-4848-AA36-8D7F393DB05A}" type="pres">
      <dgm:prSet presAssocID="{52503DE6-5BA5-4C74-A51F-92C27B713FCB}" presName="d1" presStyleLbl="callout" presStyleIdx="1" presStyleCnt="10"/>
      <dgm:spPr/>
    </dgm:pt>
    <dgm:pt modelId="{0A1DBFB8-A788-4F0A-8EB6-E100233B82AC}" type="pres">
      <dgm:prSet presAssocID="{77D19271-80B0-4931-AF89-C9A105705E7D}" presName="circle2" presStyleLbl="lnNode1" presStyleIdx="1" presStyleCnt="5"/>
      <dgm:spPr/>
    </dgm:pt>
    <dgm:pt modelId="{648BDBEA-D6EA-4827-870E-960540BB5705}" type="pres">
      <dgm:prSet presAssocID="{77D19271-80B0-4931-AF89-C9A105705E7D}" presName="text2" presStyleLbl="revTx" presStyleIdx="1" presStyleCnt="5">
        <dgm:presLayoutVars>
          <dgm:bulletEnabled val="1"/>
        </dgm:presLayoutVars>
      </dgm:prSet>
      <dgm:spPr/>
    </dgm:pt>
    <dgm:pt modelId="{937975BE-6427-4D55-9DE3-880E7912D0CA}" type="pres">
      <dgm:prSet presAssocID="{77D19271-80B0-4931-AF89-C9A105705E7D}" presName="line2" presStyleLbl="callout" presStyleIdx="2" presStyleCnt="10"/>
      <dgm:spPr/>
    </dgm:pt>
    <dgm:pt modelId="{5783608B-2F8A-47B4-A1FA-D99264456C2E}" type="pres">
      <dgm:prSet presAssocID="{77D19271-80B0-4931-AF89-C9A105705E7D}" presName="d2" presStyleLbl="callout" presStyleIdx="3" presStyleCnt="10"/>
      <dgm:spPr/>
    </dgm:pt>
    <dgm:pt modelId="{4851B94E-C206-4D39-94F0-6849A0A0A7E1}" type="pres">
      <dgm:prSet presAssocID="{3BE52FC7-D8A7-44A2-87D9-7EE32F150744}" presName="circle3" presStyleLbl="lnNode1" presStyleIdx="2" presStyleCnt="5"/>
      <dgm:spPr/>
    </dgm:pt>
    <dgm:pt modelId="{28B1062F-231D-4E40-82D5-A890682FA53A}" type="pres">
      <dgm:prSet presAssocID="{3BE52FC7-D8A7-44A2-87D9-7EE32F150744}" presName="text3" presStyleLbl="revTx" presStyleIdx="2" presStyleCnt="5">
        <dgm:presLayoutVars>
          <dgm:bulletEnabled val="1"/>
        </dgm:presLayoutVars>
      </dgm:prSet>
      <dgm:spPr/>
    </dgm:pt>
    <dgm:pt modelId="{71BF6F6D-99EC-4C80-87C4-F57E8AB751A2}" type="pres">
      <dgm:prSet presAssocID="{3BE52FC7-D8A7-44A2-87D9-7EE32F150744}" presName="line3" presStyleLbl="callout" presStyleIdx="4" presStyleCnt="10"/>
      <dgm:spPr/>
    </dgm:pt>
    <dgm:pt modelId="{365F6DB3-BB6B-4003-92D4-1CBDCA7D3EE3}" type="pres">
      <dgm:prSet presAssocID="{3BE52FC7-D8A7-44A2-87D9-7EE32F150744}" presName="d3" presStyleLbl="callout" presStyleIdx="5" presStyleCnt="10"/>
      <dgm:spPr/>
    </dgm:pt>
    <dgm:pt modelId="{54C07755-72D6-40CD-8D7B-F4B1AE5DEA71}" type="pres">
      <dgm:prSet presAssocID="{F16F7B63-1B0B-4461-94DE-E7716984E0C1}" presName="circle4" presStyleLbl="lnNode1" presStyleIdx="3" presStyleCnt="5"/>
      <dgm:spPr/>
    </dgm:pt>
    <dgm:pt modelId="{C69B944A-B6A8-4D69-B24F-C3DD6EBE06B5}" type="pres">
      <dgm:prSet presAssocID="{F16F7B63-1B0B-4461-94DE-E7716984E0C1}" presName="text4" presStyleLbl="revTx" presStyleIdx="3" presStyleCnt="5">
        <dgm:presLayoutVars>
          <dgm:bulletEnabled val="1"/>
        </dgm:presLayoutVars>
      </dgm:prSet>
      <dgm:spPr/>
    </dgm:pt>
    <dgm:pt modelId="{412BBB8A-BC20-44C8-A8B6-F5310C544CDF}" type="pres">
      <dgm:prSet presAssocID="{F16F7B63-1B0B-4461-94DE-E7716984E0C1}" presName="line4" presStyleLbl="callout" presStyleIdx="6" presStyleCnt="10"/>
      <dgm:spPr/>
    </dgm:pt>
    <dgm:pt modelId="{2426E1E7-A742-4453-B1E0-75FA0055FE6C}" type="pres">
      <dgm:prSet presAssocID="{F16F7B63-1B0B-4461-94DE-E7716984E0C1}" presName="d4" presStyleLbl="callout" presStyleIdx="7" presStyleCnt="10"/>
      <dgm:spPr/>
    </dgm:pt>
    <dgm:pt modelId="{E8EDB643-FA99-4BC3-B853-24AE0E41789B}" type="pres">
      <dgm:prSet presAssocID="{CA656244-47C4-45E8-A892-1510C1BCDEC0}" presName="circle5" presStyleLbl="lnNode1" presStyleIdx="4" presStyleCnt="5"/>
      <dgm:spPr/>
    </dgm:pt>
    <dgm:pt modelId="{B81E08A1-8FB7-4CCC-B7D8-C621F83D429B}" type="pres">
      <dgm:prSet presAssocID="{CA656244-47C4-45E8-A892-1510C1BCDEC0}" presName="text5" presStyleLbl="revTx" presStyleIdx="4" presStyleCnt="5">
        <dgm:presLayoutVars>
          <dgm:bulletEnabled val="1"/>
        </dgm:presLayoutVars>
      </dgm:prSet>
      <dgm:spPr/>
    </dgm:pt>
    <dgm:pt modelId="{423C6408-63F3-4170-BB0F-5902BE8E78CA}" type="pres">
      <dgm:prSet presAssocID="{CA656244-47C4-45E8-A892-1510C1BCDEC0}" presName="line5" presStyleLbl="callout" presStyleIdx="8" presStyleCnt="10"/>
      <dgm:spPr/>
    </dgm:pt>
    <dgm:pt modelId="{3F80D1A8-9BF5-4F52-8E58-F24BF945BFA0}" type="pres">
      <dgm:prSet presAssocID="{CA656244-47C4-45E8-A892-1510C1BCDEC0}" presName="d5" presStyleLbl="callout" presStyleIdx="9" presStyleCnt="10"/>
      <dgm:spPr/>
    </dgm:pt>
  </dgm:ptLst>
  <dgm:cxnLst>
    <dgm:cxn modelId="{5EC62EAC-D61C-485E-BE0A-7668B7181226}" type="presOf" srcId="{52503DE6-5BA5-4C74-A51F-92C27B713FCB}" destId="{1A641F7C-0C15-4D8B-89A7-27FDE6235FC7}" srcOrd="0" destOrd="0" presId="urn:microsoft.com/office/officeart/2005/8/layout/target1"/>
    <dgm:cxn modelId="{63D82822-8D27-4E67-BE27-F622775E3C84}" srcId="{16BBD26C-82F8-45CD-B711-2D3C4CA97D36}" destId="{F16F7B63-1B0B-4461-94DE-E7716984E0C1}" srcOrd="3" destOrd="0" parTransId="{F27C27D6-6C3F-472F-A41D-EABBE4B8D91C}" sibTransId="{4A5DC55A-1F9C-415F-9068-B714F493B800}"/>
    <dgm:cxn modelId="{93EF32BB-2482-44D0-AA6C-EC04F22ADB20}" srcId="{CA656244-47C4-45E8-A892-1510C1BCDEC0}" destId="{ED4E297B-F5BA-4B99-888D-26D355320053}" srcOrd="0" destOrd="0" parTransId="{B43AFE15-4C25-4551-827F-DD12A30DCB36}" sibTransId="{EBC95325-C621-4809-8D3B-17A77ACE44DB}"/>
    <dgm:cxn modelId="{2AAEDCC1-A932-43BA-89F6-7D10F6575FD3}" type="presOf" srcId="{CA656244-47C4-45E8-A892-1510C1BCDEC0}" destId="{B81E08A1-8FB7-4CCC-B7D8-C621F83D429B}" srcOrd="0" destOrd="0" presId="urn:microsoft.com/office/officeart/2005/8/layout/target1"/>
    <dgm:cxn modelId="{CEB3649F-1313-4140-91F2-FB5DCACABCB2}" type="presOf" srcId="{16BBD26C-82F8-45CD-B711-2D3C4CA97D36}" destId="{8F328F26-9242-45DF-86C4-7BCF34DB0305}" srcOrd="0" destOrd="0" presId="urn:microsoft.com/office/officeart/2005/8/layout/target1"/>
    <dgm:cxn modelId="{F0434723-3AF8-4531-B2D4-C8624EE7A5B2}" srcId="{16BBD26C-82F8-45CD-B711-2D3C4CA97D36}" destId="{CA656244-47C4-45E8-A892-1510C1BCDEC0}" srcOrd="4" destOrd="0" parTransId="{026284E2-1077-40A0-850C-3BBC63C2C53E}" sibTransId="{1E1E36E8-CC57-4F3E-8EDD-1BBCA86830F6}"/>
    <dgm:cxn modelId="{985EDE9B-62A0-4615-9539-B300060770A8}" srcId="{16BBD26C-82F8-45CD-B711-2D3C4CA97D36}" destId="{3BE52FC7-D8A7-44A2-87D9-7EE32F150744}" srcOrd="2" destOrd="0" parTransId="{58D986AD-F052-435E-A2F4-50D02B2791C9}" sibTransId="{35DFB90C-8EFE-4596-B99C-F083E570FC46}"/>
    <dgm:cxn modelId="{85797CB0-33CD-4459-99A0-EE5D1EA08077}" type="presOf" srcId="{F16F7B63-1B0B-4461-94DE-E7716984E0C1}" destId="{C69B944A-B6A8-4D69-B24F-C3DD6EBE06B5}" srcOrd="0" destOrd="0" presId="urn:microsoft.com/office/officeart/2005/8/layout/target1"/>
    <dgm:cxn modelId="{683E3DD0-4121-4C7C-8F44-171ADFCC7E6A}" srcId="{16BBD26C-82F8-45CD-B711-2D3C4CA97D36}" destId="{77D19271-80B0-4931-AF89-C9A105705E7D}" srcOrd="1" destOrd="0" parTransId="{3DC51AF9-3EB9-44C2-88E7-81CD8534D935}" sibTransId="{85822439-4593-485B-AFCB-7430791B17B4}"/>
    <dgm:cxn modelId="{A2DAC926-5FD3-4F79-BEF0-EBCD1993853F}" type="presOf" srcId="{3BE52FC7-D8A7-44A2-87D9-7EE32F150744}" destId="{28B1062F-231D-4E40-82D5-A890682FA53A}" srcOrd="0" destOrd="0" presId="urn:microsoft.com/office/officeart/2005/8/layout/target1"/>
    <dgm:cxn modelId="{2730C84E-53EE-413A-959E-0604FB0F6314}" type="presOf" srcId="{77D19271-80B0-4931-AF89-C9A105705E7D}" destId="{648BDBEA-D6EA-4827-870E-960540BB5705}" srcOrd="0" destOrd="0" presId="urn:microsoft.com/office/officeart/2005/8/layout/target1"/>
    <dgm:cxn modelId="{11241BA2-7ED3-47B6-98DA-267AD5C4263F}" type="presOf" srcId="{ED4E297B-F5BA-4B99-888D-26D355320053}" destId="{B81E08A1-8FB7-4CCC-B7D8-C621F83D429B}" srcOrd="0" destOrd="1" presId="urn:microsoft.com/office/officeart/2005/8/layout/target1"/>
    <dgm:cxn modelId="{D94D54F6-1A44-426E-BB76-C3F415CFB519}" srcId="{16BBD26C-82F8-45CD-B711-2D3C4CA97D36}" destId="{52503DE6-5BA5-4C74-A51F-92C27B713FCB}" srcOrd="0" destOrd="0" parTransId="{A2F4E08A-109C-4AD5-AEDF-FB81D3486772}" sibTransId="{F4EE3CD8-4679-4D71-A3B2-DACBAF128861}"/>
    <dgm:cxn modelId="{F3CB127A-021A-46B2-99EC-F79664B7A565}" type="presParOf" srcId="{8F328F26-9242-45DF-86C4-7BCF34DB0305}" destId="{F111B8A6-6C1D-46B0-994D-A0FFC66C43D4}" srcOrd="0" destOrd="0" presId="urn:microsoft.com/office/officeart/2005/8/layout/target1"/>
    <dgm:cxn modelId="{13D210C1-C1BE-4A89-88C9-77CD28DDDB9D}" type="presParOf" srcId="{8F328F26-9242-45DF-86C4-7BCF34DB0305}" destId="{1A641F7C-0C15-4D8B-89A7-27FDE6235FC7}" srcOrd="1" destOrd="0" presId="urn:microsoft.com/office/officeart/2005/8/layout/target1"/>
    <dgm:cxn modelId="{83953C24-07BD-4B3B-B7ED-5C5B0B172841}" type="presParOf" srcId="{8F328F26-9242-45DF-86C4-7BCF34DB0305}" destId="{16DB864A-78E5-47B0-A038-07F4C3CADDAB}" srcOrd="2" destOrd="0" presId="urn:microsoft.com/office/officeart/2005/8/layout/target1"/>
    <dgm:cxn modelId="{BCA16D83-D617-4F3A-AEFA-EB2A706832A2}" type="presParOf" srcId="{8F328F26-9242-45DF-86C4-7BCF34DB0305}" destId="{0B7485C3-6081-4848-AA36-8D7F393DB05A}" srcOrd="3" destOrd="0" presId="urn:microsoft.com/office/officeart/2005/8/layout/target1"/>
    <dgm:cxn modelId="{851BE422-A53E-4260-9FD3-DF23B94A387F}" type="presParOf" srcId="{8F328F26-9242-45DF-86C4-7BCF34DB0305}" destId="{0A1DBFB8-A788-4F0A-8EB6-E100233B82AC}" srcOrd="4" destOrd="0" presId="urn:microsoft.com/office/officeart/2005/8/layout/target1"/>
    <dgm:cxn modelId="{960311D4-6C08-4523-B9CD-0005A2B1464C}" type="presParOf" srcId="{8F328F26-9242-45DF-86C4-7BCF34DB0305}" destId="{648BDBEA-D6EA-4827-870E-960540BB5705}" srcOrd="5" destOrd="0" presId="urn:microsoft.com/office/officeart/2005/8/layout/target1"/>
    <dgm:cxn modelId="{81269E57-DEF6-4B70-8A9B-673D5E438322}" type="presParOf" srcId="{8F328F26-9242-45DF-86C4-7BCF34DB0305}" destId="{937975BE-6427-4D55-9DE3-880E7912D0CA}" srcOrd="6" destOrd="0" presId="urn:microsoft.com/office/officeart/2005/8/layout/target1"/>
    <dgm:cxn modelId="{C171EA39-A63F-48AE-8213-D8962714ACCA}" type="presParOf" srcId="{8F328F26-9242-45DF-86C4-7BCF34DB0305}" destId="{5783608B-2F8A-47B4-A1FA-D99264456C2E}" srcOrd="7" destOrd="0" presId="urn:microsoft.com/office/officeart/2005/8/layout/target1"/>
    <dgm:cxn modelId="{87BCF31F-283A-47D4-854A-5119E0AE3752}" type="presParOf" srcId="{8F328F26-9242-45DF-86C4-7BCF34DB0305}" destId="{4851B94E-C206-4D39-94F0-6849A0A0A7E1}" srcOrd="8" destOrd="0" presId="urn:microsoft.com/office/officeart/2005/8/layout/target1"/>
    <dgm:cxn modelId="{D515F272-9BF4-4048-9815-600D2895D83E}" type="presParOf" srcId="{8F328F26-9242-45DF-86C4-7BCF34DB0305}" destId="{28B1062F-231D-4E40-82D5-A890682FA53A}" srcOrd="9" destOrd="0" presId="urn:microsoft.com/office/officeart/2005/8/layout/target1"/>
    <dgm:cxn modelId="{27C5F6CE-83ED-4011-833B-A5C97A38D582}" type="presParOf" srcId="{8F328F26-9242-45DF-86C4-7BCF34DB0305}" destId="{71BF6F6D-99EC-4C80-87C4-F57E8AB751A2}" srcOrd="10" destOrd="0" presId="urn:microsoft.com/office/officeart/2005/8/layout/target1"/>
    <dgm:cxn modelId="{F9054A35-FCB5-4561-9BFF-D3B4A8F6DA2B}" type="presParOf" srcId="{8F328F26-9242-45DF-86C4-7BCF34DB0305}" destId="{365F6DB3-BB6B-4003-92D4-1CBDCA7D3EE3}" srcOrd="11" destOrd="0" presId="urn:microsoft.com/office/officeart/2005/8/layout/target1"/>
    <dgm:cxn modelId="{73B15900-6085-466A-9E34-24DADBAF6549}" type="presParOf" srcId="{8F328F26-9242-45DF-86C4-7BCF34DB0305}" destId="{54C07755-72D6-40CD-8D7B-F4B1AE5DEA71}" srcOrd="12" destOrd="0" presId="urn:microsoft.com/office/officeart/2005/8/layout/target1"/>
    <dgm:cxn modelId="{A3EFB54E-2317-4DB1-B00D-BA343F423DB2}" type="presParOf" srcId="{8F328F26-9242-45DF-86C4-7BCF34DB0305}" destId="{C69B944A-B6A8-4D69-B24F-C3DD6EBE06B5}" srcOrd="13" destOrd="0" presId="urn:microsoft.com/office/officeart/2005/8/layout/target1"/>
    <dgm:cxn modelId="{606421D5-B8FF-4BCA-AD65-F83FA8B38C99}" type="presParOf" srcId="{8F328F26-9242-45DF-86C4-7BCF34DB0305}" destId="{412BBB8A-BC20-44C8-A8B6-F5310C544CDF}" srcOrd="14" destOrd="0" presId="urn:microsoft.com/office/officeart/2005/8/layout/target1"/>
    <dgm:cxn modelId="{D8D5A87C-D3A7-453F-B9FB-5F40C9F3EAA2}" type="presParOf" srcId="{8F328F26-9242-45DF-86C4-7BCF34DB0305}" destId="{2426E1E7-A742-4453-B1E0-75FA0055FE6C}" srcOrd="15" destOrd="0" presId="urn:microsoft.com/office/officeart/2005/8/layout/target1"/>
    <dgm:cxn modelId="{6B09C12D-AC65-4600-A989-494F3000EC24}" type="presParOf" srcId="{8F328F26-9242-45DF-86C4-7BCF34DB0305}" destId="{E8EDB643-FA99-4BC3-B853-24AE0E41789B}" srcOrd="16" destOrd="0" presId="urn:microsoft.com/office/officeart/2005/8/layout/target1"/>
    <dgm:cxn modelId="{30437EA1-FCF0-4F7C-8230-007F9419AD64}" type="presParOf" srcId="{8F328F26-9242-45DF-86C4-7BCF34DB0305}" destId="{B81E08A1-8FB7-4CCC-B7D8-C621F83D429B}" srcOrd="17" destOrd="0" presId="urn:microsoft.com/office/officeart/2005/8/layout/target1"/>
    <dgm:cxn modelId="{9BF2556C-1254-43CC-8DF4-D9A6263B66AC}" type="presParOf" srcId="{8F328F26-9242-45DF-86C4-7BCF34DB0305}" destId="{423C6408-63F3-4170-BB0F-5902BE8E78CA}" srcOrd="18" destOrd="0" presId="urn:microsoft.com/office/officeart/2005/8/layout/target1"/>
    <dgm:cxn modelId="{A1172036-BC33-488B-B039-E9AAA88A01CF}" type="presParOf" srcId="{8F328F26-9242-45DF-86C4-7BCF34DB0305}" destId="{3F80D1A8-9BF5-4F52-8E58-F24BF945BFA0}" srcOrd="19" destOrd="0" presId="urn:microsoft.com/office/officeart/2005/8/layout/targe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8EDB643-FA99-4BC3-B853-24AE0E41789B}">
      <dsp:nvSpPr>
        <dsp:cNvPr id="0" name=""/>
        <dsp:cNvSpPr/>
      </dsp:nvSpPr>
      <dsp:spPr>
        <a:xfrm>
          <a:off x="1232305" y="1090643"/>
          <a:ext cx="3750495" cy="375049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C07755-72D6-40CD-8D7B-F4B1AE5DEA71}">
      <dsp:nvSpPr>
        <dsp:cNvPr id="0" name=""/>
        <dsp:cNvSpPr/>
      </dsp:nvSpPr>
      <dsp:spPr>
        <a:xfrm>
          <a:off x="1648922" y="1507261"/>
          <a:ext cx="2917260" cy="291726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51B94E-C206-4D39-94F0-6849A0A0A7E1}">
      <dsp:nvSpPr>
        <dsp:cNvPr id="0" name=""/>
        <dsp:cNvSpPr/>
      </dsp:nvSpPr>
      <dsp:spPr>
        <a:xfrm>
          <a:off x="2065540" y="1923878"/>
          <a:ext cx="2084025" cy="20840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1DBFB8-A788-4F0A-8EB6-E100233B82AC}">
      <dsp:nvSpPr>
        <dsp:cNvPr id="0" name=""/>
        <dsp:cNvSpPr/>
      </dsp:nvSpPr>
      <dsp:spPr>
        <a:xfrm>
          <a:off x="2482470" y="2340808"/>
          <a:ext cx="1250165" cy="125016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11B8A6-6C1D-46B0-994D-A0FFC66C43D4}">
      <dsp:nvSpPr>
        <dsp:cNvPr id="0" name=""/>
        <dsp:cNvSpPr/>
      </dsp:nvSpPr>
      <dsp:spPr>
        <a:xfrm>
          <a:off x="2899087" y="2757426"/>
          <a:ext cx="416930" cy="4169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641F7C-0C15-4D8B-89A7-27FDE6235FC7}">
      <dsp:nvSpPr>
        <dsp:cNvPr id="0" name=""/>
        <dsp:cNvSpPr/>
      </dsp:nvSpPr>
      <dsp:spPr>
        <a:xfrm>
          <a:off x="5607882" y="159521"/>
          <a:ext cx="1875247" cy="662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en-US" sz="1400" kern="1200" dirty="0" smtClean="0"/>
            <a:t>Oracle Retail Architecture</a:t>
          </a:r>
          <a:endParaRPr lang="en-US" sz="1400" kern="1200" dirty="0"/>
        </a:p>
      </dsp:txBody>
      <dsp:txXfrm>
        <a:off x="5607882" y="159521"/>
        <a:ext cx="1875247" cy="662087"/>
      </dsp:txXfrm>
    </dsp:sp>
    <dsp:sp modelId="{16DB864A-78E5-47B0-A038-07F4C3CADDAB}">
      <dsp:nvSpPr>
        <dsp:cNvPr id="0" name=""/>
        <dsp:cNvSpPr/>
      </dsp:nvSpPr>
      <dsp:spPr>
        <a:xfrm>
          <a:off x="5139071" y="490564"/>
          <a:ext cx="46881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7485C3-6081-4848-AA36-8D7F393DB05A}">
      <dsp:nvSpPr>
        <dsp:cNvPr id="0" name=""/>
        <dsp:cNvSpPr/>
      </dsp:nvSpPr>
      <dsp:spPr>
        <a:xfrm rot="5400000">
          <a:off x="2884086" y="714031"/>
          <a:ext cx="2475326" cy="2028392"/>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8BDBEA-D6EA-4827-870E-960540BB5705}">
      <dsp:nvSpPr>
        <dsp:cNvPr id="0" name=""/>
        <dsp:cNvSpPr/>
      </dsp:nvSpPr>
      <dsp:spPr>
        <a:xfrm>
          <a:off x="5607882" y="859613"/>
          <a:ext cx="1875247" cy="662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en-US" sz="1400" kern="1200" dirty="0" smtClean="0"/>
            <a:t>Integration Strategy &amp; Approach </a:t>
          </a:r>
          <a:endParaRPr lang="en-US" sz="1400" kern="1200" dirty="0"/>
        </a:p>
      </dsp:txBody>
      <dsp:txXfrm>
        <a:off x="5607882" y="859613"/>
        <a:ext cx="1875247" cy="662087"/>
      </dsp:txXfrm>
    </dsp:sp>
    <dsp:sp modelId="{937975BE-6427-4D55-9DE3-880E7912D0CA}">
      <dsp:nvSpPr>
        <dsp:cNvPr id="0" name=""/>
        <dsp:cNvSpPr/>
      </dsp:nvSpPr>
      <dsp:spPr>
        <a:xfrm>
          <a:off x="5139071" y="1190657"/>
          <a:ext cx="46881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83608B-2F8A-47B4-A1FA-D99264456C2E}">
      <dsp:nvSpPr>
        <dsp:cNvPr id="0" name=""/>
        <dsp:cNvSpPr/>
      </dsp:nvSpPr>
      <dsp:spPr>
        <a:xfrm rot="5400000">
          <a:off x="3247821" y="1360929"/>
          <a:ext cx="2061022" cy="1718976"/>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B1062F-231D-4E40-82D5-A890682FA53A}">
      <dsp:nvSpPr>
        <dsp:cNvPr id="0" name=""/>
        <dsp:cNvSpPr/>
      </dsp:nvSpPr>
      <dsp:spPr>
        <a:xfrm>
          <a:off x="5607882" y="1559705"/>
          <a:ext cx="1875247" cy="662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en-US" sz="1400" kern="1200" dirty="0" smtClean="0"/>
            <a:t>LSIPL Landscape</a:t>
          </a:r>
          <a:endParaRPr lang="en-US" sz="1400" kern="1200" dirty="0"/>
        </a:p>
      </dsp:txBody>
      <dsp:txXfrm>
        <a:off x="5607882" y="1559705"/>
        <a:ext cx="1875247" cy="662087"/>
      </dsp:txXfrm>
    </dsp:sp>
    <dsp:sp modelId="{71BF6F6D-99EC-4C80-87C4-F57E8AB751A2}">
      <dsp:nvSpPr>
        <dsp:cNvPr id="0" name=""/>
        <dsp:cNvSpPr/>
      </dsp:nvSpPr>
      <dsp:spPr>
        <a:xfrm>
          <a:off x="5139071" y="1890749"/>
          <a:ext cx="46881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5F6DB3-BB6B-4003-92D4-1CBDCA7D3EE3}">
      <dsp:nvSpPr>
        <dsp:cNvPr id="0" name=""/>
        <dsp:cNvSpPr/>
      </dsp:nvSpPr>
      <dsp:spPr>
        <a:xfrm rot="5400000">
          <a:off x="3604493" y="1981386"/>
          <a:ext cx="1625214" cy="144394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B944A-B6A8-4D69-B24F-C3DD6EBE06B5}">
      <dsp:nvSpPr>
        <dsp:cNvPr id="0" name=""/>
        <dsp:cNvSpPr/>
      </dsp:nvSpPr>
      <dsp:spPr>
        <a:xfrm>
          <a:off x="5607882" y="2244796"/>
          <a:ext cx="1875247" cy="662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rtl="0">
            <a:lnSpc>
              <a:spcPct val="90000"/>
            </a:lnSpc>
            <a:spcBef>
              <a:spcPct val="0"/>
            </a:spcBef>
            <a:spcAft>
              <a:spcPct val="35000"/>
            </a:spcAft>
          </a:pPr>
          <a:r>
            <a:rPr lang="en-US" sz="1400" kern="1200" dirty="0" smtClean="0"/>
            <a:t>Rollout Approach &amp; Solution Landscape</a:t>
          </a:r>
          <a:endParaRPr lang="en-US" sz="1400" kern="1200" dirty="0"/>
        </a:p>
      </dsp:txBody>
      <dsp:txXfrm>
        <a:off x="5607882" y="2244796"/>
        <a:ext cx="1875247" cy="662087"/>
      </dsp:txXfrm>
    </dsp:sp>
    <dsp:sp modelId="{412BBB8A-BC20-44C8-A8B6-F5310C544CDF}">
      <dsp:nvSpPr>
        <dsp:cNvPr id="0" name=""/>
        <dsp:cNvSpPr/>
      </dsp:nvSpPr>
      <dsp:spPr>
        <a:xfrm>
          <a:off x="5139071" y="2575839"/>
          <a:ext cx="46881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26E1E7-A742-4453-B1E0-75FA0055FE6C}">
      <dsp:nvSpPr>
        <dsp:cNvPr id="0" name=""/>
        <dsp:cNvSpPr/>
      </dsp:nvSpPr>
      <dsp:spPr>
        <a:xfrm rot="5400000">
          <a:off x="3959540" y="2636472"/>
          <a:ext cx="1240163" cy="1118897"/>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1E08A1-8FB7-4CCC-B7D8-C621F83D429B}">
      <dsp:nvSpPr>
        <dsp:cNvPr id="0" name=""/>
        <dsp:cNvSpPr/>
      </dsp:nvSpPr>
      <dsp:spPr>
        <a:xfrm>
          <a:off x="5607882" y="2909884"/>
          <a:ext cx="1875247" cy="662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t" anchorCtr="0">
          <a:noAutofit/>
        </a:bodyPr>
        <a:lstStyle/>
        <a:p>
          <a:pPr lvl="0" algn="l" defTabSz="622300" rtl="0">
            <a:lnSpc>
              <a:spcPct val="90000"/>
            </a:lnSpc>
            <a:spcBef>
              <a:spcPct val="0"/>
            </a:spcBef>
            <a:spcAft>
              <a:spcPct val="35000"/>
            </a:spcAft>
          </a:pPr>
          <a:r>
            <a:rPr lang="en-US" sz="1400" kern="1200" dirty="0" smtClean="0"/>
            <a:t>Data Migration Approach </a:t>
          </a:r>
          <a:endParaRPr lang="en-US" sz="1400" kern="1200" dirty="0"/>
        </a:p>
        <a:p>
          <a:pPr marL="57150" lvl="1" indent="-57150" algn="l" defTabSz="488950" rtl="0">
            <a:lnSpc>
              <a:spcPct val="90000"/>
            </a:lnSpc>
            <a:spcBef>
              <a:spcPct val="0"/>
            </a:spcBef>
            <a:spcAft>
              <a:spcPct val="15000"/>
            </a:spcAft>
            <a:buChar char="••"/>
          </a:pPr>
          <a:endParaRPr lang="en-US" sz="1100" kern="1200" dirty="0"/>
        </a:p>
      </dsp:txBody>
      <dsp:txXfrm>
        <a:off x="5607882" y="2909884"/>
        <a:ext cx="1875247" cy="662087"/>
      </dsp:txXfrm>
    </dsp:sp>
    <dsp:sp modelId="{423C6408-63F3-4170-BB0F-5902BE8E78CA}">
      <dsp:nvSpPr>
        <dsp:cNvPr id="0" name=""/>
        <dsp:cNvSpPr/>
      </dsp:nvSpPr>
      <dsp:spPr>
        <a:xfrm>
          <a:off x="5139071" y="3240927"/>
          <a:ext cx="46881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80D1A8-9BF5-4F52-8E58-F24BF945BFA0}">
      <dsp:nvSpPr>
        <dsp:cNvPr id="0" name=""/>
        <dsp:cNvSpPr/>
      </dsp:nvSpPr>
      <dsp:spPr>
        <a:xfrm rot="5400000">
          <a:off x="4295209" y="3272181"/>
          <a:ext cx="875115" cy="812607"/>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l" defTabSz="928688">
              <a:lnSpc>
                <a:spcPct val="100000"/>
              </a:lnSpc>
              <a:spcBef>
                <a:spcPct val="0"/>
              </a:spcBef>
              <a:buClrTx/>
              <a:buFont typeface="Wingdings" pitchFamily="2" charset="2"/>
              <a:buNone/>
              <a:defRPr/>
            </a:lvl1pPr>
          </a:lstStyle>
          <a:p>
            <a:endParaRPr lang="en-GB"/>
          </a:p>
        </p:txBody>
      </p:sp>
      <p:sp>
        <p:nvSpPr>
          <p:cNvPr id="235523" name="Rectangle 3"/>
          <p:cNvSpPr>
            <a:spLocks noGrp="1" noChangeArrowheads="1"/>
          </p:cNvSpPr>
          <p:nvPr>
            <p:ph type="dt" sz="quarter" idx="1"/>
          </p:nvPr>
        </p:nvSpPr>
        <p:spPr bwMode="auto">
          <a:xfrm>
            <a:off x="3957638" y="0"/>
            <a:ext cx="3027362"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lnSpc>
                <a:spcPct val="100000"/>
              </a:lnSpc>
              <a:spcBef>
                <a:spcPct val="0"/>
              </a:spcBef>
              <a:buClrTx/>
              <a:buFont typeface="Wingdings" pitchFamily="2" charset="2"/>
              <a:buNone/>
              <a:defRPr/>
            </a:lvl1pPr>
          </a:lstStyle>
          <a:p>
            <a:endParaRPr lang="en-GB"/>
          </a:p>
        </p:txBody>
      </p:sp>
      <p:sp>
        <p:nvSpPr>
          <p:cNvPr id="235524" name="Rectangle 4"/>
          <p:cNvSpPr>
            <a:spLocks noGrp="1" noChangeArrowheads="1"/>
          </p:cNvSpPr>
          <p:nvPr>
            <p:ph type="ftr" sz="quarter" idx="2"/>
          </p:nvPr>
        </p:nvSpPr>
        <p:spPr bwMode="auto">
          <a:xfrm>
            <a:off x="0" y="8807450"/>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l" defTabSz="928688">
              <a:lnSpc>
                <a:spcPct val="100000"/>
              </a:lnSpc>
              <a:spcBef>
                <a:spcPct val="0"/>
              </a:spcBef>
              <a:buClrTx/>
              <a:buFont typeface="Wingdings" pitchFamily="2" charset="2"/>
              <a:buNone/>
              <a:defRPr/>
            </a:lvl1pPr>
          </a:lstStyle>
          <a:p>
            <a:endParaRPr lang="en-GB"/>
          </a:p>
        </p:txBody>
      </p:sp>
      <p:sp>
        <p:nvSpPr>
          <p:cNvPr id="235525" name="Rectangle 5"/>
          <p:cNvSpPr>
            <a:spLocks noGrp="1" noChangeArrowheads="1"/>
          </p:cNvSpPr>
          <p:nvPr>
            <p:ph type="sldNum" sz="quarter" idx="3"/>
          </p:nvPr>
        </p:nvSpPr>
        <p:spPr bwMode="auto">
          <a:xfrm>
            <a:off x="3957638" y="8807450"/>
            <a:ext cx="3027362"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lnSpc>
                <a:spcPct val="100000"/>
              </a:lnSpc>
              <a:spcBef>
                <a:spcPct val="0"/>
              </a:spcBef>
              <a:buClrTx/>
              <a:buFont typeface="Wingdings" pitchFamily="2" charset="2"/>
              <a:buNone/>
              <a:defRPr/>
            </a:lvl1pPr>
          </a:lstStyle>
          <a:p>
            <a:fld id="{2D97829A-17B1-4EA3-9ED0-83ECA5AA928D}"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l" defTabSz="928688">
              <a:lnSpc>
                <a:spcPct val="100000"/>
              </a:lnSpc>
              <a:spcBef>
                <a:spcPct val="0"/>
              </a:spcBef>
              <a:buClrTx/>
              <a:buFont typeface="Wingdings" pitchFamily="2" charset="2"/>
              <a:buNone/>
              <a:defRPr/>
            </a:lvl1pPr>
          </a:lstStyle>
          <a:p>
            <a:endParaRPr lang="en-GB"/>
          </a:p>
        </p:txBody>
      </p:sp>
      <p:sp>
        <p:nvSpPr>
          <p:cNvPr id="26627" name="Rectangle 3"/>
          <p:cNvSpPr>
            <a:spLocks noGrp="1" noChangeArrowheads="1"/>
          </p:cNvSpPr>
          <p:nvPr>
            <p:ph type="dt" idx="1"/>
          </p:nvPr>
        </p:nvSpPr>
        <p:spPr bwMode="auto">
          <a:xfrm>
            <a:off x="3957638" y="0"/>
            <a:ext cx="3027362"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lnSpc>
                <a:spcPct val="100000"/>
              </a:lnSpc>
              <a:spcBef>
                <a:spcPct val="0"/>
              </a:spcBef>
              <a:buClrTx/>
              <a:buFont typeface="Wingdings" pitchFamily="2" charset="2"/>
              <a:buNone/>
              <a:defRPr/>
            </a:lvl1pPr>
          </a:lstStyle>
          <a:p>
            <a:endParaRPr lang="en-GB"/>
          </a:p>
        </p:txBody>
      </p:sp>
      <p:sp>
        <p:nvSpPr>
          <p:cNvPr id="26628" name="Rectangle 4"/>
          <p:cNvSpPr>
            <a:spLocks noGrp="1" noRot="1" noChangeAspect="1"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931863" y="4403725"/>
            <a:ext cx="5121275" cy="41719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6630" name="Rectangle 6"/>
          <p:cNvSpPr>
            <a:spLocks noGrp="1" noChangeArrowheads="1"/>
          </p:cNvSpPr>
          <p:nvPr>
            <p:ph type="ftr" sz="quarter" idx="4"/>
          </p:nvPr>
        </p:nvSpPr>
        <p:spPr bwMode="auto">
          <a:xfrm>
            <a:off x="0" y="8807450"/>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l" defTabSz="928688">
              <a:lnSpc>
                <a:spcPct val="100000"/>
              </a:lnSpc>
              <a:spcBef>
                <a:spcPct val="0"/>
              </a:spcBef>
              <a:buClrTx/>
              <a:buFont typeface="Wingdings" pitchFamily="2" charset="2"/>
              <a:buNone/>
              <a:defRPr/>
            </a:lvl1pPr>
          </a:lstStyle>
          <a:p>
            <a:endParaRPr lang="en-GB"/>
          </a:p>
        </p:txBody>
      </p:sp>
      <p:sp>
        <p:nvSpPr>
          <p:cNvPr id="26631" name="Rectangle 7"/>
          <p:cNvSpPr>
            <a:spLocks noGrp="1" noChangeArrowheads="1"/>
          </p:cNvSpPr>
          <p:nvPr>
            <p:ph type="sldNum" sz="quarter" idx="5"/>
          </p:nvPr>
        </p:nvSpPr>
        <p:spPr bwMode="auto">
          <a:xfrm>
            <a:off x="3957638" y="8807450"/>
            <a:ext cx="3027362"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lnSpc>
                <a:spcPct val="100000"/>
              </a:lnSpc>
              <a:spcBef>
                <a:spcPct val="0"/>
              </a:spcBef>
              <a:buClrTx/>
              <a:buFont typeface="Wingdings" pitchFamily="2" charset="2"/>
              <a:buNone/>
              <a:defRPr/>
            </a:lvl1pPr>
          </a:lstStyle>
          <a:p>
            <a:fld id="{748E9BA8-9999-44EC-B225-A4DDF2A4B92F}"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23EA0FF3-C79F-4B39-A455-75154FD5052E}" type="slidenum">
              <a:rPr lang="en-US" smtClean="0">
                <a:latin typeface="Arial" charset="0"/>
              </a:rPr>
              <a:pPr/>
              <a:t>1</a:t>
            </a:fld>
            <a:endParaRPr lang="en-US" smtClean="0">
              <a:latin typeface="Arial" charset="0"/>
            </a:endParaRPr>
          </a:p>
        </p:txBody>
      </p:sp>
      <p:sp>
        <p:nvSpPr>
          <p:cNvPr id="18434" name="Rectangle 2"/>
          <p:cNvSpPr>
            <a:spLocks noGrp="1" noRot="1" noChangeAspect="1" noChangeArrowheads="1" noTextEdit="1"/>
          </p:cNvSpPr>
          <p:nvPr>
            <p:ph type="sldImg"/>
          </p:nvPr>
        </p:nvSpPr>
        <p:spPr>
          <a:solidFill>
            <a:srgbClr val="FFFFFF"/>
          </a:solidFill>
          <a:ln/>
        </p:spPr>
      </p:sp>
      <p:sp>
        <p:nvSpPr>
          <p:cNvPr id="1843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p:spPr>
        <p:txBody>
          <a:bodyPr/>
          <a:lstStyle/>
          <a:p>
            <a:pPr eaLnBrk="1" hangingPunct="1">
              <a:spcBef>
                <a:spcPct val="0"/>
              </a:spcBef>
            </a:pPr>
            <a:endParaRPr lang="en-US" smtClean="0">
              <a:latin typeface="Arial" charset="0"/>
            </a:endParaRPr>
          </a:p>
        </p:txBody>
      </p:sp>
      <p:sp>
        <p:nvSpPr>
          <p:cNvPr id="20483" name="Slide Number Placeholder 3"/>
          <p:cNvSpPr>
            <a:spLocks noGrp="1"/>
          </p:cNvSpPr>
          <p:nvPr>
            <p:ph type="sldNum" sz="quarter" idx="5"/>
          </p:nvPr>
        </p:nvSpPr>
        <p:spPr>
          <a:noFill/>
        </p:spPr>
        <p:txBody>
          <a:bodyPr/>
          <a:lstStyle/>
          <a:p>
            <a:fld id="{5A2F4D81-C135-461D-B976-ECB933F3ECF0}" type="slidenum">
              <a:rPr lang="en-US" smtClean="0">
                <a:latin typeface="Arial" charset="0"/>
              </a:rPr>
              <a:pPr/>
              <a:t>15</a:t>
            </a:fld>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--Framework of Migration</a:t>
            </a:r>
          </a:p>
          <a:p>
            <a:r>
              <a:rPr lang="en-US" dirty="0" smtClean="0"/>
              <a:t>--Migration Architecture</a:t>
            </a:r>
          </a:p>
          <a:p>
            <a:r>
              <a:rPr lang="en-US" dirty="0" smtClean="0"/>
              <a:t>--Interface</a:t>
            </a:r>
          </a:p>
          <a:p>
            <a:r>
              <a:rPr lang="en-US" dirty="0" smtClean="0"/>
              <a:t>--Integration</a:t>
            </a:r>
          </a:p>
          <a:p>
            <a:endParaRPr lang="en-US" dirty="0"/>
          </a:p>
        </p:txBody>
      </p:sp>
      <p:sp>
        <p:nvSpPr>
          <p:cNvPr id="4" name="Slide Number Placeholder 3"/>
          <p:cNvSpPr>
            <a:spLocks noGrp="1"/>
          </p:cNvSpPr>
          <p:nvPr>
            <p:ph type="sldNum" sz="quarter" idx="10"/>
          </p:nvPr>
        </p:nvSpPr>
        <p:spPr/>
        <p:txBody>
          <a:bodyPr/>
          <a:lstStyle/>
          <a:p>
            <a:pPr>
              <a:defRPr/>
            </a:pPr>
            <a:fld id="{BA1AD577-81AB-4B10-94DB-97AEB9F39188}" type="slidenum">
              <a:rPr lang="en-US" smtClean="0"/>
              <a:pPr>
                <a:defRPr/>
              </a:pPr>
              <a:t>26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--Framework of Migration</a:t>
            </a:r>
          </a:p>
          <a:p>
            <a:r>
              <a:rPr lang="en-US" dirty="0" smtClean="0"/>
              <a:t>--Migration Architecture</a:t>
            </a:r>
          </a:p>
          <a:p>
            <a:r>
              <a:rPr lang="en-US" dirty="0" smtClean="0"/>
              <a:t>--Interface</a:t>
            </a:r>
          </a:p>
          <a:p>
            <a:r>
              <a:rPr lang="en-US" dirty="0" smtClean="0"/>
              <a:t>--Integration</a:t>
            </a:r>
          </a:p>
          <a:p>
            <a:endParaRPr lang="en-US" dirty="0"/>
          </a:p>
        </p:txBody>
      </p:sp>
      <p:sp>
        <p:nvSpPr>
          <p:cNvPr id="4" name="Slide Number Placeholder 3"/>
          <p:cNvSpPr>
            <a:spLocks noGrp="1"/>
          </p:cNvSpPr>
          <p:nvPr>
            <p:ph type="sldNum" sz="quarter" idx="10"/>
          </p:nvPr>
        </p:nvSpPr>
        <p:spPr/>
        <p:txBody>
          <a:bodyPr/>
          <a:lstStyle/>
          <a:p>
            <a:pPr>
              <a:defRPr/>
            </a:pPr>
            <a:fld id="{BA1AD577-81AB-4B10-94DB-97AEB9F39188}" type="slidenum">
              <a:rPr lang="en-US" smtClean="0"/>
              <a:pPr>
                <a:defRPr/>
              </a:pPr>
              <a:t>27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--Framework of Migration</a:t>
            </a:r>
          </a:p>
          <a:p>
            <a:r>
              <a:rPr lang="en-US" dirty="0" smtClean="0"/>
              <a:t>--Migration Architecture</a:t>
            </a:r>
          </a:p>
          <a:p>
            <a:r>
              <a:rPr lang="en-US" dirty="0" smtClean="0"/>
              <a:t>--Interface</a:t>
            </a:r>
          </a:p>
          <a:p>
            <a:r>
              <a:rPr lang="en-US" dirty="0" smtClean="0"/>
              <a:t>--Integration</a:t>
            </a:r>
          </a:p>
          <a:p>
            <a:endParaRPr lang="en-US" dirty="0"/>
          </a:p>
        </p:txBody>
      </p:sp>
      <p:sp>
        <p:nvSpPr>
          <p:cNvPr id="4" name="Slide Number Placeholder 3"/>
          <p:cNvSpPr>
            <a:spLocks noGrp="1"/>
          </p:cNvSpPr>
          <p:nvPr>
            <p:ph type="sldNum" sz="quarter" idx="10"/>
          </p:nvPr>
        </p:nvSpPr>
        <p:spPr/>
        <p:txBody>
          <a:bodyPr/>
          <a:lstStyle/>
          <a:p>
            <a:pPr>
              <a:defRPr/>
            </a:pPr>
            <a:fld id="{BA1AD577-81AB-4B10-94DB-97AEB9F39188}" type="slidenum">
              <a:rPr lang="en-US" smtClean="0"/>
              <a:pPr>
                <a:defRPr/>
              </a:pPr>
              <a:t>28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pPr eaLnBrk="1" hangingPunct="1">
              <a:spcBef>
                <a:spcPct val="0"/>
              </a:spcBef>
            </a:pPr>
            <a:endParaRPr lang="en-US" smtClean="0">
              <a:latin typeface="Arial" charset="0"/>
            </a:endParaRPr>
          </a:p>
        </p:txBody>
      </p:sp>
      <p:sp>
        <p:nvSpPr>
          <p:cNvPr id="68612" name="Slide Number Placeholder 3"/>
          <p:cNvSpPr txBox="1">
            <a:spLocks noGrp="1"/>
          </p:cNvSpPr>
          <p:nvPr/>
        </p:nvSpPr>
        <p:spPr bwMode="auto">
          <a:xfrm>
            <a:off x="3956050" y="8805863"/>
            <a:ext cx="3027363" cy="463550"/>
          </a:xfrm>
          <a:prstGeom prst="rect">
            <a:avLst/>
          </a:prstGeom>
          <a:noFill/>
          <a:ln w="9525">
            <a:noFill/>
            <a:miter lim="800000"/>
            <a:headEnd/>
            <a:tailEnd/>
          </a:ln>
        </p:spPr>
        <p:txBody>
          <a:bodyPr lIns="92879" tIns="46440" rIns="92879" bIns="46440" anchor="b"/>
          <a:lstStyle/>
          <a:p>
            <a:pPr algn="r" defTabSz="928688">
              <a:lnSpc>
                <a:spcPct val="104000"/>
              </a:lnSpc>
              <a:spcBef>
                <a:spcPct val="20000"/>
              </a:spcBef>
              <a:buClr>
                <a:schemeClr val="accent1"/>
              </a:buClr>
              <a:buFont typeface="Wingdings" pitchFamily="2" charset="2"/>
              <a:buChar char="§"/>
            </a:pPr>
            <a:fld id="{2E2C82BD-6EBF-4369-8E6B-5DAC334938C2}" type="slidenum">
              <a:rPr lang="en-US"/>
              <a:pPr algn="r" defTabSz="928688">
                <a:lnSpc>
                  <a:spcPct val="104000"/>
                </a:lnSpc>
                <a:spcBef>
                  <a:spcPct val="20000"/>
                </a:spcBef>
                <a:buClr>
                  <a:schemeClr val="accent1"/>
                </a:buClr>
                <a:buFont typeface="Wingdings" pitchFamily="2" charset="2"/>
                <a:buChar char="§"/>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ln/>
        </p:spPr>
        <p:txBody>
          <a:bodyPr/>
          <a:lstStyle/>
          <a:p>
            <a:pPr eaLnBrk="1" hangingPunct="1">
              <a:spcBef>
                <a:spcPct val="0"/>
              </a:spcBef>
            </a:pPr>
            <a:endParaRPr lang="en-US" dirty="0" smtClean="0">
              <a:latin typeface="Arial" charset="0"/>
            </a:endParaRPr>
          </a:p>
        </p:txBody>
      </p:sp>
      <p:sp>
        <p:nvSpPr>
          <p:cNvPr id="24579" name="Slide Number Placeholder 3"/>
          <p:cNvSpPr txBox="1">
            <a:spLocks noGrp="1"/>
          </p:cNvSpPr>
          <p:nvPr/>
        </p:nvSpPr>
        <p:spPr bwMode="auto">
          <a:xfrm>
            <a:off x="3955953" y="8805550"/>
            <a:ext cx="3027466" cy="463867"/>
          </a:xfrm>
          <a:prstGeom prst="rect">
            <a:avLst/>
          </a:prstGeom>
          <a:noFill/>
          <a:ln w="9525">
            <a:noFill/>
            <a:miter lim="800000"/>
            <a:headEnd/>
            <a:tailEnd/>
          </a:ln>
        </p:spPr>
        <p:txBody>
          <a:bodyPr lIns="92879" tIns="46440" rIns="92879" bIns="46440" anchor="b"/>
          <a:lstStyle/>
          <a:p>
            <a:pPr algn="r" defTabSz="928881"/>
            <a:fld id="{C010A60B-B833-4059-87BF-43E8D811BA3A}" type="slidenum">
              <a:rPr lang="en-US"/>
              <a:pPr algn="r" defTabSz="928881"/>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23EA0FF3-C79F-4B39-A455-75154FD5052E}" type="slidenum">
              <a:rPr lang="en-US" smtClean="0">
                <a:latin typeface="Arial" charset="0"/>
              </a:rPr>
              <a:pPr/>
              <a:t>39</a:t>
            </a:fld>
            <a:endParaRPr lang="en-US" smtClean="0">
              <a:latin typeface="Arial" charset="0"/>
            </a:endParaRPr>
          </a:p>
        </p:txBody>
      </p:sp>
      <p:sp>
        <p:nvSpPr>
          <p:cNvPr id="18434" name="Rectangle 2"/>
          <p:cNvSpPr>
            <a:spLocks noGrp="1" noRot="1" noChangeAspect="1" noChangeArrowheads="1" noTextEdit="1"/>
          </p:cNvSpPr>
          <p:nvPr>
            <p:ph type="sldImg"/>
          </p:nvPr>
        </p:nvSpPr>
        <p:spPr>
          <a:solidFill>
            <a:srgbClr val="FFFFFF"/>
          </a:solidFill>
          <a:ln/>
        </p:spPr>
      </p:sp>
      <p:sp>
        <p:nvSpPr>
          <p:cNvPr id="18435"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4E84C4"/>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1343025"/>
            <a:ext cx="9144000" cy="2943225"/>
            <a:chOff x="0" y="846"/>
            <a:chExt cx="5760" cy="1854"/>
          </a:xfrm>
        </p:grpSpPr>
        <p:pic>
          <p:nvPicPr>
            <p:cNvPr id="5" name="Picture 3" descr="Blue 200_1row"/>
            <p:cNvPicPr>
              <a:picLocks noChangeAspect="1" noChangeArrowheads="1"/>
            </p:cNvPicPr>
            <p:nvPr userDrawn="1"/>
          </p:nvPicPr>
          <p:blipFill>
            <a:blip r:embed="rId2" cstate="print"/>
            <a:srcRect l="3499" r="2338"/>
            <a:stretch>
              <a:fillRect/>
            </a:stretch>
          </p:blipFill>
          <p:spPr bwMode="auto">
            <a:xfrm>
              <a:off x="0" y="1224"/>
              <a:ext cx="5760" cy="135"/>
            </a:xfrm>
            <a:prstGeom prst="rect">
              <a:avLst/>
            </a:prstGeom>
            <a:noFill/>
            <a:ln w="9525">
              <a:noFill/>
              <a:miter lim="800000"/>
              <a:headEnd/>
              <a:tailEnd/>
            </a:ln>
          </p:spPr>
        </p:pic>
        <p:pic>
          <p:nvPicPr>
            <p:cNvPr id="6" name="Picture 4" descr="Blue 200_1row"/>
            <p:cNvPicPr>
              <a:picLocks noChangeAspect="1" noChangeArrowheads="1"/>
            </p:cNvPicPr>
            <p:nvPr userDrawn="1"/>
          </p:nvPicPr>
          <p:blipFill>
            <a:blip r:embed="rId2" cstate="print"/>
            <a:srcRect l="1276" r="4561"/>
            <a:stretch>
              <a:fillRect/>
            </a:stretch>
          </p:blipFill>
          <p:spPr bwMode="auto">
            <a:xfrm>
              <a:off x="0" y="1375"/>
              <a:ext cx="5760" cy="135"/>
            </a:xfrm>
            <a:prstGeom prst="rect">
              <a:avLst/>
            </a:prstGeom>
            <a:noFill/>
            <a:ln w="9525">
              <a:noFill/>
              <a:miter lim="800000"/>
              <a:headEnd/>
              <a:tailEnd/>
            </a:ln>
          </p:spPr>
        </p:pic>
        <p:pic>
          <p:nvPicPr>
            <p:cNvPr id="7" name="Picture 5" descr="Blue 200_1row"/>
            <p:cNvPicPr>
              <a:picLocks noChangeAspect="1" noChangeArrowheads="1"/>
            </p:cNvPicPr>
            <p:nvPr userDrawn="1"/>
          </p:nvPicPr>
          <p:blipFill>
            <a:blip r:embed="rId2" cstate="print"/>
            <a:srcRect l="1276" r="4561"/>
            <a:stretch>
              <a:fillRect/>
            </a:stretch>
          </p:blipFill>
          <p:spPr bwMode="auto">
            <a:xfrm>
              <a:off x="0" y="1074"/>
              <a:ext cx="5760" cy="135"/>
            </a:xfrm>
            <a:prstGeom prst="rect">
              <a:avLst/>
            </a:prstGeom>
            <a:noFill/>
            <a:ln w="9525">
              <a:noFill/>
              <a:miter lim="800000"/>
              <a:headEnd/>
              <a:tailEnd/>
            </a:ln>
          </p:spPr>
        </p:pic>
        <p:pic>
          <p:nvPicPr>
            <p:cNvPr id="8" name="Picture 6" descr="Blue 200_1row"/>
            <p:cNvPicPr>
              <a:picLocks noChangeAspect="1" noChangeArrowheads="1"/>
            </p:cNvPicPr>
            <p:nvPr userDrawn="1"/>
          </p:nvPicPr>
          <p:blipFill>
            <a:blip r:embed="rId2" cstate="print"/>
            <a:srcRect l="3499" r="2338"/>
            <a:stretch>
              <a:fillRect/>
            </a:stretch>
          </p:blipFill>
          <p:spPr bwMode="auto">
            <a:xfrm>
              <a:off x="0" y="1522"/>
              <a:ext cx="5760" cy="135"/>
            </a:xfrm>
            <a:prstGeom prst="rect">
              <a:avLst/>
            </a:prstGeom>
            <a:noFill/>
            <a:ln w="9525">
              <a:noFill/>
              <a:miter lim="800000"/>
              <a:headEnd/>
              <a:tailEnd/>
            </a:ln>
          </p:spPr>
        </p:pic>
        <p:pic>
          <p:nvPicPr>
            <p:cNvPr id="9" name="Picture 7" descr="Blue 200_1row"/>
            <p:cNvPicPr>
              <a:picLocks noChangeAspect="1" noChangeArrowheads="1"/>
            </p:cNvPicPr>
            <p:nvPr userDrawn="1"/>
          </p:nvPicPr>
          <p:blipFill>
            <a:blip r:embed="rId2" cstate="print"/>
            <a:srcRect l="1276" r="4561"/>
            <a:stretch>
              <a:fillRect/>
            </a:stretch>
          </p:blipFill>
          <p:spPr bwMode="auto">
            <a:xfrm>
              <a:off x="0" y="1673"/>
              <a:ext cx="5760" cy="135"/>
            </a:xfrm>
            <a:prstGeom prst="rect">
              <a:avLst/>
            </a:prstGeom>
            <a:noFill/>
            <a:ln w="9525">
              <a:noFill/>
              <a:miter lim="800000"/>
              <a:headEnd/>
              <a:tailEnd/>
            </a:ln>
          </p:spPr>
        </p:pic>
        <p:pic>
          <p:nvPicPr>
            <p:cNvPr id="10" name="Picture 8" descr="Blue 200_1row"/>
            <p:cNvPicPr>
              <a:picLocks noChangeAspect="1" noChangeArrowheads="1"/>
            </p:cNvPicPr>
            <p:nvPr userDrawn="1"/>
          </p:nvPicPr>
          <p:blipFill>
            <a:blip r:embed="rId2" cstate="print"/>
            <a:srcRect l="3499" r="2338"/>
            <a:stretch>
              <a:fillRect/>
            </a:stretch>
          </p:blipFill>
          <p:spPr bwMode="auto">
            <a:xfrm>
              <a:off x="0" y="1822"/>
              <a:ext cx="5760" cy="135"/>
            </a:xfrm>
            <a:prstGeom prst="rect">
              <a:avLst/>
            </a:prstGeom>
            <a:noFill/>
            <a:ln w="9525">
              <a:noFill/>
              <a:miter lim="800000"/>
              <a:headEnd/>
              <a:tailEnd/>
            </a:ln>
          </p:spPr>
        </p:pic>
        <p:pic>
          <p:nvPicPr>
            <p:cNvPr id="11" name="Picture 9" descr="Blue 200_1row"/>
            <p:cNvPicPr>
              <a:picLocks noChangeAspect="1" noChangeArrowheads="1"/>
            </p:cNvPicPr>
            <p:nvPr userDrawn="1"/>
          </p:nvPicPr>
          <p:blipFill>
            <a:blip r:embed="rId2" cstate="print"/>
            <a:srcRect l="1276" r="4561"/>
            <a:stretch>
              <a:fillRect/>
            </a:stretch>
          </p:blipFill>
          <p:spPr bwMode="auto">
            <a:xfrm>
              <a:off x="0" y="1970"/>
              <a:ext cx="5760" cy="135"/>
            </a:xfrm>
            <a:prstGeom prst="rect">
              <a:avLst/>
            </a:prstGeom>
            <a:noFill/>
            <a:ln w="9525">
              <a:noFill/>
              <a:miter lim="800000"/>
              <a:headEnd/>
              <a:tailEnd/>
            </a:ln>
          </p:spPr>
        </p:pic>
        <p:pic>
          <p:nvPicPr>
            <p:cNvPr id="12" name="Picture 10" descr="Blue 200_1row"/>
            <p:cNvPicPr>
              <a:picLocks noChangeAspect="1" noChangeArrowheads="1"/>
            </p:cNvPicPr>
            <p:nvPr userDrawn="1"/>
          </p:nvPicPr>
          <p:blipFill>
            <a:blip r:embed="rId2" cstate="print"/>
            <a:srcRect l="3499" r="2338"/>
            <a:stretch>
              <a:fillRect/>
            </a:stretch>
          </p:blipFill>
          <p:spPr bwMode="auto">
            <a:xfrm>
              <a:off x="0" y="2120"/>
              <a:ext cx="5760" cy="135"/>
            </a:xfrm>
            <a:prstGeom prst="rect">
              <a:avLst/>
            </a:prstGeom>
            <a:noFill/>
            <a:ln w="9525">
              <a:noFill/>
              <a:miter lim="800000"/>
              <a:headEnd/>
              <a:tailEnd/>
            </a:ln>
          </p:spPr>
        </p:pic>
        <p:pic>
          <p:nvPicPr>
            <p:cNvPr id="13" name="Picture 11" descr="Blue 200_1row"/>
            <p:cNvPicPr>
              <a:picLocks noChangeAspect="1" noChangeArrowheads="1"/>
            </p:cNvPicPr>
            <p:nvPr userDrawn="1"/>
          </p:nvPicPr>
          <p:blipFill>
            <a:blip r:embed="rId2" cstate="print"/>
            <a:srcRect l="1276" r="4561"/>
            <a:stretch>
              <a:fillRect/>
            </a:stretch>
          </p:blipFill>
          <p:spPr bwMode="auto">
            <a:xfrm>
              <a:off x="0" y="2271"/>
              <a:ext cx="5760" cy="135"/>
            </a:xfrm>
            <a:prstGeom prst="rect">
              <a:avLst/>
            </a:prstGeom>
            <a:noFill/>
            <a:ln w="9525">
              <a:noFill/>
              <a:miter lim="800000"/>
              <a:headEnd/>
              <a:tailEnd/>
            </a:ln>
          </p:spPr>
        </p:pic>
        <p:pic>
          <p:nvPicPr>
            <p:cNvPr id="14" name="Picture 12" descr="Blue 200_1row"/>
            <p:cNvPicPr>
              <a:picLocks noChangeAspect="1" noChangeArrowheads="1"/>
            </p:cNvPicPr>
            <p:nvPr userDrawn="1"/>
          </p:nvPicPr>
          <p:blipFill>
            <a:blip r:embed="rId2" cstate="print"/>
            <a:srcRect l="3499" r="2338"/>
            <a:stretch>
              <a:fillRect/>
            </a:stretch>
          </p:blipFill>
          <p:spPr bwMode="auto">
            <a:xfrm>
              <a:off x="0" y="2421"/>
              <a:ext cx="5760" cy="135"/>
            </a:xfrm>
            <a:prstGeom prst="rect">
              <a:avLst/>
            </a:prstGeom>
            <a:noFill/>
            <a:ln w="9525">
              <a:noFill/>
              <a:miter lim="800000"/>
              <a:headEnd/>
              <a:tailEnd/>
            </a:ln>
          </p:spPr>
        </p:pic>
        <p:pic>
          <p:nvPicPr>
            <p:cNvPr id="15" name="Picture 13" descr="blue_walla"/>
            <p:cNvPicPr>
              <a:picLocks noChangeAspect="1" noChangeArrowheads="1"/>
            </p:cNvPicPr>
            <p:nvPr userDrawn="1"/>
          </p:nvPicPr>
          <p:blipFill>
            <a:blip r:embed="rId3" cstate="print"/>
            <a:srcRect r="36000" b="54196"/>
            <a:stretch>
              <a:fillRect/>
            </a:stretch>
          </p:blipFill>
          <p:spPr bwMode="auto">
            <a:xfrm>
              <a:off x="0" y="1674"/>
              <a:ext cx="5760" cy="1026"/>
            </a:xfrm>
            <a:prstGeom prst="rect">
              <a:avLst/>
            </a:prstGeom>
            <a:noFill/>
            <a:ln w="9525">
              <a:noFill/>
              <a:miter lim="800000"/>
              <a:headEnd/>
              <a:tailEnd/>
            </a:ln>
          </p:spPr>
        </p:pic>
        <p:pic>
          <p:nvPicPr>
            <p:cNvPr id="16" name="Picture 14" descr="blue_walla"/>
            <p:cNvPicPr>
              <a:picLocks noChangeAspect="1" noChangeArrowheads="1"/>
            </p:cNvPicPr>
            <p:nvPr userDrawn="1"/>
          </p:nvPicPr>
          <p:blipFill>
            <a:blip r:embed="rId4" cstate="print"/>
            <a:srcRect t="46428" r="36000"/>
            <a:stretch>
              <a:fillRect/>
            </a:stretch>
          </p:blipFill>
          <p:spPr bwMode="auto">
            <a:xfrm>
              <a:off x="0" y="846"/>
              <a:ext cx="5760" cy="900"/>
            </a:xfrm>
            <a:prstGeom prst="rect">
              <a:avLst/>
            </a:prstGeom>
            <a:noFill/>
            <a:ln w="9525">
              <a:noFill/>
              <a:miter lim="800000"/>
              <a:headEnd/>
              <a:tailEnd/>
            </a:ln>
          </p:spPr>
        </p:pic>
        <p:sp>
          <p:nvSpPr>
            <p:cNvPr id="17" name="Line 15"/>
            <p:cNvSpPr>
              <a:spLocks noChangeShapeType="1"/>
            </p:cNvSpPr>
            <p:nvPr userDrawn="1"/>
          </p:nvSpPr>
          <p:spPr bwMode="auto">
            <a:xfrm>
              <a:off x="175" y="2531"/>
              <a:ext cx="3647" cy="0"/>
            </a:xfrm>
            <a:prstGeom prst="line">
              <a:avLst/>
            </a:prstGeom>
            <a:noFill/>
            <a:ln w="9525">
              <a:solidFill>
                <a:schemeClr val="bg1"/>
              </a:solidFill>
              <a:round/>
              <a:headEnd/>
              <a:tailEnd/>
            </a:ln>
            <a:effectLst/>
          </p:spPr>
          <p:txBody>
            <a:bodyPr/>
            <a:lstStyle/>
            <a:p>
              <a:pPr>
                <a:defRPr/>
              </a:pPr>
              <a:endParaRPr lang="en-US" dirty="0">
                <a:latin typeface="Arial" pitchFamily="34" charset="0"/>
              </a:endParaRPr>
            </a:p>
          </p:txBody>
        </p:sp>
      </p:grpSp>
      <p:graphicFrame>
        <p:nvGraphicFramePr>
          <p:cNvPr id="18" name="Group 45"/>
          <p:cNvGraphicFramePr>
            <a:graphicFrameLocks noGrp="1"/>
          </p:cNvGraphicFramePr>
          <p:nvPr/>
        </p:nvGraphicFramePr>
        <p:xfrm>
          <a:off x="23707725" y="9223375"/>
          <a:ext cx="6643688" cy="1506855"/>
        </p:xfrm>
        <a:graphic>
          <a:graphicData uri="http://schemas.openxmlformats.org/drawingml/2006/table">
            <a:tbl>
              <a:tblPr/>
              <a:tblGrid>
                <a:gridCol w="2217738"/>
                <a:gridCol w="2208212"/>
                <a:gridCol w="2217738"/>
              </a:tblGrid>
              <a:tr h="409575">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dirty="0" smtClean="0">
                          <a:ln>
                            <a:noFill/>
                          </a:ln>
                          <a:solidFill>
                            <a:schemeClr val="tx1"/>
                          </a:solidFill>
                          <a:effectLst/>
                          <a:latin typeface="Arial" pitchFamily="34"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dirty="0" smtClean="0">
                          <a:ln>
                            <a:noFill/>
                          </a:ln>
                          <a:solidFill>
                            <a:schemeClr val="tx1"/>
                          </a:solidFill>
                          <a:effectLst/>
                          <a:latin typeface="Arial" pitchFamily="34"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1" i="0" u="none" strike="noStrike" cap="none" normalizeH="0" baseline="0" dirty="0" smtClean="0">
                          <a:ln>
                            <a:noFill/>
                          </a:ln>
                          <a:solidFill>
                            <a:schemeClr val="tx1"/>
                          </a:solidFill>
                          <a:effectLst/>
                          <a:latin typeface="Arial" pitchFamily="34" charset="0"/>
                        </a:rPr>
                        <a:t>Text</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6CCFF6"/>
                    </a:solidFill>
                  </a:tcPr>
                </a:tc>
              </a:tr>
              <a:tr h="239713">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238125">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r h="239713">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Pct val="150000"/>
                        <a:buFontTx/>
                        <a:buNone/>
                        <a:tabLst/>
                      </a:pPr>
                      <a:r>
                        <a:rPr kumimoji="0" lang="en-US" sz="1800" b="0" i="0" u="none" strike="noStrike" cap="none" normalizeH="0" baseline="0" dirty="0" smtClean="0">
                          <a:ln>
                            <a:noFill/>
                          </a:ln>
                          <a:solidFill>
                            <a:schemeClr val="tx1"/>
                          </a:solidFill>
                          <a:effectLst/>
                          <a:latin typeface="Arial" pitchFamily="34" charset="0"/>
                        </a:rPr>
                        <a:t>Text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r>
            </a:tbl>
          </a:graphicData>
        </a:graphic>
      </p:graphicFrame>
      <p:pic>
        <p:nvPicPr>
          <p:cNvPr id="19" name="Picture 38" descr="EC"/>
          <p:cNvPicPr>
            <a:picLocks noChangeAspect="1" noChangeArrowheads="1"/>
          </p:cNvPicPr>
          <p:nvPr/>
        </p:nvPicPr>
        <p:blipFill>
          <a:blip r:embed="rId5" cstate="print"/>
          <a:srcRect l="1355" t="5624" r="1581" b="3751"/>
          <a:stretch>
            <a:fillRect/>
          </a:stretch>
        </p:blipFill>
        <p:spPr bwMode="auto">
          <a:xfrm>
            <a:off x="6759575" y="6091238"/>
            <a:ext cx="2046288" cy="460375"/>
          </a:xfrm>
          <a:prstGeom prst="rect">
            <a:avLst/>
          </a:prstGeom>
          <a:noFill/>
          <a:ln w="9525">
            <a:noFill/>
            <a:miter lim="800000"/>
            <a:headEnd/>
            <a:tailEnd/>
          </a:ln>
        </p:spPr>
      </p:pic>
      <p:sp>
        <p:nvSpPr>
          <p:cNvPr id="20" name="Rectangle 40" descr="10%"/>
          <p:cNvSpPr>
            <a:spLocks noChangeArrowheads="1"/>
          </p:cNvSpPr>
          <p:nvPr/>
        </p:nvSpPr>
        <p:spPr bwMode="auto">
          <a:xfrm>
            <a:off x="23747413" y="9009063"/>
            <a:ext cx="3616325" cy="201612"/>
          </a:xfrm>
          <a:prstGeom prst="rect">
            <a:avLst/>
          </a:prstGeom>
          <a:solidFill>
            <a:srgbClr val="FBB034"/>
          </a:solidFill>
          <a:ln w="12700" algn="ctr">
            <a:solidFill>
              <a:srgbClr val="969696"/>
            </a:solidFill>
            <a:miter lim="800000"/>
            <a:headEnd/>
            <a:tailEnd/>
          </a:ln>
          <a:effectLst/>
        </p:spPr>
        <p:txBody>
          <a:bodyPr wrap="none" anchor="ctr"/>
          <a:lstStyle/>
          <a:p>
            <a:pPr>
              <a:defRPr/>
            </a:pPr>
            <a:endParaRPr lang="en-US" dirty="0">
              <a:latin typeface="Arial" pitchFamily="34" charset="0"/>
            </a:endParaRPr>
          </a:p>
        </p:txBody>
      </p:sp>
      <p:sp>
        <p:nvSpPr>
          <p:cNvPr id="21" name="Rectangle 41" descr="10%"/>
          <p:cNvSpPr>
            <a:spLocks noChangeArrowheads="1"/>
          </p:cNvSpPr>
          <p:nvPr/>
        </p:nvSpPr>
        <p:spPr bwMode="auto">
          <a:xfrm>
            <a:off x="-23747413" y="-8994775"/>
            <a:ext cx="3616325" cy="201612"/>
          </a:xfrm>
          <a:prstGeom prst="rect">
            <a:avLst/>
          </a:prstGeom>
          <a:solidFill>
            <a:srgbClr val="FBB034"/>
          </a:solidFill>
          <a:ln w="12700" algn="ctr">
            <a:solidFill>
              <a:srgbClr val="969696"/>
            </a:solidFill>
            <a:miter lim="800000"/>
            <a:headEnd/>
            <a:tailEnd/>
          </a:ln>
          <a:effectLst/>
        </p:spPr>
        <p:txBody>
          <a:bodyPr wrap="none" anchor="ctr"/>
          <a:lstStyle/>
          <a:p>
            <a:pPr>
              <a:defRPr/>
            </a:pPr>
            <a:endParaRPr lang="en-US" dirty="0">
              <a:latin typeface="Arial" pitchFamily="34" charset="0"/>
            </a:endParaRPr>
          </a:p>
        </p:txBody>
      </p:sp>
      <p:pic>
        <p:nvPicPr>
          <p:cNvPr id="22" name="Picture 42" descr="tcs-trans"/>
          <p:cNvPicPr>
            <a:picLocks noChangeAspect="1" noChangeArrowheads="1"/>
          </p:cNvPicPr>
          <p:nvPr/>
        </p:nvPicPr>
        <p:blipFill>
          <a:blip r:embed="rId6" cstate="print"/>
          <a:srcRect/>
          <a:stretch>
            <a:fillRect/>
          </a:stretch>
        </p:blipFill>
        <p:spPr bwMode="auto">
          <a:xfrm>
            <a:off x="352425" y="712788"/>
            <a:ext cx="2843213" cy="222250"/>
          </a:xfrm>
          <a:prstGeom prst="rect">
            <a:avLst/>
          </a:prstGeom>
          <a:noFill/>
          <a:ln w="9525">
            <a:noFill/>
            <a:miter lim="800000"/>
            <a:headEnd/>
            <a:tailEnd/>
          </a:ln>
        </p:spPr>
      </p:pic>
      <p:pic>
        <p:nvPicPr>
          <p:cNvPr id="23" name="Picture 43" descr="tata-trans-new"/>
          <p:cNvPicPr>
            <a:picLocks noChangeAspect="1" noChangeArrowheads="1"/>
          </p:cNvPicPr>
          <p:nvPr/>
        </p:nvPicPr>
        <p:blipFill>
          <a:blip r:embed="rId7" cstate="print"/>
          <a:srcRect/>
          <a:stretch>
            <a:fillRect/>
          </a:stretch>
        </p:blipFill>
        <p:spPr bwMode="auto">
          <a:xfrm>
            <a:off x="8189913" y="355600"/>
            <a:ext cx="560387" cy="496888"/>
          </a:xfrm>
          <a:prstGeom prst="rect">
            <a:avLst/>
          </a:prstGeom>
          <a:noFill/>
          <a:ln w="9525">
            <a:noFill/>
            <a:miter lim="800000"/>
            <a:headEnd/>
            <a:tailEnd/>
          </a:ln>
        </p:spPr>
      </p:pic>
      <p:sp>
        <p:nvSpPr>
          <p:cNvPr id="13351" name="Rectangle 39"/>
          <p:cNvSpPr>
            <a:spLocks noGrp="1" noChangeArrowheads="1"/>
          </p:cNvSpPr>
          <p:nvPr>
            <p:ph type="subTitle" idx="1"/>
          </p:nvPr>
        </p:nvSpPr>
        <p:spPr>
          <a:xfrm>
            <a:off x="195263" y="4789488"/>
            <a:ext cx="5878512" cy="336550"/>
          </a:xfrm>
          <a:ln/>
        </p:spPr>
        <p:txBody>
          <a:bodyPr anchor="ctr"/>
          <a:lstStyle>
            <a:lvl1pPr marL="0" indent="0">
              <a:buFontTx/>
              <a:buNone/>
              <a:defRPr>
                <a:solidFill>
                  <a:schemeClr val="bg1"/>
                </a:solidFill>
              </a:defRPr>
            </a:lvl1pPr>
          </a:lstStyle>
          <a:p>
            <a:r>
              <a:rPr lang="en-US"/>
              <a:t>Click to edit Master subtitle style</a:t>
            </a:r>
          </a:p>
        </p:txBody>
      </p:sp>
      <p:sp>
        <p:nvSpPr>
          <p:cNvPr id="13356" name="Rectangle 44"/>
          <p:cNvSpPr>
            <a:spLocks noGrp="1" noChangeArrowheads="1"/>
          </p:cNvSpPr>
          <p:nvPr>
            <p:ph type="ctrTitle"/>
          </p:nvPr>
        </p:nvSpPr>
        <p:spPr>
          <a:xfrm>
            <a:off x="195263" y="3511550"/>
            <a:ext cx="5878512" cy="512763"/>
          </a:xfrm>
        </p:spPr>
        <p:txBody>
          <a:bodyPr/>
          <a:lstStyle>
            <a:lvl1pPr>
              <a:defRPr sz="2400">
                <a:solidFill>
                  <a:schemeClr val="bg1"/>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7825" y="53975"/>
            <a:ext cx="2187575" cy="218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1925" y="53975"/>
            <a:ext cx="6413500" cy="218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778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914400"/>
            <a:ext cx="8305800" cy="1323975"/>
          </a:xfrm>
        </p:spPr>
        <p:txBody>
          <a:bodyPr/>
          <a:lstStyle/>
          <a:p>
            <a:pPr lvl="0"/>
            <a:endParaRPr 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778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914400"/>
            <a:ext cx="4076700" cy="1323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57700" y="914400"/>
            <a:ext cx="4076700" cy="1323975"/>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77838"/>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228600" y="914400"/>
            <a:ext cx="8305800" cy="1323975"/>
          </a:xfrm>
        </p:spPr>
        <p:txBody>
          <a:bodyPr/>
          <a:lstStyle/>
          <a:p>
            <a:pPr lvl="0"/>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228600" y="914400"/>
            <a:ext cx="4076700"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914400"/>
            <a:ext cx="4076700" cy="1323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5113338"/>
            <a:ext cx="9150350" cy="1482725"/>
            <a:chOff x="0" y="3221"/>
            <a:chExt cx="5764" cy="934"/>
          </a:xfrm>
        </p:grpSpPr>
        <p:pic>
          <p:nvPicPr>
            <p:cNvPr id="1033" name="Picture 3" descr="70"/>
            <p:cNvPicPr>
              <a:picLocks noChangeAspect="1" noChangeArrowheads="1"/>
            </p:cNvPicPr>
            <p:nvPr userDrawn="1"/>
          </p:nvPicPr>
          <p:blipFill>
            <a:blip r:embed="rId16" cstate="print"/>
            <a:srcRect l="3949"/>
            <a:stretch>
              <a:fillRect/>
            </a:stretch>
          </p:blipFill>
          <p:spPr bwMode="auto">
            <a:xfrm>
              <a:off x="0" y="3855"/>
              <a:ext cx="5764" cy="134"/>
            </a:xfrm>
            <a:prstGeom prst="rect">
              <a:avLst/>
            </a:prstGeom>
            <a:noFill/>
            <a:ln w="9525">
              <a:noFill/>
              <a:miter lim="800000"/>
              <a:headEnd/>
              <a:tailEnd/>
            </a:ln>
          </p:spPr>
        </p:pic>
        <p:pic>
          <p:nvPicPr>
            <p:cNvPr id="1034" name="Picture 4" descr="70"/>
            <p:cNvPicPr>
              <a:picLocks noChangeAspect="1" noChangeArrowheads="1"/>
            </p:cNvPicPr>
            <p:nvPr userDrawn="1"/>
          </p:nvPicPr>
          <p:blipFill>
            <a:blip r:embed="rId16" cstate="print"/>
            <a:srcRect l="1717" r="2299"/>
            <a:stretch>
              <a:fillRect/>
            </a:stretch>
          </p:blipFill>
          <p:spPr bwMode="auto">
            <a:xfrm>
              <a:off x="0" y="3704"/>
              <a:ext cx="5760" cy="134"/>
            </a:xfrm>
            <a:prstGeom prst="rect">
              <a:avLst/>
            </a:prstGeom>
            <a:noFill/>
            <a:ln w="9525">
              <a:noFill/>
              <a:miter lim="800000"/>
              <a:headEnd/>
              <a:tailEnd/>
            </a:ln>
          </p:spPr>
        </p:pic>
        <p:pic>
          <p:nvPicPr>
            <p:cNvPr id="1035" name="Picture 5" descr="70"/>
            <p:cNvPicPr>
              <a:picLocks noChangeAspect="1" noChangeArrowheads="1"/>
            </p:cNvPicPr>
            <p:nvPr userDrawn="1"/>
          </p:nvPicPr>
          <p:blipFill>
            <a:blip r:embed="rId16" cstate="print"/>
            <a:srcRect l="1717" r="2299"/>
            <a:stretch>
              <a:fillRect/>
            </a:stretch>
          </p:blipFill>
          <p:spPr bwMode="auto">
            <a:xfrm>
              <a:off x="0" y="3409"/>
              <a:ext cx="5760" cy="134"/>
            </a:xfrm>
            <a:prstGeom prst="rect">
              <a:avLst/>
            </a:prstGeom>
            <a:noFill/>
            <a:ln w="9525">
              <a:noFill/>
              <a:miter lim="800000"/>
              <a:headEnd/>
              <a:tailEnd/>
            </a:ln>
          </p:spPr>
        </p:pic>
        <p:pic>
          <p:nvPicPr>
            <p:cNvPr id="1036" name="Picture 6" descr="grad-white-box-2"/>
            <p:cNvPicPr>
              <a:picLocks noChangeAspect="1" noChangeArrowheads="1"/>
            </p:cNvPicPr>
            <p:nvPr userDrawn="1"/>
          </p:nvPicPr>
          <p:blipFill>
            <a:blip r:embed="rId17" cstate="print"/>
            <a:srcRect r="36000"/>
            <a:stretch>
              <a:fillRect/>
            </a:stretch>
          </p:blipFill>
          <p:spPr bwMode="auto">
            <a:xfrm>
              <a:off x="0" y="3789"/>
              <a:ext cx="5760" cy="366"/>
            </a:xfrm>
            <a:prstGeom prst="rect">
              <a:avLst/>
            </a:prstGeom>
            <a:noFill/>
            <a:ln w="9525">
              <a:noFill/>
              <a:miter lim="800000"/>
              <a:headEnd/>
              <a:tailEnd/>
            </a:ln>
          </p:spPr>
        </p:pic>
        <p:pic>
          <p:nvPicPr>
            <p:cNvPr id="1037" name="Picture 7" descr="grad-white-box-2"/>
            <p:cNvPicPr>
              <a:picLocks noChangeAspect="1" noChangeArrowheads="1"/>
            </p:cNvPicPr>
            <p:nvPr userDrawn="1"/>
          </p:nvPicPr>
          <p:blipFill>
            <a:blip r:embed="rId18" cstate="print"/>
            <a:srcRect r="36000"/>
            <a:stretch>
              <a:fillRect/>
            </a:stretch>
          </p:blipFill>
          <p:spPr bwMode="auto">
            <a:xfrm>
              <a:off x="0" y="3221"/>
              <a:ext cx="5760" cy="366"/>
            </a:xfrm>
            <a:prstGeom prst="rect">
              <a:avLst/>
            </a:prstGeom>
            <a:noFill/>
            <a:ln w="9525">
              <a:noFill/>
              <a:miter lim="800000"/>
              <a:headEnd/>
              <a:tailEnd/>
            </a:ln>
          </p:spPr>
        </p:pic>
        <p:pic>
          <p:nvPicPr>
            <p:cNvPr id="1038" name="Picture 8" descr="70"/>
            <p:cNvPicPr>
              <a:picLocks noChangeAspect="1" noChangeArrowheads="1"/>
            </p:cNvPicPr>
            <p:nvPr userDrawn="1"/>
          </p:nvPicPr>
          <p:blipFill>
            <a:blip r:embed="rId16" cstate="print"/>
            <a:srcRect l="3949"/>
            <a:stretch>
              <a:fillRect/>
            </a:stretch>
          </p:blipFill>
          <p:spPr bwMode="auto">
            <a:xfrm>
              <a:off x="0" y="3558"/>
              <a:ext cx="5764" cy="134"/>
            </a:xfrm>
            <a:prstGeom prst="rect">
              <a:avLst/>
            </a:prstGeom>
            <a:noFill/>
            <a:ln w="9525">
              <a:noFill/>
              <a:miter lim="800000"/>
              <a:headEnd/>
              <a:tailEnd/>
            </a:ln>
          </p:spPr>
        </p:pic>
      </p:grpSp>
      <p:sp>
        <p:nvSpPr>
          <p:cNvPr id="1027" name="Rectangle 9"/>
          <p:cNvSpPr>
            <a:spLocks noGrp="1" noChangeArrowheads="1"/>
          </p:cNvSpPr>
          <p:nvPr>
            <p:ph type="title"/>
          </p:nvPr>
        </p:nvSpPr>
        <p:spPr bwMode="auto">
          <a:xfrm>
            <a:off x="161925" y="53975"/>
            <a:ext cx="8753475" cy="47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8" name="Rectangle 10"/>
          <p:cNvSpPr>
            <a:spLocks noGrp="1" noChangeArrowheads="1"/>
          </p:cNvSpPr>
          <p:nvPr>
            <p:ph type="body" idx="1"/>
          </p:nvPr>
        </p:nvSpPr>
        <p:spPr bwMode="auto">
          <a:xfrm>
            <a:off x="228600" y="914400"/>
            <a:ext cx="8305800" cy="13239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9" name="Line 11"/>
          <p:cNvSpPr>
            <a:spLocks noChangeShapeType="1"/>
          </p:cNvSpPr>
          <p:nvPr/>
        </p:nvSpPr>
        <p:spPr bwMode="auto">
          <a:xfrm>
            <a:off x="236538" y="519113"/>
            <a:ext cx="8636000" cy="0"/>
          </a:xfrm>
          <a:prstGeom prst="line">
            <a:avLst/>
          </a:prstGeom>
          <a:noFill/>
          <a:ln w="9525">
            <a:solidFill>
              <a:srgbClr val="C0C0C0"/>
            </a:solidFill>
            <a:round/>
            <a:headEnd/>
            <a:tailEnd/>
          </a:ln>
          <a:effectLst/>
        </p:spPr>
        <p:txBody>
          <a:bodyPr/>
          <a:lstStyle/>
          <a:p>
            <a:pPr>
              <a:defRPr/>
            </a:pPr>
            <a:endParaRPr lang="en-US" dirty="0">
              <a:latin typeface="Arial" pitchFamily="34" charset="0"/>
            </a:endParaRPr>
          </a:p>
        </p:txBody>
      </p:sp>
      <p:pic>
        <p:nvPicPr>
          <p:cNvPr id="1030" name="Picture 15" descr="tcs-blue-trans"/>
          <p:cNvPicPr>
            <a:picLocks noChangeAspect="1" noChangeArrowheads="1"/>
          </p:cNvPicPr>
          <p:nvPr/>
        </p:nvPicPr>
        <p:blipFill>
          <a:blip r:embed="rId19" cstate="print"/>
          <a:srcRect/>
          <a:stretch>
            <a:fillRect/>
          </a:stretch>
        </p:blipFill>
        <p:spPr bwMode="auto">
          <a:xfrm>
            <a:off x="169863" y="6513513"/>
            <a:ext cx="2843212" cy="222250"/>
          </a:xfrm>
          <a:prstGeom prst="rect">
            <a:avLst/>
          </a:prstGeom>
          <a:noFill/>
          <a:ln w="9525">
            <a:noFill/>
            <a:miter lim="800000"/>
            <a:headEnd/>
            <a:tailEnd/>
          </a:ln>
        </p:spPr>
      </p:pic>
      <p:sp>
        <p:nvSpPr>
          <p:cNvPr id="12305" name="Text Box 17"/>
          <p:cNvSpPr txBox="1">
            <a:spLocks noChangeArrowheads="1"/>
          </p:cNvSpPr>
          <p:nvPr userDrawn="1"/>
        </p:nvSpPr>
        <p:spPr bwMode="auto">
          <a:xfrm>
            <a:off x="4648200" y="6553200"/>
            <a:ext cx="685800" cy="274638"/>
          </a:xfrm>
          <a:prstGeom prst="rect">
            <a:avLst/>
          </a:prstGeom>
          <a:noFill/>
          <a:ln w="9525">
            <a:noFill/>
            <a:miter lim="800000"/>
            <a:headEnd/>
            <a:tailEnd/>
          </a:ln>
          <a:effectLst/>
        </p:spPr>
        <p:txBody>
          <a:bodyPr>
            <a:spAutoFit/>
          </a:bodyPr>
          <a:lstStyle/>
          <a:p>
            <a:pPr>
              <a:spcBef>
                <a:spcPct val="50000"/>
              </a:spcBef>
              <a:buNone/>
              <a:defRPr/>
            </a:pPr>
            <a:r>
              <a:rPr lang="en-US" sz="1200" dirty="0">
                <a:solidFill>
                  <a:srgbClr val="0066CC"/>
                </a:solidFill>
                <a:latin typeface="Arial" pitchFamily="34" charset="0"/>
              </a:rPr>
              <a:t># </a:t>
            </a:r>
            <a:fld id="{AD029A64-0B4A-48C0-833A-CFE029D313D8}" type="slidenum">
              <a:rPr lang="en-US" sz="1200">
                <a:solidFill>
                  <a:srgbClr val="0066CC"/>
                </a:solidFill>
                <a:latin typeface="Arial" pitchFamily="34" charset="0"/>
              </a:rPr>
              <a:pPr>
                <a:spcBef>
                  <a:spcPct val="50000"/>
                </a:spcBef>
                <a:buNone/>
                <a:defRPr/>
              </a:pPr>
              <a:t>‹#›</a:t>
            </a:fld>
            <a:endParaRPr lang="en-US" sz="1200" dirty="0">
              <a:solidFill>
                <a:srgbClr val="0066CC"/>
              </a:solidFill>
              <a:latin typeface="Arial" pitchFamily="34" charset="0"/>
            </a:endParaRPr>
          </a:p>
        </p:txBody>
      </p:sp>
      <p:pic>
        <p:nvPicPr>
          <p:cNvPr id="15" name="Picture 14" descr="LOGO-final-small.bmp"/>
          <p:cNvPicPr>
            <a:picLocks noChangeAspect="1"/>
          </p:cNvPicPr>
          <p:nvPr userDrawn="1"/>
        </p:nvPicPr>
        <p:blipFill>
          <a:blip r:embed="rId20" cstate="print"/>
          <a:stretch>
            <a:fillRect/>
          </a:stretch>
        </p:blipFill>
        <p:spPr>
          <a:xfrm>
            <a:off x="8286776" y="6182995"/>
            <a:ext cx="714380" cy="675005"/>
          </a:xfrm>
          <a:prstGeom prst="rect">
            <a:avLst/>
          </a:prstGeom>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Lst>
  <p:txStyles>
    <p:titleStyle>
      <a:lvl1pPr algn="l" rtl="0" eaLnBrk="0" fontAlgn="base" hangingPunct="0">
        <a:lnSpc>
          <a:spcPct val="115000"/>
        </a:lnSpc>
        <a:spcBef>
          <a:spcPct val="0"/>
        </a:spcBef>
        <a:spcAft>
          <a:spcPct val="0"/>
        </a:spcAft>
        <a:defRPr sz="2200" b="1">
          <a:solidFill>
            <a:srgbClr val="4E84C4"/>
          </a:solidFill>
          <a:latin typeface="+mj-lt"/>
          <a:ea typeface="+mj-ea"/>
          <a:cs typeface="+mj-cs"/>
        </a:defRPr>
      </a:lvl1pPr>
      <a:lvl2pPr algn="l" rtl="0" eaLnBrk="0" fontAlgn="base" hangingPunct="0">
        <a:lnSpc>
          <a:spcPct val="115000"/>
        </a:lnSpc>
        <a:spcBef>
          <a:spcPct val="0"/>
        </a:spcBef>
        <a:spcAft>
          <a:spcPct val="0"/>
        </a:spcAft>
        <a:defRPr sz="2200" b="1">
          <a:solidFill>
            <a:srgbClr val="4E84C4"/>
          </a:solidFill>
          <a:latin typeface="Arial" pitchFamily="34" charset="0"/>
        </a:defRPr>
      </a:lvl2pPr>
      <a:lvl3pPr algn="l" rtl="0" eaLnBrk="0" fontAlgn="base" hangingPunct="0">
        <a:lnSpc>
          <a:spcPct val="115000"/>
        </a:lnSpc>
        <a:spcBef>
          <a:spcPct val="0"/>
        </a:spcBef>
        <a:spcAft>
          <a:spcPct val="0"/>
        </a:spcAft>
        <a:defRPr sz="2200" b="1">
          <a:solidFill>
            <a:srgbClr val="4E84C4"/>
          </a:solidFill>
          <a:latin typeface="Arial" pitchFamily="34" charset="0"/>
        </a:defRPr>
      </a:lvl3pPr>
      <a:lvl4pPr algn="l" rtl="0" eaLnBrk="0" fontAlgn="base" hangingPunct="0">
        <a:lnSpc>
          <a:spcPct val="115000"/>
        </a:lnSpc>
        <a:spcBef>
          <a:spcPct val="0"/>
        </a:spcBef>
        <a:spcAft>
          <a:spcPct val="0"/>
        </a:spcAft>
        <a:defRPr sz="2200" b="1">
          <a:solidFill>
            <a:srgbClr val="4E84C4"/>
          </a:solidFill>
          <a:latin typeface="Arial" pitchFamily="34" charset="0"/>
        </a:defRPr>
      </a:lvl4pPr>
      <a:lvl5pPr algn="l" rtl="0" eaLnBrk="0" fontAlgn="base" hangingPunct="0">
        <a:lnSpc>
          <a:spcPct val="115000"/>
        </a:lnSpc>
        <a:spcBef>
          <a:spcPct val="0"/>
        </a:spcBef>
        <a:spcAft>
          <a:spcPct val="0"/>
        </a:spcAft>
        <a:defRPr sz="2200" b="1">
          <a:solidFill>
            <a:srgbClr val="4E84C4"/>
          </a:solidFill>
          <a:latin typeface="Arial" pitchFamily="34" charset="0"/>
        </a:defRPr>
      </a:lvl5pPr>
      <a:lvl6pPr marL="457200" algn="l" rtl="0" fontAlgn="base">
        <a:lnSpc>
          <a:spcPct val="115000"/>
        </a:lnSpc>
        <a:spcBef>
          <a:spcPct val="0"/>
        </a:spcBef>
        <a:spcAft>
          <a:spcPct val="0"/>
        </a:spcAft>
        <a:defRPr sz="2200" b="1">
          <a:solidFill>
            <a:srgbClr val="4E84C4"/>
          </a:solidFill>
          <a:latin typeface="Arial" pitchFamily="34" charset="0"/>
        </a:defRPr>
      </a:lvl6pPr>
      <a:lvl7pPr marL="914400" algn="l" rtl="0" fontAlgn="base">
        <a:lnSpc>
          <a:spcPct val="115000"/>
        </a:lnSpc>
        <a:spcBef>
          <a:spcPct val="0"/>
        </a:spcBef>
        <a:spcAft>
          <a:spcPct val="0"/>
        </a:spcAft>
        <a:defRPr sz="2200" b="1">
          <a:solidFill>
            <a:srgbClr val="4E84C4"/>
          </a:solidFill>
          <a:latin typeface="Arial" pitchFamily="34" charset="0"/>
        </a:defRPr>
      </a:lvl7pPr>
      <a:lvl8pPr marL="1371600" algn="l" rtl="0" fontAlgn="base">
        <a:lnSpc>
          <a:spcPct val="115000"/>
        </a:lnSpc>
        <a:spcBef>
          <a:spcPct val="0"/>
        </a:spcBef>
        <a:spcAft>
          <a:spcPct val="0"/>
        </a:spcAft>
        <a:defRPr sz="2200" b="1">
          <a:solidFill>
            <a:srgbClr val="4E84C4"/>
          </a:solidFill>
          <a:latin typeface="Arial" pitchFamily="34" charset="0"/>
        </a:defRPr>
      </a:lvl8pPr>
      <a:lvl9pPr marL="1828800" algn="l" rtl="0" fontAlgn="base">
        <a:lnSpc>
          <a:spcPct val="115000"/>
        </a:lnSpc>
        <a:spcBef>
          <a:spcPct val="0"/>
        </a:spcBef>
        <a:spcAft>
          <a:spcPct val="0"/>
        </a:spcAft>
        <a:defRPr sz="2200" b="1">
          <a:solidFill>
            <a:srgbClr val="4E84C4"/>
          </a:solidFill>
          <a:latin typeface="Arial" pitchFamily="34" charset="0"/>
        </a:defRPr>
      </a:lvl9pPr>
    </p:titleStyle>
    <p:bodyStyle>
      <a:lvl1pPr marL="169863" indent="-169863" algn="l" rtl="0" eaLnBrk="0" fontAlgn="base" hangingPunct="0">
        <a:spcBef>
          <a:spcPct val="20000"/>
        </a:spcBef>
        <a:spcAft>
          <a:spcPct val="0"/>
        </a:spcAft>
        <a:buClr>
          <a:srgbClr val="4E84C4"/>
        </a:buClr>
        <a:buSzPct val="150000"/>
        <a:buChar char="•"/>
        <a:defRPr sz="1600">
          <a:solidFill>
            <a:schemeClr val="tx1"/>
          </a:solidFill>
          <a:latin typeface="+mn-lt"/>
          <a:ea typeface="+mn-ea"/>
          <a:cs typeface="+mn-cs"/>
        </a:defRPr>
      </a:lvl1pPr>
      <a:lvl2pPr marL="457200" indent="-173038" algn="l" rtl="0" eaLnBrk="0" fontAlgn="base" hangingPunct="0">
        <a:spcBef>
          <a:spcPct val="20000"/>
        </a:spcBef>
        <a:spcAft>
          <a:spcPct val="0"/>
        </a:spcAft>
        <a:buClr>
          <a:srgbClr val="4E84C4"/>
        </a:buClr>
        <a:buChar char="–"/>
        <a:defRPr sz="1600">
          <a:solidFill>
            <a:schemeClr val="tx1"/>
          </a:solidFill>
          <a:latin typeface="+mn-lt"/>
        </a:defRPr>
      </a:lvl2pPr>
      <a:lvl3pPr marL="741363" indent="-169863" algn="l" rtl="0" eaLnBrk="0" fontAlgn="base" hangingPunct="0">
        <a:spcBef>
          <a:spcPct val="20000"/>
        </a:spcBef>
        <a:spcAft>
          <a:spcPct val="0"/>
        </a:spcAft>
        <a:buClr>
          <a:srgbClr val="4E84C4"/>
        </a:buClr>
        <a:buChar char="•"/>
        <a:defRPr sz="1400">
          <a:solidFill>
            <a:schemeClr val="tx1"/>
          </a:solidFill>
          <a:latin typeface="+mn-lt"/>
        </a:defRPr>
      </a:lvl3pPr>
      <a:lvl4pPr marL="1027113" indent="-171450" algn="l" rtl="0" eaLnBrk="0" fontAlgn="base" hangingPunct="0">
        <a:spcBef>
          <a:spcPct val="20000"/>
        </a:spcBef>
        <a:spcAft>
          <a:spcPct val="0"/>
        </a:spcAft>
        <a:buClr>
          <a:srgbClr val="4E84C4"/>
        </a:buClr>
        <a:buChar char="–"/>
        <a:defRPr sz="1200">
          <a:solidFill>
            <a:schemeClr val="tx1"/>
          </a:solidFill>
          <a:latin typeface="+mn-lt"/>
        </a:defRPr>
      </a:lvl4pPr>
      <a:lvl5pPr marL="1314450" indent="-171450" algn="l" rtl="0" eaLnBrk="0" fontAlgn="base" hangingPunct="0">
        <a:spcBef>
          <a:spcPct val="20000"/>
        </a:spcBef>
        <a:spcAft>
          <a:spcPct val="0"/>
        </a:spcAft>
        <a:buClr>
          <a:srgbClr val="4E84C4"/>
        </a:buClr>
        <a:buChar char="»"/>
        <a:defRPr sz="1200">
          <a:solidFill>
            <a:schemeClr val="tx1"/>
          </a:solidFill>
          <a:latin typeface="+mn-lt"/>
        </a:defRPr>
      </a:lvl5pPr>
      <a:lvl6pPr marL="1771650" indent="-171450" algn="l" rtl="0" fontAlgn="base">
        <a:spcBef>
          <a:spcPct val="20000"/>
        </a:spcBef>
        <a:spcAft>
          <a:spcPct val="0"/>
        </a:spcAft>
        <a:buClr>
          <a:srgbClr val="4E84C4"/>
        </a:buClr>
        <a:buChar char="»"/>
        <a:defRPr sz="1200">
          <a:solidFill>
            <a:schemeClr val="tx1"/>
          </a:solidFill>
          <a:latin typeface="+mn-lt"/>
        </a:defRPr>
      </a:lvl6pPr>
      <a:lvl7pPr marL="2228850" indent="-171450" algn="l" rtl="0" fontAlgn="base">
        <a:spcBef>
          <a:spcPct val="20000"/>
        </a:spcBef>
        <a:spcAft>
          <a:spcPct val="0"/>
        </a:spcAft>
        <a:buClr>
          <a:srgbClr val="4E84C4"/>
        </a:buClr>
        <a:buChar char="»"/>
        <a:defRPr sz="1200">
          <a:solidFill>
            <a:schemeClr val="tx1"/>
          </a:solidFill>
          <a:latin typeface="+mn-lt"/>
        </a:defRPr>
      </a:lvl7pPr>
      <a:lvl8pPr marL="2686050" indent="-171450" algn="l" rtl="0" fontAlgn="base">
        <a:spcBef>
          <a:spcPct val="20000"/>
        </a:spcBef>
        <a:spcAft>
          <a:spcPct val="0"/>
        </a:spcAft>
        <a:buClr>
          <a:srgbClr val="4E84C4"/>
        </a:buClr>
        <a:buChar char="»"/>
        <a:defRPr sz="1200">
          <a:solidFill>
            <a:schemeClr val="tx1"/>
          </a:solidFill>
          <a:latin typeface="+mn-lt"/>
        </a:defRPr>
      </a:lvl8pPr>
      <a:lvl9pPr marL="3143250" indent="-171450" algn="l" rtl="0" fontAlgn="base">
        <a:spcBef>
          <a:spcPct val="20000"/>
        </a:spcBef>
        <a:spcAft>
          <a:spcPct val="0"/>
        </a:spcAft>
        <a:buClr>
          <a:srgbClr val="4E84C4"/>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195263" y="3511550"/>
            <a:ext cx="7881937" cy="1720471"/>
          </a:xfrm>
        </p:spPr>
        <p:txBody>
          <a:bodyPr/>
          <a:lstStyle/>
          <a:p>
            <a:pPr eaLnBrk="1" hangingPunct="1"/>
            <a:r>
              <a:rPr lang="en-US" sz="2000" dirty="0" smtClean="0"/>
              <a:t>Maven – The Knowledge Sharing Platform</a:t>
            </a:r>
            <a:br>
              <a:rPr lang="en-US" sz="2000" dirty="0" smtClean="0"/>
            </a:br>
            <a:r>
              <a:rPr lang="en-US" sz="2000" dirty="0" smtClean="0"/>
              <a:t/>
            </a:r>
            <a:br>
              <a:rPr lang="en-US" sz="2000" dirty="0" smtClean="0"/>
            </a:br>
            <a:r>
              <a:rPr lang="en-US" sz="2000" dirty="0" smtClean="0"/>
              <a:t>Oracle Retail Solution Overview</a:t>
            </a:r>
            <a:br>
              <a:rPr lang="en-US" sz="2000" dirty="0" smtClean="0"/>
            </a:br>
            <a:r>
              <a:rPr lang="en-US" sz="1600" dirty="0" smtClean="0"/>
              <a:t>Day 2 (13th April 2012)</a:t>
            </a:r>
            <a:br>
              <a:rPr lang="en-US" sz="1600" dirty="0" smtClean="0"/>
            </a:br>
            <a:r>
              <a:rPr lang="en-US" sz="1600" dirty="0" err="1" smtClean="0"/>
              <a:t>Dinesh</a:t>
            </a:r>
            <a:r>
              <a:rPr lang="en-US" sz="1600" dirty="0" smtClean="0"/>
              <a:t> </a:t>
            </a:r>
            <a:r>
              <a:rPr lang="en-US" sz="1600" dirty="0" err="1" smtClean="0"/>
              <a:t>Mohata</a:t>
            </a:r>
            <a:endParaRPr lang="en-US"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smtClean="0"/>
              <a:t>Oracle Retail Data Warehouse Application Architecture</a:t>
            </a:r>
          </a:p>
        </p:txBody>
      </p:sp>
      <p:sp>
        <p:nvSpPr>
          <p:cNvPr id="325635" name="Rectangle 3"/>
          <p:cNvSpPr>
            <a:spLocks noGrp="1" noChangeArrowheads="1"/>
          </p:cNvSpPr>
          <p:nvPr>
            <p:ph type="body" idx="1"/>
          </p:nvPr>
        </p:nvSpPr>
        <p:spPr>
          <a:xfrm>
            <a:off x="228600" y="914400"/>
            <a:ext cx="8305800" cy="3539430"/>
          </a:xfrm>
        </p:spPr>
        <p:txBody>
          <a:bodyPr/>
          <a:lstStyle/>
          <a:p>
            <a:r>
              <a:rPr lang="en-US" sz="1400" dirty="0" smtClean="0"/>
              <a:t>Establish a partitioning strategy before creating compressed Data Mart and historical tables in a RDW environment</a:t>
            </a:r>
          </a:p>
          <a:p>
            <a:endParaRPr lang="en-US" sz="1400" dirty="0" smtClean="0"/>
          </a:p>
          <a:p>
            <a:r>
              <a:rPr lang="en-US" sz="1400" dirty="0" smtClean="0"/>
              <a:t>Separate set of RDW Schema Owners are created in RDW DB</a:t>
            </a:r>
          </a:p>
          <a:p>
            <a:endParaRPr lang="en-US" sz="1400" dirty="0" smtClean="0"/>
          </a:p>
          <a:p>
            <a:r>
              <a:rPr lang="en-US" sz="1400" dirty="0" smtClean="0"/>
              <a:t>RDW incorporates RETL</a:t>
            </a:r>
          </a:p>
          <a:p>
            <a:endParaRPr lang="en-US" sz="1400" dirty="0" smtClean="0"/>
          </a:p>
          <a:p>
            <a:r>
              <a:rPr lang="en-US" sz="1400" dirty="0" smtClean="0"/>
              <a:t>RDW needs TIME data extracted from RMS</a:t>
            </a:r>
          </a:p>
          <a:p>
            <a:endParaRPr lang="en-US" sz="1400" dirty="0" smtClean="0"/>
          </a:p>
          <a:p>
            <a:r>
              <a:rPr lang="en-US" sz="1400" dirty="0" smtClean="0"/>
              <a:t>Oracle Retail Data Warehouse 13.1 can be deployed using Oracle Business Intelligence Enterprise Edition (OBIEE) or Oracle</a:t>
            </a:r>
          </a:p>
          <a:p>
            <a:endParaRPr lang="en-US" sz="1400" dirty="0" smtClean="0"/>
          </a:p>
          <a:p>
            <a:r>
              <a:rPr lang="en-US" sz="1400" dirty="0" smtClean="0"/>
              <a:t>Oracle BI Client tools are required for the power user like the developers for customizing any repository</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smtClean="0"/>
              <a:t>Oracle Retail – Allocation Application Architecture</a:t>
            </a:r>
          </a:p>
        </p:txBody>
      </p:sp>
      <p:sp>
        <p:nvSpPr>
          <p:cNvPr id="324611" name="Rectangle 3"/>
          <p:cNvSpPr>
            <a:spLocks noGrp="1" noChangeArrowheads="1"/>
          </p:cNvSpPr>
          <p:nvPr>
            <p:ph type="body" idx="1"/>
          </p:nvPr>
        </p:nvSpPr>
        <p:spPr/>
        <p:txBody>
          <a:bodyPr/>
          <a:lstStyle/>
          <a:p>
            <a:pPr>
              <a:lnSpc>
                <a:spcPct val="80000"/>
              </a:lnSpc>
            </a:pPr>
            <a:r>
              <a:rPr lang="en-US" sz="1400" smtClean="0"/>
              <a:t>Allocation uses Applicaton Server j2ee and webcache 3 Tier architecture ,client Tier,middle Tier and Database Tier</a:t>
            </a:r>
          </a:p>
          <a:p>
            <a:pPr>
              <a:lnSpc>
                <a:spcPct val="80000"/>
              </a:lnSpc>
            </a:pPr>
            <a:endParaRPr lang="en-US" sz="1400" smtClean="0"/>
          </a:p>
          <a:p>
            <a:pPr>
              <a:lnSpc>
                <a:spcPct val="80000"/>
              </a:lnSpc>
            </a:pPr>
            <a:r>
              <a:rPr lang="en-US" sz="1400" smtClean="0"/>
              <a:t>Allocation needs a separate OC4J group and OC4J instance to be created </a:t>
            </a:r>
          </a:p>
          <a:p>
            <a:pPr>
              <a:lnSpc>
                <a:spcPct val="80000"/>
              </a:lnSpc>
            </a:pPr>
            <a:endParaRPr lang="en-US" sz="1400" smtClean="0"/>
          </a:p>
          <a:p>
            <a:pPr>
              <a:lnSpc>
                <a:spcPct val="80000"/>
              </a:lnSpc>
            </a:pPr>
            <a:r>
              <a:rPr lang="en-US" sz="1400" smtClean="0"/>
              <a:t>Allocation database objects are installed in RMS database schema</a:t>
            </a:r>
          </a:p>
          <a:p>
            <a:pPr>
              <a:lnSpc>
                <a:spcPct val="80000"/>
              </a:lnSpc>
            </a:pPr>
            <a:endParaRPr lang="en-US" sz="1400" smtClean="0"/>
          </a:p>
          <a:p>
            <a:r>
              <a:rPr lang="en-US" sz="1400" smtClean="0"/>
              <a:t>Calculation Server and Algorithms</a:t>
            </a:r>
          </a:p>
          <a:p>
            <a:r>
              <a:rPr lang="en-US" sz="1400" smtClean="0"/>
              <a:t>The algorithm files are installed under J2EE_HOME/calc</a:t>
            </a:r>
          </a:p>
          <a:p>
            <a:r>
              <a:rPr lang="en-US" sz="1400" smtClean="0"/>
              <a:t>To start,stop and see status the calculation queue, respectively, run the following commands in</a:t>
            </a:r>
          </a:p>
          <a:p>
            <a:r>
              <a:rPr lang="en-US" sz="1400" smtClean="0"/>
              <a:t>J2EE_HOME/calc:</a:t>
            </a:r>
          </a:p>
          <a:p>
            <a:r>
              <a:rPr lang="en-US" sz="1400" smtClean="0"/>
              <a:t>./queue.sh start 1</a:t>
            </a:r>
          </a:p>
          <a:p>
            <a:r>
              <a:rPr lang="en-US" sz="1400" smtClean="0"/>
              <a:t>./queue.sh stop 1</a:t>
            </a:r>
          </a:p>
          <a:p>
            <a:r>
              <a:rPr lang="en-US" sz="1400" smtClean="0"/>
              <a:t>./queue.sh status</a:t>
            </a:r>
            <a:r>
              <a:rPr lang="en-US" smtClean="0"/>
              <a:t> </a:t>
            </a:r>
            <a:r>
              <a:rPr lang="en-US" sz="1400" smtClean="0"/>
              <a:t>1</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smtClean="0"/>
              <a:t>Oracle Retail Integration Bus (RIB)</a:t>
            </a:r>
          </a:p>
        </p:txBody>
      </p:sp>
      <p:graphicFrame>
        <p:nvGraphicFramePr>
          <p:cNvPr id="327685" name="Object 5"/>
          <p:cNvGraphicFramePr>
            <a:graphicFrameLocks noChangeAspect="1"/>
          </p:cNvGraphicFramePr>
          <p:nvPr>
            <p:ph idx="1"/>
          </p:nvPr>
        </p:nvGraphicFramePr>
        <p:xfrm>
          <a:off x="1065213" y="1600200"/>
          <a:ext cx="6778625" cy="4343400"/>
        </p:xfrm>
        <a:graphic>
          <a:graphicData uri="http://schemas.openxmlformats.org/presentationml/2006/ole">
            <p:oleObj spid="_x0000_s9218" name="Bitmap Image" r:id="rId4" imgW="8190476" imgH="5249008" progId="PBrush">
              <p:embed/>
            </p:oleObj>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smtClean="0"/>
              <a:t>Oracle Retail Integration Bus (RIB) Application Architecture</a:t>
            </a:r>
          </a:p>
        </p:txBody>
      </p:sp>
      <p:sp>
        <p:nvSpPr>
          <p:cNvPr id="329731" name="Rectangle 3"/>
          <p:cNvSpPr>
            <a:spLocks noGrp="1" noChangeArrowheads="1"/>
          </p:cNvSpPr>
          <p:nvPr>
            <p:ph type="body" idx="1"/>
          </p:nvPr>
        </p:nvSpPr>
        <p:spPr>
          <a:xfrm>
            <a:off x="228600" y="914400"/>
            <a:ext cx="8305800" cy="3797963"/>
          </a:xfrm>
        </p:spPr>
        <p:txBody>
          <a:bodyPr/>
          <a:lstStyle/>
          <a:p>
            <a:pPr>
              <a:lnSpc>
                <a:spcPct val="80000"/>
              </a:lnSpc>
            </a:pPr>
            <a:endParaRPr lang="en-US" sz="1400" dirty="0" smtClean="0"/>
          </a:p>
          <a:p>
            <a:pPr>
              <a:lnSpc>
                <a:spcPct val="80000"/>
              </a:lnSpc>
            </a:pPr>
            <a:r>
              <a:rPr lang="en-US" sz="1400" dirty="0" smtClean="0"/>
              <a:t>The RIB is configured and deployed to the Oracle Application Server</a:t>
            </a:r>
          </a:p>
          <a:p>
            <a:pPr>
              <a:lnSpc>
                <a:spcPct val="80000"/>
              </a:lnSpc>
            </a:pPr>
            <a:endParaRPr lang="en-US" sz="1400" dirty="0" smtClean="0"/>
          </a:p>
          <a:p>
            <a:pPr>
              <a:lnSpc>
                <a:spcPct val="80000"/>
              </a:lnSpc>
            </a:pPr>
            <a:r>
              <a:rPr lang="en-US" sz="1400" dirty="0" smtClean="0"/>
              <a:t>RIB has 5 basic components </a:t>
            </a:r>
          </a:p>
          <a:p>
            <a:pPr>
              <a:lnSpc>
                <a:spcPct val="80000"/>
              </a:lnSpc>
            </a:pPr>
            <a:endParaRPr lang="en-US" sz="1400" dirty="0" smtClean="0"/>
          </a:p>
          <a:p>
            <a:pPr>
              <a:lnSpc>
                <a:spcPct val="80000"/>
              </a:lnSpc>
            </a:pPr>
            <a:r>
              <a:rPr lang="en-US" sz="1400" dirty="0" smtClean="0"/>
              <a:t>PUBLISHING adapters create messages from the information captured by the applications </a:t>
            </a:r>
            <a:r>
              <a:rPr lang="en-US" sz="1400" dirty="0" err="1" smtClean="0"/>
              <a:t>eg</a:t>
            </a:r>
            <a:r>
              <a:rPr lang="en-US" sz="1400" dirty="0" smtClean="0"/>
              <a:t> (RMS)</a:t>
            </a:r>
          </a:p>
          <a:p>
            <a:pPr>
              <a:lnSpc>
                <a:spcPct val="80000"/>
              </a:lnSpc>
            </a:pPr>
            <a:endParaRPr lang="en-US" sz="1400" dirty="0" smtClean="0"/>
          </a:p>
          <a:p>
            <a:pPr>
              <a:lnSpc>
                <a:spcPct val="80000"/>
              </a:lnSpc>
            </a:pPr>
            <a:r>
              <a:rPr lang="en-US" sz="1400" dirty="0" smtClean="0"/>
              <a:t>SUBSCRIBING adapters are used to consume messages</a:t>
            </a:r>
          </a:p>
          <a:p>
            <a:pPr>
              <a:lnSpc>
                <a:spcPct val="80000"/>
              </a:lnSpc>
            </a:pPr>
            <a:endParaRPr lang="en-US" sz="1400" dirty="0" smtClean="0"/>
          </a:p>
          <a:p>
            <a:pPr>
              <a:lnSpc>
                <a:spcPct val="80000"/>
              </a:lnSpc>
            </a:pPr>
            <a:r>
              <a:rPr lang="en-US" sz="1400" dirty="0" smtClean="0"/>
              <a:t>TRANSFORMATION Address Filters/Router (TAFR) adapters transform message data and route messages</a:t>
            </a:r>
          </a:p>
          <a:p>
            <a:pPr>
              <a:lnSpc>
                <a:spcPct val="80000"/>
              </a:lnSpc>
            </a:pPr>
            <a:endParaRPr lang="en-US" sz="1400" dirty="0" smtClean="0"/>
          </a:p>
          <a:p>
            <a:pPr>
              <a:lnSpc>
                <a:spcPct val="80000"/>
              </a:lnSpc>
            </a:pPr>
            <a:r>
              <a:rPr lang="en-US" sz="1400" dirty="0" smtClean="0"/>
              <a:t>RIB Database Objects are Oracle objects and tables to support the PL/SQL stored procedures that are called by the Publishing and Subscribing Adapters. They are part of a specific PL/SQL Oracle Retail application, such as RMS,RWMS etc.,</a:t>
            </a:r>
          </a:p>
          <a:p>
            <a:pPr>
              <a:lnSpc>
                <a:spcPct val="80000"/>
              </a:lnSpc>
            </a:pPr>
            <a:endParaRPr lang="en-US" sz="1400" dirty="0" smtClean="0"/>
          </a:p>
          <a:p>
            <a:pPr>
              <a:lnSpc>
                <a:spcPct val="80000"/>
              </a:lnSpc>
            </a:pPr>
            <a:endParaRPr lang="en-US" sz="1400" dirty="0" smtClean="0"/>
          </a:p>
          <a:p>
            <a:pPr>
              <a:lnSpc>
                <a:spcPct val="80000"/>
              </a:lnSpc>
            </a:pPr>
            <a:r>
              <a:rPr lang="en-US" sz="1400" dirty="0" smtClean="0"/>
              <a:t>RIB Hospital database tables are used as a basis for storing and re-trying problematic messages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smtClean="0"/>
              <a:t>Oracle Retail Component Overview</a:t>
            </a:r>
          </a:p>
        </p:txBody>
      </p:sp>
      <p:sp>
        <p:nvSpPr>
          <p:cNvPr id="311299" name="Rectangle 3"/>
          <p:cNvSpPr>
            <a:spLocks noGrp="1" noChangeArrowheads="1"/>
          </p:cNvSpPr>
          <p:nvPr>
            <p:ph type="body" idx="1"/>
          </p:nvPr>
        </p:nvSpPr>
        <p:spPr>
          <a:xfrm>
            <a:off x="685800" y="1057275"/>
            <a:ext cx="7537450" cy="4343400"/>
          </a:xfrm>
          <a:noFill/>
          <a:ln/>
        </p:spPr>
        <p:txBody>
          <a:bodyPr/>
          <a:lstStyle/>
          <a:p>
            <a:pPr>
              <a:lnSpc>
                <a:spcPct val="90000"/>
              </a:lnSpc>
            </a:pPr>
            <a:r>
              <a:rPr lang="en-GB" sz="2000" b="1" smtClean="0"/>
              <a:t>Database Server</a:t>
            </a:r>
            <a:endParaRPr lang="en-US" sz="2000" b="1" smtClean="0"/>
          </a:p>
          <a:p>
            <a:pPr lvl="1">
              <a:lnSpc>
                <a:spcPct val="90000"/>
              </a:lnSpc>
            </a:pPr>
            <a:r>
              <a:rPr lang="en-US" smtClean="0"/>
              <a:t>A relational database management system (RDBMS) that acts as the repository for all information managed by a oracle Retail application</a:t>
            </a:r>
          </a:p>
          <a:p>
            <a:pPr lvl="1">
              <a:lnSpc>
                <a:spcPct val="90000"/>
              </a:lnSpc>
            </a:pPr>
            <a:r>
              <a:rPr lang="en-CA" smtClean="0"/>
              <a:t>Oracle 11G</a:t>
            </a:r>
          </a:p>
          <a:p>
            <a:pPr lvl="1">
              <a:lnSpc>
                <a:spcPct val="90000"/>
              </a:lnSpc>
              <a:buFontTx/>
              <a:buNone/>
            </a:pPr>
            <a:endParaRPr lang="en-CA" smtClean="0"/>
          </a:p>
          <a:p>
            <a:pPr>
              <a:lnSpc>
                <a:spcPct val="90000"/>
              </a:lnSpc>
            </a:pPr>
            <a:r>
              <a:rPr lang="en-GB" sz="2000" b="1" smtClean="0"/>
              <a:t>Batch Server</a:t>
            </a:r>
          </a:p>
          <a:p>
            <a:pPr lvl="1">
              <a:lnSpc>
                <a:spcPct val="90000"/>
              </a:lnSpc>
            </a:pPr>
            <a:r>
              <a:rPr lang="en-US" smtClean="0"/>
              <a:t>Your batch server uses third party tools AppWorx or Ctrl M that runs your oracle Retail  batch processes. </a:t>
            </a:r>
          </a:p>
          <a:p>
            <a:pPr lvl="1">
              <a:lnSpc>
                <a:spcPct val="90000"/>
              </a:lnSpc>
            </a:pPr>
            <a:r>
              <a:rPr lang="en-US" smtClean="0"/>
              <a:t>Oracle Retail batch processes consists of as sql,plsql,shell scripts,poc*c ,which  are scheduled and invoked by a Scheduler server.</a:t>
            </a:r>
          </a:p>
          <a:p>
            <a:pPr lvl="1">
              <a:lnSpc>
                <a:spcPct val="90000"/>
              </a:lnSpc>
            </a:pPr>
            <a:r>
              <a:rPr lang="en-US" smtClean="0"/>
              <a:t>The batch server maintains connectivity to the database.</a:t>
            </a:r>
          </a:p>
          <a:p>
            <a:pPr lvl="1">
              <a:lnSpc>
                <a:spcPct val="90000"/>
              </a:lnSpc>
            </a:pPr>
            <a:endParaRPr lang="en-US" sz="2400" smtClean="0"/>
          </a:p>
          <a:p>
            <a:pPr lvl="1">
              <a:lnSpc>
                <a:spcPct val="90000"/>
              </a:lnSpc>
            </a:pPr>
            <a:endParaRPr lang="en-CA" sz="2800" smtClean="0"/>
          </a:p>
          <a:p>
            <a:pPr lvl="2">
              <a:lnSpc>
                <a:spcPct val="90000"/>
              </a:lnSpc>
            </a:pPr>
            <a:endParaRPr lang="en-US" sz="240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6"/>
          <p:cNvSpPr txBox="1">
            <a:spLocks noChangeArrowheads="1"/>
          </p:cNvSpPr>
          <p:nvPr/>
        </p:nvSpPr>
        <p:spPr bwMode="auto">
          <a:xfrm>
            <a:off x="0" y="0"/>
            <a:ext cx="9144000" cy="448521"/>
          </a:xfrm>
          <a:prstGeom prst="rect">
            <a:avLst/>
          </a:prstGeom>
          <a:noFill/>
          <a:ln w="9525">
            <a:noFill/>
            <a:miter lim="800000"/>
            <a:headEnd/>
            <a:tailEnd/>
          </a:ln>
        </p:spPr>
        <p:txBody>
          <a:bodyPr>
            <a:spAutoFit/>
          </a:bodyPr>
          <a:lstStyle/>
          <a:p>
            <a:pPr algn="l" eaLnBrk="0" hangingPunct="0">
              <a:lnSpc>
                <a:spcPct val="115000"/>
              </a:lnSpc>
              <a:buNone/>
            </a:pPr>
            <a:r>
              <a:rPr lang="en-US" sz="2200" b="1" dirty="0" smtClean="0">
                <a:solidFill>
                  <a:srgbClr val="4E84C4"/>
                </a:solidFill>
                <a:latin typeface="+mj-lt"/>
                <a:ea typeface="+mj-ea"/>
                <a:cs typeface="+mj-cs"/>
              </a:rPr>
              <a:t>Integration Strategy</a:t>
            </a:r>
            <a:endParaRPr lang="en-US" sz="2200" b="1" dirty="0">
              <a:solidFill>
                <a:srgbClr val="4E84C4"/>
              </a:solidFill>
              <a:latin typeface="+mj-lt"/>
              <a:ea typeface="+mj-ea"/>
              <a:cs typeface="+mj-cs"/>
            </a:endParaRPr>
          </a:p>
        </p:txBody>
      </p:sp>
      <p:sp>
        <p:nvSpPr>
          <p:cNvPr id="5" name="Rectangle 3"/>
          <p:cNvSpPr txBox="1">
            <a:spLocks noChangeArrowheads="1"/>
          </p:cNvSpPr>
          <p:nvPr/>
        </p:nvSpPr>
        <p:spPr bwMode="auto">
          <a:xfrm>
            <a:off x="285720" y="642918"/>
            <a:ext cx="7904193" cy="1631216"/>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Pct val="150000"/>
              <a:buFontTx/>
              <a:buNone/>
              <a:tabLst/>
              <a:defRPr/>
            </a:pPr>
            <a:r>
              <a:rPr kumimoji="0" lang="en-US" sz="1800" b="1" i="0" u="none" strike="noStrike" kern="0" cap="none" spc="0" normalizeH="0" baseline="0" noProof="0" dirty="0" smtClean="0">
                <a:ln>
                  <a:noFill/>
                </a:ln>
                <a:solidFill>
                  <a:schemeClr val="tx1"/>
                </a:solidFill>
                <a:effectLst/>
                <a:uLnTx/>
                <a:uFillTx/>
                <a:latin typeface="Arial Unicode MS" pitchFamily="34" charset="-128"/>
                <a:ea typeface="+mn-ea"/>
                <a:cs typeface="+mn-cs"/>
              </a:rPr>
              <a:t>Purpose</a:t>
            </a:r>
          </a:p>
          <a:p>
            <a:pPr marL="0" marR="0" lvl="0" indent="0" algn="l" defTabSz="914400" rtl="0" eaLnBrk="1" fontAlgn="base" latinLnBrk="0" hangingPunct="1">
              <a:lnSpc>
                <a:spcPct val="100000"/>
              </a:lnSpc>
              <a:spcBef>
                <a:spcPct val="0"/>
              </a:spcBef>
              <a:spcAft>
                <a:spcPct val="0"/>
              </a:spcAft>
              <a:buClrTx/>
              <a:buSzPct val="150000"/>
              <a:buFontTx/>
              <a:buNone/>
              <a:tabLst/>
              <a:defRPr/>
            </a:pPr>
            <a:endParaRPr kumimoji="0" lang="en-GB" sz="1800" b="0" i="0" u="none" strike="noStrike" kern="0" cap="none" spc="0" normalizeH="0" baseline="0" noProof="0" dirty="0" smtClean="0">
              <a:ln>
                <a:noFill/>
              </a:ln>
              <a:solidFill>
                <a:schemeClr val="tx1"/>
              </a:solidFill>
              <a:effectLst/>
              <a:uLnTx/>
              <a:uFillTx/>
              <a:latin typeface="Arial Unicode MS" pitchFamily="34" charset="-128"/>
              <a:ea typeface="+mn-ea"/>
              <a:cs typeface="+mn-cs"/>
            </a:endParaRPr>
          </a:p>
          <a:p>
            <a:pPr marL="0" marR="0" lvl="0" indent="0" algn="l" defTabSz="914400" rtl="0" eaLnBrk="1" fontAlgn="base" latinLnBrk="0" hangingPunct="1">
              <a:lnSpc>
                <a:spcPct val="100000"/>
              </a:lnSpc>
              <a:spcBef>
                <a:spcPct val="0"/>
              </a:spcBef>
              <a:spcAft>
                <a:spcPct val="0"/>
              </a:spcAft>
              <a:buClrTx/>
              <a:buSzPct val="150000"/>
              <a:buFontTx/>
              <a:buNone/>
              <a:tabLst/>
              <a:defRPr/>
            </a:pPr>
            <a:r>
              <a:rPr kumimoji="0" lang="en-GB" sz="1600" b="0" i="0" u="none" strike="noStrike" kern="0" cap="none" spc="0" normalizeH="0" baseline="0" noProof="0" dirty="0" smtClean="0">
                <a:ln>
                  <a:noFill/>
                </a:ln>
                <a:solidFill>
                  <a:schemeClr val="tx1"/>
                </a:solidFill>
                <a:effectLst/>
                <a:uLnTx/>
                <a:uFillTx/>
                <a:latin typeface="+mn-lt"/>
                <a:ea typeface="+mn-ea"/>
                <a:cs typeface="+mn-cs"/>
              </a:rPr>
              <a:t>To effectively implement an integrated applications architecture, a comprehensive understanding of the integration requirements and a sound decision framework is needed with regard to the methods of integration available and how to choose a method which will best suit each situation.</a:t>
            </a: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Rectangle 5"/>
          <p:cNvSpPr>
            <a:spLocks noChangeArrowheads="1"/>
          </p:cNvSpPr>
          <p:nvPr/>
        </p:nvSpPr>
        <p:spPr bwMode="auto">
          <a:xfrm>
            <a:off x="428596" y="2500306"/>
            <a:ext cx="8655079" cy="3214710"/>
          </a:xfrm>
          <a:prstGeom prst="rect">
            <a:avLst/>
          </a:prstGeom>
          <a:noFill/>
          <a:ln w="9525" algn="ctr">
            <a:noFill/>
            <a:miter lim="800000"/>
            <a:headEnd/>
            <a:tailEnd/>
          </a:ln>
          <a:effectLst/>
        </p:spPr>
        <p:txBody>
          <a:bodyPr lIns="0" tIns="0" rIns="0" bIns="0"/>
          <a:lstStyle/>
          <a:p>
            <a:pPr marL="227013" indent="-227013" algn="l" eaLnBrk="0" hangingPunct="0">
              <a:lnSpc>
                <a:spcPct val="80000"/>
              </a:lnSpc>
              <a:spcBef>
                <a:spcPct val="20000"/>
              </a:spcBef>
              <a:buClr>
                <a:schemeClr val="accent1"/>
              </a:buClr>
              <a:buFontTx/>
              <a:buChar char="•"/>
            </a:pPr>
            <a:endParaRPr lang="en-GB" sz="1800" b="0" dirty="0">
              <a:latin typeface="Arial" pitchFamily="34" charset="0"/>
            </a:endParaRPr>
          </a:p>
          <a:p>
            <a:pPr marL="227013" indent="-227013" algn="l" eaLnBrk="0" hangingPunct="0">
              <a:lnSpc>
                <a:spcPct val="80000"/>
              </a:lnSpc>
              <a:spcBef>
                <a:spcPct val="20000"/>
              </a:spcBef>
              <a:buClr>
                <a:schemeClr val="accent1"/>
              </a:buClr>
              <a:buFontTx/>
              <a:buChar char="•"/>
            </a:pPr>
            <a:r>
              <a:rPr lang="en-GB" sz="1800" b="0" dirty="0">
                <a:latin typeface="Arial" pitchFamily="34" charset="0"/>
              </a:rPr>
              <a:t>Supply background information on some of the concepts and technologies involved</a:t>
            </a:r>
            <a:r>
              <a:rPr lang="en-US" sz="1800" b="0" dirty="0">
                <a:latin typeface="Arial" pitchFamily="34" charset="0"/>
              </a:rPr>
              <a:t>.</a:t>
            </a:r>
          </a:p>
          <a:p>
            <a:pPr marL="227013" indent="-227013" algn="l" eaLnBrk="0" hangingPunct="0">
              <a:lnSpc>
                <a:spcPct val="80000"/>
              </a:lnSpc>
              <a:spcBef>
                <a:spcPct val="20000"/>
              </a:spcBef>
              <a:buClr>
                <a:schemeClr val="accent1"/>
              </a:buClr>
              <a:buFontTx/>
              <a:buChar char="•"/>
            </a:pPr>
            <a:endParaRPr lang="en-US" sz="1800" b="0" dirty="0">
              <a:latin typeface="Arial" pitchFamily="34" charset="0"/>
            </a:endParaRPr>
          </a:p>
          <a:p>
            <a:pPr marL="227013" indent="-227013" algn="l" eaLnBrk="0" hangingPunct="0">
              <a:lnSpc>
                <a:spcPct val="80000"/>
              </a:lnSpc>
              <a:spcBef>
                <a:spcPct val="20000"/>
              </a:spcBef>
              <a:buClr>
                <a:schemeClr val="accent1"/>
              </a:buClr>
              <a:buFontTx/>
              <a:buChar char="•"/>
            </a:pPr>
            <a:r>
              <a:rPr lang="en-GB" sz="1800" b="0" dirty="0">
                <a:latin typeface="Arial" pitchFamily="34" charset="0"/>
              </a:rPr>
              <a:t>Outline the alternative methods of integration available.</a:t>
            </a:r>
          </a:p>
          <a:p>
            <a:pPr marL="227013" indent="-227013" algn="l" eaLnBrk="0" hangingPunct="0">
              <a:lnSpc>
                <a:spcPct val="80000"/>
              </a:lnSpc>
              <a:spcBef>
                <a:spcPct val="20000"/>
              </a:spcBef>
              <a:buClr>
                <a:schemeClr val="accent1"/>
              </a:buClr>
              <a:buFontTx/>
              <a:buChar char="•"/>
            </a:pPr>
            <a:endParaRPr lang="en-GB" sz="1800" b="0" dirty="0">
              <a:latin typeface="Arial" pitchFamily="34" charset="0"/>
            </a:endParaRPr>
          </a:p>
          <a:p>
            <a:pPr marL="227013" indent="-227013" algn="l" eaLnBrk="0" hangingPunct="0">
              <a:lnSpc>
                <a:spcPct val="80000"/>
              </a:lnSpc>
              <a:spcBef>
                <a:spcPct val="20000"/>
              </a:spcBef>
              <a:buClr>
                <a:schemeClr val="accent1"/>
              </a:buClr>
              <a:buFontTx/>
              <a:buChar char="•"/>
            </a:pPr>
            <a:r>
              <a:rPr lang="en-GB" sz="1800" b="0" dirty="0">
                <a:latin typeface="Arial" pitchFamily="34" charset="0"/>
              </a:rPr>
              <a:t>Provide a decision framework for how to compile an end-to-end integration solution.</a:t>
            </a:r>
          </a:p>
          <a:p>
            <a:pPr marL="227013" indent="-227013" algn="l" eaLnBrk="0" hangingPunct="0">
              <a:lnSpc>
                <a:spcPct val="80000"/>
              </a:lnSpc>
              <a:spcBef>
                <a:spcPct val="20000"/>
              </a:spcBef>
              <a:buClr>
                <a:schemeClr val="accent1"/>
              </a:buClr>
              <a:buFontTx/>
              <a:buChar char="•"/>
            </a:pPr>
            <a:endParaRPr lang="en-GB" sz="1800" b="0" dirty="0">
              <a:latin typeface="Arial" pitchFamily="34" charset="0"/>
            </a:endParaRPr>
          </a:p>
          <a:p>
            <a:pPr marL="227013" indent="-227013" algn="l" eaLnBrk="0" hangingPunct="0">
              <a:lnSpc>
                <a:spcPct val="80000"/>
              </a:lnSpc>
              <a:spcBef>
                <a:spcPct val="20000"/>
              </a:spcBef>
              <a:buClr>
                <a:schemeClr val="accent1"/>
              </a:buClr>
              <a:buFontTx/>
              <a:buChar char="•"/>
            </a:pPr>
            <a:r>
              <a:rPr lang="en-GB" sz="1800" b="0" dirty="0">
                <a:latin typeface="Arial" pitchFamily="34" charset="0"/>
              </a:rPr>
              <a:t>Discuss the generate approach for the Projects integration requirements.</a:t>
            </a:r>
          </a:p>
          <a:p>
            <a:pPr marL="227013" indent="-227013" algn="l" eaLnBrk="0" hangingPunct="0">
              <a:lnSpc>
                <a:spcPct val="80000"/>
              </a:lnSpc>
              <a:spcBef>
                <a:spcPct val="20000"/>
              </a:spcBef>
              <a:buClr>
                <a:schemeClr val="accent1"/>
              </a:buClr>
              <a:buFontTx/>
              <a:buChar char="•"/>
            </a:pPr>
            <a:endParaRPr lang="en-GB" sz="1800" b="0" dirty="0">
              <a:latin typeface="Arial" pitchFamily="34" charset="0"/>
            </a:endParaRPr>
          </a:p>
          <a:p>
            <a:pPr marL="227013" indent="-227013" algn="l" eaLnBrk="0" hangingPunct="0">
              <a:lnSpc>
                <a:spcPct val="80000"/>
              </a:lnSpc>
              <a:spcBef>
                <a:spcPct val="20000"/>
              </a:spcBef>
              <a:buClr>
                <a:schemeClr val="accent1"/>
              </a:buClr>
              <a:buFontTx/>
              <a:buChar char="•"/>
            </a:pPr>
            <a:endParaRPr lang="en-US" sz="1800" b="0" dirty="0">
              <a:latin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Integration Alternatives</a:t>
            </a:r>
            <a:endParaRPr lang="en-US" dirty="0"/>
          </a:p>
        </p:txBody>
      </p:sp>
      <p:sp>
        <p:nvSpPr>
          <p:cNvPr id="5" name="Rectangle 6"/>
          <p:cNvSpPr>
            <a:spLocks noChangeArrowheads="1"/>
          </p:cNvSpPr>
          <p:nvPr/>
        </p:nvSpPr>
        <p:spPr bwMode="auto">
          <a:xfrm>
            <a:off x="0" y="23955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6" name="Object 5"/>
          <p:cNvGraphicFramePr>
            <a:graphicFrameLocks noChangeAspect="1"/>
          </p:cNvGraphicFramePr>
          <p:nvPr/>
        </p:nvGraphicFramePr>
        <p:xfrm>
          <a:off x="836613" y="1916113"/>
          <a:ext cx="7481887" cy="2601912"/>
        </p:xfrm>
        <a:graphic>
          <a:graphicData uri="http://schemas.openxmlformats.org/presentationml/2006/ole">
            <p:oleObj spid="_x0000_s1026" name="Picture" r:id="rId3" imgW="5935019" imgH="2067675" progId="Word.Picture.8">
              <p:embed/>
            </p:oleObj>
          </a:graphicData>
        </a:graphic>
      </p:graphicFrame>
      <p:sp>
        <p:nvSpPr>
          <p:cNvPr id="7" name="Rectangle 7"/>
          <p:cNvSpPr>
            <a:spLocks noChangeArrowheads="1"/>
          </p:cNvSpPr>
          <p:nvPr/>
        </p:nvSpPr>
        <p:spPr bwMode="auto">
          <a:xfrm>
            <a:off x="806450" y="1133475"/>
            <a:ext cx="2425700" cy="366713"/>
          </a:xfrm>
          <a:prstGeom prst="rect">
            <a:avLst/>
          </a:prstGeom>
          <a:noFill/>
          <a:ln w="9525">
            <a:noFill/>
            <a:miter lim="800000"/>
            <a:headEnd/>
            <a:tailEnd/>
          </a:ln>
          <a:effectLst/>
        </p:spPr>
        <p:txBody>
          <a:bodyPr>
            <a:spAutoFit/>
          </a:bodyPr>
          <a:lstStyle/>
          <a:p>
            <a:pPr>
              <a:buNone/>
            </a:pPr>
            <a:r>
              <a:rPr lang="en-US" sz="1800" b="1" dirty="0"/>
              <a:t>Manual Process</a:t>
            </a:r>
          </a:p>
        </p:txBody>
      </p:sp>
      <p:sp>
        <p:nvSpPr>
          <p:cNvPr id="8" name="Rectangle 8"/>
          <p:cNvSpPr>
            <a:spLocks noChangeArrowheads="1"/>
          </p:cNvSpPr>
          <p:nvPr/>
        </p:nvSpPr>
        <p:spPr bwMode="auto">
          <a:xfrm>
            <a:off x="857250" y="4854575"/>
            <a:ext cx="6753225" cy="396875"/>
          </a:xfrm>
          <a:prstGeom prst="rect">
            <a:avLst/>
          </a:prstGeom>
          <a:noFill/>
          <a:ln w="9525" algn="ctr">
            <a:noFill/>
            <a:miter lim="800000"/>
            <a:headEnd/>
            <a:tailEnd/>
          </a:ln>
          <a:effectLst/>
        </p:spPr>
        <p:txBody>
          <a:bodyPr>
            <a:spAutoFit/>
          </a:bodyPr>
          <a:lstStyle/>
          <a:p>
            <a:r>
              <a:rPr lang="en-GB" sz="1000"/>
              <a:t>Where data volumes are low, speeds are not critical and transfers infrequent the use of manual processes can be the most cost effective solution.</a:t>
            </a:r>
            <a:r>
              <a:rPr lang="en-US" sz="100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Integration Alternatives</a:t>
            </a:r>
            <a:endParaRPr lang="en-US" dirty="0"/>
          </a:p>
        </p:txBody>
      </p:sp>
      <p:sp>
        <p:nvSpPr>
          <p:cNvPr id="5" name="Rectangle 6"/>
          <p:cNvSpPr>
            <a:spLocks noChangeArrowheads="1"/>
          </p:cNvSpPr>
          <p:nvPr/>
        </p:nvSpPr>
        <p:spPr bwMode="auto">
          <a:xfrm>
            <a:off x="0" y="2395538"/>
            <a:ext cx="9144000" cy="0"/>
          </a:xfrm>
          <a:prstGeom prst="rect">
            <a:avLst/>
          </a:prstGeom>
          <a:noFill/>
          <a:ln w="9525">
            <a:noFill/>
            <a:miter lim="800000"/>
            <a:headEnd/>
            <a:tailEnd/>
          </a:ln>
          <a:effectLst/>
        </p:spPr>
        <p:txBody>
          <a:bodyPr wrap="none" anchor="ctr">
            <a:spAutoFit/>
          </a:bodyPr>
          <a:lstStyle/>
          <a:p>
            <a:endParaRPr lang="en-US"/>
          </a:p>
        </p:txBody>
      </p:sp>
      <p:sp>
        <p:nvSpPr>
          <p:cNvPr id="7" name="Rectangle 7"/>
          <p:cNvSpPr>
            <a:spLocks noChangeArrowheads="1"/>
          </p:cNvSpPr>
          <p:nvPr/>
        </p:nvSpPr>
        <p:spPr bwMode="auto">
          <a:xfrm>
            <a:off x="806450" y="1133475"/>
            <a:ext cx="2425700" cy="369332"/>
          </a:xfrm>
          <a:prstGeom prst="rect">
            <a:avLst/>
          </a:prstGeom>
          <a:noFill/>
          <a:ln w="9525">
            <a:noFill/>
            <a:miter lim="800000"/>
            <a:headEnd/>
            <a:tailEnd/>
          </a:ln>
          <a:effectLst/>
        </p:spPr>
        <p:txBody>
          <a:bodyPr>
            <a:spAutoFit/>
          </a:bodyPr>
          <a:lstStyle/>
          <a:p>
            <a:pPr>
              <a:buNone/>
            </a:pPr>
            <a:r>
              <a:rPr lang="en-US" sz="1800" b="1" dirty="0" smtClean="0"/>
              <a:t>Direct Point to Point</a:t>
            </a:r>
            <a:endParaRPr lang="en-US" sz="1800" b="1" dirty="0"/>
          </a:p>
        </p:txBody>
      </p:sp>
      <p:graphicFrame>
        <p:nvGraphicFramePr>
          <p:cNvPr id="2051" name="Object 3"/>
          <p:cNvGraphicFramePr>
            <a:graphicFrameLocks noChangeAspect="1"/>
          </p:cNvGraphicFramePr>
          <p:nvPr/>
        </p:nvGraphicFramePr>
        <p:xfrm>
          <a:off x="668338" y="2295525"/>
          <a:ext cx="6816725" cy="1296988"/>
        </p:xfrm>
        <a:graphic>
          <a:graphicData uri="http://schemas.openxmlformats.org/presentationml/2006/ole">
            <p:oleObj spid="_x0000_s2050" name="Picture" r:id="rId3" imgW="6049341" imgH="1154353" progId="Word.Picture.8">
              <p:embed/>
            </p:oleObj>
          </a:graphicData>
        </a:graphic>
      </p:graphicFrame>
      <p:sp>
        <p:nvSpPr>
          <p:cNvPr id="11" name="Rectangle 6"/>
          <p:cNvSpPr>
            <a:spLocks noChangeArrowheads="1"/>
          </p:cNvSpPr>
          <p:nvPr/>
        </p:nvSpPr>
        <p:spPr bwMode="auto">
          <a:xfrm>
            <a:off x="801688" y="4818063"/>
            <a:ext cx="6753225" cy="396875"/>
          </a:xfrm>
          <a:prstGeom prst="rect">
            <a:avLst/>
          </a:prstGeom>
          <a:noFill/>
          <a:ln w="9525" algn="ctr">
            <a:noFill/>
            <a:miter lim="800000"/>
            <a:headEnd/>
            <a:tailEnd/>
          </a:ln>
          <a:effectLst/>
        </p:spPr>
        <p:txBody>
          <a:bodyPr>
            <a:spAutoFit/>
          </a:bodyPr>
          <a:lstStyle/>
          <a:p>
            <a:r>
              <a:rPr lang="en-GB" sz="1000" dirty="0"/>
              <a:t>Some Commercial software applications include, or have separately available for them, a programming tool which can be used to integrate the application directly to other applications or systems.</a:t>
            </a:r>
            <a:r>
              <a:rPr lang="en-US" sz="1000" dirty="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Integration Alternatives</a:t>
            </a:r>
            <a:endParaRPr lang="en-US" dirty="0"/>
          </a:p>
        </p:txBody>
      </p:sp>
      <p:sp>
        <p:nvSpPr>
          <p:cNvPr id="5" name="Rectangle 6"/>
          <p:cNvSpPr>
            <a:spLocks noChangeArrowheads="1"/>
          </p:cNvSpPr>
          <p:nvPr/>
        </p:nvSpPr>
        <p:spPr bwMode="auto">
          <a:xfrm>
            <a:off x="0" y="2395538"/>
            <a:ext cx="9144000" cy="0"/>
          </a:xfrm>
          <a:prstGeom prst="rect">
            <a:avLst/>
          </a:prstGeom>
          <a:noFill/>
          <a:ln w="9525">
            <a:noFill/>
            <a:miter lim="800000"/>
            <a:headEnd/>
            <a:tailEnd/>
          </a:ln>
          <a:effectLst/>
        </p:spPr>
        <p:txBody>
          <a:bodyPr wrap="none" anchor="ctr">
            <a:spAutoFit/>
          </a:bodyPr>
          <a:lstStyle/>
          <a:p>
            <a:endParaRPr lang="en-US"/>
          </a:p>
        </p:txBody>
      </p:sp>
      <p:sp>
        <p:nvSpPr>
          <p:cNvPr id="8" name="Rectangle 4"/>
          <p:cNvSpPr>
            <a:spLocks noChangeArrowheads="1"/>
          </p:cNvSpPr>
          <p:nvPr/>
        </p:nvSpPr>
        <p:spPr bwMode="auto">
          <a:xfrm>
            <a:off x="784225" y="1011238"/>
            <a:ext cx="2760663" cy="366712"/>
          </a:xfrm>
          <a:prstGeom prst="rect">
            <a:avLst/>
          </a:prstGeom>
          <a:noFill/>
          <a:ln w="9525">
            <a:noFill/>
            <a:miter lim="800000"/>
            <a:headEnd/>
            <a:tailEnd/>
          </a:ln>
          <a:effectLst/>
        </p:spPr>
        <p:txBody>
          <a:bodyPr>
            <a:spAutoFit/>
          </a:bodyPr>
          <a:lstStyle/>
          <a:p>
            <a:pPr>
              <a:buNone/>
            </a:pPr>
            <a:r>
              <a:rPr lang="en-US" sz="1800" dirty="0"/>
              <a:t>File-based Integration</a:t>
            </a:r>
          </a:p>
        </p:txBody>
      </p:sp>
      <p:sp>
        <p:nvSpPr>
          <p:cNvPr id="9" name="Rectangle 5"/>
          <p:cNvSpPr>
            <a:spLocks noChangeArrowheads="1"/>
          </p:cNvSpPr>
          <p:nvPr/>
        </p:nvSpPr>
        <p:spPr bwMode="auto">
          <a:xfrm>
            <a:off x="835025" y="4908550"/>
            <a:ext cx="6753225" cy="396875"/>
          </a:xfrm>
          <a:prstGeom prst="rect">
            <a:avLst/>
          </a:prstGeom>
          <a:noFill/>
          <a:ln w="9525" algn="ctr">
            <a:noFill/>
            <a:miter lim="800000"/>
            <a:headEnd/>
            <a:tailEnd/>
          </a:ln>
          <a:effectLst/>
        </p:spPr>
        <p:txBody>
          <a:bodyPr>
            <a:spAutoFit/>
          </a:bodyPr>
          <a:lstStyle/>
          <a:p>
            <a:r>
              <a:rPr lang="en-US" sz="1000"/>
              <a:t>File-based integrations provide the ability to exchange files with third-party systems or legacy systems that do not support messaging.</a:t>
            </a:r>
          </a:p>
        </p:txBody>
      </p:sp>
      <p:graphicFrame>
        <p:nvGraphicFramePr>
          <p:cNvPr id="10" name="Object 10"/>
          <p:cNvGraphicFramePr>
            <a:graphicFrameLocks noChangeAspect="1"/>
          </p:cNvGraphicFramePr>
          <p:nvPr>
            <p:ph idx="1"/>
          </p:nvPr>
        </p:nvGraphicFramePr>
        <p:xfrm>
          <a:off x="1304925" y="1776413"/>
          <a:ext cx="6049963" cy="1949450"/>
        </p:xfrm>
        <a:graphic>
          <a:graphicData uri="http://schemas.openxmlformats.org/presentationml/2006/ole">
            <p:oleObj spid="_x0000_s3074" name="Picture" r:id="rId3" imgW="6058080" imgH="1951920" progId="Word.Picture.8">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Integration Alternatives</a:t>
            </a:r>
            <a:endParaRPr lang="en-US" dirty="0"/>
          </a:p>
        </p:txBody>
      </p:sp>
      <p:sp>
        <p:nvSpPr>
          <p:cNvPr id="5" name="Rectangle 6"/>
          <p:cNvSpPr>
            <a:spLocks noChangeArrowheads="1"/>
          </p:cNvSpPr>
          <p:nvPr/>
        </p:nvSpPr>
        <p:spPr bwMode="auto">
          <a:xfrm>
            <a:off x="0" y="2395538"/>
            <a:ext cx="9144000" cy="0"/>
          </a:xfrm>
          <a:prstGeom prst="rect">
            <a:avLst/>
          </a:prstGeom>
          <a:noFill/>
          <a:ln w="9525">
            <a:noFill/>
            <a:miter lim="800000"/>
            <a:headEnd/>
            <a:tailEnd/>
          </a:ln>
          <a:effectLst/>
        </p:spPr>
        <p:txBody>
          <a:bodyPr wrap="none" anchor="ctr">
            <a:spAutoFit/>
          </a:bodyPr>
          <a:lstStyle/>
          <a:p>
            <a:endParaRPr lang="en-US"/>
          </a:p>
        </p:txBody>
      </p:sp>
      <p:sp>
        <p:nvSpPr>
          <p:cNvPr id="11" name="Rectangle 3"/>
          <p:cNvSpPr>
            <a:spLocks noChangeArrowheads="1"/>
          </p:cNvSpPr>
          <p:nvPr/>
        </p:nvSpPr>
        <p:spPr bwMode="auto">
          <a:xfrm>
            <a:off x="4646613" y="4159250"/>
            <a:ext cx="184150" cy="198438"/>
          </a:xfrm>
          <a:prstGeom prst="rect">
            <a:avLst/>
          </a:prstGeom>
          <a:noFill/>
          <a:ln w="9525">
            <a:noFill/>
            <a:miter lim="800000"/>
            <a:headEnd/>
            <a:tailEnd/>
          </a:ln>
          <a:effectLst/>
        </p:spPr>
        <p:txBody>
          <a:bodyPr wrap="none" anchor="ctr">
            <a:spAutoFit/>
          </a:bodyPr>
          <a:lstStyle/>
          <a:p>
            <a:pPr algn="ctr"/>
            <a:endParaRPr lang="en-US"/>
          </a:p>
        </p:txBody>
      </p:sp>
      <p:sp>
        <p:nvSpPr>
          <p:cNvPr id="12" name="Rectangle 4"/>
          <p:cNvSpPr>
            <a:spLocks noChangeArrowheads="1"/>
          </p:cNvSpPr>
          <p:nvPr/>
        </p:nvSpPr>
        <p:spPr bwMode="auto">
          <a:xfrm>
            <a:off x="784225" y="1011238"/>
            <a:ext cx="4778375" cy="366712"/>
          </a:xfrm>
          <a:prstGeom prst="rect">
            <a:avLst/>
          </a:prstGeom>
          <a:noFill/>
          <a:ln w="9525" algn="ctr">
            <a:noFill/>
            <a:miter lim="800000"/>
            <a:headEnd/>
            <a:tailEnd/>
          </a:ln>
          <a:effectLst/>
        </p:spPr>
        <p:txBody>
          <a:bodyPr>
            <a:spAutoFit/>
          </a:bodyPr>
          <a:lstStyle/>
          <a:p>
            <a:pPr>
              <a:buNone/>
            </a:pPr>
            <a:r>
              <a:rPr lang="en-GB" sz="1800" dirty="0"/>
              <a:t>Extract, Transformation, Load (ETL)</a:t>
            </a:r>
            <a:r>
              <a:rPr lang="en-US" sz="1800" dirty="0"/>
              <a:t> </a:t>
            </a:r>
          </a:p>
        </p:txBody>
      </p:sp>
      <p:sp>
        <p:nvSpPr>
          <p:cNvPr id="13" name="Rectangle 5"/>
          <p:cNvSpPr>
            <a:spLocks noChangeArrowheads="1"/>
          </p:cNvSpPr>
          <p:nvPr/>
        </p:nvSpPr>
        <p:spPr bwMode="auto">
          <a:xfrm>
            <a:off x="823913" y="4908550"/>
            <a:ext cx="6753225" cy="396875"/>
          </a:xfrm>
          <a:prstGeom prst="rect">
            <a:avLst/>
          </a:prstGeom>
          <a:noFill/>
          <a:ln w="9525" algn="ctr">
            <a:noFill/>
            <a:miter lim="800000"/>
            <a:headEnd/>
            <a:tailEnd/>
          </a:ln>
          <a:effectLst/>
        </p:spPr>
        <p:txBody>
          <a:bodyPr>
            <a:spAutoFit/>
          </a:bodyPr>
          <a:lstStyle/>
          <a:p>
            <a:r>
              <a:rPr lang="en-GB" sz="1000"/>
              <a:t>The concept of an ETL interface is to use a connector to extract data from an application, use another process to perform transformation and then a further connector to load the data into a separate application. </a:t>
            </a:r>
            <a:endParaRPr lang="en-US" sz="1000"/>
          </a:p>
        </p:txBody>
      </p:sp>
      <p:graphicFrame>
        <p:nvGraphicFramePr>
          <p:cNvPr id="14" name="Object 10"/>
          <p:cNvGraphicFramePr>
            <a:graphicFrameLocks noChangeAspect="1"/>
          </p:cNvGraphicFramePr>
          <p:nvPr/>
        </p:nvGraphicFramePr>
        <p:xfrm>
          <a:off x="1104900" y="1817688"/>
          <a:ext cx="6057900" cy="1952625"/>
        </p:xfrm>
        <a:graphic>
          <a:graphicData uri="http://schemas.openxmlformats.org/presentationml/2006/ole">
            <p:oleObj spid="_x0000_s4098" name="Picture" r:id="rId3" imgW="6049341" imgH="1953104" progId="Word.Picture.8">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1925" y="53975"/>
            <a:ext cx="8753475" cy="448521"/>
          </a:xfrm>
        </p:spPr>
        <p:txBody>
          <a:bodyPr/>
          <a:lstStyle/>
          <a:p>
            <a:r>
              <a:rPr lang="en-US" dirty="0" smtClean="0"/>
              <a:t>Agenda</a:t>
            </a:r>
            <a:endParaRPr lang="en-US" dirty="0"/>
          </a:p>
        </p:txBody>
      </p:sp>
      <p:graphicFrame>
        <p:nvGraphicFramePr>
          <p:cNvPr id="13" name="Content Placeholder 12"/>
          <p:cNvGraphicFramePr>
            <a:graphicFrameLocks noGrp="1"/>
          </p:cNvGraphicFramePr>
          <p:nvPr>
            <p:ph idx="1"/>
          </p:nvPr>
        </p:nvGraphicFramePr>
        <p:xfrm>
          <a:off x="214282" y="857232"/>
          <a:ext cx="8715436" cy="5000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Integration Alternatives</a:t>
            </a:r>
            <a:endParaRPr lang="en-US" dirty="0"/>
          </a:p>
        </p:txBody>
      </p:sp>
      <p:sp>
        <p:nvSpPr>
          <p:cNvPr id="5" name="Rectangle 6"/>
          <p:cNvSpPr>
            <a:spLocks noChangeArrowheads="1"/>
          </p:cNvSpPr>
          <p:nvPr/>
        </p:nvSpPr>
        <p:spPr bwMode="auto">
          <a:xfrm>
            <a:off x="0" y="2395538"/>
            <a:ext cx="9144000" cy="0"/>
          </a:xfrm>
          <a:prstGeom prst="rect">
            <a:avLst/>
          </a:prstGeom>
          <a:noFill/>
          <a:ln w="9525">
            <a:noFill/>
            <a:miter lim="800000"/>
            <a:headEnd/>
            <a:tailEnd/>
          </a:ln>
          <a:effectLst/>
        </p:spPr>
        <p:txBody>
          <a:bodyPr wrap="none" anchor="ctr">
            <a:spAutoFit/>
          </a:bodyPr>
          <a:lstStyle/>
          <a:p>
            <a:endParaRPr lang="en-US"/>
          </a:p>
        </p:txBody>
      </p:sp>
      <p:sp>
        <p:nvSpPr>
          <p:cNvPr id="8" name="Rectangle 5"/>
          <p:cNvSpPr>
            <a:spLocks noChangeArrowheads="1"/>
          </p:cNvSpPr>
          <p:nvPr/>
        </p:nvSpPr>
        <p:spPr bwMode="auto">
          <a:xfrm>
            <a:off x="646113" y="4818063"/>
            <a:ext cx="7210425" cy="549275"/>
          </a:xfrm>
          <a:prstGeom prst="rect">
            <a:avLst/>
          </a:prstGeom>
          <a:noFill/>
          <a:ln w="9525" algn="ctr">
            <a:noFill/>
            <a:miter lim="800000"/>
            <a:headEnd/>
            <a:tailEnd/>
          </a:ln>
          <a:effectLst/>
        </p:spPr>
        <p:txBody>
          <a:bodyPr>
            <a:spAutoFit/>
          </a:bodyPr>
          <a:lstStyle/>
          <a:p>
            <a:r>
              <a:rPr lang="en-GB" sz="1000"/>
              <a:t>Messaging is a concept whereby one atomic data unit is sent in an encapsulated package via a secure and reliable medium to enable the communication between disparate applications. MOM provides the infrastructure (Message transport Layer) to support this.</a:t>
            </a:r>
            <a:r>
              <a:rPr lang="en-US" sz="1000"/>
              <a:t> </a:t>
            </a:r>
          </a:p>
        </p:txBody>
      </p:sp>
      <p:sp>
        <p:nvSpPr>
          <p:cNvPr id="9" name="Rectangle 8"/>
          <p:cNvSpPr>
            <a:spLocks noChangeArrowheads="1"/>
          </p:cNvSpPr>
          <p:nvPr/>
        </p:nvSpPr>
        <p:spPr bwMode="auto">
          <a:xfrm>
            <a:off x="795338" y="1133475"/>
            <a:ext cx="4433887" cy="366713"/>
          </a:xfrm>
          <a:prstGeom prst="rect">
            <a:avLst/>
          </a:prstGeom>
          <a:noFill/>
          <a:ln w="9525">
            <a:noFill/>
            <a:miter lim="800000"/>
            <a:headEnd/>
            <a:tailEnd/>
          </a:ln>
          <a:effectLst/>
        </p:spPr>
        <p:txBody>
          <a:bodyPr>
            <a:spAutoFit/>
          </a:bodyPr>
          <a:lstStyle/>
          <a:p>
            <a:pPr>
              <a:buNone/>
            </a:pPr>
            <a:r>
              <a:rPr lang="en-GB" sz="1800" dirty="0"/>
              <a:t>Message Oriented Middleware (MOM)</a:t>
            </a:r>
            <a:r>
              <a:rPr lang="en-US" sz="1800" dirty="0"/>
              <a:t> </a:t>
            </a:r>
          </a:p>
        </p:txBody>
      </p:sp>
      <p:graphicFrame>
        <p:nvGraphicFramePr>
          <p:cNvPr id="10" name="Object 11"/>
          <p:cNvGraphicFramePr>
            <a:graphicFrameLocks noChangeAspect="1"/>
          </p:cNvGraphicFramePr>
          <p:nvPr/>
        </p:nvGraphicFramePr>
        <p:xfrm>
          <a:off x="1393825" y="1727200"/>
          <a:ext cx="5943600" cy="2867025"/>
        </p:xfrm>
        <a:graphic>
          <a:graphicData uri="http://schemas.openxmlformats.org/presentationml/2006/ole">
            <p:oleObj spid="_x0000_s5122" name="Picture" r:id="rId3" imgW="5935019" imgH="2867147" progId="Word.Picture.8">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Integration Alternatives</a:t>
            </a:r>
            <a:endParaRPr lang="en-US" dirty="0"/>
          </a:p>
        </p:txBody>
      </p:sp>
      <p:sp>
        <p:nvSpPr>
          <p:cNvPr id="5" name="Rectangle 6"/>
          <p:cNvSpPr>
            <a:spLocks noChangeArrowheads="1"/>
          </p:cNvSpPr>
          <p:nvPr/>
        </p:nvSpPr>
        <p:spPr bwMode="auto">
          <a:xfrm>
            <a:off x="0" y="2395538"/>
            <a:ext cx="9144000" cy="0"/>
          </a:xfrm>
          <a:prstGeom prst="rect">
            <a:avLst/>
          </a:prstGeom>
          <a:noFill/>
          <a:ln w="9525">
            <a:noFill/>
            <a:miter lim="800000"/>
            <a:headEnd/>
            <a:tailEnd/>
          </a:ln>
          <a:effectLst/>
        </p:spPr>
        <p:txBody>
          <a:bodyPr wrap="none" anchor="ctr">
            <a:spAutoFit/>
          </a:bodyPr>
          <a:lstStyle/>
          <a:p>
            <a:endParaRPr lang="en-US"/>
          </a:p>
        </p:txBody>
      </p:sp>
      <p:sp>
        <p:nvSpPr>
          <p:cNvPr id="7" name="Rectangle 4"/>
          <p:cNvSpPr>
            <a:spLocks noChangeArrowheads="1"/>
          </p:cNvSpPr>
          <p:nvPr/>
        </p:nvSpPr>
        <p:spPr bwMode="auto">
          <a:xfrm>
            <a:off x="646113" y="4818063"/>
            <a:ext cx="7210425" cy="701675"/>
          </a:xfrm>
          <a:prstGeom prst="rect">
            <a:avLst/>
          </a:prstGeom>
          <a:noFill/>
          <a:ln w="9525" algn="ctr">
            <a:noFill/>
            <a:miter lim="800000"/>
            <a:headEnd/>
            <a:tailEnd/>
          </a:ln>
          <a:effectLst/>
        </p:spPr>
        <p:txBody>
          <a:bodyPr>
            <a:spAutoFit/>
          </a:bodyPr>
          <a:lstStyle/>
          <a:p>
            <a:r>
              <a:rPr lang="en-GB" sz="1000"/>
              <a:t>By using a Message Broker with the Message Transport Layer, data can be transformed from the format provided by one application into that required by another. The Message broker can also act as a common integration hub to which all applications can pass data to and which itself can then route messages and reduce the huge number of interfaces and repetition of functionality compared with point-to-point connections.</a:t>
            </a:r>
            <a:endParaRPr lang="en-US" sz="1000"/>
          </a:p>
        </p:txBody>
      </p:sp>
      <p:sp>
        <p:nvSpPr>
          <p:cNvPr id="11" name="Rectangle 5"/>
          <p:cNvSpPr>
            <a:spLocks noChangeArrowheads="1"/>
          </p:cNvSpPr>
          <p:nvPr/>
        </p:nvSpPr>
        <p:spPr bwMode="auto">
          <a:xfrm>
            <a:off x="795338" y="1133475"/>
            <a:ext cx="4433887" cy="366713"/>
          </a:xfrm>
          <a:prstGeom prst="rect">
            <a:avLst/>
          </a:prstGeom>
          <a:noFill/>
          <a:ln w="9525">
            <a:noFill/>
            <a:miter lim="800000"/>
            <a:headEnd/>
            <a:tailEnd/>
          </a:ln>
          <a:effectLst/>
        </p:spPr>
        <p:txBody>
          <a:bodyPr>
            <a:spAutoFit/>
          </a:bodyPr>
          <a:lstStyle/>
          <a:p>
            <a:pPr>
              <a:buNone/>
            </a:pPr>
            <a:r>
              <a:rPr lang="en-GB" sz="1800" dirty="0"/>
              <a:t>Message Broker</a:t>
            </a:r>
            <a:r>
              <a:rPr lang="en-US" sz="1800" dirty="0"/>
              <a:t> </a:t>
            </a:r>
          </a:p>
        </p:txBody>
      </p:sp>
      <p:graphicFrame>
        <p:nvGraphicFramePr>
          <p:cNvPr id="12" name="Object 8"/>
          <p:cNvGraphicFramePr>
            <a:graphicFrameLocks noChangeAspect="1"/>
          </p:cNvGraphicFramePr>
          <p:nvPr/>
        </p:nvGraphicFramePr>
        <p:xfrm>
          <a:off x="1416050" y="1762125"/>
          <a:ext cx="5943600" cy="2867025"/>
        </p:xfrm>
        <a:graphic>
          <a:graphicData uri="http://schemas.openxmlformats.org/presentationml/2006/ole">
            <p:oleObj spid="_x0000_s6146" name="Picture" r:id="rId3" imgW="5935019" imgH="2867147" progId="Word.Picture.8">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Oracle Retail Integration Option </a:t>
            </a:r>
            <a:endParaRPr lang="en-US" dirty="0"/>
          </a:p>
        </p:txBody>
      </p:sp>
      <p:sp>
        <p:nvSpPr>
          <p:cNvPr id="4" name="Rectangle 9"/>
          <p:cNvSpPr>
            <a:spLocks noChangeArrowheads="1"/>
          </p:cNvSpPr>
          <p:nvPr/>
        </p:nvSpPr>
        <p:spPr bwMode="auto">
          <a:xfrm>
            <a:off x="501650" y="762000"/>
            <a:ext cx="7537450" cy="1153521"/>
          </a:xfrm>
          <a:prstGeom prst="rect">
            <a:avLst/>
          </a:prstGeom>
          <a:noFill/>
          <a:ln w="9525" algn="ctr">
            <a:noFill/>
            <a:miter lim="800000"/>
            <a:headEnd/>
            <a:tailEnd/>
          </a:ln>
          <a:effectLst/>
        </p:spPr>
        <p:txBody>
          <a:bodyPr>
            <a:spAutoFit/>
          </a:bodyPr>
          <a:lstStyle/>
          <a:p>
            <a:pPr>
              <a:buNone/>
            </a:pPr>
            <a:r>
              <a:rPr lang="en-US" sz="1600" dirty="0">
                <a:latin typeface="Arial" pitchFamily="34" charset="0"/>
              </a:rPr>
              <a:t>Oracle Retail Merchandising Integration Pack for PeopleSoft Financials</a:t>
            </a:r>
            <a:endParaRPr lang="en-US" sz="1000" dirty="0"/>
          </a:p>
          <a:p>
            <a:r>
              <a:rPr lang="en-US" sz="1200" b="0" dirty="0"/>
              <a:t>Oracle offers customers a pre-configured, supportable and upgradeable integration of the retail merchandising execution applications with the financial operation control applications. This integration pack is part of an overall strategy to provide a comprehensive solution footprint for the retail industry based on Oracle’s best of breed applications, which is Application Integration Architecture (</a:t>
            </a:r>
            <a:r>
              <a:rPr lang="en-US" sz="1200" dirty="0"/>
              <a:t>AIA)</a:t>
            </a:r>
            <a:endParaRPr lang="en-US" sz="1200" b="0" dirty="0"/>
          </a:p>
        </p:txBody>
      </p:sp>
      <p:pic>
        <p:nvPicPr>
          <p:cNvPr id="5" name="Picture 18"/>
          <p:cNvPicPr>
            <a:picLocks noChangeAspect="1" noChangeArrowheads="1"/>
          </p:cNvPicPr>
          <p:nvPr/>
        </p:nvPicPr>
        <p:blipFill>
          <a:blip r:embed="rId2" cstate="print"/>
          <a:srcRect/>
          <a:stretch>
            <a:fillRect/>
          </a:stretch>
        </p:blipFill>
        <p:spPr bwMode="auto">
          <a:xfrm>
            <a:off x="838200" y="2149475"/>
            <a:ext cx="8305799" cy="3778250"/>
          </a:xfrm>
          <a:prstGeom prst="rect">
            <a:avLst/>
          </a:prstGeom>
          <a:noFill/>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Oracle Retail Integration Option</a:t>
            </a:r>
            <a:endParaRPr lang="en-US" dirty="0"/>
          </a:p>
        </p:txBody>
      </p:sp>
      <p:sp>
        <p:nvSpPr>
          <p:cNvPr id="4" name="Rectangle 3"/>
          <p:cNvSpPr>
            <a:spLocks noChangeArrowheads="1"/>
          </p:cNvSpPr>
          <p:nvPr/>
        </p:nvSpPr>
        <p:spPr bwMode="auto">
          <a:xfrm>
            <a:off x="285720" y="714356"/>
            <a:ext cx="8142316" cy="5633209"/>
          </a:xfrm>
          <a:prstGeom prst="rect">
            <a:avLst/>
          </a:prstGeom>
          <a:noFill/>
          <a:ln w="9525" algn="ctr">
            <a:noFill/>
            <a:miter lim="800000"/>
            <a:headEnd/>
            <a:tailEnd/>
          </a:ln>
          <a:effectLst/>
        </p:spPr>
        <p:txBody>
          <a:bodyPr wrap="square">
            <a:spAutoFit/>
          </a:bodyPr>
          <a:lstStyle/>
          <a:p>
            <a:pPr algn="l">
              <a:buNone/>
            </a:pPr>
            <a:r>
              <a:rPr lang="en-US" sz="1600" b="1" dirty="0"/>
              <a:t>Retail Integration Bus </a:t>
            </a:r>
            <a:r>
              <a:rPr lang="en-US" sz="1600" b="1" dirty="0" smtClean="0"/>
              <a:t>(RIB)</a:t>
            </a:r>
            <a:endParaRPr lang="en-US" sz="1600" b="1" dirty="0"/>
          </a:p>
          <a:p>
            <a:pPr algn="l">
              <a:buNone/>
            </a:pPr>
            <a:r>
              <a:rPr lang="en-US" sz="1200" b="0" dirty="0"/>
              <a:t>The Oracle Retail Integration Bus (RIB) is a fully distributed integration infrastructure that uses Message Oriented Middleware </a:t>
            </a:r>
            <a:r>
              <a:rPr lang="en-US" sz="1200" b="0" dirty="0" smtClean="0"/>
              <a:t>to </a:t>
            </a:r>
            <a:r>
              <a:rPr lang="en-US" sz="1200" b="0" dirty="0"/>
              <a:t>integrate applications. RIB enables various Oracle Retail applications to integrate in an asynchronous and near real time fashion. RIB provides additional value added business and infrastructure services to the Oracle Retail applications in addition to providing integration connectivity.</a:t>
            </a:r>
          </a:p>
          <a:p>
            <a:pPr algn="l"/>
            <a:endParaRPr lang="en-US" sz="1200" b="0" dirty="0"/>
          </a:p>
          <a:p>
            <a:pPr algn="l">
              <a:buNone/>
            </a:pPr>
            <a:r>
              <a:rPr lang="en-US" sz="1400" b="1" dirty="0"/>
              <a:t>Retail Service Layer (API)</a:t>
            </a:r>
            <a:endParaRPr lang="en-US" sz="1200" b="1" dirty="0"/>
          </a:p>
          <a:p>
            <a:pPr algn="l">
              <a:buNone/>
            </a:pPr>
            <a:r>
              <a:rPr lang="en-US" sz="1200" b="0" dirty="0" smtClean="0"/>
              <a:t>RSL </a:t>
            </a:r>
            <a:r>
              <a:rPr lang="en-US" sz="1200" b="0" dirty="0"/>
              <a:t>provides a synchronous interface between a client application and a server application. The client application typically runs on a different computing host from the service. However, RSL allows for the service to be called internally in the same program or Java Virtual Machine as the client, without the need for code modification. RSL works within the J2EE framework. All services are contained within an interface offered by a stateless session bean. To a client application, each service appears to be merely a method call.</a:t>
            </a:r>
          </a:p>
          <a:p>
            <a:pPr algn="l"/>
            <a:endParaRPr lang="en-US" sz="1200" b="0" dirty="0"/>
          </a:p>
          <a:p>
            <a:pPr algn="l">
              <a:buNone/>
            </a:pPr>
            <a:r>
              <a:rPr lang="en-US" sz="1400" b="1" dirty="0"/>
              <a:t>Pro*C (File Based)</a:t>
            </a:r>
            <a:endParaRPr lang="en-US" sz="1200" b="1" dirty="0"/>
          </a:p>
          <a:p>
            <a:pPr algn="l">
              <a:buNone/>
            </a:pPr>
            <a:r>
              <a:rPr lang="en-US" sz="1200" b="0" dirty="0"/>
              <a:t>Embedded SQL is a method of combining the computing power of a high-level language like C/C++ and the database manipulation capabilities of SQL. It allows you to execute any SQL statement from an application program. Oracle's embedded SQL environment is called Pro*C. A Pro*C program is compiled in two steps.  First, the Pro*C </a:t>
            </a:r>
            <a:r>
              <a:rPr lang="en-US" sz="1200" b="0" dirty="0" err="1"/>
              <a:t>precompiler</a:t>
            </a:r>
            <a:r>
              <a:rPr lang="en-US" sz="1200" b="0" dirty="0"/>
              <a:t> recognizes the SQL statements embedded in the program, and replaces them with appropriate calls to the functions in the SQL runtime library. The output is pure C/C++ code with all the pure C/C++ portions intact. Then, a regular C/C++ compiler is used to compile the code and produces the executable</a:t>
            </a:r>
          </a:p>
          <a:p>
            <a:pPr algn="l"/>
            <a:endParaRPr lang="en-US" sz="1200" b="0" dirty="0"/>
          </a:p>
          <a:p>
            <a:pPr algn="l">
              <a:buNone/>
            </a:pPr>
            <a:r>
              <a:rPr lang="en-US" sz="1400" b="1" dirty="0"/>
              <a:t>Retail Extract, Transform and Load (ETL)</a:t>
            </a:r>
            <a:endParaRPr lang="en-US" sz="1200" b="1" dirty="0"/>
          </a:p>
          <a:p>
            <a:pPr algn="l">
              <a:buNone/>
            </a:pPr>
            <a:r>
              <a:rPr lang="en-US" sz="1200" b="0" dirty="0"/>
              <a:t>The Retail Extract Transform and Load (RETL) is a high-performance runtime tool useful in parallel processing systems where high volumes of data must be processed quickly. By incorporating RETL into an application, the amount of time required to process data from databases and flat files may be reduced.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81670"/>
          </a:xfrm>
        </p:spPr>
        <p:txBody>
          <a:bodyPr/>
          <a:lstStyle/>
          <a:p>
            <a:r>
              <a:rPr lang="en-US" dirty="0" smtClean="0"/>
              <a:t>Additional Oracle 10G Database Integration Options</a:t>
            </a:r>
            <a:endParaRPr lang="en-US" dirty="0"/>
          </a:p>
        </p:txBody>
      </p:sp>
      <p:sp>
        <p:nvSpPr>
          <p:cNvPr id="4" name="Rectangle 3"/>
          <p:cNvSpPr>
            <a:spLocks noChangeArrowheads="1"/>
          </p:cNvSpPr>
          <p:nvPr/>
        </p:nvSpPr>
        <p:spPr bwMode="auto">
          <a:xfrm>
            <a:off x="285720" y="642918"/>
            <a:ext cx="8286808" cy="5097101"/>
          </a:xfrm>
          <a:prstGeom prst="rect">
            <a:avLst/>
          </a:prstGeom>
          <a:noFill/>
          <a:ln w="9525" algn="ctr">
            <a:noFill/>
            <a:miter lim="800000"/>
            <a:headEnd/>
            <a:tailEnd/>
          </a:ln>
          <a:effectLst/>
        </p:spPr>
        <p:txBody>
          <a:bodyPr wrap="square">
            <a:spAutoFit/>
          </a:bodyPr>
          <a:lstStyle/>
          <a:p>
            <a:pPr algn="l">
              <a:buNone/>
            </a:pPr>
            <a:r>
              <a:rPr lang="en-US" sz="1400" b="1" dirty="0"/>
              <a:t>SQL *Loader / Oracle Data Pump</a:t>
            </a:r>
            <a:r>
              <a:rPr lang="en-US" sz="2400" b="1" dirty="0">
                <a:latin typeface="Arial" pitchFamily="34" charset="0"/>
              </a:rPr>
              <a:t> </a:t>
            </a:r>
            <a:endParaRPr lang="en-US" sz="1600" b="1" dirty="0"/>
          </a:p>
          <a:p>
            <a:pPr algn="l">
              <a:buNone/>
            </a:pPr>
            <a:r>
              <a:rPr lang="en-US" sz="1200" b="0" dirty="0" smtClean="0"/>
              <a:t>SQL*Loader </a:t>
            </a:r>
            <a:r>
              <a:rPr lang="en-US" sz="1200" b="0" dirty="0"/>
              <a:t>is the primary method for quickly populating Oracle tables with data from external files. It has a powerful data parsing engine that puts little limitation on the format of the data in the </a:t>
            </a:r>
            <a:r>
              <a:rPr lang="en-US" sz="1200" b="0" dirty="0" err="1"/>
              <a:t>datafile</a:t>
            </a:r>
            <a:r>
              <a:rPr lang="en-US" sz="1200" b="0" dirty="0"/>
              <a:t>. SQL*Loader is invoked when you specify the </a:t>
            </a:r>
            <a:r>
              <a:rPr lang="en-US" sz="1200" b="0" dirty="0" err="1"/>
              <a:t>sqlldr</a:t>
            </a:r>
            <a:r>
              <a:rPr lang="en-US" sz="1200" b="0" dirty="0"/>
              <a:t> command or use the Enterprise Manager interface</a:t>
            </a:r>
          </a:p>
          <a:p>
            <a:pPr algn="l"/>
            <a:endParaRPr lang="en-US" sz="1200" b="0" dirty="0"/>
          </a:p>
          <a:p>
            <a:pPr algn="l">
              <a:buNone/>
            </a:pPr>
            <a:r>
              <a:rPr lang="en-US" sz="1200" b="0" dirty="0"/>
              <a:t>Oracle Data Pump is a feature of Oracle Database </a:t>
            </a:r>
            <a:r>
              <a:rPr lang="en-US" sz="1200" b="0" dirty="0" smtClean="0"/>
              <a:t>10g </a:t>
            </a:r>
            <a:r>
              <a:rPr lang="en-US" sz="1200" b="0" dirty="0"/>
              <a:t>Release 2 that enables very fast bulk data and metadata movement between Oracle databases. Oracle Data Pump provides new high-speed, parallel Export and Import utilities (</a:t>
            </a:r>
            <a:r>
              <a:rPr lang="en-US" sz="1200" b="0" dirty="0" err="1"/>
              <a:t>expdp</a:t>
            </a:r>
            <a:r>
              <a:rPr lang="en-US" sz="1200" b="0" dirty="0"/>
              <a:t> and </a:t>
            </a:r>
            <a:r>
              <a:rPr lang="en-US" sz="1200" b="0" dirty="0" err="1"/>
              <a:t>impdp</a:t>
            </a:r>
            <a:r>
              <a:rPr lang="en-US" sz="1200" b="0" dirty="0"/>
              <a:t>) as well as a Web-based Oracle Enterprise Manager interface. </a:t>
            </a:r>
          </a:p>
          <a:p>
            <a:pPr algn="l"/>
            <a:endParaRPr lang="en-US" sz="1200" b="0" dirty="0"/>
          </a:p>
          <a:p>
            <a:pPr algn="l">
              <a:buNone/>
            </a:pPr>
            <a:r>
              <a:rPr lang="en-US" sz="1400" b="1" dirty="0"/>
              <a:t>PL/SQL</a:t>
            </a:r>
            <a:endParaRPr lang="en-US" sz="1200" b="1" dirty="0"/>
          </a:p>
          <a:p>
            <a:pPr algn="l">
              <a:buNone/>
            </a:pPr>
            <a:r>
              <a:rPr lang="en-US" sz="1200" b="0" dirty="0"/>
              <a:t>PL/SQL is an imperative 3GL that was designed specifically for the seamless processing of SQL commands. It provides specific syntax for this purpose and supports exactly the same </a:t>
            </a:r>
            <a:r>
              <a:rPr lang="en-US" sz="1200" b="0" dirty="0" err="1"/>
              <a:t>datatypes</a:t>
            </a:r>
            <a:r>
              <a:rPr lang="en-US" sz="1200" b="0" dirty="0"/>
              <a:t> as SQL. Server-side PL/SQL is stored and compiled in Oracle Database and runs within the Oracle executable. It automatically inherits the robustness, security, and portability of Oracle Database</a:t>
            </a:r>
            <a:r>
              <a:rPr lang="en-US" sz="1200" b="0" dirty="0" smtClean="0"/>
              <a:t>. Many </a:t>
            </a:r>
            <a:r>
              <a:rPr lang="en-US" sz="1200" b="0" dirty="0"/>
              <a:t>customers allow client code to access Oracle Database only by calling PL/SQL subprograms. This approach not only reflects generic modular programming best practices (define a clean, functional API and hide the implementation); also, it typically drastically reduces network round trips between the client and Oracle Database.</a:t>
            </a:r>
          </a:p>
          <a:p>
            <a:pPr algn="l"/>
            <a:endParaRPr lang="en-US" sz="1200" b="0" dirty="0"/>
          </a:p>
          <a:p>
            <a:pPr algn="l">
              <a:buNone/>
            </a:pPr>
            <a:r>
              <a:rPr lang="en-US" sz="1400" b="1" dirty="0"/>
              <a:t>Oracle Transparent Gateways</a:t>
            </a:r>
            <a:endParaRPr lang="en-US" sz="1200" b="1" dirty="0"/>
          </a:p>
          <a:p>
            <a:pPr algn="l">
              <a:buNone/>
            </a:pPr>
            <a:r>
              <a:rPr lang="en-US" sz="1200" b="0" dirty="0"/>
              <a:t>Gateways make it possible to integrate with any number of non-Oracle systems from an Oracle application. They enable integration with data stores such as DB2, SQL Server and Excel, transaction managers like CICS and message queuing systems like WebSphere MQ Will allow you to access data from a multitude of sources.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Integration Considerations</a:t>
            </a:r>
            <a:endParaRPr lang="en-US" dirty="0"/>
          </a:p>
        </p:txBody>
      </p:sp>
      <p:sp>
        <p:nvSpPr>
          <p:cNvPr id="4" name="Rectangle 8"/>
          <p:cNvSpPr>
            <a:spLocks noChangeArrowheads="1"/>
          </p:cNvSpPr>
          <p:nvPr/>
        </p:nvSpPr>
        <p:spPr bwMode="auto">
          <a:xfrm>
            <a:off x="620713" y="1066800"/>
            <a:ext cx="5932487" cy="3025775"/>
          </a:xfrm>
          <a:prstGeom prst="rect">
            <a:avLst/>
          </a:prstGeom>
          <a:noFill/>
          <a:ln w="9525" algn="ctr">
            <a:noFill/>
            <a:miter lim="800000"/>
            <a:headEnd/>
            <a:tailEnd/>
          </a:ln>
          <a:effectLst/>
        </p:spPr>
        <p:txBody>
          <a:bodyPr lIns="0" tIns="0" rIns="0" bIns="0"/>
          <a:lstStyle/>
          <a:p>
            <a:pPr marL="227013" indent="-227013" algn="l" eaLnBrk="0" hangingPunct="0">
              <a:spcBef>
                <a:spcPct val="20000"/>
              </a:spcBef>
              <a:buClr>
                <a:schemeClr val="accent1"/>
              </a:buClr>
              <a:buFontTx/>
              <a:buChar char="•"/>
            </a:pPr>
            <a:r>
              <a:rPr lang="en-US" sz="1600" b="0" dirty="0">
                <a:latin typeface="Arial" pitchFamily="34" charset="0"/>
              </a:rPr>
              <a:t>Existence of current interface solutions</a:t>
            </a:r>
          </a:p>
          <a:p>
            <a:pPr marL="227013" indent="-227013" algn="l" eaLnBrk="0" hangingPunct="0">
              <a:spcBef>
                <a:spcPct val="20000"/>
              </a:spcBef>
              <a:buClr>
                <a:schemeClr val="accent1"/>
              </a:buClr>
              <a:buFontTx/>
              <a:buChar char="•"/>
            </a:pPr>
            <a:r>
              <a:rPr lang="en-US" sz="1600" b="0" dirty="0">
                <a:latin typeface="Arial" pitchFamily="34" charset="0"/>
              </a:rPr>
              <a:t>Data volumes</a:t>
            </a:r>
          </a:p>
          <a:p>
            <a:pPr marL="227013" indent="-227013" algn="l" eaLnBrk="0" hangingPunct="0">
              <a:spcBef>
                <a:spcPct val="20000"/>
              </a:spcBef>
              <a:buClr>
                <a:schemeClr val="accent1"/>
              </a:buClr>
              <a:buFontTx/>
              <a:buChar char="•"/>
            </a:pPr>
            <a:r>
              <a:rPr lang="en-US" sz="1600" b="0" dirty="0">
                <a:latin typeface="Arial" pitchFamily="34" charset="0"/>
              </a:rPr>
              <a:t>Speed of data transfer</a:t>
            </a:r>
          </a:p>
          <a:p>
            <a:pPr marL="227013" indent="-227013" algn="l" eaLnBrk="0" hangingPunct="0">
              <a:spcBef>
                <a:spcPct val="20000"/>
              </a:spcBef>
              <a:buClr>
                <a:schemeClr val="accent1"/>
              </a:buClr>
              <a:buFontTx/>
              <a:buChar char="•"/>
            </a:pPr>
            <a:r>
              <a:rPr lang="en-US" sz="1600" b="0" dirty="0">
                <a:latin typeface="Arial" pitchFamily="34" charset="0"/>
              </a:rPr>
              <a:t>Data transfer frequency</a:t>
            </a:r>
          </a:p>
          <a:p>
            <a:pPr marL="227013" indent="-227013" algn="l" eaLnBrk="0" hangingPunct="0">
              <a:spcBef>
                <a:spcPct val="20000"/>
              </a:spcBef>
              <a:buClr>
                <a:schemeClr val="accent1"/>
              </a:buClr>
              <a:buFontTx/>
              <a:buChar char="•"/>
            </a:pPr>
            <a:r>
              <a:rPr lang="en-US" sz="1600" b="0" dirty="0">
                <a:latin typeface="Arial" pitchFamily="34" charset="0"/>
              </a:rPr>
              <a:t>Complexity of data transformation</a:t>
            </a:r>
          </a:p>
          <a:p>
            <a:pPr marL="227013" indent="-227013" algn="l" eaLnBrk="0" hangingPunct="0">
              <a:spcBef>
                <a:spcPct val="20000"/>
              </a:spcBef>
              <a:buClr>
                <a:schemeClr val="accent1"/>
              </a:buClr>
              <a:buFontTx/>
              <a:buChar char="•"/>
            </a:pPr>
            <a:r>
              <a:rPr lang="en-US" sz="1600" b="0" dirty="0">
                <a:latin typeface="Arial" pitchFamily="34" charset="0"/>
              </a:rPr>
              <a:t>Criticality of Data</a:t>
            </a:r>
          </a:p>
          <a:p>
            <a:pPr marL="227013" indent="-227013" algn="l" eaLnBrk="0" hangingPunct="0">
              <a:spcBef>
                <a:spcPct val="20000"/>
              </a:spcBef>
              <a:buClr>
                <a:schemeClr val="accent1"/>
              </a:buClr>
              <a:buFontTx/>
              <a:buChar char="•"/>
            </a:pPr>
            <a:r>
              <a:rPr lang="en-US" sz="1600" b="0" dirty="0">
                <a:latin typeface="Arial" pitchFamily="34" charset="0"/>
              </a:rPr>
              <a:t>Application standard programs</a:t>
            </a:r>
          </a:p>
          <a:p>
            <a:pPr marL="227013" indent="-227013" algn="l" eaLnBrk="0" hangingPunct="0">
              <a:spcBef>
                <a:spcPct val="20000"/>
              </a:spcBef>
              <a:buClr>
                <a:schemeClr val="accent1"/>
              </a:buClr>
              <a:buFontTx/>
              <a:buChar char="•"/>
            </a:pPr>
            <a:r>
              <a:rPr lang="en-US" sz="1600" b="0" dirty="0">
                <a:latin typeface="Arial" pitchFamily="34" charset="0"/>
              </a:rPr>
              <a:t>Commonality of data transfer (# of receiving applications)</a:t>
            </a:r>
          </a:p>
          <a:p>
            <a:pPr marL="227013" indent="-227013" algn="l" eaLnBrk="0" hangingPunct="0">
              <a:spcBef>
                <a:spcPct val="20000"/>
              </a:spcBef>
              <a:buClr>
                <a:schemeClr val="accent1"/>
              </a:buClr>
              <a:buFontTx/>
              <a:buChar char="•"/>
            </a:pPr>
            <a:r>
              <a:rPr lang="en-US" sz="1600" b="0" dirty="0">
                <a:latin typeface="Arial" pitchFamily="34" charset="0"/>
              </a:rPr>
              <a:t>Overall cost of integration</a:t>
            </a:r>
          </a:p>
          <a:p>
            <a:pPr marL="227013" indent="-227013" algn="l" eaLnBrk="0" hangingPunct="0">
              <a:spcBef>
                <a:spcPct val="20000"/>
              </a:spcBef>
              <a:buClr>
                <a:schemeClr val="accent1"/>
              </a:buClr>
              <a:buFontTx/>
              <a:buChar char="•"/>
            </a:pPr>
            <a:r>
              <a:rPr lang="en-US" sz="1600" b="0" dirty="0">
                <a:latin typeface="Arial" pitchFamily="34" charset="0"/>
              </a:rPr>
              <a:t>Susceptibility to change</a:t>
            </a:r>
          </a:p>
          <a:p>
            <a:pPr marL="227013" indent="-227013" algn="l" eaLnBrk="0" hangingPunct="0">
              <a:spcBef>
                <a:spcPct val="20000"/>
              </a:spcBef>
              <a:buClr>
                <a:schemeClr val="accent1"/>
              </a:buClr>
              <a:buFontTx/>
              <a:buChar char="•"/>
            </a:pPr>
            <a:r>
              <a:rPr lang="en-US" sz="1600" b="0" dirty="0">
                <a:latin typeface="Arial" pitchFamily="34" charset="0"/>
              </a:rPr>
              <a:t>Inter-Enterprise communications (3rd Party)</a:t>
            </a:r>
          </a:p>
          <a:p>
            <a:pPr marL="227013" indent="-227013" algn="l" eaLnBrk="0" hangingPunct="0">
              <a:spcBef>
                <a:spcPct val="20000"/>
              </a:spcBef>
              <a:buClr>
                <a:schemeClr val="accent1"/>
              </a:buClr>
              <a:buFontTx/>
              <a:buChar char="•"/>
            </a:pPr>
            <a:r>
              <a:rPr lang="en-US" sz="1600" b="0" dirty="0">
                <a:latin typeface="Arial" pitchFamily="34" charset="0"/>
              </a:rPr>
              <a:t>Assurance Method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81670"/>
          </a:xfrm>
        </p:spPr>
        <p:txBody>
          <a:bodyPr/>
          <a:lstStyle/>
          <a:p>
            <a:r>
              <a:rPr lang="en-US" dirty="0" smtClean="0"/>
              <a:t>Integration Approach 1</a:t>
            </a:r>
            <a:endParaRPr lang="en-US" dirty="0"/>
          </a:p>
        </p:txBody>
      </p:sp>
      <p:sp>
        <p:nvSpPr>
          <p:cNvPr id="4" name="Rectangle 3"/>
          <p:cNvSpPr/>
          <p:nvPr/>
        </p:nvSpPr>
        <p:spPr>
          <a:xfrm>
            <a:off x="3581400" y="2057400"/>
            <a:ext cx="1295400" cy="2667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Enterprise</a:t>
            </a:r>
          </a:p>
          <a:p>
            <a:pPr algn="ctr"/>
            <a:r>
              <a:rPr lang="en-US" dirty="0" smtClean="0"/>
              <a:t>Staging</a:t>
            </a:r>
          </a:p>
          <a:p>
            <a:pPr algn="ctr"/>
            <a:r>
              <a:rPr lang="en-US" dirty="0" smtClean="0"/>
              <a:t>Layer</a:t>
            </a:r>
            <a:endParaRPr lang="en-US" dirty="0"/>
          </a:p>
        </p:txBody>
      </p:sp>
      <p:sp>
        <p:nvSpPr>
          <p:cNvPr id="5" name="Flowchart: Magnetic Disk 4"/>
          <p:cNvSpPr/>
          <p:nvPr/>
        </p:nvSpPr>
        <p:spPr>
          <a:xfrm>
            <a:off x="6019800" y="2590800"/>
            <a:ext cx="990600" cy="1600200"/>
          </a:xfrm>
          <a:prstGeom prst="flowChartMagneticDisk">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RMS</a:t>
            </a:r>
          </a:p>
        </p:txBody>
      </p:sp>
      <p:cxnSp>
        <p:nvCxnSpPr>
          <p:cNvPr id="12" name="Straight Arrow Connector 11"/>
          <p:cNvCxnSpPr>
            <a:stCxn id="4" idx="3"/>
            <a:endCxn id="5" idx="2"/>
          </p:cNvCxnSpPr>
          <p:nvPr/>
        </p:nvCxnSpPr>
        <p:spPr>
          <a:xfrm>
            <a:off x="4876800" y="3390900"/>
            <a:ext cx="1143000" cy="15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Flowchart: Multidocument 16"/>
          <p:cNvSpPr/>
          <p:nvPr/>
        </p:nvSpPr>
        <p:spPr>
          <a:xfrm>
            <a:off x="1295400" y="2590800"/>
            <a:ext cx="1447800" cy="1219200"/>
          </a:xfrm>
          <a:prstGeom prst="flowChartMultidocumen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from LS</a:t>
            </a:r>
          </a:p>
        </p:txBody>
      </p:sp>
      <p:sp>
        <p:nvSpPr>
          <p:cNvPr id="22" name="TextBox 21"/>
          <p:cNvSpPr txBox="1"/>
          <p:nvPr/>
        </p:nvSpPr>
        <p:spPr>
          <a:xfrm>
            <a:off x="4953000" y="2598003"/>
            <a:ext cx="1006109" cy="830997"/>
          </a:xfrm>
          <a:prstGeom prst="rect">
            <a:avLst/>
          </a:prstGeom>
          <a:noFill/>
        </p:spPr>
        <p:txBody>
          <a:bodyPr wrap="none" rtlCol="0">
            <a:spAutoFit/>
          </a:bodyPr>
          <a:lstStyle/>
          <a:p>
            <a:r>
              <a:rPr lang="en-US" sz="1200" dirty="0" smtClean="0"/>
              <a:t>API</a:t>
            </a:r>
          </a:p>
          <a:p>
            <a:r>
              <a:rPr lang="en-US" sz="1200" dirty="0" smtClean="0"/>
              <a:t>SQL Loader</a:t>
            </a:r>
          </a:p>
          <a:p>
            <a:r>
              <a:rPr lang="en-US" sz="1200" dirty="0" smtClean="0"/>
              <a:t>PL/SQL</a:t>
            </a:r>
          </a:p>
          <a:p>
            <a:r>
              <a:rPr lang="en-US" sz="1200" dirty="0" smtClean="0"/>
              <a:t>RETL</a:t>
            </a:r>
            <a:endParaRPr lang="en-US" sz="1200" dirty="0"/>
          </a:p>
        </p:txBody>
      </p:sp>
      <p:cxnSp>
        <p:nvCxnSpPr>
          <p:cNvPr id="10" name="Straight Arrow Connector 9"/>
          <p:cNvCxnSpPr/>
          <p:nvPr/>
        </p:nvCxnSpPr>
        <p:spPr>
          <a:xfrm>
            <a:off x="2743200" y="3276600"/>
            <a:ext cx="838200" cy="15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81400" y="4807803"/>
            <a:ext cx="2438400" cy="461665"/>
          </a:xfrm>
          <a:prstGeom prst="rect">
            <a:avLst/>
          </a:prstGeom>
          <a:noFill/>
        </p:spPr>
        <p:txBody>
          <a:bodyPr wrap="square" rtlCol="0">
            <a:spAutoFit/>
          </a:bodyPr>
          <a:lstStyle/>
          <a:p>
            <a:r>
              <a:rPr lang="en-US" sz="1200" dirty="0" smtClean="0"/>
              <a:t>e.g. XX_SUPS</a:t>
            </a:r>
          </a:p>
          <a:p>
            <a:r>
              <a:rPr lang="en-US" sz="1200" dirty="0" smtClean="0"/>
              <a:t>	XX_SUPS_ARCH</a:t>
            </a:r>
            <a:endParaRPr lang="en-US" sz="1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Integration Approach 2</a:t>
            </a:r>
            <a:endParaRPr lang="en-US" dirty="0"/>
          </a:p>
        </p:txBody>
      </p:sp>
      <p:sp>
        <p:nvSpPr>
          <p:cNvPr id="4" name="Rectangle 3"/>
          <p:cNvSpPr/>
          <p:nvPr/>
        </p:nvSpPr>
        <p:spPr>
          <a:xfrm>
            <a:off x="5105400" y="2057400"/>
            <a:ext cx="990600" cy="2667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t>
            </a:r>
          </a:p>
          <a:p>
            <a:pPr algn="ctr"/>
            <a:r>
              <a:rPr lang="en-US" dirty="0" smtClean="0"/>
              <a:t>Staging</a:t>
            </a:r>
          </a:p>
          <a:p>
            <a:pPr algn="ctr"/>
            <a:r>
              <a:rPr lang="en-US" dirty="0" smtClean="0"/>
              <a:t>Layer</a:t>
            </a:r>
            <a:endParaRPr lang="en-US" dirty="0"/>
          </a:p>
        </p:txBody>
      </p:sp>
      <p:sp>
        <p:nvSpPr>
          <p:cNvPr id="5" name="Flowchart: Magnetic Disk 4"/>
          <p:cNvSpPr/>
          <p:nvPr/>
        </p:nvSpPr>
        <p:spPr>
          <a:xfrm>
            <a:off x="7239000" y="2590800"/>
            <a:ext cx="990600" cy="1600200"/>
          </a:xfrm>
          <a:prstGeom prst="flowChartMagneticDisk">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RMS</a:t>
            </a:r>
            <a:endParaRPr lang="en-US" dirty="0"/>
          </a:p>
        </p:txBody>
      </p:sp>
      <p:cxnSp>
        <p:nvCxnSpPr>
          <p:cNvPr id="9" name="Straight Arrow Connector 8"/>
          <p:cNvCxnSpPr>
            <a:stCxn id="17" idx="3"/>
          </p:cNvCxnSpPr>
          <p:nvPr/>
        </p:nvCxnSpPr>
        <p:spPr>
          <a:xfrm>
            <a:off x="2133600" y="28956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3"/>
            <a:endCxn id="5" idx="2"/>
          </p:cNvCxnSpPr>
          <p:nvPr/>
        </p:nvCxnSpPr>
        <p:spPr>
          <a:xfrm>
            <a:off x="6096000" y="33909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Flowchart: Multidocument 16"/>
          <p:cNvSpPr/>
          <p:nvPr/>
        </p:nvSpPr>
        <p:spPr>
          <a:xfrm>
            <a:off x="685800" y="2286000"/>
            <a:ext cx="1447800" cy="1219200"/>
          </a:xfrm>
          <a:prstGeom prst="flowChartMultidocumen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from LS</a:t>
            </a:r>
            <a:endParaRPr lang="en-US" dirty="0"/>
          </a:p>
        </p:txBody>
      </p:sp>
      <p:sp>
        <p:nvSpPr>
          <p:cNvPr id="10" name="Rectangle 9"/>
          <p:cNvSpPr/>
          <p:nvPr/>
        </p:nvSpPr>
        <p:spPr>
          <a:xfrm>
            <a:off x="3124200" y="2057400"/>
            <a:ext cx="990600" cy="2667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Legacy Staging</a:t>
            </a:r>
          </a:p>
          <a:p>
            <a:pPr algn="ctr"/>
            <a:r>
              <a:rPr lang="en-US" dirty="0" smtClean="0"/>
              <a:t>Layer</a:t>
            </a:r>
            <a:endParaRPr lang="en-US" dirty="0"/>
          </a:p>
        </p:txBody>
      </p:sp>
      <p:cxnSp>
        <p:nvCxnSpPr>
          <p:cNvPr id="15" name="Straight Arrow Connector 14"/>
          <p:cNvCxnSpPr/>
          <p:nvPr/>
        </p:nvCxnSpPr>
        <p:spPr>
          <a:xfrm>
            <a:off x="4114800" y="3351212"/>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72200" y="2971800"/>
            <a:ext cx="1006109" cy="830997"/>
          </a:xfrm>
          <a:prstGeom prst="rect">
            <a:avLst/>
          </a:prstGeom>
          <a:noFill/>
        </p:spPr>
        <p:txBody>
          <a:bodyPr wrap="none" rtlCol="0">
            <a:spAutoFit/>
          </a:bodyPr>
          <a:lstStyle/>
          <a:p>
            <a:r>
              <a:rPr lang="en-US" sz="1200" dirty="0" smtClean="0"/>
              <a:t>API</a:t>
            </a:r>
          </a:p>
          <a:p>
            <a:r>
              <a:rPr lang="en-US" sz="1200" dirty="0" smtClean="0"/>
              <a:t>SQL Loader</a:t>
            </a:r>
          </a:p>
          <a:p>
            <a:r>
              <a:rPr lang="en-US" sz="1200" dirty="0" smtClean="0"/>
              <a:t>PL/SQL</a:t>
            </a:r>
          </a:p>
          <a:p>
            <a:r>
              <a:rPr lang="en-US" sz="1200" dirty="0" smtClean="0"/>
              <a:t>RETL</a:t>
            </a:r>
            <a:endParaRPr lang="en-US" sz="1200" dirty="0"/>
          </a:p>
        </p:txBody>
      </p:sp>
      <p:sp>
        <p:nvSpPr>
          <p:cNvPr id="18" name="TextBox 17"/>
          <p:cNvSpPr txBox="1"/>
          <p:nvPr/>
        </p:nvSpPr>
        <p:spPr>
          <a:xfrm>
            <a:off x="4191000" y="2935069"/>
            <a:ext cx="1006109" cy="646331"/>
          </a:xfrm>
          <a:prstGeom prst="rect">
            <a:avLst/>
          </a:prstGeom>
          <a:noFill/>
        </p:spPr>
        <p:txBody>
          <a:bodyPr wrap="none" rtlCol="0">
            <a:spAutoFit/>
          </a:bodyPr>
          <a:lstStyle/>
          <a:p>
            <a:r>
              <a:rPr lang="en-US" sz="1200" dirty="0" smtClean="0"/>
              <a:t>SQL Loader</a:t>
            </a:r>
          </a:p>
          <a:p>
            <a:r>
              <a:rPr lang="en-US" sz="1200" dirty="0" smtClean="0"/>
              <a:t>PL/SQL</a:t>
            </a:r>
          </a:p>
          <a:p>
            <a:r>
              <a:rPr lang="en-US" sz="1200" dirty="0" smtClean="0"/>
              <a:t>DB Link</a:t>
            </a:r>
            <a:endParaRPr lang="en-US" sz="1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Integration Approach 3</a:t>
            </a:r>
            <a:endParaRPr lang="en-US" dirty="0"/>
          </a:p>
        </p:txBody>
      </p:sp>
      <p:sp>
        <p:nvSpPr>
          <p:cNvPr id="4" name="Rectangle 3"/>
          <p:cNvSpPr/>
          <p:nvPr/>
        </p:nvSpPr>
        <p:spPr>
          <a:xfrm>
            <a:off x="3505200" y="2057400"/>
            <a:ext cx="990600" cy="266700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Staging</a:t>
            </a:r>
          </a:p>
          <a:p>
            <a:pPr algn="ctr"/>
            <a:r>
              <a:rPr lang="en-US" dirty="0" smtClean="0"/>
              <a:t>Layer</a:t>
            </a:r>
            <a:endParaRPr lang="en-US" dirty="0"/>
          </a:p>
        </p:txBody>
      </p:sp>
      <p:sp>
        <p:nvSpPr>
          <p:cNvPr id="5" name="Flowchart: Magnetic Disk 4"/>
          <p:cNvSpPr/>
          <p:nvPr/>
        </p:nvSpPr>
        <p:spPr>
          <a:xfrm>
            <a:off x="5715000" y="2590800"/>
            <a:ext cx="990600" cy="1600200"/>
          </a:xfrm>
          <a:prstGeom prst="flowChartMagneticDisk">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RMS</a:t>
            </a:r>
            <a:endParaRPr lang="en-US" dirty="0"/>
          </a:p>
        </p:txBody>
      </p:sp>
      <p:cxnSp>
        <p:nvCxnSpPr>
          <p:cNvPr id="9" name="Straight Arrow Connector 8"/>
          <p:cNvCxnSpPr>
            <a:stCxn id="17" idx="3"/>
          </p:cNvCxnSpPr>
          <p:nvPr/>
        </p:nvCxnSpPr>
        <p:spPr>
          <a:xfrm>
            <a:off x="2667000" y="28194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3"/>
            <a:endCxn id="5" idx="2"/>
          </p:cNvCxnSpPr>
          <p:nvPr/>
        </p:nvCxnSpPr>
        <p:spPr>
          <a:xfrm>
            <a:off x="4495800" y="33909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Flowchart: Multidocument 16"/>
          <p:cNvSpPr/>
          <p:nvPr/>
        </p:nvSpPr>
        <p:spPr>
          <a:xfrm>
            <a:off x="1219200" y="2209800"/>
            <a:ext cx="1447800" cy="1219200"/>
          </a:xfrm>
          <a:prstGeom prst="flowChartMultidocumen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from LS</a:t>
            </a:r>
            <a:endParaRPr lang="en-US" dirty="0"/>
          </a:p>
        </p:txBody>
      </p:sp>
      <p:sp>
        <p:nvSpPr>
          <p:cNvPr id="11" name="TextBox 10"/>
          <p:cNvSpPr txBox="1"/>
          <p:nvPr/>
        </p:nvSpPr>
        <p:spPr>
          <a:xfrm>
            <a:off x="2663991" y="2554069"/>
            <a:ext cx="1069809" cy="646331"/>
          </a:xfrm>
          <a:prstGeom prst="rect">
            <a:avLst/>
          </a:prstGeom>
          <a:noFill/>
        </p:spPr>
        <p:txBody>
          <a:bodyPr wrap="square" rtlCol="0">
            <a:spAutoFit/>
          </a:bodyPr>
          <a:lstStyle/>
          <a:p>
            <a:r>
              <a:rPr lang="en-US" sz="1200" dirty="0" smtClean="0"/>
              <a:t>Egate – Custom E-way</a:t>
            </a:r>
            <a:endParaRPr lang="en-US" sz="1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838200" y="4495800"/>
            <a:ext cx="1447800" cy="685800"/>
          </a:xfrm>
          <a:prstGeom prst="rect">
            <a:avLst/>
          </a:prstGeom>
          <a:solidFill>
            <a:srgbClr val="99CCFF"/>
          </a:solidFill>
          <a:ln w="28575">
            <a:solidFill>
              <a:srgbClr val="000000"/>
            </a:solidFill>
            <a:miter lim="800000"/>
            <a:headEnd/>
            <a:tailEnd/>
          </a:ln>
        </p:spPr>
        <p:txBody>
          <a:bodyPr wrap="none" anchor="ctr"/>
          <a:lstStyle/>
          <a:p>
            <a:pPr algn="ctr">
              <a:lnSpc>
                <a:spcPct val="104000"/>
              </a:lnSpc>
              <a:spcBef>
                <a:spcPct val="20000"/>
              </a:spcBef>
              <a:buClr>
                <a:schemeClr val="accent1"/>
              </a:buClr>
            </a:pPr>
            <a:r>
              <a:rPr lang="en-US" b="1">
                <a:latin typeface="Georgia" pitchFamily="18" charset="0"/>
              </a:rPr>
              <a:t>LANPOS</a:t>
            </a:r>
          </a:p>
          <a:p>
            <a:pPr algn="ctr">
              <a:lnSpc>
                <a:spcPct val="104000"/>
              </a:lnSpc>
              <a:spcBef>
                <a:spcPct val="20000"/>
              </a:spcBef>
              <a:buClr>
                <a:schemeClr val="accent1"/>
              </a:buClr>
            </a:pPr>
            <a:r>
              <a:rPr lang="en-US" b="1">
                <a:latin typeface="Georgia" pitchFamily="18" charset="0"/>
              </a:rPr>
              <a:t>Server</a:t>
            </a:r>
          </a:p>
        </p:txBody>
      </p:sp>
      <p:sp>
        <p:nvSpPr>
          <p:cNvPr id="7171" name="Rectangle 6"/>
          <p:cNvSpPr>
            <a:spLocks noChangeArrowheads="1"/>
          </p:cNvSpPr>
          <p:nvPr/>
        </p:nvSpPr>
        <p:spPr bwMode="auto">
          <a:xfrm>
            <a:off x="1752600" y="2590800"/>
            <a:ext cx="1447800" cy="685800"/>
          </a:xfrm>
          <a:prstGeom prst="rect">
            <a:avLst/>
          </a:prstGeom>
          <a:solidFill>
            <a:srgbClr val="FFCC99"/>
          </a:solidFill>
          <a:ln w="28575">
            <a:solidFill>
              <a:srgbClr val="000000"/>
            </a:solidFill>
            <a:miter lim="800000"/>
            <a:headEnd/>
            <a:tailEnd/>
          </a:ln>
        </p:spPr>
        <p:txBody>
          <a:bodyPr wrap="none" anchor="ctr"/>
          <a:lstStyle/>
          <a:p>
            <a:pPr algn="ctr">
              <a:lnSpc>
                <a:spcPct val="104000"/>
              </a:lnSpc>
              <a:spcBef>
                <a:spcPct val="20000"/>
              </a:spcBef>
              <a:buClr>
                <a:schemeClr val="accent1"/>
              </a:buClr>
            </a:pPr>
            <a:r>
              <a:rPr lang="en-US" b="1">
                <a:latin typeface="Georgia" pitchFamily="18" charset="0"/>
              </a:rPr>
              <a:t>BOSS</a:t>
            </a:r>
          </a:p>
          <a:p>
            <a:pPr algn="ctr">
              <a:lnSpc>
                <a:spcPct val="104000"/>
              </a:lnSpc>
              <a:spcBef>
                <a:spcPct val="20000"/>
              </a:spcBef>
              <a:buClr>
                <a:schemeClr val="accent1"/>
              </a:buClr>
            </a:pPr>
            <a:r>
              <a:rPr lang="en-US" sz="1400" b="1">
                <a:latin typeface="Georgia" pitchFamily="18" charset="0"/>
              </a:rPr>
              <a:t>Server</a:t>
            </a:r>
          </a:p>
        </p:txBody>
      </p:sp>
      <p:sp>
        <p:nvSpPr>
          <p:cNvPr id="7172" name="Line 8"/>
          <p:cNvSpPr>
            <a:spLocks noChangeShapeType="1"/>
          </p:cNvSpPr>
          <p:nvPr/>
        </p:nvSpPr>
        <p:spPr bwMode="auto">
          <a:xfrm flipV="1">
            <a:off x="1371600" y="3048000"/>
            <a:ext cx="0" cy="1447800"/>
          </a:xfrm>
          <a:prstGeom prst="line">
            <a:avLst/>
          </a:prstGeom>
          <a:noFill/>
          <a:ln w="25400">
            <a:solidFill>
              <a:schemeClr val="tx1"/>
            </a:solidFill>
            <a:round/>
            <a:headEnd/>
            <a:tailEnd/>
          </a:ln>
        </p:spPr>
        <p:txBody>
          <a:bodyPr/>
          <a:lstStyle/>
          <a:p>
            <a:endParaRPr lang="en-US"/>
          </a:p>
        </p:txBody>
      </p:sp>
      <p:sp>
        <p:nvSpPr>
          <p:cNvPr id="7173" name="Line 9"/>
          <p:cNvSpPr>
            <a:spLocks noChangeShapeType="1"/>
          </p:cNvSpPr>
          <p:nvPr/>
        </p:nvSpPr>
        <p:spPr bwMode="auto">
          <a:xfrm>
            <a:off x="1371600" y="3048000"/>
            <a:ext cx="381000" cy="0"/>
          </a:xfrm>
          <a:prstGeom prst="line">
            <a:avLst/>
          </a:prstGeom>
          <a:noFill/>
          <a:ln w="25400">
            <a:solidFill>
              <a:schemeClr val="tx1"/>
            </a:solidFill>
            <a:round/>
            <a:headEnd/>
            <a:tailEnd type="triangle" w="med" len="med"/>
          </a:ln>
        </p:spPr>
        <p:txBody>
          <a:bodyPr/>
          <a:lstStyle/>
          <a:p>
            <a:endParaRPr lang="en-US"/>
          </a:p>
        </p:txBody>
      </p:sp>
      <p:sp>
        <p:nvSpPr>
          <p:cNvPr id="7174" name="Line 10"/>
          <p:cNvSpPr>
            <a:spLocks noChangeShapeType="1"/>
          </p:cNvSpPr>
          <p:nvPr/>
        </p:nvSpPr>
        <p:spPr bwMode="auto">
          <a:xfrm>
            <a:off x="2895600" y="3276600"/>
            <a:ext cx="0" cy="1524000"/>
          </a:xfrm>
          <a:prstGeom prst="line">
            <a:avLst/>
          </a:prstGeom>
          <a:noFill/>
          <a:ln w="25400">
            <a:solidFill>
              <a:schemeClr val="tx1"/>
            </a:solidFill>
            <a:round/>
            <a:headEnd/>
            <a:tailEnd/>
          </a:ln>
        </p:spPr>
        <p:txBody>
          <a:bodyPr/>
          <a:lstStyle/>
          <a:p>
            <a:endParaRPr lang="en-US"/>
          </a:p>
        </p:txBody>
      </p:sp>
      <p:sp>
        <p:nvSpPr>
          <p:cNvPr id="7175" name="Line 11"/>
          <p:cNvSpPr>
            <a:spLocks noChangeShapeType="1"/>
          </p:cNvSpPr>
          <p:nvPr/>
        </p:nvSpPr>
        <p:spPr bwMode="auto">
          <a:xfrm flipH="1">
            <a:off x="2286000" y="4800600"/>
            <a:ext cx="609600" cy="0"/>
          </a:xfrm>
          <a:prstGeom prst="line">
            <a:avLst/>
          </a:prstGeom>
          <a:noFill/>
          <a:ln w="25400">
            <a:solidFill>
              <a:schemeClr val="tx1"/>
            </a:solidFill>
            <a:round/>
            <a:headEnd/>
            <a:tailEnd type="triangle" w="med" len="med"/>
          </a:ln>
        </p:spPr>
        <p:txBody>
          <a:bodyPr/>
          <a:lstStyle/>
          <a:p>
            <a:endParaRPr lang="en-US"/>
          </a:p>
        </p:txBody>
      </p:sp>
      <p:sp>
        <p:nvSpPr>
          <p:cNvPr id="7176" name="Rectangle 12"/>
          <p:cNvSpPr>
            <a:spLocks noChangeArrowheads="1"/>
          </p:cNvSpPr>
          <p:nvPr/>
        </p:nvSpPr>
        <p:spPr bwMode="auto">
          <a:xfrm>
            <a:off x="2895600" y="838200"/>
            <a:ext cx="1447800" cy="685800"/>
          </a:xfrm>
          <a:prstGeom prst="rect">
            <a:avLst/>
          </a:prstGeom>
          <a:solidFill>
            <a:srgbClr val="C0C0C0"/>
          </a:solidFill>
          <a:ln w="28575">
            <a:solidFill>
              <a:srgbClr val="00FF00"/>
            </a:solidFill>
            <a:miter lim="800000"/>
            <a:headEnd/>
            <a:tailEnd/>
          </a:ln>
        </p:spPr>
        <p:txBody>
          <a:bodyPr wrap="none" anchor="ctr"/>
          <a:lstStyle/>
          <a:p>
            <a:pPr algn="ctr">
              <a:lnSpc>
                <a:spcPct val="104000"/>
              </a:lnSpc>
              <a:spcBef>
                <a:spcPct val="20000"/>
              </a:spcBef>
              <a:buClr>
                <a:schemeClr val="accent1"/>
              </a:buClr>
            </a:pPr>
            <a:r>
              <a:rPr lang="en-US" b="1">
                <a:latin typeface="Georgia" pitchFamily="18" charset="0"/>
              </a:rPr>
              <a:t>COPS</a:t>
            </a:r>
          </a:p>
          <a:p>
            <a:pPr algn="ctr">
              <a:lnSpc>
                <a:spcPct val="104000"/>
              </a:lnSpc>
              <a:spcBef>
                <a:spcPct val="20000"/>
              </a:spcBef>
              <a:buClr>
                <a:schemeClr val="accent1"/>
              </a:buClr>
            </a:pPr>
            <a:r>
              <a:rPr lang="en-US" b="1">
                <a:latin typeface="Georgia" pitchFamily="18" charset="0"/>
              </a:rPr>
              <a:t>Server</a:t>
            </a:r>
          </a:p>
        </p:txBody>
      </p:sp>
      <p:sp>
        <p:nvSpPr>
          <p:cNvPr id="7177" name="Oval 13"/>
          <p:cNvSpPr>
            <a:spLocks noChangeArrowheads="1"/>
          </p:cNvSpPr>
          <p:nvPr/>
        </p:nvSpPr>
        <p:spPr bwMode="auto">
          <a:xfrm>
            <a:off x="223838" y="681038"/>
            <a:ext cx="990600" cy="533400"/>
          </a:xfrm>
          <a:prstGeom prst="ellipse">
            <a:avLst/>
          </a:prstGeom>
          <a:solidFill>
            <a:schemeClr val="accent1"/>
          </a:solidFill>
          <a:ln w="9525">
            <a:solidFill>
              <a:schemeClr val="tx1"/>
            </a:solidFill>
            <a:round/>
            <a:headEnd/>
            <a:tailEnd/>
          </a:ln>
        </p:spPr>
        <p:txBody>
          <a:bodyPr wrap="none" anchor="ctr"/>
          <a:lstStyle/>
          <a:p>
            <a:pPr algn="ctr">
              <a:lnSpc>
                <a:spcPct val="104000"/>
              </a:lnSpc>
              <a:spcBef>
                <a:spcPct val="20000"/>
              </a:spcBef>
              <a:buClr>
                <a:schemeClr val="accent1"/>
              </a:buClr>
              <a:buFont typeface="Wingdings" pitchFamily="2" charset="2"/>
              <a:buChar char="§"/>
            </a:pPr>
            <a:r>
              <a:rPr lang="en-US" b="1">
                <a:latin typeface="Georgia" pitchFamily="18" charset="0"/>
              </a:rPr>
              <a:t>Vendor</a:t>
            </a:r>
          </a:p>
        </p:txBody>
      </p:sp>
      <p:sp>
        <p:nvSpPr>
          <p:cNvPr id="7178" name="Line 14"/>
          <p:cNvSpPr>
            <a:spLocks noChangeShapeType="1"/>
          </p:cNvSpPr>
          <p:nvPr/>
        </p:nvSpPr>
        <p:spPr bwMode="auto">
          <a:xfrm>
            <a:off x="3581400" y="1524000"/>
            <a:ext cx="0" cy="1295400"/>
          </a:xfrm>
          <a:prstGeom prst="line">
            <a:avLst/>
          </a:prstGeom>
          <a:noFill/>
          <a:ln w="25400">
            <a:solidFill>
              <a:srgbClr val="00FF00"/>
            </a:solidFill>
            <a:round/>
            <a:headEnd/>
            <a:tailEnd/>
          </a:ln>
        </p:spPr>
        <p:txBody>
          <a:bodyPr/>
          <a:lstStyle/>
          <a:p>
            <a:endParaRPr lang="en-US"/>
          </a:p>
        </p:txBody>
      </p:sp>
      <p:sp>
        <p:nvSpPr>
          <p:cNvPr id="7179" name="Line 15"/>
          <p:cNvSpPr>
            <a:spLocks noChangeShapeType="1"/>
          </p:cNvSpPr>
          <p:nvPr/>
        </p:nvSpPr>
        <p:spPr bwMode="auto">
          <a:xfrm flipH="1">
            <a:off x="3200400" y="2819400"/>
            <a:ext cx="381000" cy="0"/>
          </a:xfrm>
          <a:prstGeom prst="line">
            <a:avLst/>
          </a:prstGeom>
          <a:noFill/>
          <a:ln w="25400">
            <a:solidFill>
              <a:srgbClr val="00FF00"/>
            </a:solidFill>
            <a:round/>
            <a:headEnd/>
            <a:tailEnd type="triangle" w="med" len="med"/>
          </a:ln>
        </p:spPr>
        <p:txBody>
          <a:bodyPr/>
          <a:lstStyle/>
          <a:p>
            <a:endParaRPr lang="en-US"/>
          </a:p>
        </p:txBody>
      </p:sp>
      <p:sp>
        <p:nvSpPr>
          <p:cNvPr id="7180" name="Text Box 16"/>
          <p:cNvSpPr txBox="1">
            <a:spLocks noChangeArrowheads="1"/>
          </p:cNvSpPr>
          <p:nvPr/>
        </p:nvSpPr>
        <p:spPr bwMode="auto">
          <a:xfrm>
            <a:off x="495300" y="3930650"/>
            <a:ext cx="647700" cy="284163"/>
          </a:xfrm>
          <a:prstGeom prst="rect">
            <a:avLst/>
          </a:prstGeom>
          <a:noFill/>
          <a:ln w="9525">
            <a:noFill/>
            <a:miter lim="800000"/>
            <a:headEnd/>
            <a:tailEnd/>
          </a:ln>
        </p:spPr>
        <p:txBody>
          <a:bodyPr>
            <a:spAutoFit/>
          </a:bodyPr>
          <a:lstStyle/>
          <a:p>
            <a:pPr algn="ctr">
              <a:lnSpc>
                <a:spcPct val="104000"/>
              </a:lnSpc>
              <a:spcBef>
                <a:spcPct val="50000"/>
              </a:spcBef>
              <a:buClr>
                <a:schemeClr val="accent1"/>
              </a:buClr>
            </a:pPr>
            <a:r>
              <a:rPr lang="en-US" b="1">
                <a:latin typeface="Rockwell" pitchFamily="18" charset="0"/>
              </a:rPr>
              <a:t>Sales</a:t>
            </a:r>
          </a:p>
        </p:txBody>
      </p:sp>
      <p:sp>
        <p:nvSpPr>
          <p:cNvPr id="7181" name="Text Box 17"/>
          <p:cNvSpPr txBox="1">
            <a:spLocks noChangeArrowheads="1"/>
          </p:cNvSpPr>
          <p:nvPr/>
        </p:nvSpPr>
        <p:spPr bwMode="auto">
          <a:xfrm>
            <a:off x="2813050" y="3859213"/>
            <a:ext cx="830263" cy="284162"/>
          </a:xfrm>
          <a:prstGeom prst="rect">
            <a:avLst/>
          </a:prstGeom>
          <a:noFill/>
          <a:ln w="9525">
            <a:noFill/>
            <a:miter lim="800000"/>
            <a:headEnd/>
            <a:tailEnd/>
          </a:ln>
        </p:spPr>
        <p:txBody>
          <a:bodyPr>
            <a:spAutoFit/>
          </a:bodyPr>
          <a:lstStyle/>
          <a:p>
            <a:pPr algn="ctr">
              <a:lnSpc>
                <a:spcPct val="104000"/>
              </a:lnSpc>
              <a:spcBef>
                <a:spcPct val="20000"/>
              </a:spcBef>
              <a:buClr>
                <a:schemeClr val="accent1"/>
              </a:buClr>
            </a:pPr>
            <a:r>
              <a:rPr lang="en-US" b="1">
                <a:latin typeface="Rockwell" pitchFamily="18" charset="0"/>
              </a:rPr>
              <a:t>Masters</a:t>
            </a:r>
          </a:p>
        </p:txBody>
      </p:sp>
      <p:sp>
        <p:nvSpPr>
          <p:cNvPr id="7182" name="Text Box 18"/>
          <p:cNvSpPr txBox="1">
            <a:spLocks noChangeArrowheads="1"/>
          </p:cNvSpPr>
          <p:nvPr/>
        </p:nvSpPr>
        <p:spPr bwMode="auto">
          <a:xfrm>
            <a:off x="1409700" y="6286500"/>
            <a:ext cx="1447800" cy="276225"/>
          </a:xfrm>
          <a:prstGeom prst="rect">
            <a:avLst/>
          </a:prstGeom>
          <a:noFill/>
          <a:ln w="9525">
            <a:noFill/>
            <a:miter lim="800000"/>
            <a:headEnd/>
            <a:tailEnd/>
          </a:ln>
        </p:spPr>
        <p:txBody>
          <a:bodyPr>
            <a:spAutoFit/>
          </a:bodyPr>
          <a:lstStyle/>
          <a:p>
            <a:pPr algn="ctr">
              <a:lnSpc>
                <a:spcPct val="104000"/>
              </a:lnSpc>
              <a:spcBef>
                <a:spcPct val="50000"/>
              </a:spcBef>
              <a:buClr>
                <a:schemeClr val="accent1"/>
              </a:buClr>
            </a:pPr>
            <a:r>
              <a:rPr lang="en-US">
                <a:solidFill>
                  <a:srgbClr val="FF0066"/>
                </a:solidFill>
                <a:latin typeface="Bodoni MT Black" pitchFamily="18" charset="0"/>
              </a:rPr>
              <a:t>Billing</a:t>
            </a:r>
          </a:p>
        </p:txBody>
      </p:sp>
      <p:sp>
        <p:nvSpPr>
          <p:cNvPr id="7183" name="Line 20"/>
          <p:cNvSpPr>
            <a:spLocks noChangeShapeType="1"/>
          </p:cNvSpPr>
          <p:nvPr/>
        </p:nvSpPr>
        <p:spPr bwMode="auto">
          <a:xfrm>
            <a:off x="1219200" y="990600"/>
            <a:ext cx="1066800" cy="1600200"/>
          </a:xfrm>
          <a:prstGeom prst="line">
            <a:avLst/>
          </a:prstGeom>
          <a:noFill/>
          <a:ln w="25400">
            <a:solidFill>
              <a:srgbClr val="993366"/>
            </a:solidFill>
            <a:round/>
            <a:headEnd/>
            <a:tailEnd type="triangle" w="med" len="med"/>
          </a:ln>
        </p:spPr>
        <p:txBody>
          <a:bodyPr/>
          <a:lstStyle/>
          <a:p>
            <a:endParaRPr lang="en-US"/>
          </a:p>
        </p:txBody>
      </p:sp>
      <p:sp>
        <p:nvSpPr>
          <p:cNvPr id="7184" name="Line 22"/>
          <p:cNvSpPr>
            <a:spLocks noChangeShapeType="1"/>
          </p:cNvSpPr>
          <p:nvPr/>
        </p:nvSpPr>
        <p:spPr bwMode="auto">
          <a:xfrm>
            <a:off x="1219200" y="990600"/>
            <a:ext cx="1676400" cy="0"/>
          </a:xfrm>
          <a:prstGeom prst="line">
            <a:avLst/>
          </a:prstGeom>
          <a:noFill/>
          <a:ln w="28575">
            <a:solidFill>
              <a:srgbClr val="993366"/>
            </a:solidFill>
            <a:round/>
            <a:headEnd/>
            <a:tailEnd type="triangle" w="med" len="med"/>
          </a:ln>
        </p:spPr>
        <p:txBody>
          <a:bodyPr/>
          <a:lstStyle/>
          <a:p>
            <a:endParaRPr lang="en-US"/>
          </a:p>
        </p:txBody>
      </p:sp>
      <p:sp>
        <p:nvSpPr>
          <p:cNvPr id="7185" name="Text Box 24"/>
          <p:cNvSpPr txBox="1">
            <a:spLocks noChangeArrowheads="1"/>
          </p:cNvSpPr>
          <p:nvPr/>
        </p:nvSpPr>
        <p:spPr bwMode="auto">
          <a:xfrm>
            <a:off x="1752600" y="685800"/>
            <a:ext cx="1066800" cy="276225"/>
          </a:xfrm>
          <a:prstGeom prst="rect">
            <a:avLst/>
          </a:prstGeom>
          <a:noFill/>
          <a:ln w="9525">
            <a:noFill/>
            <a:miter lim="800000"/>
            <a:headEnd/>
            <a:tailEnd/>
          </a:ln>
        </p:spPr>
        <p:txBody>
          <a:bodyPr>
            <a:spAutoFit/>
          </a:bodyPr>
          <a:lstStyle/>
          <a:p>
            <a:pPr algn="ctr">
              <a:lnSpc>
                <a:spcPct val="104000"/>
              </a:lnSpc>
              <a:spcBef>
                <a:spcPct val="50000"/>
              </a:spcBef>
              <a:buClr>
                <a:schemeClr val="accent1"/>
              </a:buClr>
            </a:pPr>
            <a:r>
              <a:rPr lang="en-US" b="1">
                <a:solidFill>
                  <a:srgbClr val="FF0066"/>
                </a:solidFill>
                <a:latin typeface="Bodoni MT Black" pitchFamily="18" charset="0"/>
              </a:rPr>
              <a:t>VRF</a:t>
            </a:r>
          </a:p>
        </p:txBody>
      </p:sp>
      <p:sp>
        <p:nvSpPr>
          <p:cNvPr id="7186" name="Text Box 25"/>
          <p:cNvSpPr txBox="1">
            <a:spLocks noChangeArrowheads="1"/>
          </p:cNvSpPr>
          <p:nvPr/>
        </p:nvSpPr>
        <p:spPr bwMode="auto">
          <a:xfrm>
            <a:off x="1600200" y="3886200"/>
            <a:ext cx="1295400" cy="336550"/>
          </a:xfrm>
          <a:prstGeom prst="rect">
            <a:avLst/>
          </a:prstGeom>
          <a:noFill/>
          <a:ln w="9525">
            <a:noFill/>
            <a:miter lim="800000"/>
            <a:headEnd/>
            <a:tailEnd/>
          </a:ln>
        </p:spPr>
        <p:txBody>
          <a:bodyPr>
            <a:spAutoFit/>
          </a:bodyPr>
          <a:lstStyle/>
          <a:p>
            <a:pPr algn="ctr">
              <a:lnSpc>
                <a:spcPct val="104000"/>
              </a:lnSpc>
              <a:spcBef>
                <a:spcPct val="50000"/>
              </a:spcBef>
              <a:buClr>
                <a:schemeClr val="accent1"/>
              </a:buClr>
            </a:pPr>
            <a:r>
              <a:rPr lang="en-US" sz="1600">
                <a:solidFill>
                  <a:srgbClr val="FF0066"/>
                </a:solidFill>
                <a:latin typeface="Bodoni MT Black" pitchFamily="18" charset="0"/>
              </a:rPr>
              <a:t>Inventory</a:t>
            </a:r>
          </a:p>
        </p:txBody>
      </p:sp>
      <p:sp>
        <p:nvSpPr>
          <p:cNvPr id="7187" name="Text Box 28"/>
          <p:cNvSpPr txBox="1">
            <a:spLocks noChangeArrowheads="1"/>
          </p:cNvSpPr>
          <p:nvPr/>
        </p:nvSpPr>
        <p:spPr bwMode="auto">
          <a:xfrm>
            <a:off x="3429000" y="2143125"/>
            <a:ext cx="857250" cy="476250"/>
          </a:xfrm>
          <a:prstGeom prst="rect">
            <a:avLst/>
          </a:prstGeom>
          <a:noFill/>
          <a:ln w="9525">
            <a:noFill/>
            <a:miter lim="800000"/>
            <a:headEnd/>
            <a:tailEnd/>
          </a:ln>
        </p:spPr>
        <p:txBody>
          <a:bodyPr>
            <a:spAutoFit/>
          </a:bodyPr>
          <a:lstStyle/>
          <a:p>
            <a:pPr algn="ctr">
              <a:lnSpc>
                <a:spcPct val="104000"/>
              </a:lnSpc>
              <a:spcBef>
                <a:spcPct val="50000"/>
              </a:spcBef>
              <a:buClr>
                <a:schemeClr val="accent1"/>
              </a:buClr>
            </a:pPr>
            <a:r>
              <a:rPr lang="en-US" b="1">
                <a:latin typeface="Rockwell" pitchFamily="18" charset="0"/>
              </a:rPr>
              <a:t>Masters &amp;  PO</a:t>
            </a:r>
          </a:p>
        </p:txBody>
      </p:sp>
      <p:sp>
        <p:nvSpPr>
          <p:cNvPr id="7188" name="Rectangle 29"/>
          <p:cNvSpPr>
            <a:spLocks noChangeArrowheads="1"/>
          </p:cNvSpPr>
          <p:nvPr/>
        </p:nvSpPr>
        <p:spPr bwMode="auto">
          <a:xfrm>
            <a:off x="5572125" y="2214563"/>
            <a:ext cx="3571875" cy="4643437"/>
          </a:xfrm>
          <a:prstGeom prst="rect">
            <a:avLst/>
          </a:prstGeom>
          <a:noFill/>
          <a:ln w="34925">
            <a:solidFill>
              <a:srgbClr val="FF00FF"/>
            </a:solidFill>
            <a:miter lim="800000"/>
            <a:headEnd/>
            <a:tailEnd/>
          </a:ln>
        </p:spPr>
        <p:txBody>
          <a:bodyPr wrap="none" anchor="ctr"/>
          <a:lstStyle/>
          <a:p>
            <a:pPr algn="ctr">
              <a:lnSpc>
                <a:spcPct val="104000"/>
              </a:lnSpc>
              <a:spcBef>
                <a:spcPct val="20000"/>
              </a:spcBef>
              <a:buClr>
                <a:schemeClr val="accent1"/>
              </a:buClr>
              <a:buFont typeface="Wingdings" pitchFamily="2" charset="2"/>
              <a:buChar char="§"/>
            </a:pPr>
            <a:endParaRPr lang="en-US"/>
          </a:p>
        </p:txBody>
      </p:sp>
      <p:sp>
        <p:nvSpPr>
          <p:cNvPr id="7189" name="Text Box 30"/>
          <p:cNvSpPr txBox="1">
            <a:spLocks noChangeArrowheads="1"/>
          </p:cNvSpPr>
          <p:nvPr/>
        </p:nvSpPr>
        <p:spPr bwMode="auto">
          <a:xfrm>
            <a:off x="5715000" y="2286000"/>
            <a:ext cx="3200400" cy="4098925"/>
          </a:xfrm>
          <a:prstGeom prst="rect">
            <a:avLst/>
          </a:prstGeom>
          <a:solidFill>
            <a:srgbClr val="CCFFCC"/>
          </a:solidFill>
          <a:ln w="9525">
            <a:noFill/>
            <a:miter lim="800000"/>
            <a:headEnd/>
            <a:tailEnd/>
          </a:ln>
        </p:spPr>
        <p:txBody>
          <a:bodyPr>
            <a:spAutoFit/>
          </a:bodyPr>
          <a:lstStyle/>
          <a:p>
            <a:pPr>
              <a:lnSpc>
                <a:spcPct val="104000"/>
              </a:lnSpc>
              <a:spcBef>
                <a:spcPct val="50000"/>
              </a:spcBef>
              <a:buClr>
                <a:schemeClr val="accent1"/>
              </a:buClr>
            </a:pPr>
            <a:r>
              <a:rPr lang="en-US" b="1">
                <a:solidFill>
                  <a:srgbClr val="0070C0"/>
                </a:solidFill>
                <a:latin typeface="Times New Roman" pitchFamily="18" charset="0"/>
              </a:rPr>
              <a:t>COPS- Central Order processing system</a:t>
            </a:r>
          </a:p>
          <a:p>
            <a:pPr>
              <a:lnSpc>
                <a:spcPct val="104000"/>
              </a:lnSpc>
              <a:spcBef>
                <a:spcPct val="50000"/>
              </a:spcBef>
              <a:buClr>
                <a:schemeClr val="accent1"/>
              </a:buClr>
            </a:pPr>
            <a:r>
              <a:rPr lang="en-US" b="1">
                <a:solidFill>
                  <a:srgbClr val="0070C0"/>
                </a:solidFill>
                <a:latin typeface="Times New Roman" pitchFamily="18" charset="0"/>
              </a:rPr>
              <a:t>LANPOS – Landmark Point of sale</a:t>
            </a:r>
          </a:p>
          <a:p>
            <a:pPr>
              <a:lnSpc>
                <a:spcPct val="104000"/>
              </a:lnSpc>
              <a:spcBef>
                <a:spcPct val="50000"/>
              </a:spcBef>
              <a:buClr>
                <a:schemeClr val="accent1"/>
              </a:buClr>
            </a:pPr>
            <a:r>
              <a:rPr lang="en-US" b="1">
                <a:solidFill>
                  <a:srgbClr val="0070C0"/>
                </a:solidFill>
                <a:latin typeface="Times New Roman" pitchFamily="18" charset="0"/>
              </a:rPr>
              <a:t>BOSS- Back office Stock &amp; Sales system</a:t>
            </a:r>
          </a:p>
          <a:p>
            <a:pPr lvl="1">
              <a:lnSpc>
                <a:spcPct val="104000"/>
              </a:lnSpc>
              <a:spcBef>
                <a:spcPct val="50000"/>
              </a:spcBef>
              <a:buClr>
                <a:schemeClr val="accent1"/>
              </a:buClr>
            </a:pPr>
            <a:r>
              <a:rPr lang="en-US" b="1">
                <a:solidFill>
                  <a:srgbClr val="6666FF"/>
                </a:solidFill>
              </a:rPr>
              <a:t>Inventory-Transactions…</a:t>
            </a:r>
          </a:p>
          <a:p>
            <a:pPr lvl="1">
              <a:lnSpc>
                <a:spcPct val="104000"/>
              </a:lnSpc>
              <a:spcBef>
                <a:spcPct val="50000"/>
              </a:spcBef>
              <a:buClr>
                <a:schemeClr val="accent1"/>
              </a:buClr>
            </a:pPr>
            <a:r>
              <a:rPr lang="en-US" b="1">
                <a:solidFill>
                  <a:srgbClr val="6666FF"/>
                </a:solidFill>
              </a:rPr>
              <a:t>       - Mgrn , SGRN, STN &amp; PRN</a:t>
            </a:r>
          </a:p>
          <a:p>
            <a:pPr lvl="1">
              <a:lnSpc>
                <a:spcPct val="104000"/>
              </a:lnSpc>
              <a:spcBef>
                <a:spcPct val="50000"/>
              </a:spcBef>
              <a:buClr>
                <a:schemeClr val="accent1"/>
              </a:buClr>
            </a:pPr>
            <a:r>
              <a:rPr lang="en-US" b="1">
                <a:solidFill>
                  <a:srgbClr val="6666FF"/>
                </a:solidFill>
              </a:rPr>
              <a:t>       - Sales &amp; Customer Return</a:t>
            </a:r>
          </a:p>
          <a:p>
            <a:pPr>
              <a:lnSpc>
                <a:spcPct val="104000"/>
              </a:lnSpc>
              <a:spcBef>
                <a:spcPct val="50000"/>
              </a:spcBef>
              <a:buClr>
                <a:schemeClr val="accent1"/>
              </a:buClr>
            </a:pPr>
            <a:r>
              <a:rPr lang="en-US" b="1">
                <a:solidFill>
                  <a:srgbClr val="0070C0"/>
                </a:solidFill>
              </a:rPr>
              <a:t>GVTS-Gift voucher tracking system</a:t>
            </a:r>
          </a:p>
          <a:p>
            <a:pPr>
              <a:lnSpc>
                <a:spcPct val="104000"/>
              </a:lnSpc>
              <a:spcBef>
                <a:spcPct val="50000"/>
              </a:spcBef>
              <a:buClr>
                <a:schemeClr val="accent1"/>
              </a:buClr>
            </a:pPr>
            <a:r>
              <a:rPr lang="en-US"/>
              <a:t>           </a:t>
            </a:r>
            <a:r>
              <a:rPr lang="en-US" b="1">
                <a:solidFill>
                  <a:srgbClr val="6666FF"/>
                </a:solidFill>
              </a:rPr>
              <a:t>Transaction at LANPOS..</a:t>
            </a:r>
          </a:p>
          <a:p>
            <a:pPr>
              <a:lnSpc>
                <a:spcPct val="104000"/>
              </a:lnSpc>
              <a:spcBef>
                <a:spcPct val="50000"/>
              </a:spcBef>
              <a:buClr>
                <a:schemeClr val="accent1"/>
              </a:buClr>
            </a:pPr>
            <a:r>
              <a:rPr lang="en-US" b="1">
                <a:solidFill>
                  <a:srgbClr val="6666FF"/>
                </a:solidFill>
              </a:rPr>
              <a:t>                  - Sales &amp; Redemption</a:t>
            </a:r>
          </a:p>
          <a:p>
            <a:pPr lvl="1">
              <a:lnSpc>
                <a:spcPct val="104000"/>
              </a:lnSpc>
              <a:spcBef>
                <a:spcPct val="20000"/>
              </a:spcBef>
              <a:buClr>
                <a:schemeClr val="accent1"/>
              </a:buClr>
            </a:pPr>
            <a:r>
              <a:rPr lang="en-US"/>
              <a:t> </a:t>
            </a:r>
            <a:r>
              <a:rPr lang="en-US" b="1">
                <a:solidFill>
                  <a:srgbClr val="6666FF"/>
                </a:solidFill>
              </a:rPr>
              <a:t>Transaction at GVTS..</a:t>
            </a:r>
          </a:p>
          <a:p>
            <a:pPr>
              <a:lnSpc>
                <a:spcPct val="104000"/>
              </a:lnSpc>
              <a:spcBef>
                <a:spcPct val="20000"/>
              </a:spcBef>
              <a:buClr>
                <a:schemeClr val="accent1"/>
              </a:buClr>
            </a:pPr>
            <a:r>
              <a:rPr lang="en-US" b="1">
                <a:solidFill>
                  <a:srgbClr val="6666FF"/>
                </a:solidFill>
              </a:rPr>
              <a:t>                  - Issues, pooling the data from </a:t>
            </a:r>
          </a:p>
          <a:p>
            <a:pPr>
              <a:lnSpc>
                <a:spcPct val="104000"/>
              </a:lnSpc>
              <a:spcBef>
                <a:spcPct val="20000"/>
              </a:spcBef>
              <a:buClr>
                <a:schemeClr val="accent1"/>
              </a:buClr>
            </a:pPr>
            <a:r>
              <a:rPr lang="en-US" b="1">
                <a:solidFill>
                  <a:srgbClr val="6666FF"/>
                </a:solidFill>
              </a:rPr>
              <a:t>                    LANPOS</a:t>
            </a:r>
          </a:p>
          <a:p>
            <a:pPr>
              <a:lnSpc>
                <a:spcPct val="104000"/>
              </a:lnSpc>
              <a:spcBef>
                <a:spcPct val="50000"/>
              </a:spcBef>
              <a:buClr>
                <a:schemeClr val="accent1"/>
              </a:buClr>
            </a:pPr>
            <a:r>
              <a:rPr lang="en-US" b="1">
                <a:solidFill>
                  <a:srgbClr val="0070C0"/>
                </a:solidFill>
              </a:rPr>
              <a:t>CRM  - Loyalty Program</a:t>
            </a:r>
          </a:p>
          <a:p>
            <a:pPr>
              <a:lnSpc>
                <a:spcPct val="104000"/>
              </a:lnSpc>
              <a:spcBef>
                <a:spcPct val="50000"/>
              </a:spcBef>
              <a:buClr>
                <a:schemeClr val="accent1"/>
              </a:buClr>
            </a:pPr>
            <a:r>
              <a:rPr lang="en-US" b="1">
                <a:solidFill>
                  <a:srgbClr val="6666FF"/>
                </a:solidFill>
              </a:rPr>
              <a:t>                 Pooling the data from LANPOS</a:t>
            </a:r>
          </a:p>
          <a:p>
            <a:pPr algn="ctr">
              <a:lnSpc>
                <a:spcPct val="104000"/>
              </a:lnSpc>
              <a:spcBef>
                <a:spcPct val="50000"/>
              </a:spcBef>
              <a:buClr>
                <a:schemeClr val="accent1"/>
              </a:buClr>
            </a:pPr>
            <a:r>
              <a:rPr lang="en-US" b="1">
                <a:solidFill>
                  <a:srgbClr val="6666FF"/>
                </a:solidFill>
              </a:rPr>
              <a:t>                 to calculate customer points</a:t>
            </a:r>
          </a:p>
        </p:txBody>
      </p:sp>
      <p:sp>
        <p:nvSpPr>
          <p:cNvPr id="7190" name="Oval 31"/>
          <p:cNvSpPr>
            <a:spLocks noChangeArrowheads="1"/>
          </p:cNvSpPr>
          <p:nvPr/>
        </p:nvSpPr>
        <p:spPr bwMode="auto">
          <a:xfrm>
            <a:off x="457200" y="5867400"/>
            <a:ext cx="381000" cy="304800"/>
          </a:xfrm>
          <a:prstGeom prst="ellipse">
            <a:avLst/>
          </a:prstGeom>
          <a:solidFill>
            <a:schemeClr val="accent1"/>
          </a:solidFill>
          <a:ln w="9525">
            <a:solidFill>
              <a:schemeClr val="tx1"/>
            </a:solidFill>
            <a:round/>
            <a:headEnd/>
            <a:tailEnd/>
          </a:ln>
        </p:spPr>
        <p:txBody>
          <a:bodyPr wrap="none" anchor="ctr"/>
          <a:lstStyle/>
          <a:p>
            <a:pPr algn="ctr">
              <a:lnSpc>
                <a:spcPct val="104000"/>
              </a:lnSpc>
              <a:spcBef>
                <a:spcPct val="20000"/>
              </a:spcBef>
              <a:buClr>
                <a:schemeClr val="accent1"/>
              </a:buClr>
              <a:buFont typeface="Wingdings" pitchFamily="2" charset="2"/>
              <a:buChar char="§"/>
            </a:pPr>
            <a:r>
              <a:rPr lang="en-US"/>
              <a:t>POS</a:t>
            </a:r>
          </a:p>
        </p:txBody>
      </p:sp>
      <p:sp>
        <p:nvSpPr>
          <p:cNvPr id="7191" name="Oval 32"/>
          <p:cNvSpPr>
            <a:spLocks noChangeArrowheads="1"/>
          </p:cNvSpPr>
          <p:nvPr/>
        </p:nvSpPr>
        <p:spPr bwMode="auto">
          <a:xfrm>
            <a:off x="1295400" y="6248400"/>
            <a:ext cx="381000" cy="304800"/>
          </a:xfrm>
          <a:prstGeom prst="ellipse">
            <a:avLst/>
          </a:prstGeom>
          <a:solidFill>
            <a:schemeClr val="accent1"/>
          </a:solidFill>
          <a:ln w="9525">
            <a:solidFill>
              <a:schemeClr val="tx1"/>
            </a:solidFill>
            <a:round/>
            <a:headEnd/>
            <a:tailEnd/>
          </a:ln>
        </p:spPr>
        <p:txBody>
          <a:bodyPr wrap="none" anchor="ctr"/>
          <a:lstStyle/>
          <a:p>
            <a:pPr algn="ctr">
              <a:lnSpc>
                <a:spcPct val="104000"/>
              </a:lnSpc>
              <a:spcBef>
                <a:spcPct val="20000"/>
              </a:spcBef>
              <a:buClr>
                <a:schemeClr val="accent1"/>
              </a:buClr>
              <a:buFont typeface="Wingdings" pitchFamily="2" charset="2"/>
              <a:buChar char="§"/>
            </a:pPr>
            <a:r>
              <a:rPr lang="en-US"/>
              <a:t>POS</a:t>
            </a:r>
          </a:p>
        </p:txBody>
      </p:sp>
      <p:sp>
        <p:nvSpPr>
          <p:cNvPr id="7192" name="Oval 33"/>
          <p:cNvSpPr>
            <a:spLocks noChangeArrowheads="1"/>
          </p:cNvSpPr>
          <p:nvPr/>
        </p:nvSpPr>
        <p:spPr bwMode="auto">
          <a:xfrm>
            <a:off x="2209800" y="5943600"/>
            <a:ext cx="381000" cy="304800"/>
          </a:xfrm>
          <a:prstGeom prst="ellipse">
            <a:avLst/>
          </a:prstGeom>
          <a:solidFill>
            <a:schemeClr val="accent1"/>
          </a:solidFill>
          <a:ln w="9525">
            <a:solidFill>
              <a:schemeClr val="tx1"/>
            </a:solidFill>
            <a:round/>
            <a:headEnd/>
            <a:tailEnd/>
          </a:ln>
        </p:spPr>
        <p:txBody>
          <a:bodyPr wrap="none" anchor="ctr"/>
          <a:lstStyle/>
          <a:p>
            <a:pPr algn="ctr">
              <a:lnSpc>
                <a:spcPct val="104000"/>
              </a:lnSpc>
              <a:spcBef>
                <a:spcPct val="20000"/>
              </a:spcBef>
              <a:buClr>
                <a:schemeClr val="accent1"/>
              </a:buClr>
              <a:buFont typeface="Wingdings" pitchFamily="2" charset="2"/>
              <a:buChar char="§"/>
            </a:pPr>
            <a:r>
              <a:rPr lang="en-US"/>
              <a:t>POS</a:t>
            </a:r>
          </a:p>
        </p:txBody>
      </p:sp>
      <p:sp>
        <p:nvSpPr>
          <p:cNvPr id="7193" name="Line 36"/>
          <p:cNvSpPr>
            <a:spLocks noChangeShapeType="1"/>
          </p:cNvSpPr>
          <p:nvPr/>
        </p:nvSpPr>
        <p:spPr bwMode="auto">
          <a:xfrm flipV="1">
            <a:off x="762000" y="5181600"/>
            <a:ext cx="762000" cy="685800"/>
          </a:xfrm>
          <a:prstGeom prst="line">
            <a:avLst/>
          </a:prstGeom>
          <a:noFill/>
          <a:ln w="9525">
            <a:solidFill>
              <a:schemeClr val="tx1"/>
            </a:solidFill>
            <a:round/>
            <a:headEnd/>
            <a:tailEnd type="triangle" w="med" len="med"/>
          </a:ln>
        </p:spPr>
        <p:txBody>
          <a:bodyPr/>
          <a:lstStyle/>
          <a:p>
            <a:endParaRPr lang="en-US"/>
          </a:p>
        </p:txBody>
      </p:sp>
      <p:sp>
        <p:nvSpPr>
          <p:cNvPr id="7194" name="Line 38"/>
          <p:cNvSpPr>
            <a:spLocks noChangeShapeType="1"/>
          </p:cNvSpPr>
          <p:nvPr/>
        </p:nvSpPr>
        <p:spPr bwMode="auto">
          <a:xfrm flipH="1" flipV="1">
            <a:off x="1524000" y="5181600"/>
            <a:ext cx="838200" cy="762000"/>
          </a:xfrm>
          <a:prstGeom prst="line">
            <a:avLst/>
          </a:prstGeom>
          <a:noFill/>
          <a:ln w="9525">
            <a:solidFill>
              <a:schemeClr val="tx1"/>
            </a:solidFill>
            <a:round/>
            <a:headEnd/>
            <a:tailEnd type="triangle" w="med" len="med"/>
          </a:ln>
        </p:spPr>
        <p:txBody>
          <a:bodyPr/>
          <a:lstStyle/>
          <a:p>
            <a:endParaRPr lang="en-US"/>
          </a:p>
        </p:txBody>
      </p:sp>
      <p:sp>
        <p:nvSpPr>
          <p:cNvPr id="7195" name="Line 39"/>
          <p:cNvSpPr>
            <a:spLocks noChangeShapeType="1"/>
          </p:cNvSpPr>
          <p:nvPr/>
        </p:nvSpPr>
        <p:spPr bwMode="auto">
          <a:xfrm flipV="1">
            <a:off x="1447800" y="5257800"/>
            <a:ext cx="76200" cy="990600"/>
          </a:xfrm>
          <a:prstGeom prst="line">
            <a:avLst/>
          </a:prstGeom>
          <a:noFill/>
          <a:ln w="9525">
            <a:solidFill>
              <a:schemeClr val="tx1"/>
            </a:solidFill>
            <a:round/>
            <a:headEnd/>
            <a:tailEnd type="triangle" w="med" len="med"/>
          </a:ln>
        </p:spPr>
        <p:txBody>
          <a:bodyPr/>
          <a:lstStyle/>
          <a:p>
            <a:endParaRPr lang="en-US"/>
          </a:p>
        </p:txBody>
      </p:sp>
      <p:sp>
        <p:nvSpPr>
          <p:cNvPr id="7196" name="AutoShape 40"/>
          <p:cNvSpPr>
            <a:spLocks noChangeArrowheads="1"/>
          </p:cNvSpPr>
          <p:nvPr/>
        </p:nvSpPr>
        <p:spPr bwMode="auto">
          <a:xfrm>
            <a:off x="1676400" y="3657600"/>
            <a:ext cx="304800" cy="228600"/>
          </a:xfrm>
          <a:prstGeom prst="flowChartMagneticDisk">
            <a:avLst/>
          </a:prstGeom>
          <a:solidFill>
            <a:schemeClr val="accent1"/>
          </a:solidFill>
          <a:ln w="9525">
            <a:solidFill>
              <a:schemeClr val="tx1"/>
            </a:solidFill>
            <a:round/>
            <a:headEnd/>
            <a:tailEnd/>
          </a:ln>
        </p:spPr>
        <p:txBody>
          <a:bodyPr wrap="none" anchor="ctr"/>
          <a:lstStyle/>
          <a:p>
            <a:pPr algn="ctr">
              <a:lnSpc>
                <a:spcPct val="104000"/>
              </a:lnSpc>
              <a:spcBef>
                <a:spcPct val="20000"/>
              </a:spcBef>
              <a:buClr>
                <a:schemeClr val="accent1"/>
              </a:buClr>
            </a:pPr>
            <a:r>
              <a:rPr lang="en-US" sz="1000"/>
              <a:t>Client</a:t>
            </a:r>
          </a:p>
        </p:txBody>
      </p:sp>
      <p:sp>
        <p:nvSpPr>
          <p:cNvPr id="7197" name="AutoShape 41"/>
          <p:cNvSpPr>
            <a:spLocks noChangeArrowheads="1"/>
          </p:cNvSpPr>
          <p:nvPr/>
        </p:nvSpPr>
        <p:spPr bwMode="auto">
          <a:xfrm>
            <a:off x="2514600" y="3657600"/>
            <a:ext cx="304800" cy="228600"/>
          </a:xfrm>
          <a:prstGeom prst="flowChartMagneticDisk">
            <a:avLst/>
          </a:prstGeom>
          <a:solidFill>
            <a:schemeClr val="accent1"/>
          </a:solidFill>
          <a:ln w="9525">
            <a:solidFill>
              <a:schemeClr val="tx1"/>
            </a:solidFill>
            <a:round/>
            <a:headEnd/>
            <a:tailEnd/>
          </a:ln>
        </p:spPr>
        <p:txBody>
          <a:bodyPr wrap="none" anchor="ctr"/>
          <a:lstStyle/>
          <a:p>
            <a:pPr algn="ctr">
              <a:lnSpc>
                <a:spcPct val="104000"/>
              </a:lnSpc>
              <a:spcBef>
                <a:spcPct val="20000"/>
              </a:spcBef>
              <a:buClr>
                <a:schemeClr val="accent1"/>
              </a:buClr>
            </a:pPr>
            <a:r>
              <a:rPr lang="en-US" sz="1000"/>
              <a:t>Client</a:t>
            </a:r>
          </a:p>
        </p:txBody>
      </p:sp>
      <p:sp>
        <p:nvSpPr>
          <p:cNvPr id="7198" name="AutoShape 42"/>
          <p:cNvSpPr>
            <a:spLocks noChangeArrowheads="1"/>
          </p:cNvSpPr>
          <p:nvPr/>
        </p:nvSpPr>
        <p:spPr bwMode="auto">
          <a:xfrm>
            <a:off x="2133600" y="3657600"/>
            <a:ext cx="304800" cy="228600"/>
          </a:xfrm>
          <a:prstGeom prst="flowChartMagneticDisk">
            <a:avLst/>
          </a:prstGeom>
          <a:solidFill>
            <a:schemeClr val="accent1"/>
          </a:solidFill>
          <a:ln w="9525">
            <a:solidFill>
              <a:schemeClr val="tx1"/>
            </a:solidFill>
            <a:round/>
            <a:headEnd/>
            <a:tailEnd/>
          </a:ln>
        </p:spPr>
        <p:txBody>
          <a:bodyPr wrap="none" anchor="ctr"/>
          <a:lstStyle/>
          <a:p>
            <a:pPr algn="ctr">
              <a:lnSpc>
                <a:spcPct val="104000"/>
              </a:lnSpc>
              <a:spcBef>
                <a:spcPct val="20000"/>
              </a:spcBef>
              <a:buClr>
                <a:schemeClr val="accent1"/>
              </a:buClr>
            </a:pPr>
            <a:r>
              <a:rPr lang="en-US" sz="1000"/>
              <a:t>Client</a:t>
            </a:r>
          </a:p>
        </p:txBody>
      </p:sp>
      <p:sp>
        <p:nvSpPr>
          <p:cNvPr id="7199" name="Line 43"/>
          <p:cNvSpPr>
            <a:spLocks noChangeShapeType="1"/>
          </p:cNvSpPr>
          <p:nvPr/>
        </p:nvSpPr>
        <p:spPr bwMode="auto">
          <a:xfrm flipV="1">
            <a:off x="2286000" y="3276600"/>
            <a:ext cx="0" cy="381000"/>
          </a:xfrm>
          <a:prstGeom prst="line">
            <a:avLst/>
          </a:prstGeom>
          <a:noFill/>
          <a:ln w="9525">
            <a:solidFill>
              <a:schemeClr val="tx1"/>
            </a:solidFill>
            <a:round/>
            <a:headEnd/>
            <a:tailEnd type="triangle" w="med" len="med"/>
          </a:ln>
        </p:spPr>
        <p:txBody>
          <a:bodyPr/>
          <a:lstStyle/>
          <a:p>
            <a:endParaRPr lang="en-US"/>
          </a:p>
        </p:txBody>
      </p:sp>
      <p:sp>
        <p:nvSpPr>
          <p:cNvPr id="7200" name="Line 44"/>
          <p:cNvSpPr>
            <a:spLocks noChangeShapeType="1"/>
          </p:cNvSpPr>
          <p:nvPr/>
        </p:nvSpPr>
        <p:spPr bwMode="auto">
          <a:xfrm flipV="1">
            <a:off x="1752600" y="3276600"/>
            <a:ext cx="533400" cy="381000"/>
          </a:xfrm>
          <a:prstGeom prst="line">
            <a:avLst/>
          </a:prstGeom>
          <a:noFill/>
          <a:ln w="9525">
            <a:solidFill>
              <a:schemeClr val="tx1"/>
            </a:solidFill>
            <a:round/>
            <a:headEnd/>
            <a:tailEnd type="triangle" w="med" len="med"/>
          </a:ln>
        </p:spPr>
        <p:txBody>
          <a:bodyPr/>
          <a:lstStyle/>
          <a:p>
            <a:endParaRPr lang="en-US"/>
          </a:p>
        </p:txBody>
      </p:sp>
      <p:sp>
        <p:nvSpPr>
          <p:cNvPr id="7201" name="Line 46"/>
          <p:cNvSpPr>
            <a:spLocks noChangeShapeType="1"/>
          </p:cNvSpPr>
          <p:nvPr/>
        </p:nvSpPr>
        <p:spPr bwMode="auto">
          <a:xfrm flipH="1" flipV="1">
            <a:off x="2286000" y="3276600"/>
            <a:ext cx="304800" cy="381000"/>
          </a:xfrm>
          <a:prstGeom prst="line">
            <a:avLst/>
          </a:prstGeom>
          <a:noFill/>
          <a:ln w="9525">
            <a:solidFill>
              <a:schemeClr val="tx1"/>
            </a:solidFill>
            <a:round/>
            <a:headEnd/>
            <a:tailEnd type="triangle" w="med" len="med"/>
          </a:ln>
        </p:spPr>
        <p:txBody>
          <a:bodyPr/>
          <a:lstStyle/>
          <a:p>
            <a:endParaRPr lang="en-US"/>
          </a:p>
        </p:txBody>
      </p:sp>
      <p:sp>
        <p:nvSpPr>
          <p:cNvPr id="7202" name="Line 51"/>
          <p:cNvSpPr>
            <a:spLocks noChangeShapeType="1"/>
          </p:cNvSpPr>
          <p:nvPr/>
        </p:nvSpPr>
        <p:spPr bwMode="auto">
          <a:xfrm flipH="1">
            <a:off x="2286000" y="5029200"/>
            <a:ext cx="2819400" cy="0"/>
          </a:xfrm>
          <a:prstGeom prst="line">
            <a:avLst/>
          </a:prstGeom>
          <a:noFill/>
          <a:ln w="25400">
            <a:solidFill>
              <a:srgbClr val="FF00FF"/>
            </a:solidFill>
            <a:round/>
            <a:headEnd/>
            <a:tailEnd type="triangle" w="med" len="med"/>
          </a:ln>
        </p:spPr>
        <p:txBody>
          <a:bodyPr/>
          <a:lstStyle/>
          <a:p>
            <a:endParaRPr lang="en-US"/>
          </a:p>
        </p:txBody>
      </p:sp>
      <p:sp>
        <p:nvSpPr>
          <p:cNvPr id="7203" name="Rectangle 57"/>
          <p:cNvSpPr>
            <a:spLocks noChangeArrowheads="1"/>
          </p:cNvSpPr>
          <p:nvPr/>
        </p:nvSpPr>
        <p:spPr bwMode="auto">
          <a:xfrm>
            <a:off x="4038600" y="1752600"/>
            <a:ext cx="609600" cy="381000"/>
          </a:xfrm>
          <a:prstGeom prst="rect">
            <a:avLst/>
          </a:prstGeom>
          <a:solidFill>
            <a:srgbClr val="CC99FF"/>
          </a:solidFill>
          <a:ln w="28575">
            <a:solidFill>
              <a:srgbClr val="FF6600"/>
            </a:solidFill>
            <a:miter lim="800000"/>
            <a:headEnd/>
            <a:tailEnd/>
          </a:ln>
        </p:spPr>
        <p:txBody>
          <a:bodyPr wrap="none" anchor="ctr"/>
          <a:lstStyle/>
          <a:p>
            <a:pPr algn="ctr">
              <a:lnSpc>
                <a:spcPct val="104000"/>
              </a:lnSpc>
              <a:spcBef>
                <a:spcPct val="20000"/>
              </a:spcBef>
              <a:buClr>
                <a:schemeClr val="accent1"/>
              </a:buClr>
            </a:pPr>
            <a:r>
              <a:rPr lang="en-US" b="1">
                <a:latin typeface="Georgia" pitchFamily="18" charset="0"/>
              </a:rPr>
              <a:t>CRM</a:t>
            </a:r>
          </a:p>
        </p:txBody>
      </p:sp>
      <p:sp>
        <p:nvSpPr>
          <p:cNvPr id="7204" name="Rectangle 58"/>
          <p:cNvSpPr>
            <a:spLocks noChangeArrowheads="1"/>
          </p:cNvSpPr>
          <p:nvPr/>
        </p:nvSpPr>
        <p:spPr bwMode="auto">
          <a:xfrm>
            <a:off x="4495800" y="2362200"/>
            <a:ext cx="838200" cy="381000"/>
          </a:xfrm>
          <a:prstGeom prst="rect">
            <a:avLst/>
          </a:prstGeom>
          <a:solidFill>
            <a:srgbClr val="CCFFFF"/>
          </a:solidFill>
          <a:ln w="28575">
            <a:solidFill>
              <a:srgbClr val="FF00FF"/>
            </a:solidFill>
            <a:miter lim="800000"/>
            <a:headEnd/>
            <a:tailEnd/>
          </a:ln>
        </p:spPr>
        <p:txBody>
          <a:bodyPr wrap="none" anchor="ctr"/>
          <a:lstStyle/>
          <a:p>
            <a:pPr algn="ctr">
              <a:lnSpc>
                <a:spcPct val="104000"/>
              </a:lnSpc>
              <a:spcBef>
                <a:spcPct val="20000"/>
              </a:spcBef>
              <a:buClr>
                <a:schemeClr val="accent1"/>
              </a:buClr>
            </a:pPr>
            <a:r>
              <a:rPr lang="en-US" b="1">
                <a:latin typeface="Georgia" pitchFamily="18" charset="0"/>
              </a:rPr>
              <a:t>GVTS</a:t>
            </a:r>
          </a:p>
        </p:txBody>
      </p:sp>
      <p:sp>
        <p:nvSpPr>
          <p:cNvPr id="7205" name="Line 59"/>
          <p:cNvSpPr>
            <a:spLocks noChangeShapeType="1"/>
          </p:cNvSpPr>
          <p:nvPr/>
        </p:nvSpPr>
        <p:spPr bwMode="auto">
          <a:xfrm flipH="1" flipV="1">
            <a:off x="5105400" y="2743200"/>
            <a:ext cx="0" cy="2286000"/>
          </a:xfrm>
          <a:prstGeom prst="line">
            <a:avLst/>
          </a:prstGeom>
          <a:noFill/>
          <a:ln w="25400">
            <a:solidFill>
              <a:srgbClr val="FF00FF"/>
            </a:solidFill>
            <a:round/>
            <a:headEnd/>
            <a:tailEnd type="triangle" w="med" len="med"/>
          </a:ln>
        </p:spPr>
        <p:txBody>
          <a:bodyPr/>
          <a:lstStyle/>
          <a:p>
            <a:endParaRPr lang="en-US"/>
          </a:p>
        </p:txBody>
      </p:sp>
      <p:sp>
        <p:nvSpPr>
          <p:cNvPr id="7206" name="Line 60"/>
          <p:cNvSpPr>
            <a:spLocks noChangeShapeType="1"/>
          </p:cNvSpPr>
          <p:nvPr/>
        </p:nvSpPr>
        <p:spPr bwMode="auto">
          <a:xfrm>
            <a:off x="2286000" y="4876800"/>
            <a:ext cx="2057400" cy="0"/>
          </a:xfrm>
          <a:prstGeom prst="line">
            <a:avLst/>
          </a:prstGeom>
          <a:noFill/>
          <a:ln w="25400">
            <a:solidFill>
              <a:srgbClr val="FF0000"/>
            </a:solidFill>
            <a:round/>
            <a:headEnd/>
            <a:tailEnd/>
          </a:ln>
        </p:spPr>
        <p:txBody>
          <a:bodyPr/>
          <a:lstStyle/>
          <a:p>
            <a:endParaRPr lang="en-US"/>
          </a:p>
        </p:txBody>
      </p:sp>
      <p:sp>
        <p:nvSpPr>
          <p:cNvPr id="7207" name="Line 61"/>
          <p:cNvSpPr>
            <a:spLocks noChangeShapeType="1"/>
          </p:cNvSpPr>
          <p:nvPr/>
        </p:nvSpPr>
        <p:spPr bwMode="auto">
          <a:xfrm flipV="1">
            <a:off x="4343400" y="2133600"/>
            <a:ext cx="0" cy="2743200"/>
          </a:xfrm>
          <a:prstGeom prst="line">
            <a:avLst/>
          </a:prstGeom>
          <a:noFill/>
          <a:ln w="25400">
            <a:solidFill>
              <a:srgbClr val="FF0000"/>
            </a:solidFill>
            <a:round/>
            <a:headEnd/>
            <a:tailEnd type="triangle" w="med" len="med"/>
          </a:ln>
        </p:spPr>
        <p:txBody>
          <a:bodyPr/>
          <a:lstStyle/>
          <a:p>
            <a:endParaRPr lang="en-US"/>
          </a:p>
        </p:txBody>
      </p:sp>
      <p:sp>
        <p:nvSpPr>
          <p:cNvPr id="7208" name="Text Box 67"/>
          <p:cNvSpPr txBox="1">
            <a:spLocks noChangeArrowheads="1"/>
          </p:cNvSpPr>
          <p:nvPr/>
        </p:nvSpPr>
        <p:spPr bwMode="auto">
          <a:xfrm>
            <a:off x="6400800" y="1447800"/>
            <a:ext cx="2438400" cy="276225"/>
          </a:xfrm>
          <a:prstGeom prst="rect">
            <a:avLst/>
          </a:prstGeom>
          <a:noFill/>
          <a:ln w="9525">
            <a:noFill/>
            <a:miter lim="800000"/>
            <a:headEnd/>
            <a:tailEnd/>
          </a:ln>
        </p:spPr>
        <p:txBody>
          <a:bodyPr>
            <a:spAutoFit/>
          </a:bodyPr>
          <a:lstStyle/>
          <a:p>
            <a:pPr algn="ctr">
              <a:lnSpc>
                <a:spcPct val="104000"/>
              </a:lnSpc>
              <a:spcBef>
                <a:spcPct val="50000"/>
              </a:spcBef>
              <a:buClr>
                <a:schemeClr val="accent1"/>
              </a:buClr>
            </a:pPr>
            <a:r>
              <a:rPr lang="en-US">
                <a:latin typeface="Bodoni MT Black" pitchFamily="18" charset="0"/>
              </a:rPr>
              <a:t>Situated at Corporate Office</a:t>
            </a:r>
          </a:p>
        </p:txBody>
      </p:sp>
      <p:sp>
        <p:nvSpPr>
          <p:cNvPr id="7209" name="Rectangle 70"/>
          <p:cNvSpPr>
            <a:spLocks noChangeArrowheads="1"/>
          </p:cNvSpPr>
          <p:nvPr/>
        </p:nvSpPr>
        <p:spPr bwMode="auto">
          <a:xfrm>
            <a:off x="247650" y="3114675"/>
            <a:ext cx="609600" cy="457200"/>
          </a:xfrm>
          <a:prstGeom prst="rect">
            <a:avLst/>
          </a:prstGeom>
          <a:solidFill>
            <a:schemeClr val="accent1"/>
          </a:solidFill>
          <a:ln w="9525">
            <a:solidFill>
              <a:schemeClr val="tx1"/>
            </a:solidFill>
            <a:miter lim="800000"/>
            <a:headEnd/>
            <a:tailEnd/>
          </a:ln>
        </p:spPr>
        <p:txBody>
          <a:bodyPr wrap="none" anchor="ctr"/>
          <a:lstStyle/>
          <a:p>
            <a:pPr algn="ctr">
              <a:lnSpc>
                <a:spcPct val="104000"/>
              </a:lnSpc>
              <a:spcBef>
                <a:spcPct val="20000"/>
              </a:spcBef>
              <a:buClr>
                <a:schemeClr val="accent1"/>
              </a:buClr>
            </a:pPr>
            <a:r>
              <a:rPr lang="en-US" sz="1400" b="1">
                <a:latin typeface="Georgia" pitchFamily="18" charset="0"/>
              </a:rPr>
              <a:t>Stores</a:t>
            </a:r>
          </a:p>
        </p:txBody>
      </p:sp>
      <p:sp>
        <p:nvSpPr>
          <p:cNvPr id="7210" name="Rectangle 71"/>
          <p:cNvSpPr>
            <a:spLocks noChangeArrowheads="1"/>
          </p:cNvSpPr>
          <p:nvPr/>
        </p:nvSpPr>
        <p:spPr bwMode="auto">
          <a:xfrm>
            <a:off x="381000" y="1981200"/>
            <a:ext cx="609600" cy="457200"/>
          </a:xfrm>
          <a:prstGeom prst="rect">
            <a:avLst/>
          </a:prstGeom>
          <a:solidFill>
            <a:schemeClr val="accent1"/>
          </a:solidFill>
          <a:ln w="9525">
            <a:solidFill>
              <a:schemeClr val="tx1"/>
            </a:solidFill>
            <a:miter lim="800000"/>
            <a:headEnd/>
            <a:tailEnd/>
          </a:ln>
        </p:spPr>
        <p:txBody>
          <a:bodyPr wrap="none" anchor="ctr"/>
          <a:lstStyle/>
          <a:p>
            <a:pPr algn="ctr">
              <a:lnSpc>
                <a:spcPct val="104000"/>
              </a:lnSpc>
              <a:spcBef>
                <a:spcPct val="20000"/>
              </a:spcBef>
              <a:buClr>
                <a:schemeClr val="accent1"/>
              </a:buClr>
              <a:buFont typeface="Wingdings" pitchFamily="2" charset="2"/>
              <a:buChar char="§"/>
            </a:pPr>
            <a:r>
              <a:rPr lang="en-US" sz="1400" b="1">
                <a:latin typeface="Georgia" pitchFamily="18" charset="0"/>
              </a:rPr>
              <a:t>WH</a:t>
            </a:r>
          </a:p>
        </p:txBody>
      </p:sp>
      <p:sp>
        <p:nvSpPr>
          <p:cNvPr id="7211" name="Line 72"/>
          <p:cNvSpPr>
            <a:spLocks noChangeShapeType="1"/>
          </p:cNvSpPr>
          <p:nvPr/>
        </p:nvSpPr>
        <p:spPr bwMode="auto">
          <a:xfrm flipH="1">
            <a:off x="533400" y="4876800"/>
            <a:ext cx="304800" cy="0"/>
          </a:xfrm>
          <a:prstGeom prst="line">
            <a:avLst/>
          </a:prstGeom>
          <a:noFill/>
          <a:ln w="28575">
            <a:solidFill>
              <a:schemeClr val="tx1"/>
            </a:solidFill>
            <a:round/>
            <a:headEnd/>
            <a:tailEnd/>
          </a:ln>
        </p:spPr>
        <p:txBody>
          <a:bodyPr/>
          <a:lstStyle/>
          <a:p>
            <a:endParaRPr lang="en-US"/>
          </a:p>
        </p:txBody>
      </p:sp>
      <p:sp>
        <p:nvSpPr>
          <p:cNvPr id="7212" name="Line 73"/>
          <p:cNvSpPr>
            <a:spLocks noChangeShapeType="1"/>
          </p:cNvSpPr>
          <p:nvPr/>
        </p:nvSpPr>
        <p:spPr bwMode="auto">
          <a:xfrm flipV="1">
            <a:off x="533400" y="3581400"/>
            <a:ext cx="0" cy="1295400"/>
          </a:xfrm>
          <a:prstGeom prst="line">
            <a:avLst/>
          </a:prstGeom>
          <a:noFill/>
          <a:ln w="25400">
            <a:solidFill>
              <a:schemeClr val="tx1"/>
            </a:solidFill>
            <a:round/>
            <a:headEnd/>
            <a:tailEnd type="triangle" w="med" len="med"/>
          </a:ln>
        </p:spPr>
        <p:txBody>
          <a:bodyPr/>
          <a:lstStyle/>
          <a:p>
            <a:endParaRPr lang="en-US"/>
          </a:p>
        </p:txBody>
      </p:sp>
      <p:sp>
        <p:nvSpPr>
          <p:cNvPr id="7213" name="Line 74"/>
          <p:cNvSpPr>
            <a:spLocks noChangeShapeType="1"/>
          </p:cNvSpPr>
          <p:nvPr/>
        </p:nvSpPr>
        <p:spPr bwMode="auto">
          <a:xfrm flipH="1">
            <a:off x="1219200" y="2743200"/>
            <a:ext cx="533400" cy="0"/>
          </a:xfrm>
          <a:prstGeom prst="line">
            <a:avLst/>
          </a:prstGeom>
          <a:noFill/>
          <a:ln w="28575">
            <a:solidFill>
              <a:schemeClr val="tx1"/>
            </a:solidFill>
            <a:round/>
            <a:headEnd/>
            <a:tailEnd/>
          </a:ln>
        </p:spPr>
        <p:txBody>
          <a:bodyPr/>
          <a:lstStyle/>
          <a:p>
            <a:endParaRPr lang="en-US"/>
          </a:p>
        </p:txBody>
      </p:sp>
      <p:sp>
        <p:nvSpPr>
          <p:cNvPr id="7214" name="Line 75"/>
          <p:cNvSpPr>
            <a:spLocks noChangeShapeType="1"/>
          </p:cNvSpPr>
          <p:nvPr/>
        </p:nvSpPr>
        <p:spPr bwMode="auto">
          <a:xfrm flipV="1">
            <a:off x="1219200" y="2286000"/>
            <a:ext cx="0" cy="457200"/>
          </a:xfrm>
          <a:prstGeom prst="line">
            <a:avLst/>
          </a:prstGeom>
          <a:noFill/>
          <a:ln w="28575">
            <a:solidFill>
              <a:schemeClr val="tx1"/>
            </a:solidFill>
            <a:round/>
            <a:headEnd/>
            <a:tailEnd/>
          </a:ln>
        </p:spPr>
        <p:txBody>
          <a:bodyPr/>
          <a:lstStyle/>
          <a:p>
            <a:endParaRPr lang="en-US"/>
          </a:p>
        </p:txBody>
      </p:sp>
      <p:sp>
        <p:nvSpPr>
          <p:cNvPr id="7215" name="Line 76"/>
          <p:cNvSpPr>
            <a:spLocks noChangeShapeType="1"/>
          </p:cNvSpPr>
          <p:nvPr/>
        </p:nvSpPr>
        <p:spPr bwMode="auto">
          <a:xfrm flipH="1">
            <a:off x="990600" y="2286000"/>
            <a:ext cx="228600" cy="0"/>
          </a:xfrm>
          <a:prstGeom prst="line">
            <a:avLst/>
          </a:prstGeom>
          <a:noFill/>
          <a:ln w="28575">
            <a:solidFill>
              <a:schemeClr val="tx1"/>
            </a:solidFill>
            <a:round/>
            <a:headEnd/>
            <a:tailEnd type="triangle" w="med" len="med"/>
          </a:ln>
        </p:spPr>
        <p:txBody>
          <a:bodyPr/>
          <a:lstStyle/>
          <a:p>
            <a:endParaRPr lang="en-US"/>
          </a:p>
        </p:txBody>
      </p:sp>
      <p:sp>
        <p:nvSpPr>
          <p:cNvPr id="7216" name="AutoShape 77"/>
          <p:cNvSpPr>
            <a:spLocks noChangeArrowheads="1"/>
          </p:cNvSpPr>
          <p:nvPr/>
        </p:nvSpPr>
        <p:spPr bwMode="auto">
          <a:xfrm>
            <a:off x="2514600" y="1828800"/>
            <a:ext cx="304800" cy="228600"/>
          </a:xfrm>
          <a:prstGeom prst="flowChartMagneticDisk">
            <a:avLst/>
          </a:prstGeom>
          <a:solidFill>
            <a:schemeClr val="accent1"/>
          </a:solidFill>
          <a:ln w="9525">
            <a:solidFill>
              <a:schemeClr val="tx1"/>
            </a:solidFill>
            <a:round/>
            <a:headEnd/>
            <a:tailEnd/>
          </a:ln>
        </p:spPr>
        <p:txBody>
          <a:bodyPr wrap="none" anchor="ctr"/>
          <a:lstStyle/>
          <a:p>
            <a:pPr algn="ctr">
              <a:lnSpc>
                <a:spcPct val="104000"/>
              </a:lnSpc>
              <a:spcBef>
                <a:spcPct val="20000"/>
              </a:spcBef>
              <a:buClr>
                <a:schemeClr val="accent1"/>
              </a:buClr>
            </a:pPr>
            <a:r>
              <a:rPr lang="en-US" sz="1000"/>
              <a:t>Client</a:t>
            </a:r>
          </a:p>
        </p:txBody>
      </p:sp>
      <p:sp>
        <p:nvSpPr>
          <p:cNvPr id="7217" name="AutoShape 78"/>
          <p:cNvSpPr>
            <a:spLocks noChangeArrowheads="1"/>
          </p:cNvSpPr>
          <p:nvPr/>
        </p:nvSpPr>
        <p:spPr bwMode="auto">
          <a:xfrm>
            <a:off x="2971800" y="1828800"/>
            <a:ext cx="304800" cy="228600"/>
          </a:xfrm>
          <a:prstGeom prst="flowChartMagneticDisk">
            <a:avLst/>
          </a:prstGeom>
          <a:solidFill>
            <a:schemeClr val="accent1"/>
          </a:solidFill>
          <a:ln w="9525">
            <a:solidFill>
              <a:schemeClr val="tx1"/>
            </a:solidFill>
            <a:round/>
            <a:headEnd/>
            <a:tailEnd/>
          </a:ln>
        </p:spPr>
        <p:txBody>
          <a:bodyPr wrap="none" anchor="ctr"/>
          <a:lstStyle/>
          <a:p>
            <a:pPr algn="ctr">
              <a:lnSpc>
                <a:spcPct val="104000"/>
              </a:lnSpc>
              <a:spcBef>
                <a:spcPct val="20000"/>
              </a:spcBef>
              <a:buClr>
                <a:schemeClr val="accent1"/>
              </a:buClr>
            </a:pPr>
            <a:r>
              <a:rPr lang="en-US" sz="1000"/>
              <a:t>Client</a:t>
            </a:r>
          </a:p>
        </p:txBody>
      </p:sp>
      <p:sp>
        <p:nvSpPr>
          <p:cNvPr id="7218" name="Line 79"/>
          <p:cNvSpPr>
            <a:spLocks noChangeShapeType="1"/>
          </p:cNvSpPr>
          <p:nvPr/>
        </p:nvSpPr>
        <p:spPr bwMode="auto">
          <a:xfrm flipV="1">
            <a:off x="2667000" y="1524000"/>
            <a:ext cx="304800" cy="304800"/>
          </a:xfrm>
          <a:prstGeom prst="line">
            <a:avLst/>
          </a:prstGeom>
          <a:noFill/>
          <a:ln w="9525">
            <a:solidFill>
              <a:schemeClr val="tx1"/>
            </a:solidFill>
            <a:round/>
            <a:headEnd/>
            <a:tailEnd type="triangle" w="med" len="med"/>
          </a:ln>
        </p:spPr>
        <p:txBody>
          <a:bodyPr/>
          <a:lstStyle/>
          <a:p>
            <a:endParaRPr lang="en-US"/>
          </a:p>
        </p:txBody>
      </p:sp>
      <p:sp>
        <p:nvSpPr>
          <p:cNvPr id="7219" name="Line 81"/>
          <p:cNvSpPr>
            <a:spLocks noChangeShapeType="1"/>
          </p:cNvSpPr>
          <p:nvPr/>
        </p:nvSpPr>
        <p:spPr bwMode="auto">
          <a:xfrm flipH="1" flipV="1">
            <a:off x="2895600" y="1524000"/>
            <a:ext cx="228600" cy="304800"/>
          </a:xfrm>
          <a:prstGeom prst="line">
            <a:avLst/>
          </a:prstGeom>
          <a:noFill/>
          <a:ln w="9525">
            <a:solidFill>
              <a:schemeClr val="tx1"/>
            </a:solidFill>
            <a:round/>
            <a:headEnd/>
            <a:tailEnd type="triangle" w="med" len="med"/>
          </a:ln>
        </p:spPr>
        <p:txBody>
          <a:bodyPr/>
          <a:lstStyle/>
          <a:p>
            <a:endParaRPr lang="en-US"/>
          </a:p>
        </p:txBody>
      </p:sp>
      <p:sp>
        <p:nvSpPr>
          <p:cNvPr id="55" name="Text Box 82"/>
          <p:cNvSpPr txBox="1">
            <a:spLocks noChangeArrowheads="1"/>
          </p:cNvSpPr>
          <p:nvPr/>
        </p:nvSpPr>
        <p:spPr bwMode="auto">
          <a:xfrm>
            <a:off x="71438" y="55563"/>
            <a:ext cx="9144000" cy="420628"/>
          </a:xfrm>
          <a:prstGeom prst="rect">
            <a:avLst/>
          </a:prstGeom>
          <a:noFill/>
          <a:ln w="9525">
            <a:noFill/>
            <a:miter lim="800000"/>
            <a:headEnd/>
            <a:tailEnd/>
          </a:ln>
        </p:spPr>
        <p:txBody>
          <a:bodyPr>
            <a:spAutoFit/>
          </a:bodyPr>
          <a:lstStyle/>
          <a:p>
            <a:pPr algn="l">
              <a:lnSpc>
                <a:spcPct val="104000"/>
              </a:lnSpc>
              <a:spcBef>
                <a:spcPct val="20000"/>
              </a:spcBef>
              <a:buClr>
                <a:schemeClr val="accent1"/>
              </a:buClr>
              <a:buFont typeface="Wingdings" pitchFamily="2" charset="2"/>
              <a:buNone/>
              <a:defRPr/>
            </a:pPr>
            <a:r>
              <a:rPr lang="en-US" sz="2200" b="1" dirty="0">
                <a:solidFill>
                  <a:srgbClr val="4E84C4"/>
                </a:solidFill>
                <a:latin typeface="+mj-lt"/>
                <a:ea typeface="+mj-ea"/>
                <a:cs typeface="+mj-cs"/>
              </a:rPr>
              <a:t>LSIPL – Current Landscape</a:t>
            </a:r>
          </a:p>
        </p:txBody>
      </p:sp>
      <p:sp>
        <p:nvSpPr>
          <p:cNvPr id="7221" name="Text Box 85"/>
          <p:cNvSpPr txBox="1">
            <a:spLocks noChangeArrowheads="1"/>
          </p:cNvSpPr>
          <p:nvPr/>
        </p:nvSpPr>
        <p:spPr bwMode="auto">
          <a:xfrm>
            <a:off x="2209800" y="2057400"/>
            <a:ext cx="1219200" cy="274638"/>
          </a:xfrm>
          <a:prstGeom prst="rect">
            <a:avLst/>
          </a:prstGeom>
          <a:noFill/>
          <a:ln w="9525">
            <a:noFill/>
            <a:miter lim="800000"/>
            <a:headEnd/>
            <a:tailEnd/>
          </a:ln>
        </p:spPr>
        <p:txBody>
          <a:bodyPr>
            <a:spAutoFit/>
          </a:bodyPr>
          <a:lstStyle/>
          <a:p>
            <a:pPr algn="ctr">
              <a:lnSpc>
                <a:spcPct val="104000"/>
              </a:lnSpc>
              <a:spcBef>
                <a:spcPct val="50000"/>
              </a:spcBef>
              <a:buClr>
                <a:schemeClr val="accent1"/>
              </a:buClr>
            </a:pPr>
            <a:r>
              <a:rPr lang="en-US" b="1">
                <a:solidFill>
                  <a:srgbClr val="FF0066"/>
                </a:solidFill>
              </a:rPr>
              <a:t>Masters &amp; PO</a:t>
            </a:r>
          </a:p>
        </p:txBody>
      </p:sp>
      <p:sp>
        <p:nvSpPr>
          <p:cNvPr id="7222" name="Rectangle 86"/>
          <p:cNvSpPr>
            <a:spLocks noChangeArrowheads="1"/>
          </p:cNvSpPr>
          <p:nvPr/>
        </p:nvSpPr>
        <p:spPr bwMode="auto">
          <a:xfrm>
            <a:off x="4572000" y="990600"/>
            <a:ext cx="914400" cy="381000"/>
          </a:xfrm>
          <a:prstGeom prst="rect">
            <a:avLst/>
          </a:prstGeom>
          <a:solidFill>
            <a:srgbClr val="CC99FF"/>
          </a:solidFill>
          <a:ln w="28575">
            <a:solidFill>
              <a:srgbClr val="FF6600"/>
            </a:solidFill>
            <a:miter lim="800000"/>
            <a:headEnd/>
            <a:tailEnd/>
          </a:ln>
        </p:spPr>
        <p:txBody>
          <a:bodyPr wrap="none" anchor="ctr"/>
          <a:lstStyle/>
          <a:p>
            <a:pPr algn="ctr">
              <a:lnSpc>
                <a:spcPct val="104000"/>
              </a:lnSpc>
              <a:spcBef>
                <a:spcPct val="20000"/>
              </a:spcBef>
              <a:buClr>
                <a:schemeClr val="accent1"/>
              </a:buClr>
            </a:pPr>
            <a:r>
              <a:rPr lang="en-US" sz="1000" b="1">
                <a:latin typeface="Georgia" pitchFamily="18" charset="0"/>
              </a:rPr>
              <a:t>Pool server</a:t>
            </a:r>
          </a:p>
        </p:txBody>
      </p:sp>
      <p:sp>
        <p:nvSpPr>
          <p:cNvPr id="7223" name="Rectangle 87"/>
          <p:cNvSpPr>
            <a:spLocks noChangeArrowheads="1"/>
          </p:cNvSpPr>
          <p:nvPr/>
        </p:nvSpPr>
        <p:spPr bwMode="auto">
          <a:xfrm>
            <a:off x="5638800" y="990600"/>
            <a:ext cx="685800" cy="381000"/>
          </a:xfrm>
          <a:prstGeom prst="rect">
            <a:avLst/>
          </a:prstGeom>
          <a:solidFill>
            <a:srgbClr val="CC99FF"/>
          </a:solidFill>
          <a:ln w="28575">
            <a:solidFill>
              <a:srgbClr val="FF6600"/>
            </a:solidFill>
            <a:miter lim="800000"/>
            <a:headEnd/>
            <a:tailEnd/>
          </a:ln>
        </p:spPr>
        <p:txBody>
          <a:bodyPr wrap="none" anchor="ctr"/>
          <a:lstStyle/>
          <a:p>
            <a:pPr algn="ctr">
              <a:lnSpc>
                <a:spcPct val="104000"/>
              </a:lnSpc>
              <a:spcBef>
                <a:spcPct val="20000"/>
              </a:spcBef>
              <a:buClr>
                <a:schemeClr val="accent1"/>
              </a:buClr>
            </a:pPr>
            <a:r>
              <a:rPr lang="en-US" b="1">
                <a:latin typeface="Georgia" pitchFamily="18" charset="0"/>
              </a:rPr>
              <a:t>APPS</a:t>
            </a:r>
          </a:p>
        </p:txBody>
      </p:sp>
      <p:sp>
        <p:nvSpPr>
          <p:cNvPr id="7224" name="Text Box 88"/>
          <p:cNvSpPr txBox="1">
            <a:spLocks noChangeArrowheads="1"/>
          </p:cNvSpPr>
          <p:nvPr/>
        </p:nvSpPr>
        <p:spPr bwMode="auto">
          <a:xfrm>
            <a:off x="4267200" y="381000"/>
            <a:ext cx="1447800" cy="276225"/>
          </a:xfrm>
          <a:prstGeom prst="rect">
            <a:avLst/>
          </a:prstGeom>
          <a:noFill/>
          <a:ln w="9525">
            <a:noFill/>
            <a:miter lim="800000"/>
            <a:headEnd/>
            <a:tailEnd/>
          </a:ln>
        </p:spPr>
        <p:txBody>
          <a:bodyPr>
            <a:spAutoFit/>
          </a:bodyPr>
          <a:lstStyle/>
          <a:p>
            <a:pPr algn="ctr">
              <a:lnSpc>
                <a:spcPct val="104000"/>
              </a:lnSpc>
              <a:spcBef>
                <a:spcPct val="50000"/>
              </a:spcBef>
              <a:buClr>
                <a:schemeClr val="accent1"/>
              </a:buClr>
            </a:pPr>
            <a:r>
              <a:rPr lang="en-US">
                <a:solidFill>
                  <a:srgbClr val="FF0066"/>
                </a:solidFill>
                <a:latin typeface="Bodoni MT Black" pitchFamily="18" charset="0"/>
              </a:rPr>
              <a:t>MIS</a:t>
            </a:r>
          </a:p>
        </p:txBody>
      </p:sp>
      <p:sp>
        <p:nvSpPr>
          <p:cNvPr id="7225" name="Line 89"/>
          <p:cNvSpPr>
            <a:spLocks noChangeShapeType="1"/>
          </p:cNvSpPr>
          <p:nvPr/>
        </p:nvSpPr>
        <p:spPr bwMode="auto">
          <a:xfrm>
            <a:off x="3200400" y="3200400"/>
            <a:ext cx="2286000" cy="0"/>
          </a:xfrm>
          <a:prstGeom prst="line">
            <a:avLst/>
          </a:prstGeom>
          <a:noFill/>
          <a:ln w="25400">
            <a:solidFill>
              <a:srgbClr val="993300"/>
            </a:solidFill>
            <a:round/>
            <a:headEnd/>
            <a:tailEnd/>
          </a:ln>
        </p:spPr>
        <p:txBody>
          <a:bodyPr/>
          <a:lstStyle/>
          <a:p>
            <a:endParaRPr lang="en-US"/>
          </a:p>
        </p:txBody>
      </p:sp>
      <p:sp>
        <p:nvSpPr>
          <p:cNvPr id="7226" name="Line 90"/>
          <p:cNvSpPr>
            <a:spLocks noChangeShapeType="1"/>
          </p:cNvSpPr>
          <p:nvPr/>
        </p:nvSpPr>
        <p:spPr bwMode="auto">
          <a:xfrm flipV="1">
            <a:off x="5486400" y="1828800"/>
            <a:ext cx="0" cy="1371600"/>
          </a:xfrm>
          <a:prstGeom prst="line">
            <a:avLst/>
          </a:prstGeom>
          <a:noFill/>
          <a:ln w="28575">
            <a:solidFill>
              <a:srgbClr val="993300"/>
            </a:solidFill>
            <a:round/>
            <a:headEnd/>
            <a:tailEnd/>
          </a:ln>
        </p:spPr>
        <p:txBody>
          <a:bodyPr/>
          <a:lstStyle/>
          <a:p>
            <a:endParaRPr lang="en-US"/>
          </a:p>
        </p:txBody>
      </p:sp>
      <p:sp>
        <p:nvSpPr>
          <p:cNvPr id="7227" name="Line 91"/>
          <p:cNvSpPr>
            <a:spLocks noChangeShapeType="1"/>
          </p:cNvSpPr>
          <p:nvPr/>
        </p:nvSpPr>
        <p:spPr bwMode="auto">
          <a:xfrm>
            <a:off x="4953000" y="1828800"/>
            <a:ext cx="990600" cy="0"/>
          </a:xfrm>
          <a:prstGeom prst="line">
            <a:avLst/>
          </a:prstGeom>
          <a:noFill/>
          <a:ln w="28575">
            <a:solidFill>
              <a:srgbClr val="993300"/>
            </a:solidFill>
            <a:round/>
            <a:headEnd/>
            <a:tailEnd/>
          </a:ln>
        </p:spPr>
        <p:txBody>
          <a:bodyPr/>
          <a:lstStyle/>
          <a:p>
            <a:endParaRPr lang="en-US"/>
          </a:p>
        </p:txBody>
      </p:sp>
      <p:sp>
        <p:nvSpPr>
          <p:cNvPr id="7228" name="Line 92"/>
          <p:cNvSpPr>
            <a:spLocks noChangeShapeType="1"/>
          </p:cNvSpPr>
          <p:nvPr/>
        </p:nvSpPr>
        <p:spPr bwMode="auto">
          <a:xfrm flipV="1">
            <a:off x="5943600" y="1371600"/>
            <a:ext cx="0" cy="457200"/>
          </a:xfrm>
          <a:prstGeom prst="line">
            <a:avLst/>
          </a:prstGeom>
          <a:noFill/>
          <a:ln w="25400">
            <a:solidFill>
              <a:srgbClr val="993300"/>
            </a:solidFill>
            <a:round/>
            <a:headEnd/>
            <a:tailEnd type="triangle" w="med" len="med"/>
          </a:ln>
        </p:spPr>
        <p:txBody>
          <a:bodyPr/>
          <a:lstStyle/>
          <a:p>
            <a:endParaRPr lang="en-US"/>
          </a:p>
        </p:txBody>
      </p:sp>
      <p:sp>
        <p:nvSpPr>
          <p:cNvPr id="7229" name="Line 93"/>
          <p:cNvSpPr>
            <a:spLocks noChangeShapeType="1"/>
          </p:cNvSpPr>
          <p:nvPr/>
        </p:nvSpPr>
        <p:spPr bwMode="auto">
          <a:xfrm flipV="1">
            <a:off x="4953000" y="1371600"/>
            <a:ext cx="0" cy="457200"/>
          </a:xfrm>
          <a:prstGeom prst="line">
            <a:avLst/>
          </a:prstGeom>
          <a:noFill/>
          <a:ln w="28575">
            <a:solidFill>
              <a:srgbClr val="993300"/>
            </a:solidFill>
            <a:round/>
            <a:headEnd/>
            <a:tailEnd type="triangle" w="med" len="med"/>
          </a:ln>
        </p:spPr>
        <p:txBody>
          <a:bodyPr/>
          <a:lstStyle/>
          <a:p>
            <a:endParaRPr lang="en-US"/>
          </a:p>
        </p:txBody>
      </p:sp>
      <p:sp>
        <p:nvSpPr>
          <p:cNvPr id="7230" name="Line 9"/>
          <p:cNvSpPr>
            <a:spLocks noChangeShapeType="1"/>
          </p:cNvSpPr>
          <p:nvPr/>
        </p:nvSpPr>
        <p:spPr bwMode="auto">
          <a:xfrm>
            <a:off x="4343400" y="1219200"/>
            <a:ext cx="274638" cy="0"/>
          </a:xfrm>
          <a:prstGeom prst="line">
            <a:avLst/>
          </a:prstGeom>
          <a:noFill/>
          <a:ln w="25400">
            <a:solidFill>
              <a:schemeClr val="tx1"/>
            </a:solidFill>
            <a:round/>
            <a:headEnd/>
            <a:tailEnd type="triangle" w="med" len="med"/>
          </a:ln>
        </p:spPr>
        <p:txBody>
          <a:bodyPr/>
          <a:lstStyle/>
          <a:p>
            <a:endParaRPr lang="en-US"/>
          </a:p>
        </p:txBody>
      </p:sp>
      <p:sp>
        <p:nvSpPr>
          <p:cNvPr id="7231" name="Text Box 85"/>
          <p:cNvSpPr txBox="1">
            <a:spLocks noChangeArrowheads="1"/>
          </p:cNvSpPr>
          <p:nvPr/>
        </p:nvSpPr>
        <p:spPr bwMode="auto">
          <a:xfrm>
            <a:off x="4648200" y="762000"/>
            <a:ext cx="1219200" cy="274638"/>
          </a:xfrm>
          <a:prstGeom prst="rect">
            <a:avLst/>
          </a:prstGeom>
          <a:noFill/>
          <a:ln w="9525">
            <a:noFill/>
            <a:miter lim="800000"/>
            <a:headEnd/>
            <a:tailEnd/>
          </a:ln>
        </p:spPr>
        <p:txBody>
          <a:bodyPr>
            <a:spAutoFit/>
          </a:bodyPr>
          <a:lstStyle/>
          <a:p>
            <a:pPr algn="ctr">
              <a:lnSpc>
                <a:spcPct val="104000"/>
              </a:lnSpc>
              <a:spcBef>
                <a:spcPct val="50000"/>
              </a:spcBef>
              <a:buClr>
                <a:schemeClr val="accent1"/>
              </a:buClr>
            </a:pPr>
            <a:r>
              <a:rPr lang="en-US" b="1">
                <a:solidFill>
                  <a:srgbClr val="FF0066"/>
                </a:solidFill>
              </a:rPr>
              <a:t>Masters </a:t>
            </a:r>
          </a:p>
        </p:txBody>
      </p:sp>
      <p:sp>
        <p:nvSpPr>
          <p:cNvPr id="7232" name="Rectangle 87"/>
          <p:cNvSpPr>
            <a:spLocks noChangeArrowheads="1"/>
          </p:cNvSpPr>
          <p:nvPr/>
        </p:nvSpPr>
        <p:spPr bwMode="auto">
          <a:xfrm>
            <a:off x="6629400" y="990600"/>
            <a:ext cx="1752600" cy="381000"/>
          </a:xfrm>
          <a:prstGeom prst="rect">
            <a:avLst/>
          </a:prstGeom>
          <a:solidFill>
            <a:srgbClr val="CC99FF"/>
          </a:solidFill>
          <a:ln w="28575">
            <a:solidFill>
              <a:srgbClr val="FF6600"/>
            </a:solidFill>
            <a:miter lim="800000"/>
            <a:headEnd/>
            <a:tailEnd/>
          </a:ln>
        </p:spPr>
        <p:txBody>
          <a:bodyPr wrap="none" anchor="ctr"/>
          <a:lstStyle/>
          <a:p>
            <a:pPr algn="ctr">
              <a:lnSpc>
                <a:spcPct val="104000"/>
              </a:lnSpc>
              <a:spcBef>
                <a:spcPct val="20000"/>
              </a:spcBef>
              <a:buClr>
                <a:schemeClr val="accent1"/>
              </a:buClr>
            </a:pPr>
            <a:r>
              <a:rPr lang="en-US" b="1">
                <a:latin typeface="Georgia" pitchFamily="18" charset="0"/>
              </a:rPr>
              <a:t>WEB Reports</a:t>
            </a:r>
          </a:p>
        </p:txBody>
      </p:sp>
      <p:sp>
        <p:nvSpPr>
          <p:cNvPr id="7233" name="Line 89"/>
          <p:cNvSpPr>
            <a:spLocks noChangeShapeType="1"/>
          </p:cNvSpPr>
          <p:nvPr/>
        </p:nvSpPr>
        <p:spPr bwMode="auto">
          <a:xfrm>
            <a:off x="5334000" y="533400"/>
            <a:ext cx="2286000" cy="0"/>
          </a:xfrm>
          <a:prstGeom prst="line">
            <a:avLst/>
          </a:prstGeom>
          <a:noFill/>
          <a:ln w="25400">
            <a:solidFill>
              <a:srgbClr val="993300"/>
            </a:solidFill>
            <a:round/>
            <a:headEnd/>
            <a:tailEnd/>
          </a:ln>
        </p:spPr>
        <p:txBody>
          <a:bodyPr/>
          <a:lstStyle/>
          <a:p>
            <a:endParaRPr lang="en-US"/>
          </a:p>
        </p:txBody>
      </p:sp>
      <p:sp>
        <p:nvSpPr>
          <p:cNvPr id="7234" name="Line 75"/>
          <p:cNvSpPr>
            <a:spLocks noChangeShapeType="1"/>
          </p:cNvSpPr>
          <p:nvPr/>
        </p:nvSpPr>
        <p:spPr bwMode="auto">
          <a:xfrm flipV="1">
            <a:off x="5334000" y="533400"/>
            <a:ext cx="0" cy="457200"/>
          </a:xfrm>
          <a:prstGeom prst="line">
            <a:avLst/>
          </a:prstGeom>
          <a:noFill/>
          <a:ln w="28575">
            <a:solidFill>
              <a:schemeClr val="tx1"/>
            </a:solidFill>
            <a:round/>
            <a:headEnd/>
            <a:tailEnd/>
          </a:ln>
        </p:spPr>
        <p:txBody>
          <a:bodyPr/>
          <a:lstStyle/>
          <a:p>
            <a:endParaRPr lang="en-US"/>
          </a:p>
        </p:txBody>
      </p:sp>
      <p:cxnSp>
        <p:nvCxnSpPr>
          <p:cNvPr id="71" name="Straight Arrow Connector 70"/>
          <p:cNvCxnSpPr>
            <a:stCxn id="7233" idx="1"/>
          </p:cNvCxnSpPr>
          <p:nvPr/>
        </p:nvCxnSpPr>
        <p:spPr>
          <a:xfrm rot="16200000" flipH="1">
            <a:off x="7391401" y="762000"/>
            <a:ext cx="4572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36" name="Text Box 85"/>
          <p:cNvSpPr txBox="1">
            <a:spLocks noChangeArrowheads="1"/>
          </p:cNvSpPr>
          <p:nvPr/>
        </p:nvSpPr>
        <p:spPr bwMode="auto">
          <a:xfrm>
            <a:off x="5791200" y="228600"/>
            <a:ext cx="2057400" cy="276225"/>
          </a:xfrm>
          <a:prstGeom prst="rect">
            <a:avLst/>
          </a:prstGeom>
          <a:noFill/>
          <a:ln w="9525">
            <a:noFill/>
            <a:miter lim="800000"/>
            <a:headEnd/>
            <a:tailEnd/>
          </a:ln>
        </p:spPr>
        <p:txBody>
          <a:bodyPr>
            <a:spAutoFit/>
          </a:bodyPr>
          <a:lstStyle/>
          <a:p>
            <a:pPr algn="ctr">
              <a:lnSpc>
                <a:spcPct val="104000"/>
              </a:lnSpc>
              <a:spcBef>
                <a:spcPct val="50000"/>
              </a:spcBef>
              <a:buClr>
                <a:schemeClr val="accent1"/>
              </a:buClr>
            </a:pPr>
            <a:r>
              <a:rPr lang="en-US" b="1">
                <a:solidFill>
                  <a:srgbClr val="FF0066"/>
                </a:solidFill>
              </a:rPr>
              <a:t>Masters &amp; Transactions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smtClean="0"/>
              <a:t>RMS - ReSA Application Architecture</a:t>
            </a:r>
          </a:p>
        </p:txBody>
      </p:sp>
      <p:sp>
        <p:nvSpPr>
          <p:cNvPr id="305157" name="Text Box 5"/>
          <p:cNvSpPr txBox="1">
            <a:spLocks noChangeArrowheads="1"/>
          </p:cNvSpPr>
          <p:nvPr/>
        </p:nvSpPr>
        <p:spPr bwMode="auto">
          <a:xfrm>
            <a:off x="793750" y="1019175"/>
            <a:ext cx="8137525" cy="274638"/>
          </a:xfrm>
          <a:prstGeom prst="rect">
            <a:avLst/>
          </a:prstGeom>
          <a:noFill/>
          <a:ln w="9525">
            <a:noFill/>
            <a:miter lim="800000"/>
            <a:headEnd/>
            <a:tailEnd/>
          </a:ln>
          <a:effectLst/>
        </p:spPr>
        <p:txBody>
          <a:bodyPr>
            <a:spAutoFit/>
          </a:bodyPr>
          <a:lstStyle/>
          <a:p>
            <a:pPr algn="l">
              <a:buNone/>
            </a:pPr>
            <a:r>
              <a:rPr lang="en-GB" sz="1200" dirty="0">
                <a:latin typeface="Arial Unicode MS" pitchFamily="34" charset="-128"/>
              </a:rPr>
              <a:t>The following diagram illustrates the various components involved and the protocols used for communication</a:t>
            </a:r>
            <a:endParaRPr lang="en-US" sz="1200" dirty="0">
              <a:latin typeface="Arial Unicode MS" pitchFamily="34" charset="-128"/>
            </a:endParaRPr>
          </a:p>
        </p:txBody>
      </p:sp>
      <p:graphicFrame>
        <p:nvGraphicFramePr>
          <p:cNvPr id="305161" name="Object 9"/>
          <p:cNvGraphicFramePr>
            <a:graphicFrameLocks noChangeAspect="1"/>
          </p:cNvGraphicFramePr>
          <p:nvPr>
            <p:ph idx="1"/>
          </p:nvPr>
        </p:nvGraphicFramePr>
        <p:xfrm>
          <a:off x="1450975" y="1600200"/>
          <a:ext cx="6051550" cy="4376738"/>
        </p:xfrm>
        <a:graphic>
          <a:graphicData uri="http://schemas.openxmlformats.org/presentationml/2006/ole">
            <p:oleObj spid="_x0000_s8194" name="Bitmap Image" r:id="rId4" imgW="7257143" imgH="5249008" progId="PBrush">
              <p:embed/>
            </p:oleObj>
          </a:graphicData>
        </a:graphic>
      </p:graphicFrame>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Box 6"/>
          <p:cNvSpPr txBox="1">
            <a:spLocks noChangeArrowheads="1"/>
          </p:cNvSpPr>
          <p:nvPr/>
        </p:nvSpPr>
        <p:spPr bwMode="auto">
          <a:xfrm>
            <a:off x="0" y="0"/>
            <a:ext cx="9144000" cy="420628"/>
          </a:xfrm>
          <a:prstGeom prst="rect">
            <a:avLst/>
          </a:prstGeom>
          <a:noFill/>
          <a:ln w="9525">
            <a:noFill/>
            <a:miter lim="800000"/>
            <a:headEnd/>
            <a:tailEnd/>
          </a:ln>
        </p:spPr>
        <p:txBody>
          <a:bodyPr>
            <a:spAutoFit/>
          </a:bodyPr>
          <a:lstStyle/>
          <a:p>
            <a:pPr algn="l">
              <a:lnSpc>
                <a:spcPct val="104000"/>
              </a:lnSpc>
              <a:spcBef>
                <a:spcPct val="20000"/>
              </a:spcBef>
              <a:buClr>
                <a:schemeClr val="accent1"/>
              </a:buClr>
              <a:buFont typeface="Wingdings" pitchFamily="2" charset="2"/>
              <a:buNone/>
              <a:defRPr/>
            </a:pPr>
            <a:r>
              <a:rPr lang="en-US" sz="2200" b="1" dirty="0">
                <a:solidFill>
                  <a:srgbClr val="4E84C4"/>
                </a:solidFill>
                <a:latin typeface="+mj-lt"/>
                <a:ea typeface="+mj-ea"/>
                <a:cs typeface="+mj-cs"/>
              </a:rPr>
              <a:t>Oracle Retail Products For Rollout</a:t>
            </a:r>
          </a:p>
        </p:txBody>
      </p:sp>
      <p:grpSp>
        <p:nvGrpSpPr>
          <p:cNvPr id="2" name="Group 41"/>
          <p:cNvGrpSpPr>
            <a:grpSpLocks noChangeAspect="1"/>
          </p:cNvGrpSpPr>
          <p:nvPr/>
        </p:nvGrpSpPr>
        <p:grpSpPr bwMode="auto">
          <a:xfrm>
            <a:off x="642938" y="25400"/>
            <a:ext cx="7905750" cy="5903913"/>
            <a:chOff x="892" y="1039"/>
            <a:chExt cx="12451" cy="10666"/>
          </a:xfrm>
        </p:grpSpPr>
        <p:sp>
          <p:nvSpPr>
            <p:cNvPr id="8201" name="AutoShape 42"/>
            <p:cNvSpPr>
              <a:spLocks noChangeAspect="1" noChangeArrowheads="1"/>
            </p:cNvSpPr>
            <p:nvPr/>
          </p:nvSpPr>
          <p:spPr bwMode="auto">
            <a:xfrm>
              <a:off x="892" y="1039"/>
              <a:ext cx="12451" cy="10666"/>
            </a:xfrm>
            <a:prstGeom prst="rect">
              <a:avLst/>
            </a:prstGeom>
            <a:noFill/>
            <a:ln w="9525">
              <a:noFill/>
              <a:miter lim="800000"/>
              <a:headEnd/>
              <a:tailEnd/>
            </a:ln>
          </p:spPr>
          <p:txBody>
            <a:bodyPr/>
            <a:lstStyle/>
            <a:p>
              <a:pPr algn="ctr">
                <a:lnSpc>
                  <a:spcPct val="104000"/>
                </a:lnSpc>
                <a:spcBef>
                  <a:spcPct val="20000"/>
                </a:spcBef>
                <a:buClr>
                  <a:schemeClr val="accent1"/>
                </a:buClr>
                <a:buFont typeface="Wingdings" pitchFamily="2" charset="2"/>
                <a:buChar char="§"/>
              </a:pPr>
              <a:endParaRPr lang="en-US"/>
            </a:p>
          </p:txBody>
        </p:sp>
        <p:sp>
          <p:nvSpPr>
            <p:cNvPr id="8202" name="Text Box 43"/>
            <p:cNvSpPr txBox="1">
              <a:spLocks noChangeArrowheads="1"/>
            </p:cNvSpPr>
            <p:nvPr/>
          </p:nvSpPr>
          <p:spPr bwMode="auto">
            <a:xfrm>
              <a:off x="1252" y="2734"/>
              <a:ext cx="3060" cy="1620"/>
            </a:xfrm>
            <a:prstGeom prst="rect">
              <a:avLst/>
            </a:prstGeom>
            <a:solidFill>
              <a:srgbClr val="FFCC99"/>
            </a:solidFill>
            <a:ln w="9525" algn="ctr">
              <a:solidFill>
                <a:srgbClr val="000000"/>
              </a:solidFill>
              <a:miter lim="800000"/>
              <a:headEnd/>
              <a:tailEnd/>
            </a:ln>
          </p:spPr>
          <p:txBody>
            <a:bodyPr/>
            <a:lstStyle/>
            <a:p>
              <a:pPr>
                <a:lnSpc>
                  <a:spcPct val="104000"/>
                </a:lnSpc>
                <a:spcBef>
                  <a:spcPct val="20000"/>
                </a:spcBef>
                <a:buClr>
                  <a:schemeClr val="accent1"/>
                </a:buClr>
                <a:buFont typeface="Wingdings" pitchFamily="2" charset="2"/>
                <a:buNone/>
              </a:pPr>
              <a:r>
                <a:rPr lang="en-US" altLang="ja-JP" sz="1000">
                  <a:latin typeface="Times New Roman" pitchFamily="18" charset="0"/>
                  <a:ea typeface="Batang" pitchFamily="18" charset="-127"/>
                </a:rPr>
                <a:t>ALLOCATION</a:t>
              </a:r>
              <a:endParaRPr lang="en-US" sz="1000">
                <a:latin typeface="Times New Roman" pitchFamily="18" charset="0"/>
                <a:ea typeface="Batang" pitchFamily="18" charset="-127"/>
              </a:endParaRPr>
            </a:p>
          </p:txBody>
        </p:sp>
        <p:sp>
          <p:nvSpPr>
            <p:cNvPr id="8203" name="Text Box 45"/>
            <p:cNvSpPr txBox="1">
              <a:spLocks noChangeArrowheads="1"/>
            </p:cNvSpPr>
            <p:nvPr/>
          </p:nvSpPr>
          <p:spPr bwMode="auto">
            <a:xfrm>
              <a:off x="9607" y="2689"/>
              <a:ext cx="3060" cy="1620"/>
            </a:xfrm>
            <a:prstGeom prst="rect">
              <a:avLst/>
            </a:prstGeom>
            <a:solidFill>
              <a:srgbClr val="FFCC99"/>
            </a:solidFill>
            <a:ln w="9525">
              <a:solidFill>
                <a:srgbClr val="000000"/>
              </a:solidFill>
              <a:miter lim="800000"/>
              <a:headEnd/>
              <a:tailEnd/>
            </a:ln>
          </p:spPr>
          <p:txBody>
            <a:bodyPr/>
            <a:lstStyle/>
            <a:p>
              <a:pPr>
                <a:lnSpc>
                  <a:spcPct val="104000"/>
                </a:lnSpc>
                <a:spcBef>
                  <a:spcPct val="20000"/>
                </a:spcBef>
                <a:buClr>
                  <a:schemeClr val="accent1"/>
                </a:buClr>
                <a:buFont typeface="Wingdings" pitchFamily="2" charset="2"/>
                <a:buNone/>
              </a:pPr>
              <a:r>
                <a:rPr lang="en-US" altLang="ja-JP" sz="1000">
                  <a:latin typeface="Times New Roman" pitchFamily="18" charset="0"/>
                  <a:ea typeface="Batang" pitchFamily="18" charset="-127"/>
                </a:rPr>
                <a:t>BUSINESS INTELLIGENCE</a:t>
              </a:r>
              <a:endParaRPr lang="en-US"/>
            </a:p>
          </p:txBody>
        </p:sp>
        <p:sp>
          <p:nvSpPr>
            <p:cNvPr id="8204" name="Text Box 46"/>
            <p:cNvSpPr txBox="1">
              <a:spLocks noChangeArrowheads="1"/>
            </p:cNvSpPr>
            <p:nvPr/>
          </p:nvSpPr>
          <p:spPr bwMode="auto">
            <a:xfrm>
              <a:off x="9697" y="4504"/>
              <a:ext cx="3060" cy="1620"/>
            </a:xfrm>
            <a:prstGeom prst="rect">
              <a:avLst/>
            </a:prstGeom>
            <a:solidFill>
              <a:srgbClr val="CCFFCC"/>
            </a:solidFill>
            <a:ln w="9525">
              <a:solidFill>
                <a:srgbClr val="000000"/>
              </a:solidFill>
              <a:miter lim="800000"/>
              <a:headEnd/>
              <a:tailEnd/>
            </a:ln>
          </p:spPr>
          <p:txBody>
            <a:bodyPr/>
            <a:lstStyle/>
            <a:p>
              <a:pPr>
                <a:lnSpc>
                  <a:spcPct val="104000"/>
                </a:lnSpc>
                <a:spcBef>
                  <a:spcPct val="20000"/>
                </a:spcBef>
                <a:buClr>
                  <a:schemeClr val="accent1"/>
                </a:buClr>
                <a:buFont typeface="Wingdings" pitchFamily="2" charset="2"/>
                <a:buNone/>
              </a:pPr>
              <a:r>
                <a:rPr lang="en-US" altLang="ja-JP" sz="1000">
                  <a:latin typeface="Times New Roman" pitchFamily="18" charset="0"/>
                  <a:ea typeface="Batang" pitchFamily="18" charset="-127"/>
                </a:rPr>
                <a:t>FINANCE</a:t>
              </a:r>
              <a:endParaRPr lang="en-US"/>
            </a:p>
          </p:txBody>
        </p:sp>
        <p:sp>
          <p:nvSpPr>
            <p:cNvPr id="8205" name="Text Box 47"/>
            <p:cNvSpPr txBox="1">
              <a:spLocks noChangeArrowheads="1"/>
            </p:cNvSpPr>
            <p:nvPr/>
          </p:nvSpPr>
          <p:spPr bwMode="auto">
            <a:xfrm>
              <a:off x="6112" y="4279"/>
              <a:ext cx="2880" cy="3240"/>
            </a:xfrm>
            <a:prstGeom prst="rect">
              <a:avLst/>
            </a:prstGeom>
            <a:solidFill>
              <a:srgbClr val="FFFF99"/>
            </a:solidFill>
            <a:ln w="9525">
              <a:solidFill>
                <a:srgbClr val="000066"/>
              </a:solidFill>
              <a:miter lim="800000"/>
              <a:headEnd/>
              <a:tailEnd/>
            </a:ln>
          </p:spPr>
          <p:txBody>
            <a:bodyPr/>
            <a:lstStyle/>
            <a:p>
              <a:pPr>
                <a:lnSpc>
                  <a:spcPct val="104000"/>
                </a:lnSpc>
                <a:spcBef>
                  <a:spcPct val="20000"/>
                </a:spcBef>
                <a:buClr>
                  <a:schemeClr val="accent1"/>
                </a:buClr>
                <a:buFont typeface="Wingdings" pitchFamily="2" charset="2"/>
                <a:buNone/>
              </a:pPr>
              <a:r>
                <a:rPr lang="en-US" altLang="ja-JP" sz="1000">
                  <a:latin typeface="Times New Roman" pitchFamily="18" charset="0"/>
                  <a:ea typeface="Batang" pitchFamily="18" charset="-127"/>
                </a:rPr>
                <a:t>COMMERCIAL</a:t>
              </a:r>
              <a:endParaRPr lang="en-US"/>
            </a:p>
          </p:txBody>
        </p:sp>
        <p:sp>
          <p:nvSpPr>
            <p:cNvPr id="8206" name="Text Box 48"/>
            <p:cNvSpPr txBox="1">
              <a:spLocks noChangeArrowheads="1"/>
            </p:cNvSpPr>
            <p:nvPr/>
          </p:nvSpPr>
          <p:spPr bwMode="auto">
            <a:xfrm>
              <a:off x="6067" y="7714"/>
              <a:ext cx="2880" cy="1485"/>
            </a:xfrm>
            <a:prstGeom prst="rect">
              <a:avLst/>
            </a:prstGeom>
            <a:solidFill>
              <a:srgbClr val="669900"/>
            </a:solidFill>
            <a:ln w="9525">
              <a:solidFill>
                <a:srgbClr val="000066"/>
              </a:solidFill>
              <a:miter lim="800000"/>
              <a:headEnd/>
              <a:tailEnd/>
            </a:ln>
          </p:spPr>
          <p:txBody>
            <a:bodyPr/>
            <a:lstStyle/>
            <a:p>
              <a:pPr>
                <a:lnSpc>
                  <a:spcPct val="104000"/>
                </a:lnSpc>
                <a:spcBef>
                  <a:spcPct val="20000"/>
                </a:spcBef>
                <a:buClr>
                  <a:schemeClr val="accent1"/>
                </a:buClr>
                <a:buFont typeface="Wingdings" pitchFamily="2" charset="2"/>
                <a:buNone/>
              </a:pPr>
              <a:r>
                <a:rPr lang="en-US" altLang="ja-JP" sz="1000">
                  <a:solidFill>
                    <a:srgbClr val="FFFFFF"/>
                  </a:solidFill>
                  <a:latin typeface="Times New Roman" pitchFamily="18" charset="0"/>
                  <a:ea typeface="Batang" pitchFamily="18" charset="-127"/>
                </a:rPr>
                <a:t>STORE</a:t>
              </a:r>
              <a:endParaRPr lang="en-US"/>
            </a:p>
          </p:txBody>
        </p:sp>
        <p:sp>
          <p:nvSpPr>
            <p:cNvPr id="8207" name="Text Box 49"/>
            <p:cNvSpPr txBox="1">
              <a:spLocks noChangeArrowheads="1"/>
            </p:cNvSpPr>
            <p:nvPr/>
          </p:nvSpPr>
          <p:spPr bwMode="auto">
            <a:xfrm>
              <a:off x="1440" y="5082"/>
              <a:ext cx="3060" cy="1620"/>
            </a:xfrm>
            <a:prstGeom prst="rect">
              <a:avLst/>
            </a:prstGeom>
            <a:solidFill>
              <a:srgbClr val="C0C0C0"/>
            </a:solidFill>
            <a:ln w="9525">
              <a:solidFill>
                <a:srgbClr val="000066"/>
              </a:solidFill>
              <a:miter lim="800000"/>
              <a:headEnd/>
              <a:tailEnd/>
            </a:ln>
          </p:spPr>
          <p:txBody>
            <a:bodyPr/>
            <a:lstStyle/>
            <a:p>
              <a:pPr>
                <a:lnSpc>
                  <a:spcPct val="104000"/>
                </a:lnSpc>
                <a:spcBef>
                  <a:spcPct val="20000"/>
                </a:spcBef>
                <a:buClr>
                  <a:schemeClr val="accent1"/>
                </a:buClr>
                <a:buFont typeface="Wingdings" pitchFamily="2" charset="2"/>
                <a:buNone/>
              </a:pPr>
              <a:r>
                <a:rPr lang="en-US" altLang="ja-JP" sz="1000">
                  <a:latin typeface="Times New Roman" pitchFamily="18" charset="0"/>
                  <a:ea typeface="Batang" pitchFamily="18" charset="-127"/>
                </a:rPr>
                <a:t>DISTRIBUTION-SC</a:t>
              </a:r>
              <a:endParaRPr lang="en-US"/>
            </a:p>
          </p:txBody>
        </p:sp>
        <p:sp>
          <p:nvSpPr>
            <p:cNvPr id="8208" name="Text Box 50"/>
            <p:cNvSpPr txBox="1">
              <a:spLocks noChangeArrowheads="1"/>
            </p:cNvSpPr>
            <p:nvPr/>
          </p:nvSpPr>
          <p:spPr bwMode="auto">
            <a:xfrm>
              <a:off x="1440" y="7392"/>
              <a:ext cx="3060" cy="1620"/>
            </a:xfrm>
            <a:prstGeom prst="rect">
              <a:avLst/>
            </a:prstGeom>
            <a:solidFill>
              <a:srgbClr val="CCFFCC"/>
            </a:solidFill>
            <a:ln w="9525">
              <a:solidFill>
                <a:srgbClr val="000066"/>
              </a:solidFill>
              <a:miter lim="800000"/>
              <a:headEnd/>
              <a:tailEnd/>
            </a:ln>
          </p:spPr>
          <p:txBody>
            <a:bodyPr/>
            <a:lstStyle/>
            <a:p>
              <a:pPr>
                <a:lnSpc>
                  <a:spcPct val="104000"/>
                </a:lnSpc>
                <a:spcBef>
                  <a:spcPct val="20000"/>
                </a:spcBef>
                <a:buClr>
                  <a:schemeClr val="accent1"/>
                </a:buClr>
                <a:buFont typeface="Wingdings" pitchFamily="2" charset="2"/>
                <a:buNone/>
              </a:pPr>
              <a:r>
                <a:rPr lang="en-US" altLang="ja-JP">
                  <a:latin typeface="Times New Roman" pitchFamily="18" charset="0"/>
                  <a:ea typeface="Batang" pitchFamily="18" charset="-127"/>
                </a:rPr>
                <a:t>FINANCE </a:t>
              </a:r>
              <a:endParaRPr lang="en-US"/>
            </a:p>
          </p:txBody>
        </p:sp>
        <p:sp>
          <p:nvSpPr>
            <p:cNvPr id="8209" name="Text Box 51"/>
            <p:cNvSpPr txBox="1">
              <a:spLocks noChangeArrowheads="1"/>
            </p:cNvSpPr>
            <p:nvPr/>
          </p:nvSpPr>
          <p:spPr bwMode="auto">
            <a:xfrm>
              <a:off x="9712" y="6424"/>
              <a:ext cx="3060" cy="1620"/>
            </a:xfrm>
            <a:prstGeom prst="rect">
              <a:avLst/>
            </a:prstGeom>
            <a:solidFill>
              <a:srgbClr val="CCFFCC"/>
            </a:solidFill>
            <a:ln w="9525">
              <a:solidFill>
                <a:srgbClr val="000066"/>
              </a:solidFill>
              <a:miter lim="800000"/>
              <a:headEnd/>
              <a:tailEnd/>
            </a:ln>
          </p:spPr>
          <p:txBody>
            <a:bodyPr/>
            <a:lstStyle/>
            <a:p>
              <a:pPr>
                <a:lnSpc>
                  <a:spcPct val="104000"/>
                </a:lnSpc>
                <a:spcBef>
                  <a:spcPct val="20000"/>
                </a:spcBef>
                <a:buClr>
                  <a:schemeClr val="accent1"/>
                </a:buClr>
                <a:buFont typeface="Wingdings" pitchFamily="2" charset="2"/>
                <a:buNone/>
              </a:pPr>
              <a:r>
                <a:rPr lang="en-US" altLang="ja-JP" sz="1000">
                  <a:latin typeface="Times New Roman" pitchFamily="18" charset="0"/>
                  <a:ea typeface="Batang" pitchFamily="18" charset="-127"/>
                </a:rPr>
                <a:t>FINANCE </a:t>
              </a:r>
              <a:endParaRPr lang="en-US"/>
            </a:p>
          </p:txBody>
        </p:sp>
        <p:sp>
          <p:nvSpPr>
            <p:cNvPr id="8210" name="Text Box 52"/>
            <p:cNvSpPr txBox="1">
              <a:spLocks noChangeArrowheads="1"/>
            </p:cNvSpPr>
            <p:nvPr/>
          </p:nvSpPr>
          <p:spPr bwMode="auto">
            <a:xfrm>
              <a:off x="3232" y="9679"/>
              <a:ext cx="8640" cy="1440"/>
            </a:xfrm>
            <a:prstGeom prst="rect">
              <a:avLst/>
            </a:prstGeom>
            <a:solidFill>
              <a:srgbClr val="669900"/>
            </a:solidFill>
            <a:ln w="9525">
              <a:solidFill>
                <a:srgbClr val="000066"/>
              </a:solidFill>
              <a:miter lim="800000"/>
              <a:headEnd/>
              <a:tailEnd/>
            </a:ln>
          </p:spPr>
          <p:txBody>
            <a:bodyPr/>
            <a:lstStyle/>
            <a:p>
              <a:pPr>
                <a:lnSpc>
                  <a:spcPct val="104000"/>
                </a:lnSpc>
                <a:spcBef>
                  <a:spcPct val="20000"/>
                </a:spcBef>
                <a:buClr>
                  <a:schemeClr val="accent1"/>
                </a:buClr>
                <a:buFont typeface="Wingdings" pitchFamily="2" charset="2"/>
                <a:buNone/>
              </a:pPr>
              <a:r>
                <a:rPr lang="en-US" altLang="ja-JP" sz="1000">
                  <a:solidFill>
                    <a:srgbClr val="FFFFFF"/>
                  </a:solidFill>
                  <a:latin typeface="Times New Roman" pitchFamily="18" charset="0"/>
                  <a:ea typeface="Batang" pitchFamily="18" charset="-127"/>
                </a:rPr>
                <a:t>STORE </a:t>
              </a:r>
              <a:endParaRPr lang="en-US"/>
            </a:p>
          </p:txBody>
        </p:sp>
        <p:sp>
          <p:nvSpPr>
            <p:cNvPr id="8211" name="Rectangle 53"/>
            <p:cNvSpPr>
              <a:spLocks noChangeArrowheads="1"/>
            </p:cNvSpPr>
            <p:nvPr/>
          </p:nvSpPr>
          <p:spPr bwMode="auto">
            <a:xfrm>
              <a:off x="6495" y="4662"/>
              <a:ext cx="2160" cy="2580"/>
            </a:xfrm>
            <a:prstGeom prst="rect">
              <a:avLst/>
            </a:prstGeom>
            <a:solidFill>
              <a:srgbClr val="FFFFFF"/>
            </a:solidFill>
            <a:ln w="9525">
              <a:solidFill>
                <a:srgbClr val="000000"/>
              </a:solidFill>
              <a:miter lim="800000"/>
              <a:headEnd/>
              <a:tailEnd/>
            </a:ln>
          </p:spPr>
          <p:txBody>
            <a:bodyPr/>
            <a:lstStyle/>
            <a:p>
              <a:pPr algn="ctr">
                <a:lnSpc>
                  <a:spcPct val="104000"/>
                </a:lnSpc>
                <a:spcBef>
                  <a:spcPct val="20000"/>
                </a:spcBef>
                <a:buClr>
                  <a:schemeClr val="accent1"/>
                </a:buClr>
                <a:buFont typeface="Wingdings" pitchFamily="2" charset="2"/>
                <a:buChar char="§"/>
              </a:pPr>
              <a:endParaRPr lang="en-US" altLang="ja-JP">
                <a:solidFill>
                  <a:srgbClr val="000000"/>
                </a:solidFill>
                <a:latin typeface="Times New Roman" pitchFamily="18" charset="0"/>
                <a:ea typeface="Batang" pitchFamily="18" charset="-127"/>
              </a:endParaRPr>
            </a:p>
            <a:p>
              <a:pPr algn="ctr">
                <a:lnSpc>
                  <a:spcPct val="104000"/>
                </a:lnSpc>
                <a:spcBef>
                  <a:spcPct val="20000"/>
                </a:spcBef>
                <a:buClr>
                  <a:schemeClr val="accent1"/>
                </a:buClr>
                <a:buFont typeface="Wingdings" pitchFamily="2" charset="2"/>
                <a:buChar char="§"/>
              </a:pPr>
              <a:endParaRPr lang="en-US" altLang="ja-JP">
                <a:solidFill>
                  <a:srgbClr val="000000"/>
                </a:solidFill>
                <a:latin typeface="Times New Roman" pitchFamily="18" charset="0"/>
                <a:ea typeface="Batang" pitchFamily="18" charset="-127"/>
              </a:endParaRPr>
            </a:p>
            <a:p>
              <a:pPr algn="ctr">
                <a:lnSpc>
                  <a:spcPct val="104000"/>
                </a:lnSpc>
                <a:spcBef>
                  <a:spcPct val="20000"/>
                </a:spcBef>
                <a:buClr>
                  <a:schemeClr val="accent1"/>
                </a:buClr>
                <a:buFont typeface="Wingdings" pitchFamily="2" charset="2"/>
                <a:buNone/>
              </a:pPr>
              <a:r>
                <a:rPr lang="en-US" altLang="ja-JP">
                  <a:solidFill>
                    <a:srgbClr val="000000"/>
                  </a:solidFill>
                  <a:latin typeface="Times New Roman" pitchFamily="18" charset="0"/>
                  <a:ea typeface="Batang" pitchFamily="18" charset="-127"/>
                </a:rPr>
                <a:t>Oracle Retail Merchandise System -ORMS</a:t>
              </a:r>
              <a:endParaRPr lang="en-US"/>
            </a:p>
          </p:txBody>
        </p:sp>
        <p:sp>
          <p:nvSpPr>
            <p:cNvPr id="8212" name="Rectangle 54"/>
            <p:cNvSpPr>
              <a:spLocks noChangeArrowheads="1"/>
            </p:cNvSpPr>
            <p:nvPr/>
          </p:nvSpPr>
          <p:spPr bwMode="auto">
            <a:xfrm>
              <a:off x="10065" y="4827"/>
              <a:ext cx="2160" cy="1080"/>
            </a:xfrm>
            <a:prstGeom prst="rect">
              <a:avLst/>
            </a:prstGeom>
            <a:solidFill>
              <a:srgbClr val="FFFFFF"/>
            </a:solidFill>
            <a:ln w="9525">
              <a:solidFill>
                <a:srgbClr val="000000"/>
              </a:solidFill>
              <a:miter lim="800000"/>
              <a:headEnd/>
              <a:tailEnd/>
            </a:ln>
          </p:spPr>
          <p:txBody>
            <a:bodyPr/>
            <a:lstStyle/>
            <a:p>
              <a:pPr algn="ctr">
                <a:lnSpc>
                  <a:spcPct val="104000"/>
                </a:lnSpc>
                <a:spcBef>
                  <a:spcPct val="20000"/>
                </a:spcBef>
                <a:buClr>
                  <a:schemeClr val="accent1"/>
                </a:buClr>
                <a:buFont typeface="Wingdings" pitchFamily="2" charset="2"/>
                <a:buNone/>
              </a:pPr>
              <a:r>
                <a:rPr lang="en-US" altLang="ja-JP">
                  <a:solidFill>
                    <a:srgbClr val="000000"/>
                  </a:solidFill>
                  <a:latin typeface="Times New Roman" pitchFamily="18" charset="0"/>
                  <a:ea typeface="Batang" pitchFamily="18" charset="-127"/>
                </a:rPr>
                <a:t>Oracle Retail Price Management -ORPM</a:t>
              </a:r>
              <a:endParaRPr lang="en-US"/>
            </a:p>
          </p:txBody>
        </p:sp>
        <p:sp>
          <p:nvSpPr>
            <p:cNvPr id="8213" name="Rectangle 55"/>
            <p:cNvSpPr>
              <a:spLocks noChangeArrowheads="1"/>
            </p:cNvSpPr>
            <p:nvPr/>
          </p:nvSpPr>
          <p:spPr bwMode="auto">
            <a:xfrm>
              <a:off x="10080" y="6702"/>
              <a:ext cx="2160" cy="1079"/>
            </a:xfrm>
            <a:prstGeom prst="rect">
              <a:avLst/>
            </a:prstGeom>
            <a:solidFill>
              <a:srgbClr val="FFFFFF"/>
            </a:solidFill>
            <a:ln w="9525">
              <a:solidFill>
                <a:srgbClr val="000000"/>
              </a:solidFill>
              <a:miter lim="800000"/>
              <a:headEnd/>
              <a:tailEnd/>
            </a:ln>
          </p:spPr>
          <p:txBody>
            <a:bodyPr/>
            <a:lstStyle/>
            <a:p>
              <a:pPr algn="ctr">
                <a:lnSpc>
                  <a:spcPct val="104000"/>
                </a:lnSpc>
                <a:spcBef>
                  <a:spcPct val="20000"/>
                </a:spcBef>
                <a:buClr>
                  <a:schemeClr val="accent1"/>
                </a:buClr>
                <a:buFont typeface="Wingdings" pitchFamily="2" charset="2"/>
                <a:buNone/>
              </a:pPr>
              <a:r>
                <a:rPr lang="en-US" altLang="ja-JP">
                  <a:solidFill>
                    <a:srgbClr val="000000"/>
                  </a:solidFill>
                  <a:latin typeface="Times New Roman" pitchFamily="18" charset="0"/>
                  <a:ea typeface="Batang" pitchFamily="18" charset="-127"/>
                </a:rPr>
                <a:t>Oracle Retail Sales Audit -OReSA</a:t>
              </a:r>
              <a:endParaRPr lang="en-US"/>
            </a:p>
          </p:txBody>
        </p:sp>
        <p:sp>
          <p:nvSpPr>
            <p:cNvPr id="8214" name="Rectangle 56"/>
            <p:cNvSpPr>
              <a:spLocks noChangeArrowheads="1"/>
            </p:cNvSpPr>
            <p:nvPr/>
          </p:nvSpPr>
          <p:spPr bwMode="auto">
            <a:xfrm>
              <a:off x="3900" y="9912"/>
              <a:ext cx="2160" cy="1077"/>
            </a:xfrm>
            <a:prstGeom prst="rect">
              <a:avLst/>
            </a:prstGeom>
            <a:solidFill>
              <a:srgbClr val="FFFFFF"/>
            </a:solidFill>
            <a:ln w="9525">
              <a:solidFill>
                <a:srgbClr val="000000"/>
              </a:solidFill>
              <a:miter lim="800000"/>
              <a:headEnd/>
              <a:tailEnd/>
            </a:ln>
          </p:spPr>
          <p:txBody>
            <a:bodyPr/>
            <a:lstStyle/>
            <a:p>
              <a:pPr algn="ctr">
                <a:lnSpc>
                  <a:spcPct val="104000"/>
                </a:lnSpc>
                <a:spcBef>
                  <a:spcPct val="20000"/>
                </a:spcBef>
                <a:buClr>
                  <a:schemeClr val="accent1"/>
                </a:buClr>
                <a:buFont typeface="Wingdings" pitchFamily="2" charset="2"/>
                <a:buNone/>
              </a:pPr>
              <a:r>
                <a:rPr lang="en-US" altLang="ja-JP">
                  <a:solidFill>
                    <a:srgbClr val="000000"/>
                  </a:solidFill>
                  <a:latin typeface="Times New Roman" pitchFamily="18" charset="0"/>
                  <a:ea typeface="Batang" pitchFamily="18" charset="-127"/>
                </a:rPr>
                <a:t>Oracle Retail Store Inventory Mgt-ORSIM</a:t>
              </a:r>
              <a:endParaRPr lang="en-US"/>
            </a:p>
          </p:txBody>
        </p:sp>
        <p:sp>
          <p:nvSpPr>
            <p:cNvPr id="8215" name="Rectangle 57"/>
            <p:cNvSpPr>
              <a:spLocks noChangeArrowheads="1"/>
            </p:cNvSpPr>
            <p:nvPr/>
          </p:nvSpPr>
          <p:spPr bwMode="auto">
            <a:xfrm>
              <a:off x="1800" y="7752"/>
              <a:ext cx="2160" cy="1078"/>
            </a:xfrm>
            <a:prstGeom prst="rect">
              <a:avLst/>
            </a:prstGeom>
            <a:solidFill>
              <a:srgbClr val="FFFFFF"/>
            </a:solidFill>
            <a:ln w="9525">
              <a:solidFill>
                <a:srgbClr val="000000"/>
              </a:solidFill>
              <a:miter lim="800000"/>
              <a:headEnd/>
              <a:tailEnd/>
            </a:ln>
          </p:spPr>
          <p:txBody>
            <a:bodyPr/>
            <a:lstStyle/>
            <a:p>
              <a:pPr algn="ctr">
                <a:lnSpc>
                  <a:spcPct val="104000"/>
                </a:lnSpc>
                <a:spcBef>
                  <a:spcPct val="20000"/>
                </a:spcBef>
                <a:buClr>
                  <a:schemeClr val="accent1"/>
                </a:buClr>
                <a:buFont typeface="Wingdings" pitchFamily="2" charset="2"/>
                <a:buNone/>
              </a:pPr>
              <a:r>
                <a:rPr lang="en-US" altLang="ja-JP">
                  <a:solidFill>
                    <a:srgbClr val="000000"/>
                  </a:solidFill>
                  <a:latin typeface="Times New Roman" pitchFamily="18" charset="0"/>
                  <a:ea typeface="Batang" pitchFamily="18" charset="-127"/>
                </a:rPr>
                <a:t>Oracle Retail Invoice Matching -OReIM</a:t>
              </a:r>
              <a:endParaRPr lang="en-US"/>
            </a:p>
          </p:txBody>
        </p:sp>
        <p:sp>
          <p:nvSpPr>
            <p:cNvPr id="8216" name="Rectangle 59"/>
            <p:cNvSpPr>
              <a:spLocks noChangeArrowheads="1"/>
            </p:cNvSpPr>
            <p:nvPr/>
          </p:nvSpPr>
          <p:spPr bwMode="auto">
            <a:xfrm>
              <a:off x="1800" y="3072"/>
              <a:ext cx="2160" cy="1079"/>
            </a:xfrm>
            <a:prstGeom prst="rect">
              <a:avLst/>
            </a:prstGeom>
            <a:solidFill>
              <a:srgbClr val="FFFFFF"/>
            </a:solidFill>
            <a:ln w="9525">
              <a:solidFill>
                <a:srgbClr val="000000"/>
              </a:solidFill>
              <a:miter lim="800000"/>
              <a:headEnd/>
              <a:tailEnd/>
            </a:ln>
          </p:spPr>
          <p:txBody>
            <a:bodyPr/>
            <a:lstStyle/>
            <a:p>
              <a:pPr algn="ctr">
                <a:lnSpc>
                  <a:spcPct val="104000"/>
                </a:lnSpc>
                <a:spcBef>
                  <a:spcPct val="20000"/>
                </a:spcBef>
                <a:buClr>
                  <a:schemeClr val="accent1"/>
                </a:buClr>
                <a:buFont typeface="Wingdings" pitchFamily="2" charset="2"/>
                <a:buNone/>
              </a:pPr>
              <a:r>
                <a:rPr lang="en-US" altLang="ja-JP">
                  <a:solidFill>
                    <a:srgbClr val="000000"/>
                  </a:solidFill>
                  <a:latin typeface="Times New Roman" pitchFamily="18" charset="0"/>
                  <a:ea typeface="Batang" pitchFamily="18" charset="-127"/>
                </a:rPr>
                <a:t>Oracle Retail Allocation -ORA</a:t>
              </a:r>
              <a:endParaRPr lang="en-US"/>
            </a:p>
          </p:txBody>
        </p:sp>
        <p:sp>
          <p:nvSpPr>
            <p:cNvPr id="8217" name="Rectangle 60"/>
            <p:cNvSpPr>
              <a:spLocks noChangeArrowheads="1"/>
            </p:cNvSpPr>
            <p:nvPr/>
          </p:nvSpPr>
          <p:spPr bwMode="auto">
            <a:xfrm>
              <a:off x="1800" y="5412"/>
              <a:ext cx="2160" cy="1078"/>
            </a:xfrm>
            <a:prstGeom prst="rect">
              <a:avLst/>
            </a:prstGeom>
            <a:solidFill>
              <a:srgbClr val="FFFFFF"/>
            </a:solidFill>
            <a:ln w="9525">
              <a:solidFill>
                <a:srgbClr val="000000"/>
              </a:solidFill>
              <a:miter lim="800000"/>
              <a:headEnd/>
              <a:tailEnd/>
            </a:ln>
          </p:spPr>
          <p:txBody>
            <a:bodyPr/>
            <a:lstStyle/>
            <a:p>
              <a:pPr algn="ctr">
                <a:lnSpc>
                  <a:spcPct val="104000"/>
                </a:lnSpc>
                <a:spcBef>
                  <a:spcPct val="20000"/>
                </a:spcBef>
                <a:buClr>
                  <a:schemeClr val="accent1"/>
                </a:buClr>
                <a:buFont typeface="Wingdings" pitchFamily="2" charset="2"/>
                <a:buNone/>
              </a:pPr>
              <a:r>
                <a:rPr lang="en-US" altLang="ja-JP">
                  <a:solidFill>
                    <a:srgbClr val="000000"/>
                  </a:solidFill>
                  <a:latin typeface="Times New Roman" pitchFamily="18" charset="0"/>
                  <a:ea typeface="Batang" pitchFamily="18" charset="-127"/>
                </a:rPr>
                <a:t>Oracle Retail Warehouse Mgt System -ORWMS</a:t>
              </a:r>
              <a:endParaRPr lang="en-US"/>
            </a:p>
          </p:txBody>
        </p:sp>
        <p:sp>
          <p:nvSpPr>
            <p:cNvPr id="8218" name="Rectangle 61"/>
            <p:cNvSpPr>
              <a:spLocks noChangeArrowheads="1"/>
            </p:cNvSpPr>
            <p:nvPr/>
          </p:nvSpPr>
          <p:spPr bwMode="auto">
            <a:xfrm>
              <a:off x="6495" y="9912"/>
              <a:ext cx="2160" cy="1078"/>
            </a:xfrm>
            <a:prstGeom prst="rect">
              <a:avLst/>
            </a:prstGeom>
            <a:solidFill>
              <a:srgbClr val="FFFFFF"/>
            </a:solidFill>
            <a:ln w="9525">
              <a:solidFill>
                <a:srgbClr val="000000"/>
              </a:solidFill>
              <a:miter lim="800000"/>
              <a:headEnd/>
              <a:tailEnd/>
            </a:ln>
          </p:spPr>
          <p:txBody>
            <a:bodyPr/>
            <a:lstStyle/>
            <a:p>
              <a:pPr algn="ctr">
                <a:lnSpc>
                  <a:spcPct val="104000"/>
                </a:lnSpc>
                <a:spcBef>
                  <a:spcPct val="20000"/>
                </a:spcBef>
                <a:buClr>
                  <a:schemeClr val="accent1"/>
                </a:buClr>
                <a:buFont typeface="Wingdings" pitchFamily="2" charset="2"/>
                <a:buNone/>
              </a:pPr>
              <a:r>
                <a:rPr lang="en-US" altLang="ja-JP">
                  <a:solidFill>
                    <a:srgbClr val="000000"/>
                  </a:solidFill>
                  <a:latin typeface="Times New Roman" pitchFamily="18" charset="0"/>
                  <a:ea typeface="Batang" pitchFamily="18" charset="-127"/>
                </a:rPr>
                <a:t>Oracle Retail Back Office -ORBO</a:t>
              </a:r>
              <a:endParaRPr lang="en-US"/>
            </a:p>
          </p:txBody>
        </p:sp>
        <p:sp>
          <p:nvSpPr>
            <p:cNvPr id="8219" name="Rectangle 62"/>
            <p:cNvSpPr>
              <a:spLocks noChangeArrowheads="1"/>
            </p:cNvSpPr>
            <p:nvPr/>
          </p:nvSpPr>
          <p:spPr bwMode="auto">
            <a:xfrm>
              <a:off x="9135" y="9912"/>
              <a:ext cx="2160" cy="1078"/>
            </a:xfrm>
            <a:prstGeom prst="rect">
              <a:avLst/>
            </a:prstGeom>
            <a:solidFill>
              <a:srgbClr val="FFFFFF"/>
            </a:solidFill>
            <a:ln w="9525">
              <a:solidFill>
                <a:srgbClr val="000000"/>
              </a:solidFill>
              <a:miter lim="800000"/>
              <a:headEnd/>
              <a:tailEnd/>
            </a:ln>
          </p:spPr>
          <p:txBody>
            <a:bodyPr/>
            <a:lstStyle/>
            <a:p>
              <a:pPr algn="ctr">
                <a:lnSpc>
                  <a:spcPct val="104000"/>
                </a:lnSpc>
                <a:spcBef>
                  <a:spcPct val="20000"/>
                </a:spcBef>
                <a:buClr>
                  <a:schemeClr val="accent1"/>
                </a:buClr>
                <a:buFont typeface="Wingdings" pitchFamily="2" charset="2"/>
                <a:buNone/>
              </a:pPr>
              <a:r>
                <a:rPr lang="en-US" altLang="ja-JP">
                  <a:solidFill>
                    <a:srgbClr val="000000"/>
                  </a:solidFill>
                  <a:latin typeface="Times New Roman" pitchFamily="18" charset="0"/>
                  <a:ea typeface="Batang" pitchFamily="18" charset="-127"/>
                </a:rPr>
                <a:t>Oracle Retail Point Of Service-ORPOS</a:t>
              </a:r>
              <a:endParaRPr lang="en-US"/>
            </a:p>
          </p:txBody>
        </p:sp>
        <p:sp>
          <p:nvSpPr>
            <p:cNvPr id="8220" name="Rectangle 63"/>
            <p:cNvSpPr>
              <a:spLocks noChangeArrowheads="1"/>
            </p:cNvSpPr>
            <p:nvPr/>
          </p:nvSpPr>
          <p:spPr bwMode="auto">
            <a:xfrm>
              <a:off x="6495" y="7979"/>
              <a:ext cx="2160" cy="1078"/>
            </a:xfrm>
            <a:prstGeom prst="rect">
              <a:avLst/>
            </a:prstGeom>
            <a:solidFill>
              <a:srgbClr val="FFFFFF"/>
            </a:solidFill>
            <a:ln w="9525">
              <a:solidFill>
                <a:srgbClr val="000000"/>
              </a:solidFill>
              <a:miter lim="800000"/>
              <a:headEnd/>
              <a:tailEnd/>
            </a:ln>
          </p:spPr>
          <p:txBody>
            <a:bodyPr/>
            <a:lstStyle/>
            <a:p>
              <a:pPr algn="ctr">
                <a:lnSpc>
                  <a:spcPct val="104000"/>
                </a:lnSpc>
                <a:spcBef>
                  <a:spcPct val="20000"/>
                </a:spcBef>
                <a:buClr>
                  <a:schemeClr val="accent1"/>
                </a:buClr>
                <a:buFont typeface="Wingdings" pitchFamily="2" charset="2"/>
                <a:buNone/>
              </a:pPr>
              <a:r>
                <a:rPr lang="en-US" altLang="ja-JP">
                  <a:solidFill>
                    <a:srgbClr val="000000"/>
                  </a:solidFill>
                  <a:latin typeface="Times New Roman" pitchFamily="18" charset="0"/>
                  <a:ea typeface="Batang" pitchFamily="18" charset="-127"/>
                </a:rPr>
                <a:t>Oracle Retail Central Office -ORCO</a:t>
              </a:r>
              <a:endParaRPr lang="en-US"/>
            </a:p>
          </p:txBody>
        </p:sp>
        <p:sp>
          <p:nvSpPr>
            <p:cNvPr id="8221" name="Rectangle 64"/>
            <p:cNvSpPr>
              <a:spLocks noChangeArrowheads="1"/>
            </p:cNvSpPr>
            <p:nvPr/>
          </p:nvSpPr>
          <p:spPr bwMode="auto">
            <a:xfrm>
              <a:off x="9915" y="3072"/>
              <a:ext cx="2160" cy="1078"/>
            </a:xfrm>
            <a:prstGeom prst="rect">
              <a:avLst/>
            </a:prstGeom>
            <a:solidFill>
              <a:srgbClr val="FFFFFF"/>
            </a:solidFill>
            <a:ln w="9525">
              <a:solidFill>
                <a:srgbClr val="000000"/>
              </a:solidFill>
              <a:miter lim="800000"/>
              <a:headEnd/>
              <a:tailEnd/>
            </a:ln>
          </p:spPr>
          <p:txBody>
            <a:bodyPr/>
            <a:lstStyle/>
            <a:p>
              <a:pPr algn="ctr">
                <a:lnSpc>
                  <a:spcPct val="104000"/>
                </a:lnSpc>
                <a:spcBef>
                  <a:spcPct val="20000"/>
                </a:spcBef>
                <a:buClr>
                  <a:schemeClr val="accent1"/>
                </a:buClr>
                <a:buFont typeface="Wingdings" pitchFamily="2" charset="2"/>
                <a:buNone/>
              </a:pPr>
              <a:r>
                <a:rPr lang="en-US" altLang="ja-JP">
                  <a:solidFill>
                    <a:srgbClr val="000000"/>
                  </a:solidFill>
                  <a:latin typeface="Times New Roman" pitchFamily="18" charset="0"/>
                  <a:ea typeface="Batang" pitchFamily="18" charset="-127"/>
                </a:rPr>
                <a:t>Oracle Retail Data Warehouse -ORDW</a:t>
              </a:r>
              <a:endParaRPr lang="en-US"/>
            </a:p>
          </p:txBody>
        </p:sp>
        <p:cxnSp>
          <p:nvCxnSpPr>
            <p:cNvPr id="8222" name="AutoShape 65"/>
            <p:cNvCxnSpPr>
              <a:cxnSpLocks noChangeShapeType="1"/>
              <a:stCxn id="8217" idx="3"/>
              <a:endCxn id="8211" idx="1"/>
            </p:cNvCxnSpPr>
            <p:nvPr/>
          </p:nvCxnSpPr>
          <p:spPr bwMode="auto">
            <a:xfrm>
              <a:off x="3960" y="5951"/>
              <a:ext cx="2535" cy="1"/>
            </a:xfrm>
            <a:prstGeom prst="bentConnector3">
              <a:avLst>
                <a:gd name="adj1" fmla="val 49981"/>
              </a:avLst>
            </a:prstGeom>
            <a:noFill/>
            <a:ln w="9525">
              <a:solidFill>
                <a:srgbClr val="000000"/>
              </a:solidFill>
              <a:miter lim="800000"/>
              <a:headEnd type="triangle" w="med" len="med"/>
              <a:tailEnd type="triangle" w="med" len="med"/>
            </a:ln>
          </p:spPr>
        </p:cxnSp>
        <p:cxnSp>
          <p:nvCxnSpPr>
            <p:cNvPr id="8223" name="AutoShape 66"/>
            <p:cNvCxnSpPr>
              <a:cxnSpLocks noChangeShapeType="1"/>
              <a:stCxn id="8211" idx="1"/>
              <a:endCxn id="8215" idx="3"/>
            </p:cNvCxnSpPr>
            <p:nvPr/>
          </p:nvCxnSpPr>
          <p:spPr bwMode="auto">
            <a:xfrm rot="10800000" flipV="1">
              <a:off x="3960" y="5952"/>
              <a:ext cx="2535" cy="2339"/>
            </a:xfrm>
            <a:prstGeom prst="bentConnector3">
              <a:avLst>
                <a:gd name="adj1" fmla="val 49981"/>
              </a:avLst>
            </a:prstGeom>
            <a:noFill/>
            <a:ln w="9525">
              <a:solidFill>
                <a:srgbClr val="000000"/>
              </a:solidFill>
              <a:miter lim="800000"/>
              <a:headEnd type="triangle" w="med" len="med"/>
              <a:tailEnd type="triangle" w="med" len="med"/>
            </a:ln>
          </p:spPr>
        </p:cxnSp>
        <p:cxnSp>
          <p:nvCxnSpPr>
            <p:cNvPr id="8224" name="AutoShape 67"/>
            <p:cNvCxnSpPr>
              <a:cxnSpLocks noChangeShapeType="1"/>
              <a:stCxn id="8211" idx="3"/>
              <a:endCxn id="8212" idx="1"/>
            </p:cNvCxnSpPr>
            <p:nvPr/>
          </p:nvCxnSpPr>
          <p:spPr bwMode="auto">
            <a:xfrm flipV="1">
              <a:off x="8655" y="5367"/>
              <a:ext cx="1410" cy="585"/>
            </a:xfrm>
            <a:prstGeom prst="bentConnector3">
              <a:avLst>
                <a:gd name="adj1" fmla="val 50000"/>
              </a:avLst>
            </a:prstGeom>
            <a:noFill/>
            <a:ln w="9525">
              <a:solidFill>
                <a:srgbClr val="000000"/>
              </a:solidFill>
              <a:miter lim="800000"/>
              <a:headEnd type="triangle" w="med" len="med"/>
              <a:tailEnd type="triangle" w="med" len="med"/>
            </a:ln>
          </p:spPr>
        </p:cxnSp>
        <p:cxnSp>
          <p:nvCxnSpPr>
            <p:cNvPr id="8225" name="AutoShape 68"/>
            <p:cNvCxnSpPr>
              <a:cxnSpLocks noChangeShapeType="1"/>
              <a:stCxn id="8211" idx="3"/>
              <a:endCxn id="8213" idx="1"/>
            </p:cNvCxnSpPr>
            <p:nvPr/>
          </p:nvCxnSpPr>
          <p:spPr bwMode="auto">
            <a:xfrm>
              <a:off x="8655" y="5952"/>
              <a:ext cx="1425" cy="1290"/>
            </a:xfrm>
            <a:prstGeom prst="bentConnector3">
              <a:avLst>
                <a:gd name="adj1" fmla="val 49963"/>
              </a:avLst>
            </a:prstGeom>
            <a:noFill/>
            <a:ln w="9525">
              <a:solidFill>
                <a:srgbClr val="000000"/>
              </a:solidFill>
              <a:miter lim="800000"/>
              <a:headEnd type="triangle" w="med" len="med"/>
              <a:tailEnd type="triangle" w="med" len="med"/>
            </a:ln>
          </p:spPr>
        </p:cxnSp>
        <p:cxnSp>
          <p:nvCxnSpPr>
            <p:cNvPr id="8226" name="AutoShape 69"/>
            <p:cNvCxnSpPr>
              <a:cxnSpLocks noChangeShapeType="1"/>
              <a:stCxn id="8219" idx="1"/>
              <a:endCxn id="8218" idx="3"/>
            </p:cNvCxnSpPr>
            <p:nvPr/>
          </p:nvCxnSpPr>
          <p:spPr bwMode="auto">
            <a:xfrm flipH="1">
              <a:off x="8655" y="10451"/>
              <a:ext cx="480" cy="1"/>
            </a:xfrm>
            <a:prstGeom prst="straightConnector1">
              <a:avLst/>
            </a:prstGeom>
            <a:noFill/>
            <a:ln w="9525">
              <a:solidFill>
                <a:srgbClr val="000000"/>
              </a:solidFill>
              <a:round/>
              <a:headEnd type="triangle" w="med" len="med"/>
              <a:tailEnd type="triangle" w="med" len="med"/>
            </a:ln>
          </p:spPr>
        </p:cxnSp>
        <p:cxnSp>
          <p:nvCxnSpPr>
            <p:cNvPr id="8227" name="AutoShape 70"/>
            <p:cNvCxnSpPr>
              <a:cxnSpLocks noChangeShapeType="1"/>
              <a:stCxn id="8211" idx="2"/>
              <a:endCxn id="8220" idx="0"/>
            </p:cNvCxnSpPr>
            <p:nvPr/>
          </p:nvCxnSpPr>
          <p:spPr bwMode="auto">
            <a:xfrm rot="5400000">
              <a:off x="7207" y="7610"/>
              <a:ext cx="737" cy="1"/>
            </a:xfrm>
            <a:prstGeom prst="straightConnector1">
              <a:avLst/>
            </a:prstGeom>
            <a:noFill/>
            <a:ln w="9525">
              <a:solidFill>
                <a:srgbClr val="000000"/>
              </a:solidFill>
              <a:round/>
              <a:headEnd type="triangle" w="med" len="med"/>
              <a:tailEnd type="triangle" w="med" len="med"/>
            </a:ln>
          </p:spPr>
        </p:cxnSp>
        <p:cxnSp>
          <p:nvCxnSpPr>
            <p:cNvPr id="8228" name="AutoShape 71"/>
            <p:cNvCxnSpPr>
              <a:cxnSpLocks noChangeShapeType="1"/>
              <a:stCxn id="8216" idx="3"/>
              <a:endCxn id="8211" idx="0"/>
            </p:cNvCxnSpPr>
            <p:nvPr/>
          </p:nvCxnSpPr>
          <p:spPr bwMode="auto">
            <a:xfrm>
              <a:off x="3960" y="3612"/>
              <a:ext cx="3615" cy="1050"/>
            </a:xfrm>
            <a:prstGeom prst="bentConnector2">
              <a:avLst/>
            </a:prstGeom>
            <a:noFill/>
            <a:ln w="9525">
              <a:solidFill>
                <a:srgbClr val="000000"/>
              </a:solidFill>
              <a:miter lim="800000"/>
              <a:headEnd type="triangle" w="med" len="med"/>
              <a:tailEnd type="triangle" w="med" len="med"/>
            </a:ln>
          </p:spPr>
        </p:cxnSp>
        <p:cxnSp>
          <p:nvCxnSpPr>
            <p:cNvPr id="8229" name="AutoShape 73"/>
            <p:cNvCxnSpPr>
              <a:cxnSpLocks noChangeShapeType="1"/>
              <a:stCxn id="8220" idx="2"/>
              <a:endCxn id="8218" idx="0"/>
            </p:cNvCxnSpPr>
            <p:nvPr/>
          </p:nvCxnSpPr>
          <p:spPr bwMode="auto">
            <a:xfrm rot="5400000">
              <a:off x="7148" y="9484"/>
              <a:ext cx="855" cy="1"/>
            </a:xfrm>
            <a:prstGeom prst="straightConnector1">
              <a:avLst/>
            </a:prstGeom>
            <a:noFill/>
            <a:ln w="9525">
              <a:solidFill>
                <a:srgbClr val="000000"/>
              </a:solidFill>
              <a:round/>
              <a:headEnd type="triangle" w="med" len="med"/>
              <a:tailEnd type="triangle" w="med" len="med"/>
            </a:ln>
          </p:spPr>
        </p:cxnSp>
        <p:cxnSp>
          <p:nvCxnSpPr>
            <p:cNvPr id="8230" name="AutoShape 74"/>
            <p:cNvCxnSpPr>
              <a:cxnSpLocks noChangeShapeType="1"/>
              <a:stCxn id="8218" idx="0"/>
              <a:endCxn id="8213" idx="2"/>
            </p:cNvCxnSpPr>
            <p:nvPr/>
          </p:nvCxnSpPr>
          <p:spPr bwMode="auto">
            <a:xfrm rot="-5400000">
              <a:off x="8302" y="7054"/>
              <a:ext cx="2131" cy="3585"/>
            </a:xfrm>
            <a:prstGeom prst="bentConnector3">
              <a:avLst>
                <a:gd name="adj1" fmla="val 23884"/>
              </a:avLst>
            </a:prstGeom>
            <a:noFill/>
            <a:ln w="9525">
              <a:solidFill>
                <a:srgbClr val="000000"/>
              </a:solidFill>
              <a:miter lim="800000"/>
              <a:headEnd type="triangle" w="med" len="med"/>
              <a:tailEnd type="triangle" w="med" len="med"/>
            </a:ln>
          </p:spPr>
        </p:cxnSp>
        <p:cxnSp>
          <p:nvCxnSpPr>
            <p:cNvPr id="8231" name="AutoShape 75"/>
            <p:cNvCxnSpPr>
              <a:cxnSpLocks noChangeShapeType="1"/>
              <a:stCxn id="8211" idx="0"/>
              <a:endCxn id="8221" idx="1"/>
            </p:cNvCxnSpPr>
            <p:nvPr/>
          </p:nvCxnSpPr>
          <p:spPr bwMode="auto">
            <a:xfrm rot="-5400000">
              <a:off x="8219" y="2967"/>
              <a:ext cx="1051" cy="2340"/>
            </a:xfrm>
            <a:prstGeom prst="bentConnector2">
              <a:avLst/>
            </a:prstGeom>
            <a:noFill/>
            <a:ln w="9525">
              <a:solidFill>
                <a:srgbClr val="000000"/>
              </a:solidFill>
              <a:miter lim="800000"/>
              <a:headEnd type="triangle" w="med" len="med"/>
              <a:tailEnd type="triangle" w="med" len="med"/>
            </a:ln>
          </p:spPr>
        </p:cxnSp>
        <p:cxnSp>
          <p:nvCxnSpPr>
            <p:cNvPr id="8232" name="AutoShape 76"/>
            <p:cNvCxnSpPr>
              <a:cxnSpLocks noChangeShapeType="1"/>
              <a:stCxn id="8211" idx="2"/>
              <a:endCxn id="8214" idx="0"/>
            </p:cNvCxnSpPr>
            <p:nvPr/>
          </p:nvCxnSpPr>
          <p:spPr bwMode="auto">
            <a:xfrm rot="5400000">
              <a:off x="4943" y="7279"/>
              <a:ext cx="2670" cy="2595"/>
            </a:xfrm>
            <a:prstGeom prst="curvedConnector3">
              <a:avLst>
                <a:gd name="adj1" fmla="val 12958"/>
              </a:avLst>
            </a:prstGeom>
            <a:noFill/>
            <a:ln w="9525">
              <a:solidFill>
                <a:srgbClr val="000000"/>
              </a:solidFill>
              <a:round/>
              <a:headEnd type="triangle" w="med" len="med"/>
              <a:tailEnd type="triangle" w="med" len="med"/>
            </a:ln>
          </p:spPr>
        </p:cxnSp>
      </p:grpSp>
      <p:sp>
        <p:nvSpPr>
          <p:cNvPr id="8196" name="Rectangle 81"/>
          <p:cNvSpPr>
            <a:spLocks noChangeArrowheads="1"/>
          </p:cNvSpPr>
          <p:nvPr/>
        </p:nvSpPr>
        <p:spPr bwMode="auto">
          <a:xfrm>
            <a:off x="127000" y="5508625"/>
            <a:ext cx="931863" cy="160338"/>
          </a:xfrm>
          <a:prstGeom prst="rect">
            <a:avLst/>
          </a:prstGeom>
          <a:solidFill>
            <a:srgbClr val="FFFF99"/>
          </a:solidFill>
          <a:ln w="9525" algn="ctr">
            <a:solidFill>
              <a:srgbClr val="000066"/>
            </a:solidFill>
            <a:miter lim="800000"/>
            <a:headEnd/>
            <a:tailEnd/>
          </a:ln>
        </p:spPr>
        <p:txBody>
          <a:bodyPr anchor="ctr"/>
          <a:lstStyle/>
          <a:p>
            <a:pPr algn="ctr">
              <a:lnSpc>
                <a:spcPct val="104000"/>
              </a:lnSpc>
              <a:spcBef>
                <a:spcPct val="20000"/>
              </a:spcBef>
              <a:buClr>
                <a:schemeClr val="accent1"/>
              </a:buClr>
              <a:buFont typeface="Wingdings" pitchFamily="2" charset="2"/>
              <a:buNone/>
            </a:pPr>
            <a:r>
              <a:rPr lang="en-US" sz="1000">
                <a:ea typeface="Batang" pitchFamily="18" charset="-127"/>
              </a:rPr>
              <a:t>Commercial</a:t>
            </a:r>
          </a:p>
        </p:txBody>
      </p:sp>
      <p:sp>
        <p:nvSpPr>
          <p:cNvPr id="8197" name="Rectangle 82"/>
          <p:cNvSpPr>
            <a:spLocks noChangeArrowheads="1"/>
          </p:cNvSpPr>
          <p:nvPr/>
        </p:nvSpPr>
        <p:spPr bwMode="auto">
          <a:xfrm>
            <a:off x="127000" y="5248275"/>
            <a:ext cx="931863" cy="160338"/>
          </a:xfrm>
          <a:prstGeom prst="rect">
            <a:avLst/>
          </a:prstGeom>
          <a:solidFill>
            <a:srgbClr val="FFCC99"/>
          </a:solidFill>
          <a:ln w="9525" algn="ctr">
            <a:solidFill>
              <a:srgbClr val="000000"/>
            </a:solidFill>
            <a:miter lim="800000"/>
            <a:headEnd/>
            <a:tailEnd/>
          </a:ln>
        </p:spPr>
        <p:txBody>
          <a:bodyPr anchor="ctr"/>
          <a:lstStyle/>
          <a:p>
            <a:pPr algn="ctr">
              <a:lnSpc>
                <a:spcPct val="104000"/>
              </a:lnSpc>
              <a:spcBef>
                <a:spcPct val="20000"/>
              </a:spcBef>
              <a:buClr>
                <a:schemeClr val="accent1"/>
              </a:buClr>
              <a:buFont typeface="Wingdings" pitchFamily="2" charset="2"/>
              <a:buNone/>
            </a:pPr>
            <a:r>
              <a:rPr lang="en-US" sz="800">
                <a:ea typeface="Batang" pitchFamily="18" charset="-127"/>
              </a:rPr>
              <a:t>Plan &amp; Control</a:t>
            </a:r>
          </a:p>
        </p:txBody>
      </p:sp>
      <p:sp>
        <p:nvSpPr>
          <p:cNvPr id="8198" name="Rectangle 83"/>
          <p:cNvSpPr>
            <a:spLocks noChangeArrowheads="1"/>
          </p:cNvSpPr>
          <p:nvPr/>
        </p:nvSpPr>
        <p:spPr bwMode="auto">
          <a:xfrm>
            <a:off x="139700" y="5745163"/>
            <a:ext cx="931863" cy="160337"/>
          </a:xfrm>
          <a:prstGeom prst="rect">
            <a:avLst/>
          </a:prstGeom>
          <a:solidFill>
            <a:srgbClr val="669900"/>
          </a:solidFill>
          <a:ln w="9525" algn="ctr">
            <a:solidFill>
              <a:srgbClr val="000066"/>
            </a:solidFill>
            <a:miter lim="800000"/>
            <a:headEnd/>
            <a:tailEnd/>
          </a:ln>
        </p:spPr>
        <p:txBody>
          <a:bodyPr wrap="none" anchor="ctr"/>
          <a:lstStyle/>
          <a:p>
            <a:pPr algn="ctr">
              <a:lnSpc>
                <a:spcPct val="104000"/>
              </a:lnSpc>
              <a:spcBef>
                <a:spcPct val="20000"/>
              </a:spcBef>
              <a:buClr>
                <a:schemeClr val="accent1"/>
              </a:buClr>
              <a:buFont typeface="Wingdings" pitchFamily="2" charset="2"/>
              <a:buNone/>
            </a:pPr>
            <a:r>
              <a:rPr lang="en-US" sz="1000">
                <a:solidFill>
                  <a:srgbClr val="FFFFFF"/>
                </a:solidFill>
                <a:latin typeface="Times New Roman" pitchFamily="18" charset="0"/>
                <a:ea typeface="Batang" pitchFamily="18" charset="-127"/>
              </a:rPr>
              <a:t>Store</a:t>
            </a:r>
          </a:p>
        </p:txBody>
      </p:sp>
      <p:sp>
        <p:nvSpPr>
          <p:cNvPr id="8199" name="Rectangle 84"/>
          <p:cNvSpPr>
            <a:spLocks noChangeArrowheads="1"/>
          </p:cNvSpPr>
          <p:nvPr/>
        </p:nvSpPr>
        <p:spPr bwMode="auto">
          <a:xfrm>
            <a:off x="139700" y="6007100"/>
            <a:ext cx="931863" cy="160338"/>
          </a:xfrm>
          <a:prstGeom prst="rect">
            <a:avLst/>
          </a:prstGeom>
          <a:solidFill>
            <a:srgbClr val="DDDDDD"/>
          </a:solidFill>
          <a:ln w="9525" algn="ctr">
            <a:solidFill>
              <a:srgbClr val="000000"/>
            </a:solidFill>
            <a:miter lim="800000"/>
            <a:headEnd/>
            <a:tailEnd/>
          </a:ln>
        </p:spPr>
        <p:txBody>
          <a:bodyPr anchor="ctr"/>
          <a:lstStyle/>
          <a:p>
            <a:pPr algn="ctr">
              <a:lnSpc>
                <a:spcPct val="104000"/>
              </a:lnSpc>
              <a:spcBef>
                <a:spcPct val="20000"/>
              </a:spcBef>
              <a:buClr>
                <a:schemeClr val="accent1"/>
              </a:buClr>
              <a:buFont typeface="Wingdings" pitchFamily="2" charset="2"/>
              <a:buNone/>
            </a:pPr>
            <a:r>
              <a:rPr lang="en-US" sz="1000">
                <a:ea typeface="Batang" pitchFamily="18" charset="-127"/>
              </a:rPr>
              <a:t>Distribution</a:t>
            </a:r>
          </a:p>
        </p:txBody>
      </p:sp>
      <p:sp>
        <p:nvSpPr>
          <p:cNvPr id="8200" name="Rectangle 85"/>
          <p:cNvSpPr>
            <a:spLocks noChangeArrowheads="1"/>
          </p:cNvSpPr>
          <p:nvPr/>
        </p:nvSpPr>
        <p:spPr bwMode="auto">
          <a:xfrm>
            <a:off x="139700" y="6269038"/>
            <a:ext cx="931863" cy="160337"/>
          </a:xfrm>
          <a:prstGeom prst="rect">
            <a:avLst/>
          </a:prstGeom>
          <a:solidFill>
            <a:srgbClr val="CCFFCC"/>
          </a:solidFill>
          <a:ln w="9525" algn="ctr">
            <a:solidFill>
              <a:srgbClr val="000066"/>
            </a:solidFill>
            <a:miter lim="800000"/>
            <a:headEnd/>
            <a:tailEnd/>
          </a:ln>
        </p:spPr>
        <p:txBody>
          <a:bodyPr anchor="ctr"/>
          <a:lstStyle/>
          <a:p>
            <a:pPr algn="ctr">
              <a:lnSpc>
                <a:spcPct val="104000"/>
              </a:lnSpc>
              <a:spcBef>
                <a:spcPct val="20000"/>
              </a:spcBef>
              <a:buClr>
                <a:schemeClr val="accent1"/>
              </a:buClr>
              <a:buFont typeface="Wingdings" pitchFamily="2" charset="2"/>
              <a:buNone/>
            </a:pPr>
            <a:r>
              <a:rPr lang="en-US" sz="1000">
                <a:ea typeface="Batang" pitchFamily="18" charset="-127"/>
              </a:rPr>
              <a:t>Finance</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81670"/>
          </a:xfrm>
        </p:spPr>
        <p:txBody>
          <a:bodyPr/>
          <a:lstStyle/>
          <a:p>
            <a:r>
              <a:rPr lang="en-US" dirty="0" smtClean="0"/>
              <a:t>Oracle Retail Rollout Approach</a:t>
            </a:r>
            <a:endParaRPr lang="en-US" dirty="0"/>
          </a:p>
        </p:txBody>
      </p:sp>
      <p:sp>
        <p:nvSpPr>
          <p:cNvPr id="5" name="Rectangle 2"/>
          <p:cNvSpPr>
            <a:spLocks noChangeArrowheads="1"/>
          </p:cNvSpPr>
          <p:nvPr/>
        </p:nvSpPr>
        <p:spPr bwMode="auto">
          <a:xfrm>
            <a:off x="6629400" y="914400"/>
            <a:ext cx="1828800" cy="3581400"/>
          </a:xfrm>
          <a:prstGeom prst="rect">
            <a:avLst/>
          </a:prstGeom>
          <a:solidFill>
            <a:srgbClr val="FFFFEB"/>
          </a:solidFill>
          <a:ln w="9525" algn="ctr">
            <a:solidFill>
              <a:srgbClr val="FFCC00"/>
            </a:solidFill>
            <a:miter lim="800000"/>
            <a:headEnd/>
            <a:tailEnd/>
          </a:ln>
          <a:effectLst>
            <a:outerShdw dist="35921" dir="2700000" algn="ctr" rotWithShape="0">
              <a:schemeClr val="bg2">
                <a:alpha val="50000"/>
              </a:schemeClr>
            </a:outerShdw>
          </a:effectLst>
        </p:spPr>
        <p:txBody>
          <a:bodyPr wrap="none"/>
          <a:lstStyle/>
          <a:p>
            <a:pPr algn="ctr">
              <a:defRPr/>
            </a:pPr>
            <a:r>
              <a:rPr lang="en-US" b="1"/>
              <a:t>Stores</a:t>
            </a:r>
          </a:p>
        </p:txBody>
      </p:sp>
      <p:sp>
        <p:nvSpPr>
          <p:cNvPr id="6" name="Rectangle 3"/>
          <p:cNvSpPr>
            <a:spLocks noChangeArrowheads="1"/>
          </p:cNvSpPr>
          <p:nvPr/>
        </p:nvSpPr>
        <p:spPr bwMode="auto">
          <a:xfrm>
            <a:off x="4953000" y="685800"/>
            <a:ext cx="1143000" cy="2159000"/>
          </a:xfrm>
          <a:prstGeom prst="rect">
            <a:avLst/>
          </a:prstGeom>
          <a:solidFill>
            <a:srgbClr val="FFFFEB"/>
          </a:solidFill>
          <a:ln w="9525" algn="ctr">
            <a:solidFill>
              <a:srgbClr val="FFCC00"/>
            </a:solidFill>
            <a:miter lim="800000"/>
            <a:headEnd/>
            <a:tailEnd/>
          </a:ln>
          <a:effectLst>
            <a:outerShdw dist="35921" dir="2700000" algn="ctr" rotWithShape="0">
              <a:schemeClr val="bg2">
                <a:alpha val="50000"/>
              </a:schemeClr>
            </a:outerShdw>
          </a:effectLst>
        </p:spPr>
        <p:txBody>
          <a:bodyPr wrap="none"/>
          <a:lstStyle/>
          <a:p>
            <a:pPr algn="ctr">
              <a:defRPr/>
            </a:pPr>
            <a:r>
              <a:rPr lang="en-US" sz="1100" b="1" dirty="0"/>
              <a:t>Warehouse</a:t>
            </a:r>
          </a:p>
          <a:p>
            <a:pPr algn="ctr">
              <a:defRPr/>
            </a:pPr>
            <a:r>
              <a:rPr lang="en-US" sz="1100" b="1" dirty="0"/>
              <a:t>(</a:t>
            </a:r>
            <a:r>
              <a:rPr lang="en-US" sz="1100" b="1" dirty="0" err="1"/>
              <a:t>LocalServer</a:t>
            </a:r>
            <a:r>
              <a:rPr lang="en-US" sz="1100" b="1" dirty="0"/>
              <a:t>)</a:t>
            </a:r>
          </a:p>
        </p:txBody>
      </p:sp>
      <p:sp>
        <p:nvSpPr>
          <p:cNvPr id="7" name="Rectangle 6"/>
          <p:cNvSpPr>
            <a:spLocks noChangeArrowheads="1"/>
          </p:cNvSpPr>
          <p:nvPr/>
        </p:nvSpPr>
        <p:spPr bwMode="auto">
          <a:xfrm>
            <a:off x="6858000" y="4724400"/>
            <a:ext cx="1447800" cy="1295400"/>
          </a:xfrm>
          <a:prstGeom prst="rect">
            <a:avLst/>
          </a:prstGeom>
          <a:solidFill>
            <a:srgbClr val="FFFFEB"/>
          </a:solidFill>
          <a:ln w="9525" algn="ctr">
            <a:solidFill>
              <a:srgbClr val="FFCC00"/>
            </a:solidFill>
            <a:miter lim="800000"/>
            <a:headEnd/>
            <a:tailEnd/>
          </a:ln>
          <a:effectLst>
            <a:outerShdw dist="35921" dir="2700000" algn="ctr" rotWithShape="0">
              <a:schemeClr val="bg2">
                <a:alpha val="50000"/>
              </a:schemeClr>
            </a:outerShdw>
          </a:effectLst>
        </p:spPr>
        <p:txBody>
          <a:bodyPr wrap="none"/>
          <a:lstStyle/>
          <a:p>
            <a:pPr algn="ctr">
              <a:defRPr/>
            </a:pPr>
            <a:r>
              <a:rPr lang="en-US" b="1"/>
              <a:t>Stores</a:t>
            </a:r>
          </a:p>
        </p:txBody>
      </p:sp>
      <p:sp>
        <p:nvSpPr>
          <p:cNvPr id="8" name="Rectangle 7"/>
          <p:cNvSpPr>
            <a:spLocks noChangeArrowheads="1"/>
          </p:cNvSpPr>
          <p:nvPr/>
        </p:nvSpPr>
        <p:spPr bwMode="auto">
          <a:xfrm>
            <a:off x="533400" y="2971800"/>
            <a:ext cx="3478213" cy="2438400"/>
          </a:xfrm>
          <a:prstGeom prst="rect">
            <a:avLst/>
          </a:prstGeom>
          <a:solidFill>
            <a:srgbClr val="D9ECFF"/>
          </a:solidFill>
          <a:ln w="9525">
            <a:solidFill>
              <a:srgbClr val="6699FF"/>
            </a:solidFill>
            <a:miter lim="800000"/>
            <a:headEnd/>
            <a:tailEnd/>
          </a:ln>
          <a:effectLst>
            <a:outerShdw dist="35921" dir="2700000" algn="ctr" rotWithShape="0">
              <a:schemeClr val="bg2">
                <a:alpha val="50000"/>
              </a:schemeClr>
            </a:outerShdw>
          </a:effectLst>
        </p:spPr>
        <p:txBody>
          <a:bodyPr wrap="none"/>
          <a:lstStyle/>
          <a:p>
            <a:pPr algn="ctr">
              <a:defRPr/>
            </a:pPr>
            <a:r>
              <a:rPr lang="en-US" b="1"/>
              <a:t>New Solution stack  </a:t>
            </a:r>
          </a:p>
        </p:txBody>
      </p:sp>
      <p:sp>
        <p:nvSpPr>
          <p:cNvPr id="9" name="Rectangle 7"/>
          <p:cNvSpPr>
            <a:spLocks noChangeArrowheads="1"/>
          </p:cNvSpPr>
          <p:nvPr/>
        </p:nvSpPr>
        <p:spPr bwMode="auto">
          <a:xfrm>
            <a:off x="685800" y="3352800"/>
            <a:ext cx="990600" cy="381000"/>
          </a:xfrm>
          <a:prstGeom prst="rect">
            <a:avLst/>
          </a:prstGeom>
          <a:solidFill>
            <a:schemeClr val="accent1"/>
          </a:solidFill>
          <a:ln w="9525">
            <a:solidFill>
              <a:srgbClr val="6699FF"/>
            </a:solidFill>
            <a:miter lim="800000"/>
            <a:headEnd/>
            <a:tailEnd/>
          </a:ln>
        </p:spPr>
        <p:txBody>
          <a:bodyPr anchor="ctr"/>
          <a:lstStyle/>
          <a:p>
            <a:pPr algn="ctr"/>
            <a:r>
              <a:rPr lang="en-US" sz="800"/>
              <a:t>Oracle Retail Merchandising</a:t>
            </a:r>
          </a:p>
        </p:txBody>
      </p:sp>
      <p:sp>
        <p:nvSpPr>
          <p:cNvPr id="10" name="Rectangle 9"/>
          <p:cNvSpPr>
            <a:spLocks noChangeArrowheads="1"/>
          </p:cNvSpPr>
          <p:nvPr/>
        </p:nvSpPr>
        <p:spPr bwMode="auto">
          <a:xfrm>
            <a:off x="533400" y="800100"/>
            <a:ext cx="3429000" cy="1752600"/>
          </a:xfrm>
          <a:prstGeom prst="rect">
            <a:avLst/>
          </a:prstGeom>
          <a:solidFill>
            <a:srgbClr val="FFFFEB"/>
          </a:solidFill>
          <a:ln w="9525" algn="ctr">
            <a:solidFill>
              <a:srgbClr val="FFCC00"/>
            </a:solidFill>
            <a:miter lim="800000"/>
            <a:headEnd/>
            <a:tailEnd/>
          </a:ln>
          <a:effectLst>
            <a:outerShdw dist="35921" dir="2700000" algn="ctr" rotWithShape="0">
              <a:schemeClr val="bg2">
                <a:alpha val="50000"/>
              </a:schemeClr>
            </a:outerShdw>
          </a:effectLst>
        </p:spPr>
        <p:txBody>
          <a:bodyPr wrap="none"/>
          <a:lstStyle/>
          <a:p>
            <a:pPr algn="ctr">
              <a:defRPr/>
            </a:pPr>
            <a:r>
              <a:rPr lang="en-US" b="1"/>
              <a:t>Legacy Systems</a:t>
            </a:r>
          </a:p>
        </p:txBody>
      </p:sp>
      <p:sp>
        <p:nvSpPr>
          <p:cNvPr id="11" name="Rectangle 9"/>
          <p:cNvSpPr>
            <a:spLocks noChangeArrowheads="1"/>
          </p:cNvSpPr>
          <p:nvPr/>
        </p:nvSpPr>
        <p:spPr bwMode="auto">
          <a:xfrm>
            <a:off x="6781800" y="1257300"/>
            <a:ext cx="1524000" cy="419100"/>
          </a:xfrm>
          <a:prstGeom prst="rect">
            <a:avLst/>
          </a:prstGeom>
          <a:solidFill>
            <a:srgbClr val="DDDDDD"/>
          </a:solidFill>
          <a:ln w="9525">
            <a:solidFill>
              <a:srgbClr val="FF9933"/>
            </a:solidFill>
            <a:miter lim="800000"/>
            <a:headEnd/>
            <a:tailEnd/>
          </a:ln>
        </p:spPr>
        <p:txBody>
          <a:bodyPr wrap="none" anchor="ctr"/>
          <a:lstStyle/>
          <a:p>
            <a:pPr algn="ctr"/>
            <a:r>
              <a:rPr lang="en-US" sz="800"/>
              <a:t>Store  (Legacy POS / LANPOS </a:t>
            </a:r>
          </a:p>
          <a:p>
            <a:pPr algn="ctr"/>
            <a:r>
              <a:rPr lang="en-US" sz="800"/>
              <a:t>&amp; BOSS system)</a:t>
            </a:r>
          </a:p>
        </p:txBody>
      </p:sp>
      <p:sp>
        <p:nvSpPr>
          <p:cNvPr id="12" name="Rectangle 10"/>
          <p:cNvSpPr>
            <a:spLocks noChangeArrowheads="1"/>
          </p:cNvSpPr>
          <p:nvPr/>
        </p:nvSpPr>
        <p:spPr bwMode="auto">
          <a:xfrm>
            <a:off x="6781800" y="1828800"/>
            <a:ext cx="1524000" cy="381000"/>
          </a:xfrm>
          <a:prstGeom prst="rect">
            <a:avLst/>
          </a:prstGeom>
          <a:solidFill>
            <a:srgbClr val="DDDDDD"/>
          </a:solidFill>
          <a:ln w="9525" algn="ctr">
            <a:solidFill>
              <a:srgbClr val="FF9933"/>
            </a:solidFill>
            <a:miter lim="800000"/>
            <a:headEnd/>
            <a:tailEnd/>
          </a:ln>
        </p:spPr>
        <p:txBody>
          <a:bodyPr wrap="none" anchor="ctr"/>
          <a:lstStyle/>
          <a:p>
            <a:pPr algn="ctr"/>
            <a:r>
              <a:rPr lang="en-US" sz="800"/>
              <a:t>Store  (Legacy POS / LANPOS </a:t>
            </a:r>
          </a:p>
          <a:p>
            <a:pPr algn="ctr"/>
            <a:r>
              <a:rPr lang="en-US" sz="800"/>
              <a:t>&amp; BOSS system)</a:t>
            </a:r>
          </a:p>
        </p:txBody>
      </p:sp>
      <p:sp>
        <p:nvSpPr>
          <p:cNvPr id="13" name="Rectangle 11"/>
          <p:cNvSpPr>
            <a:spLocks noChangeArrowheads="1"/>
          </p:cNvSpPr>
          <p:nvPr/>
        </p:nvSpPr>
        <p:spPr bwMode="auto">
          <a:xfrm>
            <a:off x="6781800" y="2400300"/>
            <a:ext cx="1524000" cy="419100"/>
          </a:xfrm>
          <a:prstGeom prst="rect">
            <a:avLst/>
          </a:prstGeom>
          <a:solidFill>
            <a:srgbClr val="DDDDDD"/>
          </a:solidFill>
          <a:ln w="9525" algn="ctr">
            <a:solidFill>
              <a:srgbClr val="FF9933"/>
            </a:solidFill>
            <a:miter lim="800000"/>
            <a:headEnd/>
            <a:tailEnd/>
          </a:ln>
        </p:spPr>
        <p:txBody>
          <a:bodyPr wrap="none" anchor="ctr"/>
          <a:lstStyle/>
          <a:p>
            <a:pPr algn="ctr"/>
            <a:endParaRPr lang="en-US" sz="800"/>
          </a:p>
          <a:p>
            <a:pPr algn="ctr"/>
            <a:r>
              <a:rPr lang="en-US" sz="800"/>
              <a:t>Store  (Legacy POS / LANPOS </a:t>
            </a:r>
          </a:p>
          <a:p>
            <a:pPr algn="ctr"/>
            <a:r>
              <a:rPr lang="en-US" sz="800"/>
              <a:t>&amp; BOSS system)</a:t>
            </a:r>
          </a:p>
          <a:p>
            <a:pPr algn="ctr"/>
            <a:endParaRPr lang="en-US" sz="800"/>
          </a:p>
        </p:txBody>
      </p:sp>
      <p:sp>
        <p:nvSpPr>
          <p:cNvPr id="14" name="Rectangle 12"/>
          <p:cNvSpPr>
            <a:spLocks noChangeArrowheads="1"/>
          </p:cNvSpPr>
          <p:nvPr/>
        </p:nvSpPr>
        <p:spPr bwMode="auto">
          <a:xfrm>
            <a:off x="6781800" y="2933700"/>
            <a:ext cx="1524000" cy="419100"/>
          </a:xfrm>
          <a:prstGeom prst="rect">
            <a:avLst/>
          </a:prstGeom>
          <a:solidFill>
            <a:srgbClr val="DDDDDD"/>
          </a:solidFill>
          <a:ln w="9525" algn="ctr">
            <a:solidFill>
              <a:srgbClr val="FF9933"/>
            </a:solidFill>
            <a:miter lim="800000"/>
            <a:headEnd/>
            <a:tailEnd/>
          </a:ln>
        </p:spPr>
        <p:txBody>
          <a:bodyPr wrap="none" anchor="ctr"/>
          <a:lstStyle/>
          <a:p>
            <a:pPr algn="ctr"/>
            <a:endParaRPr lang="en-US" sz="800"/>
          </a:p>
          <a:p>
            <a:pPr algn="ctr"/>
            <a:r>
              <a:rPr lang="en-US" sz="800"/>
              <a:t>Store  (Legacy POS / LANPOS </a:t>
            </a:r>
          </a:p>
          <a:p>
            <a:pPr algn="ctr"/>
            <a:r>
              <a:rPr lang="en-US" sz="800"/>
              <a:t>&amp; BOSS system)</a:t>
            </a:r>
          </a:p>
          <a:p>
            <a:pPr algn="ctr"/>
            <a:endParaRPr lang="en-US" sz="800"/>
          </a:p>
        </p:txBody>
      </p:sp>
      <p:sp>
        <p:nvSpPr>
          <p:cNvPr id="15" name="Rectangle 13"/>
          <p:cNvSpPr>
            <a:spLocks noChangeArrowheads="1"/>
          </p:cNvSpPr>
          <p:nvPr/>
        </p:nvSpPr>
        <p:spPr bwMode="auto">
          <a:xfrm>
            <a:off x="6781800" y="3479800"/>
            <a:ext cx="1524000" cy="406400"/>
          </a:xfrm>
          <a:prstGeom prst="rect">
            <a:avLst/>
          </a:prstGeom>
          <a:solidFill>
            <a:srgbClr val="DDDDDD"/>
          </a:solidFill>
          <a:ln w="9525" algn="ctr">
            <a:solidFill>
              <a:srgbClr val="FF9933"/>
            </a:solidFill>
            <a:miter lim="800000"/>
            <a:headEnd/>
            <a:tailEnd/>
          </a:ln>
        </p:spPr>
        <p:txBody>
          <a:bodyPr wrap="none" anchor="ctr"/>
          <a:lstStyle/>
          <a:p>
            <a:pPr algn="ctr"/>
            <a:endParaRPr lang="en-US" sz="800"/>
          </a:p>
          <a:p>
            <a:pPr algn="ctr"/>
            <a:r>
              <a:rPr lang="en-US" sz="800"/>
              <a:t>Store  (Legacy POS / LANPOS </a:t>
            </a:r>
          </a:p>
          <a:p>
            <a:pPr algn="ctr"/>
            <a:r>
              <a:rPr lang="en-US" sz="800"/>
              <a:t>&amp; BOSS system)</a:t>
            </a:r>
          </a:p>
          <a:p>
            <a:pPr algn="ctr"/>
            <a:endParaRPr lang="en-US" sz="800"/>
          </a:p>
        </p:txBody>
      </p:sp>
      <p:sp>
        <p:nvSpPr>
          <p:cNvPr id="16" name="Rectangle 14"/>
          <p:cNvSpPr>
            <a:spLocks noChangeArrowheads="1"/>
          </p:cNvSpPr>
          <p:nvPr/>
        </p:nvSpPr>
        <p:spPr bwMode="auto">
          <a:xfrm>
            <a:off x="6781800" y="4038600"/>
            <a:ext cx="1524000" cy="381000"/>
          </a:xfrm>
          <a:prstGeom prst="rect">
            <a:avLst/>
          </a:prstGeom>
          <a:solidFill>
            <a:srgbClr val="DDDDDD"/>
          </a:solidFill>
          <a:ln w="9525" algn="ctr">
            <a:solidFill>
              <a:srgbClr val="FF9933"/>
            </a:solidFill>
            <a:miter lim="800000"/>
            <a:headEnd/>
            <a:tailEnd/>
          </a:ln>
        </p:spPr>
        <p:txBody>
          <a:bodyPr wrap="none" anchor="ctr"/>
          <a:lstStyle/>
          <a:p>
            <a:pPr algn="ctr"/>
            <a:endParaRPr lang="en-US" sz="800"/>
          </a:p>
          <a:p>
            <a:pPr algn="ctr"/>
            <a:r>
              <a:rPr lang="en-US" sz="800"/>
              <a:t>Store  (Legacy POS / LANPOS </a:t>
            </a:r>
          </a:p>
          <a:p>
            <a:pPr algn="ctr"/>
            <a:r>
              <a:rPr lang="en-US" sz="800"/>
              <a:t>&amp; BOSS system)</a:t>
            </a:r>
          </a:p>
          <a:p>
            <a:pPr algn="ctr"/>
            <a:endParaRPr lang="en-US" sz="800"/>
          </a:p>
        </p:txBody>
      </p:sp>
      <p:sp>
        <p:nvSpPr>
          <p:cNvPr id="17" name="Rectangle 15"/>
          <p:cNvSpPr>
            <a:spLocks noChangeArrowheads="1"/>
          </p:cNvSpPr>
          <p:nvPr/>
        </p:nvSpPr>
        <p:spPr bwMode="auto">
          <a:xfrm>
            <a:off x="7010400" y="5062538"/>
            <a:ext cx="1101725" cy="347662"/>
          </a:xfrm>
          <a:prstGeom prst="rect">
            <a:avLst/>
          </a:prstGeom>
          <a:solidFill>
            <a:schemeClr val="accent1"/>
          </a:solidFill>
          <a:ln w="9525" algn="ctr">
            <a:solidFill>
              <a:srgbClr val="6699FF"/>
            </a:solidFill>
            <a:miter lim="800000"/>
            <a:headEnd/>
            <a:tailEnd/>
          </a:ln>
        </p:spPr>
        <p:txBody>
          <a:bodyPr anchor="ctr"/>
          <a:lstStyle/>
          <a:p>
            <a:pPr algn="ctr"/>
            <a:r>
              <a:rPr lang="en-US" sz="800"/>
              <a:t>Store </a:t>
            </a:r>
          </a:p>
          <a:p>
            <a:pPr algn="ctr"/>
            <a:r>
              <a:rPr lang="en-US" sz="800"/>
              <a:t>(OSIM  &amp; ORPOS)</a:t>
            </a:r>
          </a:p>
        </p:txBody>
      </p:sp>
      <p:sp>
        <p:nvSpPr>
          <p:cNvPr id="18" name="Rectangle 16"/>
          <p:cNvSpPr>
            <a:spLocks noChangeArrowheads="1"/>
          </p:cNvSpPr>
          <p:nvPr/>
        </p:nvSpPr>
        <p:spPr bwMode="auto">
          <a:xfrm>
            <a:off x="7010400" y="5519738"/>
            <a:ext cx="1101725" cy="347662"/>
          </a:xfrm>
          <a:prstGeom prst="rect">
            <a:avLst/>
          </a:prstGeom>
          <a:solidFill>
            <a:schemeClr val="accent1"/>
          </a:solidFill>
          <a:ln w="9525" algn="ctr">
            <a:solidFill>
              <a:srgbClr val="6699FF"/>
            </a:solidFill>
            <a:miter lim="800000"/>
            <a:headEnd/>
            <a:tailEnd/>
          </a:ln>
        </p:spPr>
        <p:txBody>
          <a:bodyPr anchor="ctr"/>
          <a:lstStyle/>
          <a:p>
            <a:pPr algn="ctr"/>
            <a:r>
              <a:rPr lang="en-US" sz="800"/>
              <a:t>Store </a:t>
            </a:r>
          </a:p>
          <a:p>
            <a:pPr algn="ctr"/>
            <a:r>
              <a:rPr lang="en-US" sz="800"/>
              <a:t>(OSIM &amp; ORPOS)</a:t>
            </a:r>
          </a:p>
        </p:txBody>
      </p:sp>
      <p:sp>
        <p:nvSpPr>
          <p:cNvPr id="19" name="Rectangle 18"/>
          <p:cNvSpPr>
            <a:spLocks noChangeArrowheads="1"/>
          </p:cNvSpPr>
          <p:nvPr/>
        </p:nvSpPr>
        <p:spPr bwMode="auto">
          <a:xfrm>
            <a:off x="4978400" y="3479800"/>
            <a:ext cx="1143000" cy="2159000"/>
          </a:xfrm>
          <a:prstGeom prst="rect">
            <a:avLst/>
          </a:prstGeom>
          <a:solidFill>
            <a:srgbClr val="D9ECFF"/>
          </a:solidFill>
          <a:ln w="9525" algn="ctr">
            <a:solidFill>
              <a:srgbClr val="6699FF"/>
            </a:solidFill>
            <a:miter lim="800000"/>
            <a:headEnd/>
            <a:tailEnd/>
          </a:ln>
          <a:effectLst>
            <a:outerShdw dist="35921" dir="2700000" algn="ctr" rotWithShape="0">
              <a:schemeClr val="bg2">
                <a:alpha val="50000"/>
              </a:schemeClr>
            </a:outerShdw>
          </a:effectLst>
        </p:spPr>
        <p:txBody>
          <a:bodyPr wrap="none"/>
          <a:lstStyle/>
          <a:p>
            <a:pPr algn="ctr">
              <a:defRPr/>
            </a:pPr>
            <a:r>
              <a:rPr lang="en-US" sz="1100" b="1" dirty="0"/>
              <a:t>Warehouse</a:t>
            </a:r>
          </a:p>
          <a:p>
            <a:pPr algn="ctr">
              <a:defRPr/>
            </a:pPr>
            <a:r>
              <a:rPr lang="en-US" sz="1100" b="1" dirty="0"/>
              <a:t>(</a:t>
            </a:r>
            <a:r>
              <a:rPr lang="en-US" sz="1100" b="1" dirty="0" err="1"/>
              <a:t>LocalServer</a:t>
            </a:r>
            <a:r>
              <a:rPr lang="en-US" sz="1100" b="1" dirty="0"/>
              <a:t>)</a:t>
            </a:r>
          </a:p>
        </p:txBody>
      </p:sp>
      <p:cxnSp>
        <p:nvCxnSpPr>
          <p:cNvPr id="20" name="AutoShape 18"/>
          <p:cNvCxnSpPr>
            <a:cxnSpLocks noChangeShapeType="1"/>
            <a:stCxn id="8" idx="3"/>
            <a:endCxn id="19" idx="1"/>
          </p:cNvCxnSpPr>
          <p:nvPr/>
        </p:nvCxnSpPr>
        <p:spPr bwMode="auto">
          <a:xfrm>
            <a:off x="4011613" y="4191000"/>
            <a:ext cx="966787" cy="368300"/>
          </a:xfrm>
          <a:prstGeom prst="bentConnector3">
            <a:avLst>
              <a:gd name="adj1" fmla="val 49917"/>
            </a:avLst>
          </a:prstGeom>
          <a:noFill/>
          <a:ln w="28575">
            <a:solidFill>
              <a:schemeClr val="tx1"/>
            </a:solidFill>
            <a:miter lim="800000"/>
            <a:headEnd type="triangle" w="med" len="med"/>
            <a:tailEnd type="triangle" w="med" len="med"/>
          </a:ln>
        </p:spPr>
      </p:cxnSp>
      <p:sp>
        <p:nvSpPr>
          <p:cNvPr id="21" name="Rectangle 19"/>
          <p:cNvSpPr>
            <a:spLocks noChangeArrowheads="1"/>
          </p:cNvSpPr>
          <p:nvPr/>
        </p:nvSpPr>
        <p:spPr bwMode="auto">
          <a:xfrm>
            <a:off x="5143500" y="4038600"/>
            <a:ext cx="838200" cy="762000"/>
          </a:xfrm>
          <a:prstGeom prst="rect">
            <a:avLst/>
          </a:prstGeom>
          <a:solidFill>
            <a:schemeClr val="accent1"/>
          </a:solidFill>
          <a:ln w="9525" algn="ctr">
            <a:solidFill>
              <a:srgbClr val="6699FF"/>
            </a:solidFill>
            <a:miter lim="800000"/>
            <a:headEnd/>
            <a:tailEnd/>
          </a:ln>
        </p:spPr>
        <p:txBody>
          <a:bodyPr anchor="ctr"/>
          <a:lstStyle/>
          <a:p>
            <a:pPr algn="ctr"/>
            <a:r>
              <a:rPr lang="en-US" sz="800"/>
              <a:t>Oracle Retail Warehouse Management System (ORWMS)</a:t>
            </a:r>
          </a:p>
        </p:txBody>
      </p:sp>
      <p:sp>
        <p:nvSpPr>
          <p:cNvPr id="22" name="Rectangle 20"/>
          <p:cNvSpPr>
            <a:spLocks noChangeArrowheads="1"/>
          </p:cNvSpPr>
          <p:nvPr/>
        </p:nvSpPr>
        <p:spPr bwMode="auto">
          <a:xfrm>
            <a:off x="5092700" y="1524000"/>
            <a:ext cx="914400" cy="685800"/>
          </a:xfrm>
          <a:prstGeom prst="rect">
            <a:avLst/>
          </a:prstGeom>
          <a:solidFill>
            <a:srgbClr val="DDDDDD"/>
          </a:solidFill>
          <a:ln w="9525" algn="ctr">
            <a:solidFill>
              <a:srgbClr val="FF9933"/>
            </a:solidFill>
            <a:miter lim="800000"/>
            <a:headEnd/>
            <a:tailEnd/>
          </a:ln>
        </p:spPr>
        <p:txBody>
          <a:bodyPr wrap="none" anchor="ctr"/>
          <a:lstStyle/>
          <a:p>
            <a:pPr algn="ctr"/>
            <a:r>
              <a:rPr lang="en-US" sz="800"/>
              <a:t>Warehouse Back </a:t>
            </a:r>
          </a:p>
          <a:p>
            <a:pPr algn="ctr"/>
            <a:r>
              <a:rPr lang="en-US" sz="800"/>
              <a:t>Office Sales &amp; </a:t>
            </a:r>
          </a:p>
          <a:p>
            <a:pPr algn="ctr"/>
            <a:r>
              <a:rPr lang="en-US" sz="800"/>
              <a:t>Support System </a:t>
            </a:r>
          </a:p>
          <a:p>
            <a:pPr algn="ctr"/>
            <a:r>
              <a:rPr lang="en-US" sz="800"/>
              <a:t>(BOSS)</a:t>
            </a:r>
          </a:p>
        </p:txBody>
      </p:sp>
      <p:sp>
        <p:nvSpPr>
          <p:cNvPr id="23" name="Rectangle 21"/>
          <p:cNvSpPr>
            <a:spLocks noChangeArrowheads="1"/>
          </p:cNvSpPr>
          <p:nvPr/>
        </p:nvSpPr>
        <p:spPr bwMode="auto">
          <a:xfrm>
            <a:off x="762000" y="1181100"/>
            <a:ext cx="1371600" cy="495300"/>
          </a:xfrm>
          <a:prstGeom prst="rect">
            <a:avLst/>
          </a:prstGeom>
          <a:solidFill>
            <a:srgbClr val="DDDDDD"/>
          </a:solidFill>
          <a:ln w="9525">
            <a:solidFill>
              <a:srgbClr val="FF9933"/>
            </a:solidFill>
            <a:miter lim="800000"/>
            <a:headEnd/>
            <a:tailEnd/>
          </a:ln>
        </p:spPr>
        <p:txBody>
          <a:bodyPr wrap="none" anchor="ctr"/>
          <a:lstStyle/>
          <a:p>
            <a:pPr algn="ctr"/>
            <a:r>
              <a:rPr lang="en-US" sz="800"/>
              <a:t>Corporate Order Processing </a:t>
            </a:r>
          </a:p>
          <a:p>
            <a:pPr algn="ctr"/>
            <a:r>
              <a:rPr lang="en-US" sz="800"/>
              <a:t>System (COPS)</a:t>
            </a:r>
          </a:p>
        </p:txBody>
      </p:sp>
      <p:sp>
        <p:nvSpPr>
          <p:cNvPr id="24" name="Rectangle 22"/>
          <p:cNvSpPr>
            <a:spLocks noChangeArrowheads="1"/>
          </p:cNvSpPr>
          <p:nvPr/>
        </p:nvSpPr>
        <p:spPr bwMode="auto">
          <a:xfrm>
            <a:off x="2362200" y="1181100"/>
            <a:ext cx="1431925" cy="495300"/>
          </a:xfrm>
          <a:prstGeom prst="rect">
            <a:avLst/>
          </a:prstGeom>
          <a:solidFill>
            <a:srgbClr val="DDDDDD"/>
          </a:solidFill>
          <a:ln w="9525">
            <a:solidFill>
              <a:srgbClr val="FF9933"/>
            </a:solidFill>
            <a:miter lim="800000"/>
            <a:headEnd/>
            <a:tailEnd/>
          </a:ln>
        </p:spPr>
        <p:txBody>
          <a:bodyPr wrap="none" anchor="ctr"/>
          <a:lstStyle/>
          <a:p>
            <a:pPr algn="ctr"/>
            <a:r>
              <a:rPr lang="en-US" sz="800"/>
              <a:t>Back office Sales &amp; </a:t>
            </a:r>
          </a:p>
          <a:p>
            <a:pPr algn="ctr"/>
            <a:r>
              <a:rPr lang="en-US" sz="800"/>
              <a:t>Support System (BOSS)</a:t>
            </a:r>
          </a:p>
        </p:txBody>
      </p:sp>
      <p:cxnSp>
        <p:nvCxnSpPr>
          <p:cNvPr id="25" name="AutoShape 23"/>
          <p:cNvCxnSpPr>
            <a:cxnSpLocks noChangeShapeType="1"/>
            <a:stCxn id="6" idx="3"/>
            <a:endCxn id="5" idx="1"/>
          </p:cNvCxnSpPr>
          <p:nvPr/>
        </p:nvCxnSpPr>
        <p:spPr bwMode="auto">
          <a:xfrm>
            <a:off x="6096000" y="1765300"/>
            <a:ext cx="533400" cy="939800"/>
          </a:xfrm>
          <a:prstGeom prst="bentConnector3">
            <a:avLst>
              <a:gd name="adj1" fmla="val 50000"/>
            </a:avLst>
          </a:prstGeom>
          <a:noFill/>
          <a:ln w="28575">
            <a:solidFill>
              <a:schemeClr val="tx1"/>
            </a:solidFill>
            <a:miter lim="800000"/>
            <a:headEnd type="triangle" w="med" len="med"/>
            <a:tailEnd type="triangle" w="med" len="med"/>
          </a:ln>
        </p:spPr>
      </p:cxnSp>
      <p:cxnSp>
        <p:nvCxnSpPr>
          <p:cNvPr id="26" name="AutoShape 24"/>
          <p:cNvCxnSpPr>
            <a:cxnSpLocks noChangeShapeType="1"/>
            <a:stCxn id="19" idx="3"/>
            <a:endCxn id="7" idx="1"/>
          </p:cNvCxnSpPr>
          <p:nvPr/>
        </p:nvCxnSpPr>
        <p:spPr bwMode="auto">
          <a:xfrm>
            <a:off x="6121400" y="4559300"/>
            <a:ext cx="736600" cy="812800"/>
          </a:xfrm>
          <a:prstGeom prst="bentConnector3">
            <a:avLst>
              <a:gd name="adj1" fmla="val 50000"/>
            </a:avLst>
          </a:prstGeom>
          <a:noFill/>
          <a:ln w="28575">
            <a:solidFill>
              <a:schemeClr val="tx1"/>
            </a:solidFill>
            <a:miter lim="800000"/>
            <a:headEnd type="triangle" w="med" len="med"/>
            <a:tailEnd type="triangle" w="med" len="med"/>
          </a:ln>
        </p:spPr>
      </p:cxnSp>
      <p:sp>
        <p:nvSpPr>
          <p:cNvPr id="27" name="Rectangle 26"/>
          <p:cNvSpPr>
            <a:spLocks noChangeArrowheads="1"/>
          </p:cNvSpPr>
          <p:nvPr/>
        </p:nvSpPr>
        <p:spPr bwMode="auto">
          <a:xfrm rot="16200000">
            <a:off x="3276600" y="2476500"/>
            <a:ext cx="2362200" cy="381000"/>
          </a:xfrm>
          <a:prstGeom prst="rect">
            <a:avLst/>
          </a:prstGeom>
          <a:solidFill>
            <a:srgbClr val="D9ECFF"/>
          </a:solidFill>
          <a:ln w="9525" algn="ctr">
            <a:solidFill>
              <a:srgbClr val="6699FF"/>
            </a:solidFill>
            <a:miter lim="800000"/>
            <a:headEnd/>
            <a:tailEnd/>
          </a:ln>
          <a:effectLst>
            <a:outerShdw dist="35921" dir="2700000" algn="ctr" rotWithShape="0">
              <a:schemeClr val="bg2">
                <a:alpha val="50000"/>
              </a:schemeClr>
            </a:outerShdw>
          </a:effectLst>
        </p:spPr>
        <p:txBody>
          <a:bodyPr wrap="none"/>
          <a:lstStyle/>
          <a:p>
            <a:pPr algn="ctr">
              <a:defRPr/>
            </a:pPr>
            <a:r>
              <a:rPr lang="en-US" sz="800" b="1"/>
              <a:t>Temporary / Throwaway </a:t>
            </a:r>
          </a:p>
          <a:p>
            <a:pPr algn="ctr">
              <a:defRPr/>
            </a:pPr>
            <a:r>
              <a:rPr lang="en-US" sz="800" b="1"/>
              <a:t> Interfaces</a:t>
            </a:r>
          </a:p>
        </p:txBody>
      </p:sp>
      <p:cxnSp>
        <p:nvCxnSpPr>
          <p:cNvPr id="28" name="AutoShape 26"/>
          <p:cNvCxnSpPr>
            <a:cxnSpLocks noChangeShapeType="1"/>
            <a:stCxn id="8" idx="3"/>
            <a:endCxn id="27" idx="0"/>
          </p:cNvCxnSpPr>
          <p:nvPr/>
        </p:nvCxnSpPr>
        <p:spPr bwMode="auto">
          <a:xfrm flipV="1">
            <a:off x="4011613" y="2667000"/>
            <a:ext cx="255587" cy="1524000"/>
          </a:xfrm>
          <a:prstGeom prst="bentConnector3">
            <a:avLst>
              <a:gd name="adj1" fmla="val 49690"/>
            </a:avLst>
          </a:prstGeom>
          <a:noFill/>
          <a:ln w="28575">
            <a:solidFill>
              <a:schemeClr val="tx1"/>
            </a:solidFill>
            <a:miter lim="800000"/>
            <a:headEnd type="triangle" w="med" len="med"/>
            <a:tailEnd type="triangle" w="med" len="med"/>
          </a:ln>
        </p:spPr>
      </p:cxnSp>
      <p:cxnSp>
        <p:nvCxnSpPr>
          <p:cNvPr id="29" name="AutoShape 27"/>
          <p:cNvCxnSpPr>
            <a:cxnSpLocks noChangeShapeType="1"/>
            <a:stCxn id="27" idx="2"/>
          </p:cNvCxnSpPr>
          <p:nvPr/>
        </p:nvCxnSpPr>
        <p:spPr bwMode="auto">
          <a:xfrm flipV="1">
            <a:off x="4648200" y="1866900"/>
            <a:ext cx="406400" cy="800100"/>
          </a:xfrm>
          <a:prstGeom prst="bentConnector3">
            <a:avLst>
              <a:gd name="adj1" fmla="val 50000"/>
            </a:avLst>
          </a:prstGeom>
          <a:noFill/>
          <a:ln w="28575">
            <a:solidFill>
              <a:schemeClr val="tx1"/>
            </a:solidFill>
            <a:miter lim="800000"/>
            <a:headEnd type="triangle" w="med" len="med"/>
            <a:tailEnd type="triangle" w="med" len="med"/>
          </a:ln>
        </p:spPr>
      </p:cxnSp>
      <p:sp>
        <p:nvSpPr>
          <p:cNvPr id="30" name="Rectangle 29"/>
          <p:cNvSpPr>
            <a:spLocks noChangeArrowheads="1"/>
          </p:cNvSpPr>
          <p:nvPr/>
        </p:nvSpPr>
        <p:spPr bwMode="auto">
          <a:xfrm>
            <a:off x="1752600" y="3352800"/>
            <a:ext cx="990600" cy="381000"/>
          </a:xfrm>
          <a:prstGeom prst="rect">
            <a:avLst/>
          </a:prstGeom>
          <a:solidFill>
            <a:schemeClr val="accent1"/>
          </a:solidFill>
          <a:ln w="9525">
            <a:solidFill>
              <a:srgbClr val="6699FF"/>
            </a:solidFill>
            <a:miter lim="800000"/>
            <a:headEnd/>
            <a:tailEnd/>
          </a:ln>
        </p:spPr>
        <p:txBody>
          <a:bodyPr anchor="ctr"/>
          <a:lstStyle/>
          <a:p>
            <a:pPr algn="ctr"/>
            <a:r>
              <a:rPr lang="en-US" sz="800"/>
              <a:t>Oracle Retail Pricing</a:t>
            </a:r>
          </a:p>
        </p:txBody>
      </p:sp>
      <p:sp>
        <p:nvSpPr>
          <p:cNvPr id="31" name="Rectangle 30"/>
          <p:cNvSpPr>
            <a:spLocks noChangeArrowheads="1"/>
          </p:cNvSpPr>
          <p:nvPr/>
        </p:nvSpPr>
        <p:spPr bwMode="auto">
          <a:xfrm>
            <a:off x="2819400" y="3352800"/>
            <a:ext cx="990600" cy="381000"/>
          </a:xfrm>
          <a:prstGeom prst="rect">
            <a:avLst/>
          </a:prstGeom>
          <a:solidFill>
            <a:schemeClr val="accent1"/>
          </a:solidFill>
          <a:ln w="9525">
            <a:solidFill>
              <a:srgbClr val="6699FF"/>
            </a:solidFill>
            <a:miter lim="800000"/>
            <a:headEnd/>
            <a:tailEnd/>
          </a:ln>
        </p:spPr>
        <p:txBody>
          <a:bodyPr anchor="ctr"/>
          <a:lstStyle/>
          <a:p>
            <a:pPr algn="ctr"/>
            <a:r>
              <a:rPr lang="en-US" sz="800"/>
              <a:t>Oracle Retail Invoice Matching</a:t>
            </a:r>
          </a:p>
        </p:txBody>
      </p:sp>
      <p:sp>
        <p:nvSpPr>
          <p:cNvPr id="32" name="Rectangle 31"/>
          <p:cNvSpPr>
            <a:spLocks noChangeArrowheads="1"/>
          </p:cNvSpPr>
          <p:nvPr/>
        </p:nvSpPr>
        <p:spPr bwMode="auto">
          <a:xfrm>
            <a:off x="685800" y="3810000"/>
            <a:ext cx="990600" cy="381000"/>
          </a:xfrm>
          <a:prstGeom prst="rect">
            <a:avLst/>
          </a:prstGeom>
          <a:solidFill>
            <a:schemeClr val="accent1"/>
          </a:solidFill>
          <a:ln w="9525">
            <a:solidFill>
              <a:srgbClr val="6699FF"/>
            </a:solidFill>
            <a:miter lim="800000"/>
            <a:headEnd/>
            <a:tailEnd/>
          </a:ln>
        </p:spPr>
        <p:txBody>
          <a:bodyPr anchor="ctr"/>
          <a:lstStyle/>
          <a:p>
            <a:pPr algn="ctr"/>
            <a:r>
              <a:rPr lang="en-US" sz="800"/>
              <a:t>Oracle Retail Trade Management</a:t>
            </a:r>
          </a:p>
        </p:txBody>
      </p:sp>
      <p:sp>
        <p:nvSpPr>
          <p:cNvPr id="33" name="Rectangle 32"/>
          <p:cNvSpPr>
            <a:spLocks noChangeArrowheads="1"/>
          </p:cNvSpPr>
          <p:nvPr/>
        </p:nvSpPr>
        <p:spPr bwMode="auto">
          <a:xfrm>
            <a:off x="1752600" y="3810000"/>
            <a:ext cx="990600" cy="381000"/>
          </a:xfrm>
          <a:prstGeom prst="rect">
            <a:avLst/>
          </a:prstGeom>
          <a:solidFill>
            <a:schemeClr val="accent1"/>
          </a:solidFill>
          <a:ln w="9525">
            <a:solidFill>
              <a:srgbClr val="6699FF"/>
            </a:solidFill>
            <a:miter lim="800000"/>
            <a:headEnd/>
            <a:tailEnd/>
          </a:ln>
        </p:spPr>
        <p:txBody>
          <a:bodyPr anchor="ctr"/>
          <a:lstStyle/>
          <a:p>
            <a:pPr algn="ctr"/>
            <a:r>
              <a:rPr lang="en-US" sz="800"/>
              <a:t>Oracle Retail Allocation</a:t>
            </a:r>
          </a:p>
        </p:txBody>
      </p:sp>
      <p:sp>
        <p:nvSpPr>
          <p:cNvPr id="34" name="Rectangle 33"/>
          <p:cNvSpPr>
            <a:spLocks noChangeArrowheads="1"/>
          </p:cNvSpPr>
          <p:nvPr/>
        </p:nvSpPr>
        <p:spPr bwMode="auto">
          <a:xfrm>
            <a:off x="2819400" y="3810000"/>
            <a:ext cx="990600" cy="381000"/>
          </a:xfrm>
          <a:prstGeom prst="rect">
            <a:avLst/>
          </a:prstGeom>
          <a:solidFill>
            <a:schemeClr val="accent1"/>
          </a:solidFill>
          <a:ln w="9525">
            <a:solidFill>
              <a:srgbClr val="6699FF"/>
            </a:solidFill>
            <a:miter lim="800000"/>
            <a:headEnd/>
            <a:tailEnd/>
          </a:ln>
        </p:spPr>
        <p:txBody>
          <a:bodyPr anchor="ctr"/>
          <a:lstStyle/>
          <a:p>
            <a:pPr algn="ctr"/>
            <a:r>
              <a:rPr lang="en-US" sz="800"/>
              <a:t>Oracle Retail Sales Audit</a:t>
            </a:r>
          </a:p>
        </p:txBody>
      </p:sp>
      <p:sp>
        <p:nvSpPr>
          <p:cNvPr id="35" name="Rectangle 34"/>
          <p:cNvSpPr>
            <a:spLocks noChangeArrowheads="1"/>
          </p:cNvSpPr>
          <p:nvPr/>
        </p:nvSpPr>
        <p:spPr bwMode="auto">
          <a:xfrm>
            <a:off x="685800" y="4267200"/>
            <a:ext cx="990600" cy="381000"/>
          </a:xfrm>
          <a:prstGeom prst="rect">
            <a:avLst/>
          </a:prstGeom>
          <a:solidFill>
            <a:schemeClr val="accent1"/>
          </a:solidFill>
          <a:ln w="9525">
            <a:solidFill>
              <a:srgbClr val="6699FF"/>
            </a:solidFill>
            <a:miter lim="800000"/>
            <a:headEnd/>
            <a:tailEnd/>
          </a:ln>
        </p:spPr>
        <p:txBody>
          <a:bodyPr anchor="ctr"/>
          <a:lstStyle/>
          <a:p>
            <a:pPr algn="ctr"/>
            <a:r>
              <a:rPr lang="en-US" sz="800"/>
              <a:t>Oracle Retail Data Warehouse</a:t>
            </a:r>
          </a:p>
        </p:txBody>
      </p:sp>
      <p:sp>
        <p:nvSpPr>
          <p:cNvPr id="36" name="Rectangle 36"/>
          <p:cNvSpPr>
            <a:spLocks noChangeArrowheads="1"/>
          </p:cNvSpPr>
          <p:nvPr/>
        </p:nvSpPr>
        <p:spPr bwMode="auto">
          <a:xfrm>
            <a:off x="1785938" y="4267200"/>
            <a:ext cx="2024062" cy="381000"/>
          </a:xfrm>
          <a:prstGeom prst="rect">
            <a:avLst/>
          </a:prstGeom>
          <a:solidFill>
            <a:schemeClr val="accent1"/>
          </a:solidFill>
          <a:ln w="9525">
            <a:solidFill>
              <a:srgbClr val="6699FF"/>
            </a:solidFill>
            <a:miter lim="800000"/>
            <a:headEnd/>
            <a:tailEnd/>
          </a:ln>
        </p:spPr>
        <p:txBody>
          <a:bodyPr anchor="ctr"/>
          <a:lstStyle/>
          <a:p>
            <a:pPr algn="ctr"/>
            <a:r>
              <a:rPr lang="en-US" sz="800"/>
              <a:t>Oracle Retail Integration Bus</a:t>
            </a:r>
          </a:p>
        </p:txBody>
      </p:sp>
      <p:sp>
        <p:nvSpPr>
          <p:cNvPr id="37" name="Rectangle 37"/>
          <p:cNvSpPr>
            <a:spLocks noChangeArrowheads="1"/>
          </p:cNvSpPr>
          <p:nvPr/>
        </p:nvSpPr>
        <p:spPr bwMode="auto">
          <a:xfrm>
            <a:off x="685800" y="4724400"/>
            <a:ext cx="990600" cy="381000"/>
          </a:xfrm>
          <a:prstGeom prst="rect">
            <a:avLst/>
          </a:prstGeom>
          <a:solidFill>
            <a:schemeClr val="accent1"/>
          </a:solidFill>
          <a:ln w="9525">
            <a:solidFill>
              <a:srgbClr val="6699FF"/>
            </a:solidFill>
            <a:miter lim="800000"/>
            <a:headEnd/>
            <a:tailEnd/>
          </a:ln>
        </p:spPr>
        <p:txBody>
          <a:bodyPr anchor="ctr"/>
          <a:lstStyle/>
          <a:p>
            <a:pPr algn="ctr"/>
            <a:r>
              <a:rPr lang="en-US" sz="800"/>
              <a:t>Oracle Retail Service Layer</a:t>
            </a:r>
          </a:p>
        </p:txBody>
      </p:sp>
      <p:sp>
        <p:nvSpPr>
          <p:cNvPr id="38" name="Rectangle 38"/>
          <p:cNvSpPr>
            <a:spLocks noChangeArrowheads="1"/>
          </p:cNvSpPr>
          <p:nvPr/>
        </p:nvSpPr>
        <p:spPr bwMode="auto">
          <a:xfrm>
            <a:off x="1752600" y="4724400"/>
            <a:ext cx="2057400" cy="381000"/>
          </a:xfrm>
          <a:prstGeom prst="rect">
            <a:avLst/>
          </a:prstGeom>
          <a:solidFill>
            <a:schemeClr val="accent1"/>
          </a:solidFill>
          <a:ln w="9525">
            <a:solidFill>
              <a:srgbClr val="6699FF"/>
            </a:solidFill>
            <a:miter lim="800000"/>
            <a:headEnd/>
            <a:tailEnd/>
          </a:ln>
        </p:spPr>
        <p:txBody>
          <a:bodyPr anchor="ctr"/>
          <a:lstStyle/>
          <a:p>
            <a:pPr algn="ctr"/>
            <a:r>
              <a:rPr lang="en-US" sz="800"/>
              <a:t>Oracle Business Intelligence Enterprise Edition</a:t>
            </a:r>
          </a:p>
        </p:txBody>
      </p:sp>
      <p:sp>
        <p:nvSpPr>
          <p:cNvPr id="39" name="Rectangle 39"/>
          <p:cNvSpPr>
            <a:spLocks noChangeArrowheads="1"/>
          </p:cNvSpPr>
          <p:nvPr/>
        </p:nvSpPr>
        <p:spPr bwMode="auto">
          <a:xfrm>
            <a:off x="533400" y="5867400"/>
            <a:ext cx="228600" cy="76200"/>
          </a:xfrm>
          <a:prstGeom prst="rect">
            <a:avLst/>
          </a:prstGeom>
          <a:solidFill>
            <a:schemeClr val="accent1"/>
          </a:solidFill>
          <a:ln w="9525" algn="ctr">
            <a:solidFill>
              <a:srgbClr val="6699FF"/>
            </a:solidFill>
            <a:miter lim="800000"/>
            <a:headEnd/>
            <a:tailEnd/>
          </a:ln>
        </p:spPr>
        <p:txBody>
          <a:bodyPr anchor="ctr"/>
          <a:lstStyle/>
          <a:p>
            <a:pPr algn="ctr"/>
            <a:endParaRPr lang="en-US"/>
          </a:p>
        </p:txBody>
      </p:sp>
      <p:sp>
        <p:nvSpPr>
          <p:cNvPr id="40" name="Rectangle 40"/>
          <p:cNvSpPr>
            <a:spLocks noChangeArrowheads="1"/>
          </p:cNvSpPr>
          <p:nvPr/>
        </p:nvSpPr>
        <p:spPr bwMode="auto">
          <a:xfrm>
            <a:off x="533400" y="5638800"/>
            <a:ext cx="228600" cy="76200"/>
          </a:xfrm>
          <a:prstGeom prst="rect">
            <a:avLst/>
          </a:prstGeom>
          <a:solidFill>
            <a:srgbClr val="DDDDDD"/>
          </a:solidFill>
          <a:ln w="9525">
            <a:solidFill>
              <a:srgbClr val="FF9933"/>
            </a:solidFill>
            <a:miter lim="800000"/>
            <a:headEnd/>
            <a:tailEnd/>
          </a:ln>
        </p:spPr>
        <p:txBody>
          <a:bodyPr wrap="none" anchor="ctr"/>
          <a:lstStyle/>
          <a:p>
            <a:pPr algn="ctr"/>
            <a:endParaRPr lang="en-US"/>
          </a:p>
        </p:txBody>
      </p:sp>
      <p:sp>
        <p:nvSpPr>
          <p:cNvPr id="41" name="Text Box 41"/>
          <p:cNvSpPr txBox="1">
            <a:spLocks noChangeArrowheads="1"/>
          </p:cNvSpPr>
          <p:nvPr/>
        </p:nvSpPr>
        <p:spPr bwMode="auto">
          <a:xfrm>
            <a:off x="914400" y="5576888"/>
            <a:ext cx="1155700" cy="214312"/>
          </a:xfrm>
          <a:prstGeom prst="rect">
            <a:avLst/>
          </a:prstGeom>
          <a:noFill/>
          <a:ln w="9525">
            <a:noFill/>
            <a:miter lim="800000"/>
            <a:headEnd/>
            <a:tailEnd/>
          </a:ln>
        </p:spPr>
        <p:txBody>
          <a:bodyPr>
            <a:spAutoFit/>
          </a:bodyPr>
          <a:lstStyle/>
          <a:p>
            <a:pPr>
              <a:spcBef>
                <a:spcPct val="50000"/>
              </a:spcBef>
            </a:pPr>
            <a:r>
              <a:rPr lang="en-US" sz="800"/>
              <a:t>Existing/Legacy</a:t>
            </a:r>
          </a:p>
        </p:txBody>
      </p:sp>
      <p:sp>
        <p:nvSpPr>
          <p:cNvPr id="42" name="Text Box 42"/>
          <p:cNvSpPr txBox="1">
            <a:spLocks noChangeArrowheads="1"/>
          </p:cNvSpPr>
          <p:nvPr/>
        </p:nvSpPr>
        <p:spPr bwMode="auto">
          <a:xfrm>
            <a:off x="914400" y="5805488"/>
            <a:ext cx="914400" cy="214312"/>
          </a:xfrm>
          <a:prstGeom prst="rect">
            <a:avLst/>
          </a:prstGeom>
          <a:noFill/>
          <a:ln w="9525">
            <a:noFill/>
            <a:miter lim="800000"/>
            <a:headEnd/>
            <a:tailEnd/>
          </a:ln>
        </p:spPr>
        <p:txBody>
          <a:bodyPr>
            <a:spAutoFit/>
          </a:bodyPr>
          <a:lstStyle/>
          <a:p>
            <a:pPr>
              <a:spcBef>
                <a:spcPct val="50000"/>
              </a:spcBef>
            </a:pPr>
            <a:r>
              <a:rPr lang="en-US" sz="800"/>
              <a:t>New Oracle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Integration Touch Points</a:t>
            </a:r>
            <a:endParaRPr lang="en-US" dirty="0"/>
          </a:p>
        </p:txBody>
      </p:sp>
      <p:sp>
        <p:nvSpPr>
          <p:cNvPr id="3" name="Content Placeholder 2"/>
          <p:cNvSpPr>
            <a:spLocks noGrp="1"/>
          </p:cNvSpPr>
          <p:nvPr>
            <p:ph idx="1"/>
          </p:nvPr>
        </p:nvSpPr>
        <p:spPr>
          <a:xfrm>
            <a:off x="228600" y="914400"/>
            <a:ext cx="8305800" cy="2406813"/>
          </a:xfrm>
        </p:spPr>
        <p:txBody>
          <a:bodyPr/>
          <a:lstStyle/>
          <a:p>
            <a:r>
              <a:rPr lang="en-US" dirty="0" smtClean="0"/>
              <a:t>Discuss the various Oracle Retail related interfaces with Legacy System/s</a:t>
            </a:r>
          </a:p>
          <a:p>
            <a:endParaRPr lang="en-US" dirty="0" smtClean="0"/>
          </a:p>
          <a:p>
            <a:pPr lvl="1"/>
            <a:r>
              <a:rPr lang="en-US" dirty="0" smtClean="0"/>
              <a:t>Between COPS &amp; Oracle Retail </a:t>
            </a:r>
          </a:p>
          <a:p>
            <a:pPr lvl="1"/>
            <a:r>
              <a:rPr lang="en-US" dirty="0" smtClean="0"/>
              <a:t>Warehouse Transfer between BOSS &amp; OR</a:t>
            </a:r>
          </a:p>
          <a:p>
            <a:pPr lvl="1"/>
            <a:r>
              <a:rPr lang="en-US" dirty="0" smtClean="0"/>
              <a:t>Item Interface </a:t>
            </a:r>
          </a:p>
          <a:p>
            <a:pPr lvl="1"/>
            <a:r>
              <a:rPr lang="en-US" dirty="0" smtClean="0"/>
              <a:t>MH &amp; OH Interface </a:t>
            </a:r>
          </a:p>
          <a:p>
            <a:pPr lvl="1"/>
            <a:r>
              <a:rPr lang="en-US" dirty="0" smtClean="0"/>
              <a:t>Finance &amp; OR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Interface Matrix</a:t>
            </a:r>
            <a:endParaRPr lang="en-US" dirty="0"/>
          </a:p>
        </p:txBody>
      </p:sp>
      <p:graphicFrame>
        <p:nvGraphicFramePr>
          <p:cNvPr id="6" name="Table 5"/>
          <p:cNvGraphicFramePr>
            <a:graphicFrameLocks noGrp="1"/>
          </p:cNvGraphicFramePr>
          <p:nvPr/>
        </p:nvGraphicFramePr>
        <p:xfrm>
          <a:off x="838199" y="914404"/>
          <a:ext cx="7620003" cy="4191000"/>
        </p:xfrm>
        <a:graphic>
          <a:graphicData uri="http://schemas.openxmlformats.org/drawingml/2006/table">
            <a:tbl>
              <a:tblPr/>
              <a:tblGrid>
                <a:gridCol w="2504475"/>
                <a:gridCol w="852588"/>
                <a:gridCol w="852588"/>
                <a:gridCol w="852588"/>
                <a:gridCol w="852588"/>
                <a:gridCol w="852588"/>
                <a:gridCol w="852588"/>
              </a:tblGrid>
              <a:tr h="386267">
                <a:tc>
                  <a:txBody>
                    <a:bodyPr/>
                    <a:lstStyle/>
                    <a:p>
                      <a:pPr algn="l" fontAlgn="b"/>
                      <a:r>
                        <a:rPr lang="en-US" sz="1000" b="1" i="0" u="none" strike="noStrike" dirty="0">
                          <a:solidFill>
                            <a:srgbClr val="000000"/>
                          </a:solidFill>
                          <a:latin typeface="Arial"/>
                        </a:rPr>
                        <a:t>Activity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rowSpan="2">
                  <a:txBody>
                    <a:bodyPr/>
                    <a:lstStyle/>
                    <a:p>
                      <a:pPr algn="ctr" fontAlgn="b"/>
                      <a:r>
                        <a:rPr lang="en-US" sz="1000" b="1" i="0" u="none" strike="noStrike">
                          <a:solidFill>
                            <a:srgbClr val="000000"/>
                          </a:solidFill>
                          <a:latin typeface="Arial"/>
                        </a:rPr>
                        <a:t>RMS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fontAlgn="b"/>
                      <a:r>
                        <a:rPr lang="en-US" sz="1000" b="1" i="0" u="none" strike="noStrike">
                          <a:solidFill>
                            <a:srgbClr val="000000"/>
                          </a:solidFill>
                          <a:latin typeface="Arial"/>
                        </a:rPr>
                        <a:t>RWMS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fontAlgn="b"/>
                      <a:r>
                        <a:rPr lang="en-US" sz="1000" b="1" i="0" u="none" strike="noStrike">
                          <a:solidFill>
                            <a:srgbClr val="000000"/>
                          </a:solidFill>
                          <a:latin typeface="Arial"/>
                        </a:rPr>
                        <a:t>SIM</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fontAlgn="b"/>
                      <a:r>
                        <a:rPr lang="en-US" sz="1000" b="1" i="0" u="none" strike="noStrike">
                          <a:solidFill>
                            <a:srgbClr val="000000"/>
                          </a:solidFill>
                          <a:latin typeface="Arial"/>
                        </a:rPr>
                        <a:t>ReIM</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fontAlgn="b"/>
                      <a:r>
                        <a:rPr lang="en-US" sz="1000" b="1" i="0" u="none" strike="noStrike">
                          <a:solidFill>
                            <a:srgbClr val="000000"/>
                          </a:solidFill>
                          <a:latin typeface="Arial"/>
                        </a:rPr>
                        <a:t>Legacy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ctr" fontAlgn="b"/>
                      <a:r>
                        <a:rPr lang="en-US" sz="1000" b="1" i="0" u="none" strike="noStrike">
                          <a:solidFill>
                            <a:srgbClr val="000000"/>
                          </a:solidFill>
                          <a:latin typeface="Arial"/>
                        </a:rPr>
                        <a:t>ORFIN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405581">
                <a:tc>
                  <a:txBody>
                    <a:bodyPr/>
                    <a:lstStyle/>
                    <a:p>
                      <a:pPr algn="l" fontAlgn="b"/>
                      <a:r>
                        <a:rPr lang="en-US" sz="1000" b="1" i="0" u="none" strike="noStrike">
                          <a:solidFill>
                            <a:srgbClr val="000000"/>
                          </a:solidFill>
                          <a:latin typeface="Arial"/>
                        </a:rPr>
                        <a:t>                            Module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424894">
                <a:tc>
                  <a:txBody>
                    <a:bodyPr/>
                    <a:lstStyle/>
                    <a:p>
                      <a:pPr algn="l" fontAlgn="b"/>
                      <a:r>
                        <a:rPr lang="en-US" sz="1000" b="0" i="1" u="none" strike="noStrike">
                          <a:solidFill>
                            <a:srgbClr val="000000"/>
                          </a:solidFill>
                          <a:latin typeface="Arial"/>
                        </a:rPr>
                        <a:t>Payment Terms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Webdings"/>
                          <a:cs typeface="Arial"/>
                        </a:rPr>
                        <a:t>a</a:t>
                      </a:r>
                      <a:endParaRPr lang="en-US" sz="1200" b="0" i="0" u="none" strike="noStrike">
                        <a:solidFill>
                          <a:srgbClr val="000000"/>
                        </a:solidFill>
                        <a:latin typeface="Webdings"/>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Webdings"/>
                          <a:cs typeface="Arial"/>
                        </a:rPr>
                        <a:t>a</a:t>
                      </a:r>
                      <a:endParaRPr lang="en-US" sz="1200" b="0" i="0" u="none" strike="noStrike">
                        <a:solidFill>
                          <a:srgbClr val="000000"/>
                        </a:solidFill>
                        <a:latin typeface="Webdings"/>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894">
                <a:tc>
                  <a:txBody>
                    <a:bodyPr/>
                    <a:lstStyle/>
                    <a:p>
                      <a:pPr algn="l" fontAlgn="b"/>
                      <a:r>
                        <a:rPr lang="en-US" sz="1000" b="0" i="1" u="none" strike="noStrike">
                          <a:solidFill>
                            <a:srgbClr val="000000"/>
                          </a:solidFill>
                          <a:latin typeface="Arial"/>
                        </a:rPr>
                        <a:t>Chart of Accounts (COA)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Webdings"/>
                          <a:cs typeface="Arial"/>
                        </a:rPr>
                        <a:t>a</a:t>
                      </a:r>
                      <a:endParaRPr lang="en-US" sz="1200" b="0" i="0" u="none" strike="noStrike">
                        <a:solidFill>
                          <a:srgbClr val="000000"/>
                        </a:solidFill>
                        <a:latin typeface="Webdings"/>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Webdings"/>
                          <a:cs typeface="Arial"/>
                        </a:rPr>
                        <a:t>a</a:t>
                      </a:r>
                      <a:endParaRPr lang="en-US" sz="1200" b="0" i="0" u="none" strike="noStrike">
                        <a:solidFill>
                          <a:srgbClr val="000000"/>
                        </a:solidFill>
                        <a:latin typeface="Webdings"/>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894">
                <a:tc>
                  <a:txBody>
                    <a:bodyPr/>
                    <a:lstStyle/>
                    <a:p>
                      <a:pPr algn="l" fontAlgn="b"/>
                      <a:r>
                        <a:rPr lang="en-US" sz="1000" b="0" i="1" u="none" strike="noStrike" dirty="0" smtClean="0">
                          <a:solidFill>
                            <a:srgbClr val="000000"/>
                          </a:solidFill>
                          <a:latin typeface="Arial"/>
                        </a:rPr>
                        <a:t>Currency – Exchange</a:t>
                      </a:r>
                      <a:r>
                        <a:rPr lang="en-US" sz="1000" b="0" i="1" u="none" strike="noStrike" baseline="0" dirty="0" smtClean="0">
                          <a:solidFill>
                            <a:srgbClr val="000000"/>
                          </a:solidFill>
                          <a:latin typeface="Arial"/>
                        </a:rPr>
                        <a:t> Rate</a:t>
                      </a:r>
                      <a:endParaRPr lang="en-US" sz="1000" b="0" i="1" u="none" strike="noStrike" dirty="0">
                        <a:solidFill>
                          <a:srgbClr val="000000"/>
                        </a:solidFill>
                        <a:latin typeface="Arial"/>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Webdings"/>
                          <a:cs typeface="Arial"/>
                        </a:rPr>
                        <a:t>a</a:t>
                      </a:r>
                      <a:endParaRPr lang="en-US" sz="1200" b="0" i="0" u="none" strike="noStrike">
                        <a:solidFill>
                          <a:srgbClr val="000000"/>
                        </a:solidFill>
                        <a:latin typeface="Webdings"/>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Webdings"/>
                          <a:cs typeface="Arial"/>
                        </a:rPr>
                        <a:t>a</a:t>
                      </a:r>
                      <a:endParaRPr lang="en-US" sz="1200" b="0" i="0" u="none" strike="noStrike">
                        <a:solidFill>
                          <a:srgbClr val="000000"/>
                        </a:solidFill>
                        <a:latin typeface="Webdings"/>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894">
                <a:tc>
                  <a:txBody>
                    <a:bodyPr/>
                    <a:lstStyle/>
                    <a:p>
                      <a:pPr algn="l" fontAlgn="b"/>
                      <a:r>
                        <a:rPr lang="en-US" sz="1000" b="0" i="1" u="none" strike="noStrike">
                          <a:solidFill>
                            <a:srgbClr val="000000"/>
                          </a:solidFill>
                          <a:latin typeface="Arial"/>
                        </a:rPr>
                        <a:t>Stock Ledger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Webdings"/>
                          <a:cs typeface="Arial"/>
                        </a:rPr>
                        <a:t>a</a:t>
                      </a:r>
                      <a:endParaRPr lang="en-US" sz="1200" b="0" i="0" u="none" strike="noStrike">
                        <a:solidFill>
                          <a:srgbClr val="000000"/>
                        </a:solidFill>
                        <a:latin typeface="Webdings"/>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Webdings"/>
                          <a:cs typeface="Arial"/>
                        </a:rPr>
                        <a:t>a</a:t>
                      </a:r>
                      <a:endParaRPr lang="en-US" sz="1200" b="0" i="0" u="none" strike="noStrike">
                        <a:solidFill>
                          <a:srgbClr val="000000"/>
                        </a:solidFill>
                        <a:latin typeface="Webdings"/>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894">
                <a:tc>
                  <a:txBody>
                    <a:bodyPr/>
                    <a:lstStyle/>
                    <a:p>
                      <a:pPr algn="l" fontAlgn="b"/>
                      <a:r>
                        <a:rPr lang="en-US" sz="1000" b="0" i="1" u="none" strike="noStrike">
                          <a:solidFill>
                            <a:srgbClr val="000000"/>
                          </a:solidFill>
                          <a:latin typeface="Arial"/>
                        </a:rPr>
                        <a:t>Supplier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Webdings"/>
                          <a:cs typeface="Arial"/>
                        </a:rPr>
                        <a:t>a</a:t>
                      </a:r>
                      <a:endParaRPr lang="en-US" sz="1200" b="0" i="0" u="none" strike="noStrike">
                        <a:solidFill>
                          <a:srgbClr val="000000"/>
                        </a:solidFill>
                        <a:latin typeface="Webdings"/>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Webdings"/>
                          <a:cs typeface="Arial"/>
                        </a:rPr>
                        <a:t>a</a:t>
                      </a:r>
                      <a:endParaRPr lang="en-US" sz="1200" b="0" i="0" u="none" strike="noStrike">
                        <a:solidFill>
                          <a:srgbClr val="000000"/>
                        </a:solidFill>
                        <a:latin typeface="Webdings"/>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Webdings"/>
                          <a:cs typeface="Arial"/>
                        </a:rPr>
                        <a:t>a</a:t>
                      </a:r>
                      <a:endParaRPr lang="en-US" sz="1200" b="0" i="0" u="none" strike="noStrike">
                        <a:solidFill>
                          <a:srgbClr val="000000"/>
                        </a:solidFill>
                        <a:latin typeface="Webdings"/>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894">
                <a:tc>
                  <a:txBody>
                    <a:bodyPr/>
                    <a:lstStyle/>
                    <a:p>
                      <a:pPr algn="l" fontAlgn="b"/>
                      <a:r>
                        <a:rPr lang="en-US" sz="1000" b="0" i="1" u="none" strike="noStrike">
                          <a:solidFill>
                            <a:srgbClr val="000000"/>
                          </a:solidFill>
                          <a:latin typeface="Arial"/>
                        </a:rPr>
                        <a:t>Payments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Webdings"/>
                          <a:cs typeface="Arial"/>
                        </a:rPr>
                        <a:t>a</a:t>
                      </a:r>
                      <a:endParaRPr lang="en-US" sz="1200" b="0" i="0" u="none" strike="noStrike">
                        <a:solidFill>
                          <a:srgbClr val="000000"/>
                        </a:solidFill>
                        <a:latin typeface="Webdings"/>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Webdings"/>
                          <a:cs typeface="Arial"/>
                        </a:rPr>
                        <a:t>a</a:t>
                      </a:r>
                      <a:endParaRPr lang="en-US" sz="1200" b="0" i="0" u="none" strike="noStrike">
                        <a:solidFill>
                          <a:srgbClr val="000000"/>
                        </a:solidFill>
                        <a:latin typeface="Webdings"/>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894">
                <a:tc>
                  <a:txBody>
                    <a:bodyPr/>
                    <a:lstStyle/>
                    <a:p>
                      <a:pPr algn="l" fontAlgn="b"/>
                      <a:r>
                        <a:rPr lang="en-US" sz="1000" b="0" i="1" u="none" strike="noStrike" dirty="0">
                          <a:solidFill>
                            <a:srgbClr val="000000"/>
                          </a:solidFill>
                          <a:latin typeface="Arial"/>
                        </a:rPr>
                        <a:t>MH/OH</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Webdings"/>
                          <a:cs typeface="Arial"/>
                        </a:rPr>
                        <a:t>a</a:t>
                      </a:r>
                      <a:endParaRPr lang="en-US" sz="1200" b="0" i="0" u="none" strike="noStrike">
                        <a:solidFill>
                          <a:srgbClr val="000000"/>
                        </a:solidFill>
                        <a:latin typeface="Webdings"/>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Webdings"/>
                          <a:cs typeface="Arial"/>
                        </a:rPr>
                        <a:t>a</a:t>
                      </a:r>
                      <a:endParaRPr lang="en-US" sz="1200" b="0" i="0" u="none" strike="noStrike">
                        <a:solidFill>
                          <a:srgbClr val="000000"/>
                        </a:solidFill>
                        <a:latin typeface="Webdings"/>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894">
                <a:tc>
                  <a:txBody>
                    <a:bodyPr/>
                    <a:lstStyle/>
                    <a:p>
                      <a:pPr algn="l" fontAlgn="b"/>
                      <a:r>
                        <a:rPr lang="en-US" sz="1000" b="0" i="1" u="none" strike="noStrike">
                          <a:solidFill>
                            <a:srgbClr val="000000"/>
                          </a:solidFill>
                          <a:latin typeface="Arial"/>
                        </a:rPr>
                        <a:t>Item Details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Webdings"/>
                          <a:cs typeface="Arial"/>
                        </a:rPr>
                        <a:t>a</a:t>
                      </a:r>
                      <a:endParaRPr lang="en-US" sz="1200" b="0" i="0" u="none" strike="noStrike">
                        <a:solidFill>
                          <a:srgbClr val="000000"/>
                        </a:solidFill>
                        <a:latin typeface="Webdings"/>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Webdings"/>
                          <a:cs typeface="Arial"/>
                        </a:rPr>
                        <a:t>a</a:t>
                      </a:r>
                      <a:endParaRPr lang="en-US" sz="1200" b="0" i="0" u="none" strike="noStrike">
                        <a:solidFill>
                          <a:srgbClr val="000000"/>
                        </a:solidFill>
                        <a:latin typeface="Webdings"/>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Arial"/>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6" descr="Interface Diagram.jpg"/>
          <p:cNvPicPr>
            <a:picLocks noChangeAspect="1"/>
          </p:cNvPicPr>
          <p:nvPr/>
        </p:nvPicPr>
        <p:blipFill>
          <a:blip r:embed="rId2" cstate="print"/>
          <a:srcRect/>
          <a:stretch>
            <a:fillRect/>
          </a:stretch>
        </p:blipFill>
        <p:spPr bwMode="auto">
          <a:xfrm>
            <a:off x="168275" y="117475"/>
            <a:ext cx="8564563" cy="6669088"/>
          </a:xfrm>
          <a:prstGeom prst="rect">
            <a:avLst/>
          </a:prstGeom>
          <a:noFill/>
          <a:ln w="9525">
            <a:noFill/>
            <a:miter lim="800000"/>
            <a:headEnd/>
            <a:tailEnd/>
          </a:ln>
        </p:spPr>
      </p:pic>
      <p:sp>
        <p:nvSpPr>
          <p:cNvPr id="5" name="Rectangle 2"/>
          <p:cNvSpPr txBox="1">
            <a:spLocks noChangeArrowheads="1"/>
          </p:cNvSpPr>
          <p:nvPr/>
        </p:nvSpPr>
        <p:spPr bwMode="auto">
          <a:xfrm>
            <a:off x="161925" y="53975"/>
            <a:ext cx="8753475" cy="449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15000"/>
              </a:lnSpc>
              <a:spcBef>
                <a:spcPct val="0"/>
              </a:spcBef>
              <a:spcAft>
                <a:spcPct val="0"/>
              </a:spcAft>
              <a:buClrTx/>
              <a:buSzTx/>
              <a:buFontTx/>
              <a:buNone/>
              <a:tabLst/>
              <a:defRPr/>
            </a:pPr>
            <a:r>
              <a:rPr kumimoji="0" lang="en-GB" sz="2200" b="1" i="0" u="none" strike="noStrike" kern="0" cap="none" spc="0" normalizeH="0" baseline="0" noProof="0" smtClean="0">
                <a:ln>
                  <a:noFill/>
                </a:ln>
                <a:solidFill>
                  <a:srgbClr val="4E84C4"/>
                </a:solidFill>
                <a:effectLst/>
                <a:uLnTx/>
                <a:uFillTx/>
                <a:latin typeface="+mj-lt"/>
                <a:ea typeface="+mj-ea"/>
                <a:cs typeface="+mj-cs"/>
              </a:rPr>
              <a:t>Interface Diagram</a:t>
            </a:r>
            <a:endParaRPr kumimoji="0" lang="en-GB" sz="2200" b="1" i="0" u="none" strike="noStrike" kern="0" cap="none" spc="0" normalizeH="0" baseline="0" noProof="0" dirty="0" smtClean="0">
              <a:ln>
                <a:noFill/>
              </a:ln>
              <a:solidFill>
                <a:srgbClr val="4E84C4"/>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500" y="928688"/>
          <a:ext cx="7924798" cy="5224468"/>
        </p:xfrm>
        <a:graphic>
          <a:graphicData uri="http://schemas.openxmlformats.org/drawingml/2006/table">
            <a:tbl>
              <a:tblPr/>
              <a:tblGrid>
                <a:gridCol w="2139187"/>
                <a:gridCol w="1378813"/>
                <a:gridCol w="1419367"/>
                <a:gridCol w="1405850"/>
                <a:gridCol w="1581581"/>
              </a:tblGrid>
              <a:tr h="445629">
                <a:tc>
                  <a:txBody>
                    <a:bodyPr/>
                    <a:lstStyle/>
                    <a:p>
                      <a:pPr algn="l" fontAlgn="b"/>
                      <a:r>
                        <a:rPr lang="en-US" sz="1000" b="1" i="0" u="none" strike="noStrike" dirty="0">
                          <a:solidFill>
                            <a:srgbClr val="FFFFFF"/>
                          </a:solidFill>
                          <a:latin typeface="Arial"/>
                        </a:rPr>
                        <a:t>Application</a:t>
                      </a:r>
                    </a:p>
                  </a:txBody>
                  <a:tcPr marL="7802" marR="7802" marT="78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000" b="1" i="0" u="none" strike="noStrike">
                          <a:solidFill>
                            <a:srgbClr val="FFFFFF"/>
                          </a:solidFill>
                          <a:latin typeface="Arial"/>
                        </a:rPr>
                        <a:t>P1 (02-Apr-2011)</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000" b="1" i="0" u="none" strike="noStrike">
                          <a:solidFill>
                            <a:srgbClr val="FFFFFF"/>
                          </a:solidFill>
                          <a:latin typeface="Arial"/>
                        </a:rPr>
                        <a:t>P2 (15-May-2011)</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000" b="1" i="0" u="none" strike="noStrike">
                          <a:solidFill>
                            <a:srgbClr val="FFFFFF"/>
                          </a:solidFill>
                          <a:latin typeface="Arial"/>
                        </a:rPr>
                        <a:t>P3 (15-Jun-2011)</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c>
                  <a:txBody>
                    <a:bodyPr/>
                    <a:lstStyle/>
                    <a:p>
                      <a:pPr algn="l" fontAlgn="b"/>
                      <a:r>
                        <a:rPr lang="en-US" sz="1000" b="1" i="0" u="none" strike="noStrike">
                          <a:solidFill>
                            <a:srgbClr val="FFFFFF"/>
                          </a:solidFill>
                          <a:latin typeface="Arial"/>
                        </a:rPr>
                        <a:t>P4 (To be Planned)</a:t>
                      </a:r>
                    </a:p>
                  </a:txBody>
                  <a:tcPr marL="7802" marR="7802" marT="78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4807"/>
                    </a:solidFill>
                  </a:tcPr>
                </a:tc>
              </a:tr>
              <a:tr h="445629">
                <a:tc>
                  <a:txBody>
                    <a:bodyPr/>
                    <a:lstStyle/>
                    <a:p>
                      <a:pPr algn="l" fontAlgn="b"/>
                      <a:r>
                        <a:rPr lang="en-US" sz="900" b="1" i="0" u="none" strike="noStrike" dirty="0">
                          <a:solidFill>
                            <a:srgbClr val="000000"/>
                          </a:solidFill>
                          <a:latin typeface="Arial"/>
                        </a:rPr>
                        <a:t>Oracle Retail</a:t>
                      </a:r>
                    </a:p>
                  </a:txBody>
                  <a:tcPr marL="7802" marR="7802" marT="78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629">
                <a:tc>
                  <a:txBody>
                    <a:bodyPr/>
                    <a:lstStyle/>
                    <a:p>
                      <a:pPr algn="l" fontAlgn="b"/>
                      <a:r>
                        <a:rPr lang="en-US" sz="900" b="1" i="0" u="none" strike="noStrike" dirty="0">
                          <a:solidFill>
                            <a:srgbClr val="000000"/>
                          </a:solidFill>
                          <a:latin typeface="Arial"/>
                        </a:rPr>
                        <a:t>BOSS</a:t>
                      </a:r>
                    </a:p>
                  </a:txBody>
                  <a:tcPr marL="7802" marR="7802" marT="78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O</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O</a:t>
                      </a:r>
                    </a:p>
                  </a:txBody>
                  <a:tcPr marL="7802" marR="7802" marT="78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629">
                <a:tc>
                  <a:txBody>
                    <a:bodyPr/>
                    <a:lstStyle/>
                    <a:p>
                      <a:pPr algn="l" fontAlgn="b"/>
                      <a:r>
                        <a:rPr lang="en-US" sz="900" b="1" i="0" u="none" strike="noStrike" dirty="0">
                          <a:solidFill>
                            <a:srgbClr val="000000"/>
                          </a:solidFill>
                          <a:latin typeface="Arial"/>
                        </a:rPr>
                        <a:t>COPS</a:t>
                      </a:r>
                    </a:p>
                  </a:txBody>
                  <a:tcPr marL="7802" marR="7802" marT="78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O</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O</a:t>
                      </a:r>
                    </a:p>
                  </a:txBody>
                  <a:tcPr marL="7802" marR="7802" marT="78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629">
                <a:tc>
                  <a:txBody>
                    <a:bodyPr/>
                    <a:lstStyle/>
                    <a:p>
                      <a:pPr algn="l" fontAlgn="b"/>
                      <a:r>
                        <a:rPr lang="en-US" sz="900" b="1" i="0" u="none" strike="noStrike" dirty="0">
                          <a:solidFill>
                            <a:srgbClr val="000000"/>
                          </a:solidFill>
                          <a:latin typeface="Arial"/>
                        </a:rPr>
                        <a:t>Pool Server</a:t>
                      </a:r>
                    </a:p>
                  </a:txBody>
                  <a:tcPr marL="7802" marR="7802" marT="78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O</a:t>
                      </a:r>
                    </a:p>
                  </a:txBody>
                  <a:tcPr marL="7802" marR="7802" marT="78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629">
                <a:tc>
                  <a:txBody>
                    <a:bodyPr/>
                    <a:lstStyle/>
                    <a:p>
                      <a:pPr algn="l" fontAlgn="b"/>
                      <a:r>
                        <a:rPr lang="en-US" sz="900" b="1" i="0" u="none" strike="noStrike" dirty="0">
                          <a:solidFill>
                            <a:srgbClr val="000000"/>
                          </a:solidFill>
                          <a:latin typeface="Arial"/>
                        </a:rPr>
                        <a:t>GVTS</a:t>
                      </a:r>
                    </a:p>
                  </a:txBody>
                  <a:tcPr marL="7802" marR="7802" marT="78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629">
                <a:tc>
                  <a:txBody>
                    <a:bodyPr/>
                    <a:lstStyle/>
                    <a:p>
                      <a:pPr algn="l" fontAlgn="b"/>
                      <a:r>
                        <a:rPr lang="en-US" sz="900" b="1" i="0" u="none" strike="noStrike" dirty="0">
                          <a:solidFill>
                            <a:srgbClr val="000000"/>
                          </a:solidFill>
                          <a:latin typeface="Arial"/>
                        </a:rPr>
                        <a:t>CRM</a:t>
                      </a:r>
                    </a:p>
                  </a:txBody>
                  <a:tcPr marL="7802" marR="7802" marT="78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629">
                <a:tc>
                  <a:txBody>
                    <a:bodyPr/>
                    <a:lstStyle/>
                    <a:p>
                      <a:pPr algn="l" fontAlgn="b"/>
                      <a:r>
                        <a:rPr lang="en-US" sz="900" b="1" i="0" u="none" strike="noStrike" dirty="0">
                          <a:solidFill>
                            <a:srgbClr val="000000"/>
                          </a:solidFill>
                          <a:latin typeface="Arial"/>
                        </a:rPr>
                        <a:t>LANPOS</a:t>
                      </a:r>
                    </a:p>
                  </a:txBody>
                  <a:tcPr marL="7802" marR="7802" marT="78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O</a:t>
                      </a:r>
                    </a:p>
                  </a:txBody>
                  <a:tcPr marL="7802" marR="7802" marT="78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629">
                <a:tc>
                  <a:txBody>
                    <a:bodyPr/>
                    <a:lstStyle/>
                    <a:p>
                      <a:pPr algn="l" fontAlgn="b"/>
                      <a:r>
                        <a:rPr lang="en-US" sz="900" b="1" i="0" u="none" strike="noStrike" dirty="0" err="1">
                          <a:solidFill>
                            <a:srgbClr val="000000"/>
                          </a:solidFill>
                          <a:latin typeface="Arial"/>
                        </a:rPr>
                        <a:t>Ramco</a:t>
                      </a:r>
                      <a:endParaRPr lang="en-US" sz="900" b="1" i="0" u="none" strike="noStrike" dirty="0">
                        <a:solidFill>
                          <a:srgbClr val="000000"/>
                        </a:solidFill>
                        <a:latin typeface="Arial"/>
                      </a:endParaRPr>
                    </a:p>
                  </a:txBody>
                  <a:tcPr marL="7802" marR="7802" marT="78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5629">
                <a:tc>
                  <a:txBody>
                    <a:bodyPr/>
                    <a:lstStyle/>
                    <a:p>
                      <a:pPr algn="l" fontAlgn="b"/>
                      <a:r>
                        <a:rPr lang="en-US" sz="900" b="1" i="0" u="none" strike="noStrike" dirty="0">
                          <a:solidFill>
                            <a:srgbClr val="000000"/>
                          </a:solidFill>
                          <a:latin typeface="Arial"/>
                        </a:rPr>
                        <a:t>Oracle Financial</a:t>
                      </a:r>
                    </a:p>
                  </a:txBody>
                  <a:tcPr marL="7802" marR="7802" marT="78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68178">
                <a:tc>
                  <a:txBody>
                    <a:bodyPr/>
                    <a:lstStyle/>
                    <a:p>
                      <a:pPr algn="l" fontAlgn="b"/>
                      <a:r>
                        <a:rPr lang="en-US" sz="900" b="1" i="0" u="none" strike="noStrike" dirty="0">
                          <a:solidFill>
                            <a:srgbClr val="000000"/>
                          </a:solidFill>
                          <a:latin typeface="Arial"/>
                        </a:rPr>
                        <a:t>Hyperion (Scope to be planned )</a:t>
                      </a:r>
                    </a:p>
                  </a:txBody>
                  <a:tcPr marL="7802" marR="7802" marT="780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latin typeface="Wingdings 2"/>
                        </a:rPr>
                        <a:t>O</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latin typeface="Wingdings 2"/>
                        </a:rPr>
                        <a:t>O</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latin typeface="Wingdings 2"/>
                        </a:rPr>
                        <a:t>P</a:t>
                      </a:r>
                    </a:p>
                  </a:txBody>
                  <a:tcPr marL="7802" marR="7802" marT="780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2"/>
          <p:cNvSpPr txBox="1">
            <a:spLocks noChangeArrowheads="1"/>
          </p:cNvSpPr>
          <p:nvPr/>
        </p:nvSpPr>
        <p:spPr>
          <a:xfrm>
            <a:off x="161925" y="53975"/>
            <a:ext cx="8753475" cy="449263"/>
          </a:xfrm>
          <a:prstGeom prst="rect">
            <a:avLst/>
          </a:prstGeom>
        </p:spPr>
        <p:txBody>
          <a:bodyPr/>
          <a:lstStyle/>
          <a:p>
            <a:pPr algn="l" eaLnBrk="0" hangingPunct="0">
              <a:lnSpc>
                <a:spcPct val="115000"/>
              </a:lnSpc>
              <a:buNone/>
              <a:defRPr/>
            </a:pPr>
            <a:r>
              <a:rPr lang="en-GB" sz="2200" b="1" kern="0" dirty="0">
                <a:solidFill>
                  <a:srgbClr val="4E84C4"/>
                </a:solidFill>
                <a:latin typeface="+mj-lt"/>
                <a:ea typeface="+mj-ea"/>
                <a:cs typeface="+mj-cs"/>
              </a:rPr>
              <a:t>Application Sun Setting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AutoShape 2"/>
          <p:cNvSpPr>
            <a:spLocks noChangeArrowheads="1"/>
          </p:cNvSpPr>
          <p:nvPr/>
        </p:nvSpPr>
        <p:spPr bwMode="auto">
          <a:xfrm>
            <a:off x="4038600" y="5334000"/>
            <a:ext cx="381000" cy="228600"/>
          </a:xfrm>
          <a:prstGeom prst="upDownArrow">
            <a:avLst>
              <a:gd name="adj1" fmla="val 50000"/>
              <a:gd name="adj2" fmla="val 20000"/>
            </a:avLst>
          </a:prstGeom>
          <a:solidFill>
            <a:srgbClr val="C0C0C0"/>
          </a:solidFill>
          <a:ln w="9525" algn="ctr">
            <a:solidFill>
              <a:schemeClr val="tx1"/>
            </a:solidFill>
            <a:miter lim="800000"/>
            <a:headEnd/>
            <a:tailEnd/>
          </a:ln>
          <a:effectLst>
            <a:outerShdw dist="35921" dir="2700000" algn="ctr" rotWithShape="0">
              <a:schemeClr val="tx1">
                <a:gamma/>
                <a:shade val="60000"/>
                <a:invGamma/>
                <a:alpha val="50000"/>
              </a:schemeClr>
            </a:outerShdw>
          </a:effectLst>
        </p:spPr>
        <p:txBody>
          <a:bodyPr wrap="none" anchor="ctr"/>
          <a:lstStyle/>
          <a:p>
            <a:pPr>
              <a:defRPr/>
            </a:pPr>
            <a:endParaRPr lang="en-US"/>
          </a:p>
        </p:txBody>
      </p:sp>
      <p:sp>
        <p:nvSpPr>
          <p:cNvPr id="13315" name="Rectangle 3"/>
          <p:cNvSpPr>
            <a:spLocks noChangeArrowheads="1"/>
          </p:cNvSpPr>
          <p:nvPr/>
        </p:nvSpPr>
        <p:spPr bwMode="auto">
          <a:xfrm>
            <a:off x="152400" y="609600"/>
            <a:ext cx="8686800" cy="4648200"/>
          </a:xfrm>
          <a:prstGeom prst="rect">
            <a:avLst/>
          </a:prstGeom>
          <a:noFill/>
          <a:ln w="28575">
            <a:solidFill>
              <a:schemeClr val="bg2"/>
            </a:solidFill>
            <a:prstDash val="sysDot"/>
            <a:miter lim="800000"/>
            <a:headEnd/>
            <a:tailEnd/>
          </a:ln>
        </p:spPr>
        <p:txBody>
          <a:bodyPr wrap="none" anchor="ctr"/>
          <a:lstStyle/>
          <a:p>
            <a:endParaRPr lang="en-US"/>
          </a:p>
        </p:txBody>
      </p:sp>
      <p:sp>
        <p:nvSpPr>
          <p:cNvPr id="13316" name="Rectangle 4"/>
          <p:cNvSpPr>
            <a:spLocks noGrp="1" noChangeArrowheads="1"/>
          </p:cNvSpPr>
          <p:nvPr>
            <p:ph type="title" idx="4294967295"/>
          </p:nvPr>
        </p:nvSpPr>
        <p:spPr>
          <a:xfrm>
            <a:off x="76200" y="55563"/>
            <a:ext cx="8753475" cy="449262"/>
          </a:xfrm>
        </p:spPr>
        <p:txBody>
          <a:bodyPr/>
          <a:lstStyle/>
          <a:p>
            <a:r>
              <a:rPr lang="en-US" dirty="0" smtClean="0"/>
              <a:t>Solution Application Landscape</a:t>
            </a:r>
          </a:p>
        </p:txBody>
      </p:sp>
      <p:sp>
        <p:nvSpPr>
          <p:cNvPr id="13317" name="Line 5"/>
          <p:cNvSpPr>
            <a:spLocks noChangeShapeType="1"/>
          </p:cNvSpPr>
          <p:nvPr/>
        </p:nvSpPr>
        <p:spPr bwMode="auto">
          <a:xfrm>
            <a:off x="3048000" y="2819400"/>
            <a:ext cx="2209800" cy="0"/>
          </a:xfrm>
          <a:prstGeom prst="line">
            <a:avLst/>
          </a:prstGeom>
          <a:noFill/>
          <a:ln w="19050">
            <a:solidFill>
              <a:srgbClr val="0066CC"/>
            </a:solidFill>
            <a:round/>
            <a:headEnd/>
            <a:tailEnd/>
          </a:ln>
        </p:spPr>
        <p:txBody>
          <a:bodyPr/>
          <a:lstStyle/>
          <a:p>
            <a:endParaRPr lang="en-US"/>
          </a:p>
        </p:txBody>
      </p:sp>
      <p:sp>
        <p:nvSpPr>
          <p:cNvPr id="13318" name="Line 6"/>
          <p:cNvSpPr>
            <a:spLocks noChangeShapeType="1"/>
          </p:cNvSpPr>
          <p:nvPr/>
        </p:nvSpPr>
        <p:spPr bwMode="auto">
          <a:xfrm>
            <a:off x="1524000" y="2514600"/>
            <a:ext cx="3733800" cy="0"/>
          </a:xfrm>
          <a:prstGeom prst="line">
            <a:avLst/>
          </a:prstGeom>
          <a:noFill/>
          <a:ln w="19050">
            <a:solidFill>
              <a:srgbClr val="0066CC"/>
            </a:solidFill>
            <a:round/>
            <a:headEnd/>
            <a:tailEnd type="triangle" w="med" len="med"/>
          </a:ln>
        </p:spPr>
        <p:txBody>
          <a:bodyPr/>
          <a:lstStyle/>
          <a:p>
            <a:endParaRPr lang="en-US"/>
          </a:p>
        </p:txBody>
      </p:sp>
      <p:sp>
        <p:nvSpPr>
          <p:cNvPr id="13319" name="AutoShape 7"/>
          <p:cNvSpPr>
            <a:spLocks noChangeArrowheads="1"/>
          </p:cNvSpPr>
          <p:nvPr/>
        </p:nvSpPr>
        <p:spPr bwMode="auto">
          <a:xfrm>
            <a:off x="3962400" y="2286000"/>
            <a:ext cx="914400" cy="2057400"/>
          </a:xfrm>
          <a:prstGeom prst="upDownArrow">
            <a:avLst>
              <a:gd name="adj1" fmla="val 50000"/>
              <a:gd name="adj2" fmla="val 45000"/>
            </a:avLst>
          </a:prstGeom>
          <a:solidFill>
            <a:schemeClr val="bg1"/>
          </a:solidFill>
          <a:ln w="28575">
            <a:solidFill>
              <a:srgbClr val="C0C0C0"/>
            </a:solidFill>
            <a:miter lim="800000"/>
            <a:headEnd/>
            <a:tailEnd/>
          </a:ln>
        </p:spPr>
        <p:txBody>
          <a:bodyPr wrap="none" anchor="ctr"/>
          <a:lstStyle/>
          <a:p>
            <a:endParaRPr lang="en-US"/>
          </a:p>
        </p:txBody>
      </p:sp>
      <p:sp>
        <p:nvSpPr>
          <p:cNvPr id="71" name="Rectangle 8"/>
          <p:cNvSpPr>
            <a:spLocks noChangeArrowheads="1"/>
          </p:cNvSpPr>
          <p:nvPr/>
        </p:nvSpPr>
        <p:spPr bwMode="auto">
          <a:xfrm>
            <a:off x="5257800" y="777875"/>
            <a:ext cx="3276600" cy="2117725"/>
          </a:xfrm>
          <a:prstGeom prst="rect">
            <a:avLst/>
          </a:prstGeom>
          <a:solidFill>
            <a:srgbClr val="FFFFFF"/>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a:p>
        </p:txBody>
      </p:sp>
      <p:sp>
        <p:nvSpPr>
          <p:cNvPr id="13321" name="Rectangle 9"/>
          <p:cNvSpPr>
            <a:spLocks noChangeArrowheads="1"/>
          </p:cNvSpPr>
          <p:nvPr/>
        </p:nvSpPr>
        <p:spPr bwMode="auto">
          <a:xfrm>
            <a:off x="5334000" y="1235075"/>
            <a:ext cx="990600" cy="381000"/>
          </a:xfrm>
          <a:prstGeom prst="rect">
            <a:avLst/>
          </a:prstGeom>
          <a:solidFill>
            <a:schemeClr val="bg2"/>
          </a:solidFill>
          <a:ln w="9525" algn="ctr">
            <a:solidFill>
              <a:schemeClr val="tx1"/>
            </a:solidFill>
            <a:miter lim="800000"/>
            <a:headEnd/>
            <a:tailEnd/>
          </a:ln>
        </p:spPr>
        <p:txBody>
          <a:bodyPr wrap="none" anchor="ctr"/>
          <a:lstStyle/>
          <a:p>
            <a:pPr algn="ctr"/>
            <a:r>
              <a:rPr lang="en-US" sz="900">
                <a:solidFill>
                  <a:schemeClr val="bg1"/>
                </a:solidFill>
              </a:rPr>
              <a:t>Retail</a:t>
            </a:r>
          </a:p>
          <a:p>
            <a:pPr algn="ctr"/>
            <a:r>
              <a:rPr lang="en-US" sz="900">
                <a:solidFill>
                  <a:schemeClr val="bg1"/>
                </a:solidFill>
              </a:rPr>
              <a:t>Merchandising</a:t>
            </a:r>
          </a:p>
        </p:txBody>
      </p:sp>
      <p:sp>
        <p:nvSpPr>
          <p:cNvPr id="13322" name="Rectangle 10"/>
          <p:cNvSpPr>
            <a:spLocks noChangeArrowheads="1"/>
          </p:cNvSpPr>
          <p:nvPr/>
        </p:nvSpPr>
        <p:spPr bwMode="auto">
          <a:xfrm>
            <a:off x="6400800" y="1235075"/>
            <a:ext cx="990600" cy="381000"/>
          </a:xfrm>
          <a:prstGeom prst="rect">
            <a:avLst/>
          </a:prstGeom>
          <a:solidFill>
            <a:schemeClr val="bg2"/>
          </a:solidFill>
          <a:ln w="9525" algn="ctr">
            <a:solidFill>
              <a:schemeClr val="tx1"/>
            </a:solidFill>
            <a:miter lim="800000"/>
            <a:headEnd/>
            <a:tailEnd/>
          </a:ln>
        </p:spPr>
        <p:txBody>
          <a:bodyPr wrap="none" anchor="ctr"/>
          <a:lstStyle/>
          <a:p>
            <a:pPr algn="ctr"/>
            <a:r>
              <a:rPr lang="en-US" sz="900">
                <a:solidFill>
                  <a:schemeClr val="bg1"/>
                </a:solidFill>
              </a:rPr>
              <a:t>Retail</a:t>
            </a:r>
          </a:p>
          <a:p>
            <a:pPr algn="ctr"/>
            <a:r>
              <a:rPr lang="en-US" sz="900">
                <a:solidFill>
                  <a:schemeClr val="bg1"/>
                </a:solidFill>
              </a:rPr>
              <a:t>Sales Audit</a:t>
            </a:r>
          </a:p>
        </p:txBody>
      </p:sp>
      <p:sp>
        <p:nvSpPr>
          <p:cNvPr id="13323" name="Rectangle 11"/>
          <p:cNvSpPr>
            <a:spLocks noChangeArrowheads="1"/>
          </p:cNvSpPr>
          <p:nvPr/>
        </p:nvSpPr>
        <p:spPr bwMode="auto">
          <a:xfrm>
            <a:off x="7467600" y="1235075"/>
            <a:ext cx="990600" cy="381000"/>
          </a:xfrm>
          <a:prstGeom prst="rect">
            <a:avLst/>
          </a:prstGeom>
          <a:solidFill>
            <a:schemeClr val="bg2"/>
          </a:solidFill>
          <a:ln w="9525" algn="ctr">
            <a:solidFill>
              <a:schemeClr val="tx1"/>
            </a:solidFill>
            <a:miter lim="800000"/>
            <a:headEnd/>
            <a:tailEnd/>
          </a:ln>
        </p:spPr>
        <p:txBody>
          <a:bodyPr wrap="none" anchor="ctr"/>
          <a:lstStyle/>
          <a:p>
            <a:pPr algn="ctr"/>
            <a:r>
              <a:rPr lang="en-US" sz="900">
                <a:solidFill>
                  <a:schemeClr val="bg1"/>
                </a:solidFill>
              </a:rPr>
              <a:t>Retail</a:t>
            </a:r>
          </a:p>
          <a:p>
            <a:pPr algn="ctr"/>
            <a:r>
              <a:rPr lang="en-US" sz="900">
                <a:solidFill>
                  <a:schemeClr val="bg1"/>
                </a:solidFill>
              </a:rPr>
              <a:t>Price Management</a:t>
            </a:r>
          </a:p>
        </p:txBody>
      </p:sp>
      <p:sp>
        <p:nvSpPr>
          <p:cNvPr id="13324" name="Text Box 12"/>
          <p:cNvSpPr txBox="1">
            <a:spLocks noChangeArrowheads="1"/>
          </p:cNvSpPr>
          <p:nvPr/>
        </p:nvSpPr>
        <p:spPr bwMode="auto">
          <a:xfrm>
            <a:off x="5334000" y="762000"/>
            <a:ext cx="3124200" cy="400050"/>
          </a:xfrm>
          <a:prstGeom prst="rect">
            <a:avLst/>
          </a:prstGeom>
          <a:noFill/>
          <a:ln w="9525">
            <a:noFill/>
            <a:miter lim="800000"/>
            <a:headEnd/>
            <a:tailEnd/>
          </a:ln>
        </p:spPr>
        <p:txBody>
          <a:bodyPr>
            <a:spAutoFit/>
          </a:bodyPr>
          <a:lstStyle/>
          <a:p>
            <a:pPr algn="ctr">
              <a:spcBef>
                <a:spcPct val="50000"/>
              </a:spcBef>
            </a:pPr>
            <a:r>
              <a:rPr lang="en-US" sz="1000" b="1">
                <a:solidFill>
                  <a:srgbClr val="0066FF"/>
                </a:solidFill>
              </a:rPr>
              <a:t>Oracle Retail Merchandise Operations Management</a:t>
            </a:r>
          </a:p>
        </p:txBody>
      </p:sp>
      <p:sp>
        <p:nvSpPr>
          <p:cNvPr id="13325" name="Rectangle 13"/>
          <p:cNvSpPr>
            <a:spLocks noChangeArrowheads="1"/>
          </p:cNvSpPr>
          <p:nvPr/>
        </p:nvSpPr>
        <p:spPr bwMode="auto">
          <a:xfrm>
            <a:off x="5334000" y="1692275"/>
            <a:ext cx="990600" cy="381000"/>
          </a:xfrm>
          <a:prstGeom prst="rect">
            <a:avLst/>
          </a:prstGeom>
          <a:solidFill>
            <a:schemeClr val="bg2"/>
          </a:solidFill>
          <a:ln w="9525" algn="ctr">
            <a:solidFill>
              <a:schemeClr val="tx1"/>
            </a:solidFill>
            <a:miter lim="800000"/>
            <a:headEnd/>
            <a:tailEnd/>
          </a:ln>
        </p:spPr>
        <p:txBody>
          <a:bodyPr wrap="none" anchor="ctr"/>
          <a:lstStyle/>
          <a:p>
            <a:pPr algn="ctr"/>
            <a:r>
              <a:rPr lang="en-US" sz="900">
                <a:solidFill>
                  <a:schemeClr val="bg1"/>
                </a:solidFill>
              </a:rPr>
              <a:t>Retail</a:t>
            </a:r>
          </a:p>
          <a:p>
            <a:pPr algn="ctr"/>
            <a:r>
              <a:rPr lang="en-US" sz="900">
                <a:solidFill>
                  <a:schemeClr val="bg1"/>
                </a:solidFill>
              </a:rPr>
              <a:t>Security Manager</a:t>
            </a:r>
          </a:p>
        </p:txBody>
      </p:sp>
      <p:sp>
        <p:nvSpPr>
          <p:cNvPr id="13326" name="Rectangle 14"/>
          <p:cNvSpPr>
            <a:spLocks noChangeArrowheads="1"/>
          </p:cNvSpPr>
          <p:nvPr/>
        </p:nvSpPr>
        <p:spPr bwMode="auto">
          <a:xfrm>
            <a:off x="6400800" y="1692275"/>
            <a:ext cx="990600" cy="381000"/>
          </a:xfrm>
          <a:prstGeom prst="rect">
            <a:avLst/>
          </a:prstGeom>
          <a:solidFill>
            <a:schemeClr val="bg2"/>
          </a:solidFill>
          <a:ln w="9525" algn="ctr">
            <a:solidFill>
              <a:schemeClr val="tx1"/>
            </a:solidFill>
            <a:miter lim="800000"/>
            <a:headEnd/>
            <a:tailEnd/>
          </a:ln>
        </p:spPr>
        <p:txBody>
          <a:bodyPr wrap="none" anchor="ctr"/>
          <a:lstStyle/>
          <a:p>
            <a:pPr algn="ctr"/>
            <a:r>
              <a:rPr lang="en-US" sz="900">
                <a:solidFill>
                  <a:schemeClr val="bg1"/>
                </a:solidFill>
              </a:rPr>
              <a:t>Retail</a:t>
            </a:r>
          </a:p>
          <a:p>
            <a:pPr algn="ctr"/>
            <a:r>
              <a:rPr lang="en-US" sz="900">
                <a:solidFill>
                  <a:schemeClr val="bg1"/>
                </a:solidFill>
              </a:rPr>
              <a:t>Invoice Matching</a:t>
            </a:r>
          </a:p>
        </p:txBody>
      </p:sp>
      <p:sp>
        <p:nvSpPr>
          <p:cNvPr id="13327" name="Rectangle 15"/>
          <p:cNvSpPr>
            <a:spLocks noChangeArrowheads="1"/>
          </p:cNvSpPr>
          <p:nvPr/>
        </p:nvSpPr>
        <p:spPr bwMode="auto">
          <a:xfrm>
            <a:off x="7467600" y="1692275"/>
            <a:ext cx="990600" cy="381000"/>
          </a:xfrm>
          <a:prstGeom prst="rect">
            <a:avLst/>
          </a:prstGeom>
          <a:solidFill>
            <a:schemeClr val="bg2"/>
          </a:solidFill>
          <a:ln w="9525" algn="ctr">
            <a:solidFill>
              <a:schemeClr val="tx1"/>
            </a:solidFill>
            <a:miter lim="800000"/>
            <a:headEnd/>
            <a:tailEnd/>
          </a:ln>
        </p:spPr>
        <p:txBody>
          <a:bodyPr wrap="none" anchor="ctr"/>
          <a:lstStyle/>
          <a:p>
            <a:pPr algn="ctr"/>
            <a:r>
              <a:rPr lang="en-US" sz="900">
                <a:solidFill>
                  <a:schemeClr val="bg1"/>
                </a:solidFill>
              </a:rPr>
              <a:t>Retail</a:t>
            </a:r>
          </a:p>
          <a:p>
            <a:pPr algn="ctr"/>
            <a:r>
              <a:rPr lang="en-US" sz="900">
                <a:solidFill>
                  <a:schemeClr val="bg1"/>
                </a:solidFill>
              </a:rPr>
              <a:t>Allocation</a:t>
            </a:r>
          </a:p>
        </p:txBody>
      </p:sp>
      <p:sp>
        <p:nvSpPr>
          <p:cNvPr id="13328" name="Rectangle 16"/>
          <p:cNvSpPr>
            <a:spLocks noChangeArrowheads="1"/>
          </p:cNvSpPr>
          <p:nvPr/>
        </p:nvSpPr>
        <p:spPr bwMode="auto">
          <a:xfrm>
            <a:off x="5334000" y="2149475"/>
            <a:ext cx="1524000" cy="381000"/>
          </a:xfrm>
          <a:prstGeom prst="rect">
            <a:avLst/>
          </a:prstGeom>
          <a:solidFill>
            <a:schemeClr val="bg2"/>
          </a:solidFill>
          <a:ln w="9525" algn="ctr">
            <a:solidFill>
              <a:schemeClr val="tx1"/>
            </a:solidFill>
            <a:miter lim="800000"/>
            <a:headEnd/>
            <a:tailEnd/>
          </a:ln>
        </p:spPr>
        <p:txBody>
          <a:bodyPr wrap="none" anchor="ctr"/>
          <a:lstStyle/>
          <a:p>
            <a:pPr algn="ctr"/>
            <a:r>
              <a:rPr lang="en-US" sz="900">
                <a:solidFill>
                  <a:schemeClr val="bg1"/>
                </a:solidFill>
              </a:rPr>
              <a:t>Retail</a:t>
            </a:r>
          </a:p>
          <a:p>
            <a:pPr algn="ctr"/>
            <a:r>
              <a:rPr lang="en-US" sz="900">
                <a:solidFill>
                  <a:schemeClr val="bg1"/>
                </a:solidFill>
              </a:rPr>
              <a:t>Trade Management</a:t>
            </a:r>
          </a:p>
        </p:txBody>
      </p:sp>
      <p:sp>
        <p:nvSpPr>
          <p:cNvPr id="13329" name="Rectangle 17"/>
          <p:cNvSpPr>
            <a:spLocks noChangeArrowheads="1"/>
          </p:cNvSpPr>
          <p:nvPr/>
        </p:nvSpPr>
        <p:spPr bwMode="auto">
          <a:xfrm>
            <a:off x="6934200" y="2149475"/>
            <a:ext cx="1524000" cy="381000"/>
          </a:xfrm>
          <a:prstGeom prst="rect">
            <a:avLst/>
          </a:prstGeom>
          <a:solidFill>
            <a:schemeClr val="bg2"/>
          </a:solidFill>
          <a:ln w="9525" algn="ctr">
            <a:solidFill>
              <a:schemeClr val="tx1"/>
            </a:solidFill>
            <a:miter lim="800000"/>
            <a:headEnd/>
            <a:tailEnd/>
          </a:ln>
        </p:spPr>
        <p:txBody>
          <a:bodyPr wrap="none" anchor="ctr"/>
          <a:lstStyle/>
          <a:p>
            <a:pPr algn="ctr"/>
            <a:r>
              <a:rPr lang="en-US" sz="900">
                <a:solidFill>
                  <a:schemeClr val="bg1"/>
                </a:solidFill>
              </a:rPr>
              <a:t>Retail Central Office</a:t>
            </a:r>
          </a:p>
        </p:txBody>
      </p:sp>
      <p:sp>
        <p:nvSpPr>
          <p:cNvPr id="81" name="Rectangle 18"/>
          <p:cNvSpPr>
            <a:spLocks noChangeArrowheads="1"/>
          </p:cNvSpPr>
          <p:nvPr/>
        </p:nvSpPr>
        <p:spPr bwMode="auto">
          <a:xfrm>
            <a:off x="457200" y="777875"/>
            <a:ext cx="3276600" cy="1508125"/>
          </a:xfrm>
          <a:prstGeom prst="rect">
            <a:avLst/>
          </a:prstGeom>
          <a:solidFill>
            <a:srgbClr val="FFFFFF"/>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a:p>
        </p:txBody>
      </p:sp>
      <p:sp>
        <p:nvSpPr>
          <p:cNvPr id="13331" name="Rectangle 19"/>
          <p:cNvSpPr>
            <a:spLocks noChangeArrowheads="1"/>
          </p:cNvSpPr>
          <p:nvPr/>
        </p:nvSpPr>
        <p:spPr bwMode="auto">
          <a:xfrm>
            <a:off x="533400" y="1235075"/>
            <a:ext cx="990600" cy="381000"/>
          </a:xfrm>
          <a:prstGeom prst="rect">
            <a:avLst/>
          </a:prstGeom>
          <a:solidFill>
            <a:srgbClr val="00CCFF"/>
          </a:solidFill>
          <a:ln w="9525" algn="ctr">
            <a:solidFill>
              <a:schemeClr val="tx1"/>
            </a:solidFill>
            <a:miter lim="800000"/>
            <a:headEnd/>
            <a:tailEnd/>
          </a:ln>
        </p:spPr>
        <p:txBody>
          <a:bodyPr wrap="none" anchor="ctr"/>
          <a:lstStyle/>
          <a:p>
            <a:pPr algn="ctr"/>
            <a:r>
              <a:rPr lang="en-US" sz="900">
                <a:solidFill>
                  <a:schemeClr val="bg1"/>
                </a:solidFill>
              </a:rPr>
              <a:t>General Ledger</a:t>
            </a:r>
          </a:p>
        </p:txBody>
      </p:sp>
      <p:sp>
        <p:nvSpPr>
          <p:cNvPr id="13332" name="Rectangle 20"/>
          <p:cNvSpPr>
            <a:spLocks noChangeArrowheads="1"/>
          </p:cNvSpPr>
          <p:nvPr/>
        </p:nvSpPr>
        <p:spPr bwMode="auto">
          <a:xfrm>
            <a:off x="1600200" y="1235075"/>
            <a:ext cx="990600" cy="381000"/>
          </a:xfrm>
          <a:prstGeom prst="rect">
            <a:avLst/>
          </a:prstGeom>
          <a:solidFill>
            <a:srgbClr val="00CCFF"/>
          </a:solidFill>
          <a:ln w="9525" algn="ctr">
            <a:solidFill>
              <a:schemeClr val="tx1"/>
            </a:solidFill>
            <a:miter lim="800000"/>
            <a:headEnd/>
            <a:tailEnd/>
          </a:ln>
        </p:spPr>
        <p:txBody>
          <a:bodyPr wrap="none" anchor="ctr"/>
          <a:lstStyle/>
          <a:p>
            <a:pPr algn="ctr"/>
            <a:r>
              <a:rPr lang="en-US" sz="900">
                <a:solidFill>
                  <a:schemeClr val="bg1"/>
                </a:solidFill>
              </a:rPr>
              <a:t>Accounts</a:t>
            </a:r>
          </a:p>
          <a:p>
            <a:pPr algn="ctr"/>
            <a:r>
              <a:rPr lang="en-US" sz="900">
                <a:solidFill>
                  <a:schemeClr val="bg1"/>
                </a:solidFill>
              </a:rPr>
              <a:t>Receivables</a:t>
            </a:r>
          </a:p>
        </p:txBody>
      </p:sp>
      <p:sp>
        <p:nvSpPr>
          <p:cNvPr id="13333" name="Rectangle 21"/>
          <p:cNvSpPr>
            <a:spLocks noChangeArrowheads="1"/>
          </p:cNvSpPr>
          <p:nvPr/>
        </p:nvSpPr>
        <p:spPr bwMode="auto">
          <a:xfrm>
            <a:off x="2667000" y="1235075"/>
            <a:ext cx="990600" cy="381000"/>
          </a:xfrm>
          <a:prstGeom prst="rect">
            <a:avLst/>
          </a:prstGeom>
          <a:solidFill>
            <a:srgbClr val="00CCFF"/>
          </a:solidFill>
          <a:ln w="9525" algn="ctr">
            <a:solidFill>
              <a:schemeClr val="tx1"/>
            </a:solidFill>
            <a:miter lim="800000"/>
            <a:headEnd/>
            <a:tailEnd/>
          </a:ln>
        </p:spPr>
        <p:txBody>
          <a:bodyPr wrap="none" anchor="ctr"/>
          <a:lstStyle/>
          <a:p>
            <a:pPr algn="ctr"/>
            <a:r>
              <a:rPr lang="en-US" sz="900">
                <a:solidFill>
                  <a:schemeClr val="bg1"/>
                </a:solidFill>
              </a:rPr>
              <a:t>Accounts</a:t>
            </a:r>
          </a:p>
          <a:p>
            <a:pPr algn="ctr"/>
            <a:r>
              <a:rPr lang="en-US" sz="900">
                <a:solidFill>
                  <a:schemeClr val="bg1"/>
                </a:solidFill>
              </a:rPr>
              <a:t>Payable</a:t>
            </a:r>
          </a:p>
        </p:txBody>
      </p:sp>
      <p:sp>
        <p:nvSpPr>
          <p:cNvPr id="13334" name="Text Box 22"/>
          <p:cNvSpPr txBox="1">
            <a:spLocks noChangeArrowheads="1"/>
          </p:cNvSpPr>
          <p:nvPr/>
        </p:nvSpPr>
        <p:spPr bwMode="auto">
          <a:xfrm>
            <a:off x="685800" y="854075"/>
            <a:ext cx="2895600" cy="244475"/>
          </a:xfrm>
          <a:prstGeom prst="rect">
            <a:avLst/>
          </a:prstGeom>
          <a:noFill/>
          <a:ln w="9525">
            <a:noFill/>
            <a:miter lim="800000"/>
            <a:headEnd/>
            <a:tailEnd/>
          </a:ln>
        </p:spPr>
        <p:txBody>
          <a:bodyPr>
            <a:spAutoFit/>
          </a:bodyPr>
          <a:lstStyle/>
          <a:p>
            <a:pPr>
              <a:spcBef>
                <a:spcPct val="50000"/>
              </a:spcBef>
            </a:pPr>
            <a:r>
              <a:rPr lang="en-US" sz="1000" b="1">
                <a:solidFill>
                  <a:srgbClr val="0066FF"/>
                </a:solidFill>
              </a:rPr>
              <a:t>Oracle E-Business Financial Applications</a:t>
            </a:r>
          </a:p>
        </p:txBody>
      </p:sp>
      <p:sp>
        <p:nvSpPr>
          <p:cNvPr id="13335" name="Rectangle 23"/>
          <p:cNvSpPr>
            <a:spLocks noChangeArrowheads="1"/>
          </p:cNvSpPr>
          <p:nvPr/>
        </p:nvSpPr>
        <p:spPr bwMode="auto">
          <a:xfrm>
            <a:off x="533400" y="1692275"/>
            <a:ext cx="990600" cy="381000"/>
          </a:xfrm>
          <a:prstGeom prst="rect">
            <a:avLst/>
          </a:prstGeom>
          <a:solidFill>
            <a:srgbClr val="00CCFF"/>
          </a:solidFill>
          <a:ln w="9525" algn="ctr">
            <a:solidFill>
              <a:schemeClr val="tx1"/>
            </a:solidFill>
            <a:miter lim="800000"/>
            <a:headEnd/>
            <a:tailEnd/>
          </a:ln>
        </p:spPr>
        <p:txBody>
          <a:bodyPr wrap="none" anchor="ctr"/>
          <a:lstStyle/>
          <a:p>
            <a:pPr algn="ctr"/>
            <a:r>
              <a:rPr lang="en-US" sz="900">
                <a:solidFill>
                  <a:schemeClr val="bg1"/>
                </a:solidFill>
              </a:rPr>
              <a:t>Fixed </a:t>
            </a:r>
          </a:p>
          <a:p>
            <a:pPr algn="ctr"/>
            <a:r>
              <a:rPr lang="en-US" sz="900">
                <a:solidFill>
                  <a:schemeClr val="bg1"/>
                </a:solidFill>
              </a:rPr>
              <a:t>Assets</a:t>
            </a:r>
          </a:p>
        </p:txBody>
      </p:sp>
      <p:sp>
        <p:nvSpPr>
          <p:cNvPr id="87" name="Rectangle 24"/>
          <p:cNvSpPr>
            <a:spLocks noChangeArrowheads="1"/>
          </p:cNvSpPr>
          <p:nvPr/>
        </p:nvSpPr>
        <p:spPr bwMode="auto">
          <a:xfrm>
            <a:off x="381000" y="4191000"/>
            <a:ext cx="3276600" cy="914400"/>
          </a:xfrm>
          <a:prstGeom prst="rect">
            <a:avLst/>
          </a:prstGeom>
          <a:solidFill>
            <a:srgbClr val="FFFFFF"/>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a:p>
        </p:txBody>
      </p:sp>
      <p:sp>
        <p:nvSpPr>
          <p:cNvPr id="13337" name="Text Box 25"/>
          <p:cNvSpPr txBox="1">
            <a:spLocks noChangeArrowheads="1"/>
          </p:cNvSpPr>
          <p:nvPr/>
        </p:nvSpPr>
        <p:spPr bwMode="auto">
          <a:xfrm>
            <a:off x="1447800" y="4251325"/>
            <a:ext cx="1143000" cy="244475"/>
          </a:xfrm>
          <a:prstGeom prst="rect">
            <a:avLst/>
          </a:prstGeom>
          <a:noFill/>
          <a:ln w="9525">
            <a:noFill/>
            <a:miter lim="800000"/>
            <a:headEnd/>
            <a:tailEnd/>
          </a:ln>
        </p:spPr>
        <p:txBody>
          <a:bodyPr>
            <a:spAutoFit/>
          </a:bodyPr>
          <a:lstStyle/>
          <a:p>
            <a:pPr>
              <a:spcBef>
                <a:spcPct val="50000"/>
              </a:spcBef>
            </a:pPr>
            <a:r>
              <a:rPr lang="en-US" sz="1000" b="1">
                <a:solidFill>
                  <a:srgbClr val="0066FF"/>
                </a:solidFill>
              </a:rPr>
              <a:t>Store Systems</a:t>
            </a:r>
          </a:p>
        </p:txBody>
      </p:sp>
      <p:sp>
        <p:nvSpPr>
          <p:cNvPr id="13338" name="Rectangle 26"/>
          <p:cNvSpPr>
            <a:spLocks noChangeArrowheads="1"/>
          </p:cNvSpPr>
          <p:nvPr/>
        </p:nvSpPr>
        <p:spPr bwMode="auto">
          <a:xfrm>
            <a:off x="457200" y="4556125"/>
            <a:ext cx="1447800" cy="396875"/>
          </a:xfrm>
          <a:prstGeom prst="rect">
            <a:avLst/>
          </a:prstGeom>
          <a:solidFill>
            <a:schemeClr val="bg2"/>
          </a:solidFill>
          <a:ln w="9525" algn="ctr">
            <a:solidFill>
              <a:schemeClr val="tx1"/>
            </a:solidFill>
            <a:miter lim="800000"/>
            <a:headEnd/>
            <a:tailEnd/>
          </a:ln>
        </p:spPr>
        <p:txBody>
          <a:bodyPr wrap="none" anchor="ctr"/>
          <a:lstStyle/>
          <a:p>
            <a:pPr algn="ctr"/>
            <a:r>
              <a:rPr lang="en-US" sz="900">
                <a:solidFill>
                  <a:schemeClr val="bg1"/>
                </a:solidFill>
              </a:rPr>
              <a:t>Oracle Retail POS &amp; BO</a:t>
            </a:r>
          </a:p>
        </p:txBody>
      </p:sp>
      <p:sp>
        <p:nvSpPr>
          <p:cNvPr id="90" name="Rectangle 27"/>
          <p:cNvSpPr>
            <a:spLocks noChangeArrowheads="1"/>
          </p:cNvSpPr>
          <p:nvPr/>
        </p:nvSpPr>
        <p:spPr bwMode="auto">
          <a:xfrm>
            <a:off x="5257800" y="4191000"/>
            <a:ext cx="3276600" cy="990600"/>
          </a:xfrm>
          <a:prstGeom prst="rect">
            <a:avLst/>
          </a:prstGeom>
          <a:solidFill>
            <a:srgbClr val="FFFFFF"/>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a:p>
        </p:txBody>
      </p:sp>
      <p:sp>
        <p:nvSpPr>
          <p:cNvPr id="13340" name="Text Box 28"/>
          <p:cNvSpPr txBox="1">
            <a:spLocks noChangeArrowheads="1"/>
          </p:cNvSpPr>
          <p:nvPr/>
        </p:nvSpPr>
        <p:spPr bwMode="auto">
          <a:xfrm>
            <a:off x="5410200" y="4191000"/>
            <a:ext cx="3048000" cy="396875"/>
          </a:xfrm>
          <a:prstGeom prst="rect">
            <a:avLst/>
          </a:prstGeom>
          <a:noFill/>
          <a:ln w="9525">
            <a:noFill/>
            <a:miter lim="800000"/>
            <a:headEnd/>
            <a:tailEnd/>
          </a:ln>
        </p:spPr>
        <p:txBody>
          <a:bodyPr>
            <a:spAutoFit/>
          </a:bodyPr>
          <a:lstStyle/>
          <a:p>
            <a:pPr algn="ctr">
              <a:spcBef>
                <a:spcPct val="50000"/>
              </a:spcBef>
            </a:pPr>
            <a:r>
              <a:rPr lang="en-US" sz="1000" b="1">
                <a:solidFill>
                  <a:srgbClr val="0066FF"/>
                </a:solidFill>
              </a:rPr>
              <a:t>Oracle Retail Warehouse Management System (ORWMS)</a:t>
            </a:r>
          </a:p>
        </p:txBody>
      </p:sp>
      <p:sp>
        <p:nvSpPr>
          <p:cNvPr id="13341" name="Rectangle 29"/>
          <p:cNvSpPr>
            <a:spLocks noChangeArrowheads="1"/>
          </p:cNvSpPr>
          <p:nvPr/>
        </p:nvSpPr>
        <p:spPr bwMode="auto">
          <a:xfrm>
            <a:off x="5334000" y="4648200"/>
            <a:ext cx="3124200" cy="381000"/>
          </a:xfrm>
          <a:prstGeom prst="rect">
            <a:avLst/>
          </a:prstGeom>
          <a:solidFill>
            <a:schemeClr val="bg2"/>
          </a:solidFill>
          <a:ln w="9525" algn="ctr">
            <a:solidFill>
              <a:schemeClr val="tx1"/>
            </a:solidFill>
            <a:miter lim="800000"/>
            <a:headEnd/>
            <a:tailEnd/>
          </a:ln>
        </p:spPr>
        <p:txBody>
          <a:bodyPr wrap="none" anchor="ctr"/>
          <a:lstStyle/>
          <a:p>
            <a:pPr algn="ctr"/>
            <a:r>
              <a:rPr lang="en-US" sz="900">
                <a:solidFill>
                  <a:schemeClr val="bg1"/>
                </a:solidFill>
              </a:rPr>
              <a:t>ORWMS</a:t>
            </a:r>
          </a:p>
        </p:txBody>
      </p:sp>
      <p:sp>
        <p:nvSpPr>
          <p:cNvPr id="13342" name="Line 30"/>
          <p:cNvSpPr>
            <a:spLocks noChangeShapeType="1"/>
          </p:cNvSpPr>
          <p:nvPr/>
        </p:nvSpPr>
        <p:spPr bwMode="auto">
          <a:xfrm>
            <a:off x="6324600" y="2897188"/>
            <a:ext cx="0" cy="1293812"/>
          </a:xfrm>
          <a:prstGeom prst="line">
            <a:avLst/>
          </a:prstGeom>
          <a:noFill/>
          <a:ln w="19050">
            <a:solidFill>
              <a:srgbClr val="0066CC"/>
            </a:solidFill>
            <a:round/>
            <a:headEnd/>
            <a:tailEnd type="triangle" w="med" len="med"/>
          </a:ln>
        </p:spPr>
        <p:txBody>
          <a:bodyPr/>
          <a:lstStyle/>
          <a:p>
            <a:endParaRPr lang="en-US"/>
          </a:p>
        </p:txBody>
      </p:sp>
      <p:sp>
        <p:nvSpPr>
          <p:cNvPr id="13343" name="Text Box 31"/>
          <p:cNvSpPr txBox="1">
            <a:spLocks noChangeArrowheads="1"/>
          </p:cNvSpPr>
          <p:nvPr/>
        </p:nvSpPr>
        <p:spPr bwMode="auto">
          <a:xfrm rot="-5400000">
            <a:off x="5266532" y="3113881"/>
            <a:ext cx="1293812" cy="854075"/>
          </a:xfrm>
          <a:prstGeom prst="rect">
            <a:avLst/>
          </a:prstGeom>
          <a:noFill/>
          <a:ln w="9525">
            <a:noFill/>
            <a:miter lim="800000"/>
            <a:headEnd/>
            <a:tailEnd/>
          </a:ln>
        </p:spPr>
        <p:txBody>
          <a:bodyPr>
            <a:spAutoFit/>
          </a:bodyPr>
          <a:lstStyle/>
          <a:p>
            <a:pPr>
              <a:spcBef>
                <a:spcPct val="50000"/>
              </a:spcBef>
            </a:pPr>
            <a:r>
              <a:rPr lang="en-US" sz="1000"/>
              <a:t>Item and attributes, Location, Transfers, allocations</a:t>
            </a:r>
          </a:p>
        </p:txBody>
      </p:sp>
      <p:sp>
        <p:nvSpPr>
          <p:cNvPr id="13344" name="Text Box 35"/>
          <p:cNvSpPr txBox="1">
            <a:spLocks noChangeArrowheads="1"/>
          </p:cNvSpPr>
          <p:nvPr/>
        </p:nvSpPr>
        <p:spPr bwMode="auto">
          <a:xfrm rot="-5400000">
            <a:off x="7171531" y="3191669"/>
            <a:ext cx="1293813" cy="701675"/>
          </a:xfrm>
          <a:prstGeom prst="rect">
            <a:avLst/>
          </a:prstGeom>
          <a:noFill/>
          <a:ln w="9525">
            <a:noFill/>
            <a:miter lim="800000"/>
            <a:headEnd/>
            <a:tailEnd/>
          </a:ln>
        </p:spPr>
        <p:txBody>
          <a:bodyPr>
            <a:spAutoFit/>
          </a:bodyPr>
          <a:lstStyle/>
          <a:p>
            <a:pPr>
              <a:spcBef>
                <a:spcPct val="50000"/>
              </a:spcBef>
            </a:pPr>
            <a:r>
              <a:rPr lang="en-US" sz="1000"/>
              <a:t>PO Receipts, Shipments, Stock Counts, Stock adjustments</a:t>
            </a:r>
          </a:p>
        </p:txBody>
      </p:sp>
      <p:sp>
        <p:nvSpPr>
          <p:cNvPr id="13345" name="Line 41"/>
          <p:cNvSpPr>
            <a:spLocks noChangeShapeType="1"/>
          </p:cNvSpPr>
          <p:nvPr/>
        </p:nvSpPr>
        <p:spPr bwMode="auto">
          <a:xfrm>
            <a:off x="3657600" y="4648200"/>
            <a:ext cx="1600200" cy="0"/>
          </a:xfrm>
          <a:prstGeom prst="line">
            <a:avLst/>
          </a:prstGeom>
          <a:noFill/>
          <a:ln w="19050">
            <a:solidFill>
              <a:srgbClr val="0066CC"/>
            </a:solidFill>
            <a:round/>
            <a:headEnd type="triangle" w="med" len="med"/>
            <a:tailEnd/>
          </a:ln>
        </p:spPr>
        <p:txBody>
          <a:bodyPr/>
          <a:lstStyle/>
          <a:p>
            <a:endParaRPr lang="en-US"/>
          </a:p>
        </p:txBody>
      </p:sp>
      <p:sp>
        <p:nvSpPr>
          <p:cNvPr id="13346" name="Line 42"/>
          <p:cNvSpPr>
            <a:spLocks noChangeShapeType="1"/>
          </p:cNvSpPr>
          <p:nvPr/>
        </p:nvSpPr>
        <p:spPr bwMode="auto">
          <a:xfrm>
            <a:off x="3657600" y="5029200"/>
            <a:ext cx="1600200" cy="0"/>
          </a:xfrm>
          <a:prstGeom prst="line">
            <a:avLst/>
          </a:prstGeom>
          <a:noFill/>
          <a:ln w="19050">
            <a:solidFill>
              <a:srgbClr val="0066CC"/>
            </a:solidFill>
            <a:round/>
            <a:headEnd/>
            <a:tailEnd type="triangle" w="med" len="med"/>
          </a:ln>
        </p:spPr>
        <p:txBody>
          <a:bodyPr/>
          <a:lstStyle/>
          <a:p>
            <a:endParaRPr lang="en-US"/>
          </a:p>
        </p:txBody>
      </p:sp>
      <p:sp>
        <p:nvSpPr>
          <p:cNvPr id="13347" name="Text Box 43"/>
          <p:cNvSpPr txBox="1">
            <a:spLocks noChangeArrowheads="1"/>
          </p:cNvSpPr>
          <p:nvPr/>
        </p:nvSpPr>
        <p:spPr bwMode="auto">
          <a:xfrm>
            <a:off x="4114800" y="4343400"/>
            <a:ext cx="838200" cy="244475"/>
          </a:xfrm>
          <a:prstGeom prst="rect">
            <a:avLst/>
          </a:prstGeom>
          <a:noFill/>
          <a:ln w="9525">
            <a:noFill/>
            <a:miter lim="800000"/>
            <a:headEnd/>
            <a:tailEnd/>
          </a:ln>
        </p:spPr>
        <p:txBody>
          <a:bodyPr>
            <a:spAutoFit/>
          </a:bodyPr>
          <a:lstStyle/>
          <a:p>
            <a:pPr>
              <a:spcBef>
                <a:spcPct val="50000"/>
              </a:spcBef>
            </a:pPr>
            <a:r>
              <a:rPr lang="en-US" sz="1000"/>
              <a:t>Shipments</a:t>
            </a:r>
          </a:p>
        </p:txBody>
      </p:sp>
      <p:sp>
        <p:nvSpPr>
          <p:cNvPr id="13348" name="Text Box 44"/>
          <p:cNvSpPr txBox="1">
            <a:spLocks noChangeArrowheads="1"/>
          </p:cNvSpPr>
          <p:nvPr/>
        </p:nvSpPr>
        <p:spPr bwMode="auto">
          <a:xfrm>
            <a:off x="4191000" y="4724400"/>
            <a:ext cx="838200" cy="244475"/>
          </a:xfrm>
          <a:prstGeom prst="rect">
            <a:avLst/>
          </a:prstGeom>
          <a:noFill/>
          <a:ln w="9525">
            <a:noFill/>
            <a:miter lim="800000"/>
            <a:headEnd/>
            <a:tailEnd/>
          </a:ln>
        </p:spPr>
        <p:txBody>
          <a:bodyPr>
            <a:spAutoFit/>
          </a:bodyPr>
          <a:lstStyle/>
          <a:p>
            <a:pPr>
              <a:spcBef>
                <a:spcPct val="50000"/>
              </a:spcBef>
            </a:pPr>
            <a:r>
              <a:rPr lang="en-US" sz="1000"/>
              <a:t>Returns</a:t>
            </a:r>
          </a:p>
        </p:txBody>
      </p:sp>
      <p:sp>
        <p:nvSpPr>
          <p:cNvPr id="13349" name="Text Box 56"/>
          <p:cNvSpPr txBox="1">
            <a:spLocks noChangeArrowheads="1"/>
          </p:cNvSpPr>
          <p:nvPr/>
        </p:nvSpPr>
        <p:spPr bwMode="auto">
          <a:xfrm rot="-5400000">
            <a:off x="311150" y="3041650"/>
            <a:ext cx="1603375" cy="549275"/>
          </a:xfrm>
          <a:prstGeom prst="rect">
            <a:avLst/>
          </a:prstGeom>
          <a:noFill/>
          <a:ln w="9525">
            <a:noFill/>
            <a:miter lim="800000"/>
            <a:headEnd/>
            <a:tailEnd/>
          </a:ln>
        </p:spPr>
        <p:txBody>
          <a:bodyPr>
            <a:spAutoFit/>
          </a:bodyPr>
          <a:lstStyle/>
          <a:p>
            <a:pPr>
              <a:spcBef>
                <a:spcPct val="50000"/>
              </a:spcBef>
            </a:pPr>
            <a:r>
              <a:rPr lang="en-US" sz="1000"/>
              <a:t>Inventory Adjustments, Stock Counts, Receipts (PO / Transfers)</a:t>
            </a:r>
          </a:p>
        </p:txBody>
      </p:sp>
      <p:sp>
        <p:nvSpPr>
          <p:cNvPr id="13350" name="Line 57"/>
          <p:cNvSpPr>
            <a:spLocks noChangeShapeType="1"/>
          </p:cNvSpPr>
          <p:nvPr/>
        </p:nvSpPr>
        <p:spPr bwMode="auto">
          <a:xfrm>
            <a:off x="3733800" y="1295400"/>
            <a:ext cx="1524000" cy="0"/>
          </a:xfrm>
          <a:prstGeom prst="line">
            <a:avLst/>
          </a:prstGeom>
          <a:noFill/>
          <a:ln w="19050">
            <a:solidFill>
              <a:srgbClr val="0066CC"/>
            </a:solidFill>
            <a:round/>
            <a:headEnd/>
            <a:tailEnd type="triangle" w="med" len="med"/>
          </a:ln>
        </p:spPr>
        <p:txBody>
          <a:bodyPr/>
          <a:lstStyle/>
          <a:p>
            <a:endParaRPr lang="en-US"/>
          </a:p>
        </p:txBody>
      </p:sp>
      <p:sp>
        <p:nvSpPr>
          <p:cNvPr id="13351" name="Text Box 58"/>
          <p:cNvSpPr txBox="1">
            <a:spLocks noChangeArrowheads="1"/>
          </p:cNvSpPr>
          <p:nvPr/>
        </p:nvSpPr>
        <p:spPr bwMode="auto">
          <a:xfrm>
            <a:off x="3810000" y="685800"/>
            <a:ext cx="1295400" cy="554038"/>
          </a:xfrm>
          <a:prstGeom prst="rect">
            <a:avLst/>
          </a:prstGeom>
          <a:noFill/>
          <a:ln w="9525">
            <a:noFill/>
            <a:miter lim="800000"/>
            <a:headEnd/>
            <a:tailEnd/>
          </a:ln>
        </p:spPr>
        <p:txBody>
          <a:bodyPr>
            <a:spAutoFit/>
          </a:bodyPr>
          <a:lstStyle/>
          <a:p>
            <a:pPr>
              <a:spcBef>
                <a:spcPct val="50000"/>
              </a:spcBef>
            </a:pPr>
            <a:r>
              <a:rPr lang="en-US" sz="1000"/>
              <a:t>Chart of accounts, Exchange Rates, Terms, Suppliers</a:t>
            </a:r>
          </a:p>
        </p:txBody>
      </p:sp>
      <p:sp>
        <p:nvSpPr>
          <p:cNvPr id="13352" name="AutoShape 63"/>
          <p:cNvSpPr>
            <a:spLocks noChangeArrowheads="1"/>
          </p:cNvSpPr>
          <p:nvPr/>
        </p:nvSpPr>
        <p:spPr bwMode="auto">
          <a:xfrm>
            <a:off x="3429000" y="2819400"/>
            <a:ext cx="1981200" cy="990600"/>
          </a:xfrm>
          <a:prstGeom prst="leftRightArrow">
            <a:avLst>
              <a:gd name="adj1" fmla="val 50000"/>
              <a:gd name="adj2" fmla="val 40000"/>
            </a:avLst>
          </a:prstGeom>
          <a:solidFill>
            <a:schemeClr val="bg1"/>
          </a:solidFill>
          <a:ln w="28575">
            <a:solidFill>
              <a:srgbClr val="C0C0C0"/>
            </a:solidFill>
            <a:miter lim="800000"/>
            <a:headEnd/>
            <a:tailEnd/>
          </a:ln>
        </p:spPr>
        <p:txBody>
          <a:bodyPr wrap="none" anchor="ctr"/>
          <a:lstStyle/>
          <a:p>
            <a:pPr algn="ctr"/>
            <a:r>
              <a:rPr lang="en-US" sz="800" b="1"/>
              <a:t>Oracle Retail Integration Bus (ORIB)</a:t>
            </a:r>
          </a:p>
          <a:p>
            <a:pPr algn="ctr"/>
            <a:r>
              <a:rPr lang="en-US" sz="800" b="1"/>
              <a:t>Oracle Retail Service Layer (RSL)</a:t>
            </a:r>
          </a:p>
          <a:p>
            <a:pPr algn="ctr"/>
            <a:r>
              <a:rPr lang="en-US" sz="800" b="1"/>
              <a:t>Batch Interfaces</a:t>
            </a:r>
          </a:p>
        </p:txBody>
      </p:sp>
      <p:sp>
        <p:nvSpPr>
          <p:cNvPr id="13353" name="Line 64"/>
          <p:cNvSpPr>
            <a:spLocks noChangeShapeType="1"/>
          </p:cNvSpPr>
          <p:nvPr/>
        </p:nvSpPr>
        <p:spPr bwMode="auto">
          <a:xfrm>
            <a:off x="3733800" y="1981200"/>
            <a:ext cx="1524000" cy="0"/>
          </a:xfrm>
          <a:prstGeom prst="line">
            <a:avLst/>
          </a:prstGeom>
          <a:noFill/>
          <a:ln w="19050">
            <a:solidFill>
              <a:srgbClr val="0066CC"/>
            </a:solidFill>
            <a:round/>
            <a:headEnd type="triangle" w="med" len="med"/>
            <a:tailEnd/>
          </a:ln>
        </p:spPr>
        <p:txBody>
          <a:bodyPr/>
          <a:lstStyle/>
          <a:p>
            <a:endParaRPr lang="en-US"/>
          </a:p>
        </p:txBody>
      </p:sp>
      <p:sp>
        <p:nvSpPr>
          <p:cNvPr id="13354" name="Text Box 65"/>
          <p:cNvSpPr txBox="1">
            <a:spLocks noChangeArrowheads="1"/>
          </p:cNvSpPr>
          <p:nvPr/>
        </p:nvSpPr>
        <p:spPr bwMode="auto">
          <a:xfrm>
            <a:off x="3886200" y="1600200"/>
            <a:ext cx="1295400" cy="396875"/>
          </a:xfrm>
          <a:prstGeom prst="rect">
            <a:avLst/>
          </a:prstGeom>
          <a:noFill/>
          <a:ln w="9525">
            <a:noFill/>
            <a:miter lim="800000"/>
            <a:headEnd/>
            <a:tailEnd/>
          </a:ln>
        </p:spPr>
        <p:txBody>
          <a:bodyPr>
            <a:spAutoFit/>
          </a:bodyPr>
          <a:lstStyle/>
          <a:p>
            <a:pPr>
              <a:spcBef>
                <a:spcPct val="50000"/>
              </a:spcBef>
            </a:pPr>
            <a:r>
              <a:rPr lang="en-US" sz="1000"/>
              <a:t>GL, AP, AR postings</a:t>
            </a:r>
          </a:p>
        </p:txBody>
      </p:sp>
      <p:sp>
        <p:nvSpPr>
          <p:cNvPr id="13355" name="Rectangle 66"/>
          <p:cNvSpPr>
            <a:spLocks noChangeArrowheads="1"/>
          </p:cNvSpPr>
          <p:nvPr/>
        </p:nvSpPr>
        <p:spPr bwMode="auto">
          <a:xfrm>
            <a:off x="1981200" y="4556125"/>
            <a:ext cx="1600200" cy="457200"/>
          </a:xfrm>
          <a:prstGeom prst="rect">
            <a:avLst/>
          </a:prstGeom>
          <a:solidFill>
            <a:schemeClr val="bg2"/>
          </a:solidFill>
          <a:ln w="9525" algn="ctr">
            <a:solidFill>
              <a:schemeClr val="tx1"/>
            </a:solidFill>
            <a:miter lim="800000"/>
            <a:headEnd/>
            <a:tailEnd/>
          </a:ln>
        </p:spPr>
        <p:txBody>
          <a:bodyPr wrap="none" anchor="ctr"/>
          <a:lstStyle/>
          <a:p>
            <a:pPr algn="ctr"/>
            <a:r>
              <a:rPr lang="en-US" sz="900">
                <a:solidFill>
                  <a:schemeClr val="bg1"/>
                </a:solidFill>
              </a:rPr>
              <a:t>Oracle Retail </a:t>
            </a:r>
          </a:p>
          <a:p>
            <a:pPr algn="ctr"/>
            <a:r>
              <a:rPr lang="en-US" sz="900">
                <a:solidFill>
                  <a:schemeClr val="bg1"/>
                </a:solidFill>
              </a:rPr>
              <a:t>Store Inventor y Management </a:t>
            </a:r>
          </a:p>
          <a:p>
            <a:pPr algn="ctr"/>
            <a:r>
              <a:rPr lang="en-US" sz="900">
                <a:solidFill>
                  <a:schemeClr val="bg1"/>
                </a:solidFill>
              </a:rPr>
              <a:t>(OSIM)</a:t>
            </a:r>
          </a:p>
        </p:txBody>
      </p:sp>
      <p:sp>
        <p:nvSpPr>
          <p:cNvPr id="13356" name="Rectangle 67"/>
          <p:cNvSpPr>
            <a:spLocks noChangeArrowheads="1"/>
          </p:cNvSpPr>
          <p:nvPr/>
        </p:nvSpPr>
        <p:spPr bwMode="auto">
          <a:xfrm>
            <a:off x="1600200" y="1676400"/>
            <a:ext cx="990600" cy="381000"/>
          </a:xfrm>
          <a:prstGeom prst="rect">
            <a:avLst/>
          </a:prstGeom>
          <a:solidFill>
            <a:srgbClr val="00CCFF"/>
          </a:solidFill>
          <a:ln w="9525" algn="ctr">
            <a:solidFill>
              <a:schemeClr val="tx1"/>
            </a:solidFill>
            <a:miter lim="800000"/>
            <a:headEnd/>
            <a:tailEnd/>
          </a:ln>
        </p:spPr>
        <p:txBody>
          <a:bodyPr wrap="none" anchor="ctr"/>
          <a:lstStyle/>
          <a:p>
            <a:pPr algn="ctr"/>
            <a:r>
              <a:rPr lang="en-US" sz="900">
                <a:solidFill>
                  <a:schemeClr val="bg1"/>
                </a:solidFill>
              </a:rPr>
              <a:t>Purchase </a:t>
            </a:r>
          </a:p>
          <a:p>
            <a:pPr algn="ctr"/>
            <a:r>
              <a:rPr lang="en-US" sz="900">
                <a:solidFill>
                  <a:schemeClr val="bg1"/>
                </a:solidFill>
              </a:rPr>
              <a:t>Orders</a:t>
            </a:r>
          </a:p>
        </p:txBody>
      </p:sp>
      <p:sp>
        <p:nvSpPr>
          <p:cNvPr id="13357" name="Rectangle 68"/>
          <p:cNvSpPr>
            <a:spLocks noChangeArrowheads="1"/>
          </p:cNvSpPr>
          <p:nvPr/>
        </p:nvSpPr>
        <p:spPr bwMode="auto">
          <a:xfrm>
            <a:off x="2667000" y="1676400"/>
            <a:ext cx="990600" cy="381000"/>
          </a:xfrm>
          <a:prstGeom prst="rect">
            <a:avLst/>
          </a:prstGeom>
          <a:solidFill>
            <a:srgbClr val="00CCFF"/>
          </a:solidFill>
          <a:ln w="9525" algn="ctr">
            <a:solidFill>
              <a:schemeClr val="tx1"/>
            </a:solidFill>
            <a:miter lim="800000"/>
            <a:headEnd/>
            <a:tailEnd/>
          </a:ln>
        </p:spPr>
        <p:txBody>
          <a:bodyPr wrap="none" anchor="ctr"/>
          <a:lstStyle/>
          <a:p>
            <a:pPr algn="ctr"/>
            <a:r>
              <a:rPr lang="en-US" sz="900">
                <a:solidFill>
                  <a:schemeClr val="bg1"/>
                </a:solidFill>
              </a:rPr>
              <a:t>Cash</a:t>
            </a:r>
          </a:p>
          <a:p>
            <a:pPr algn="ctr"/>
            <a:r>
              <a:rPr lang="en-US" sz="900">
                <a:solidFill>
                  <a:schemeClr val="bg1"/>
                </a:solidFill>
              </a:rPr>
              <a:t>Management</a:t>
            </a:r>
          </a:p>
        </p:txBody>
      </p:sp>
      <p:sp>
        <p:nvSpPr>
          <p:cNvPr id="13358" name="Line 69"/>
          <p:cNvSpPr>
            <a:spLocks noChangeShapeType="1"/>
          </p:cNvSpPr>
          <p:nvPr/>
        </p:nvSpPr>
        <p:spPr bwMode="auto">
          <a:xfrm>
            <a:off x="8229600" y="2895600"/>
            <a:ext cx="0" cy="1295400"/>
          </a:xfrm>
          <a:prstGeom prst="line">
            <a:avLst/>
          </a:prstGeom>
          <a:noFill/>
          <a:ln w="19050">
            <a:solidFill>
              <a:srgbClr val="0066CC"/>
            </a:solidFill>
            <a:round/>
            <a:headEnd type="triangle" w="med" len="med"/>
            <a:tailEnd/>
          </a:ln>
        </p:spPr>
        <p:txBody>
          <a:bodyPr/>
          <a:lstStyle/>
          <a:p>
            <a:endParaRPr lang="en-US"/>
          </a:p>
        </p:txBody>
      </p:sp>
      <p:sp>
        <p:nvSpPr>
          <p:cNvPr id="13359" name="Rectangle 70"/>
          <p:cNvSpPr>
            <a:spLocks noChangeArrowheads="1"/>
          </p:cNvSpPr>
          <p:nvPr/>
        </p:nvSpPr>
        <p:spPr bwMode="auto">
          <a:xfrm>
            <a:off x="381000" y="5638800"/>
            <a:ext cx="8153400" cy="304800"/>
          </a:xfrm>
          <a:prstGeom prst="rect">
            <a:avLst/>
          </a:prstGeom>
          <a:solidFill>
            <a:schemeClr val="bg2"/>
          </a:solidFill>
          <a:ln w="9525" algn="ctr">
            <a:solidFill>
              <a:schemeClr val="tx1"/>
            </a:solidFill>
            <a:miter lim="800000"/>
            <a:headEnd/>
            <a:tailEnd/>
          </a:ln>
        </p:spPr>
        <p:txBody>
          <a:bodyPr wrap="none" anchor="ctr"/>
          <a:lstStyle/>
          <a:p>
            <a:pPr algn="ctr"/>
            <a:r>
              <a:rPr lang="en-US" sz="900">
                <a:solidFill>
                  <a:schemeClr val="bg1"/>
                </a:solidFill>
              </a:rPr>
              <a:t>Oracle Retail Data warehouse (ORDW)</a:t>
            </a:r>
          </a:p>
        </p:txBody>
      </p:sp>
      <p:sp>
        <p:nvSpPr>
          <p:cNvPr id="13360" name="Rectangle 71"/>
          <p:cNvSpPr>
            <a:spLocks noChangeArrowheads="1"/>
          </p:cNvSpPr>
          <p:nvPr/>
        </p:nvSpPr>
        <p:spPr bwMode="auto">
          <a:xfrm>
            <a:off x="2514600" y="6096000"/>
            <a:ext cx="6019800" cy="228600"/>
          </a:xfrm>
          <a:prstGeom prst="rect">
            <a:avLst/>
          </a:prstGeom>
          <a:solidFill>
            <a:schemeClr val="bg2"/>
          </a:solidFill>
          <a:ln w="9525" algn="ctr">
            <a:solidFill>
              <a:schemeClr val="tx1"/>
            </a:solidFill>
            <a:miter lim="800000"/>
            <a:headEnd/>
            <a:tailEnd/>
          </a:ln>
        </p:spPr>
        <p:txBody>
          <a:bodyPr wrap="none" anchor="ctr"/>
          <a:lstStyle/>
          <a:p>
            <a:pPr algn="ctr"/>
            <a:r>
              <a:rPr lang="en-US" sz="900">
                <a:solidFill>
                  <a:schemeClr val="bg1"/>
                </a:solidFill>
              </a:rPr>
              <a:t>Oracle Business Intelligence Enterprise Edition (OBIEE) – Analytics &amp; Reporting</a:t>
            </a:r>
          </a:p>
        </p:txBody>
      </p:sp>
      <p:sp>
        <p:nvSpPr>
          <p:cNvPr id="112" name="AutoShape 72"/>
          <p:cNvSpPr>
            <a:spLocks noChangeArrowheads="1"/>
          </p:cNvSpPr>
          <p:nvPr/>
        </p:nvSpPr>
        <p:spPr bwMode="auto">
          <a:xfrm>
            <a:off x="533400" y="5334000"/>
            <a:ext cx="381000" cy="228600"/>
          </a:xfrm>
          <a:prstGeom prst="upDownArrow">
            <a:avLst>
              <a:gd name="adj1" fmla="val 50000"/>
              <a:gd name="adj2" fmla="val 20000"/>
            </a:avLst>
          </a:prstGeom>
          <a:solidFill>
            <a:srgbClr val="C0C0C0"/>
          </a:solidFill>
          <a:ln w="9525">
            <a:solidFill>
              <a:schemeClr val="tx1"/>
            </a:solidFill>
            <a:miter lim="800000"/>
            <a:headEnd/>
            <a:tailEnd/>
          </a:ln>
          <a:effectLst>
            <a:outerShdw dist="35921" dir="2700000" algn="ctr" rotWithShape="0">
              <a:schemeClr val="tx1">
                <a:gamma/>
                <a:shade val="60000"/>
                <a:invGamma/>
                <a:alpha val="50000"/>
              </a:schemeClr>
            </a:outerShdw>
          </a:effectLst>
        </p:spPr>
        <p:txBody>
          <a:bodyPr wrap="none" anchor="ctr"/>
          <a:lstStyle/>
          <a:p>
            <a:pPr>
              <a:defRPr/>
            </a:pPr>
            <a:endParaRPr lang="en-US"/>
          </a:p>
        </p:txBody>
      </p:sp>
      <p:sp>
        <p:nvSpPr>
          <p:cNvPr id="113" name="AutoShape 73"/>
          <p:cNvSpPr>
            <a:spLocks noChangeArrowheads="1"/>
          </p:cNvSpPr>
          <p:nvPr/>
        </p:nvSpPr>
        <p:spPr bwMode="auto">
          <a:xfrm>
            <a:off x="7848600" y="5334000"/>
            <a:ext cx="381000" cy="228600"/>
          </a:xfrm>
          <a:prstGeom prst="upDownArrow">
            <a:avLst>
              <a:gd name="adj1" fmla="val 50000"/>
              <a:gd name="adj2" fmla="val 20000"/>
            </a:avLst>
          </a:prstGeom>
          <a:solidFill>
            <a:srgbClr val="C0C0C0"/>
          </a:solidFill>
          <a:ln w="9525" algn="ctr">
            <a:solidFill>
              <a:schemeClr val="tx1"/>
            </a:solidFill>
            <a:miter lim="800000"/>
            <a:headEnd/>
            <a:tailEnd/>
          </a:ln>
          <a:effectLst>
            <a:outerShdw dist="35921" dir="2700000" algn="ctr" rotWithShape="0">
              <a:schemeClr val="tx1">
                <a:gamma/>
                <a:shade val="60000"/>
                <a:invGamma/>
                <a:alpha val="50000"/>
              </a:schemeClr>
            </a:outerShdw>
          </a:effectLst>
        </p:spPr>
        <p:txBody>
          <a:bodyPr wrap="none" anchor="ctr"/>
          <a:lstStyle/>
          <a:p>
            <a:pPr>
              <a:defRPr/>
            </a:pPr>
            <a:endParaRPr lang="en-US"/>
          </a:p>
        </p:txBody>
      </p:sp>
      <p:sp>
        <p:nvSpPr>
          <p:cNvPr id="13363" name="Line 74"/>
          <p:cNvSpPr>
            <a:spLocks noChangeShapeType="1"/>
          </p:cNvSpPr>
          <p:nvPr/>
        </p:nvSpPr>
        <p:spPr bwMode="auto">
          <a:xfrm>
            <a:off x="2819400" y="5943600"/>
            <a:ext cx="0" cy="152400"/>
          </a:xfrm>
          <a:prstGeom prst="line">
            <a:avLst/>
          </a:prstGeom>
          <a:noFill/>
          <a:ln w="19050">
            <a:solidFill>
              <a:srgbClr val="0066CC"/>
            </a:solidFill>
            <a:round/>
            <a:headEnd/>
            <a:tailEnd type="triangle" w="med" len="med"/>
          </a:ln>
        </p:spPr>
        <p:txBody>
          <a:bodyPr/>
          <a:lstStyle/>
          <a:p>
            <a:endParaRPr lang="en-US"/>
          </a:p>
        </p:txBody>
      </p:sp>
      <p:sp>
        <p:nvSpPr>
          <p:cNvPr id="13364" name="Line 75"/>
          <p:cNvSpPr>
            <a:spLocks noChangeShapeType="1"/>
          </p:cNvSpPr>
          <p:nvPr/>
        </p:nvSpPr>
        <p:spPr bwMode="auto">
          <a:xfrm>
            <a:off x="5257800" y="5943600"/>
            <a:ext cx="0" cy="152400"/>
          </a:xfrm>
          <a:prstGeom prst="line">
            <a:avLst/>
          </a:prstGeom>
          <a:noFill/>
          <a:ln w="19050">
            <a:solidFill>
              <a:srgbClr val="0066CC"/>
            </a:solidFill>
            <a:round/>
            <a:headEnd/>
            <a:tailEnd type="triangle" w="med" len="med"/>
          </a:ln>
        </p:spPr>
        <p:txBody>
          <a:bodyPr/>
          <a:lstStyle/>
          <a:p>
            <a:endParaRPr lang="en-US"/>
          </a:p>
        </p:txBody>
      </p:sp>
      <p:sp>
        <p:nvSpPr>
          <p:cNvPr id="13365" name="Line 76"/>
          <p:cNvSpPr>
            <a:spLocks noChangeShapeType="1"/>
          </p:cNvSpPr>
          <p:nvPr/>
        </p:nvSpPr>
        <p:spPr bwMode="auto">
          <a:xfrm>
            <a:off x="7772400" y="5943600"/>
            <a:ext cx="0" cy="152400"/>
          </a:xfrm>
          <a:prstGeom prst="line">
            <a:avLst/>
          </a:prstGeom>
          <a:noFill/>
          <a:ln w="19050">
            <a:solidFill>
              <a:srgbClr val="0066CC"/>
            </a:solidFill>
            <a:round/>
            <a:headEnd/>
            <a:tailEnd type="triangle" w="med" len="med"/>
          </a:ln>
        </p:spPr>
        <p:txBody>
          <a:bodyPr/>
          <a:lstStyle/>
          <a:p>
            <a:endParaRPr lang="en-US"/>
          </a:p>
        </p:txBody>
      </p:sp>
      <p:sp>
        <p:nvSpPr>
          <p:cNvPr id="117" name="Rectangle 77"/>
          <p:cNvSpPr>
            <a:spLocks noChangeArrowheads="1"/>
          </p:cNvSpPr>
          <p:nvPr/>
        </p:nvSpPr>
        <p:spPr bwMode="auto">
          <a:xfrm>
            <a:off x="228600" y="6019800"/>
            <a:ext cx="228600" cy="76200"/>
          </a:xfrm>
          <a:prstGeom prst="rect">
            <a:avLst/>
          </a:prstGeom>
          <a:solidFill>
            <a:schemeClr val="bg2"/>
          </a:solidFill>
          <a:ln w="9525">
            <a:solidFill>
              <a:schemeClr val="tx1"/>
            </a:solidFill>
            <a:miter lim="800000"/>
            <a:headEnd/>
            <a:tailEnd/>
          </a:ln>
          <a:effectLst>
            <a:outerShdw dist="35921" dir="2700000" algn="ctr" rotWithShape="0">
              <a:schemeClr val="tx1">
                <a:gamma/>
                <a:shade val="60000"/>
                <a:invGamma/>
                <a:alpha val="50000"/>
              </a:schemeClr>
            </a:outerShdw>
          </a:effectLst>
        </p:spPr>
        <p:txBody>
          <a:bodyPr wrap="none" anchor="ctr"/>
          <a:lstStyle/>
          <a:p>
            <a:pPr>
              <a:defRPr/>
            </a:pPr>
            <a:endParaRPr lang="en-US"/>
          </a:p>
        </p:txBody>
      </p:sp>
      <p:sp>
        <p:nvSpPr>
          <p:cNvPr id="118" name="Rectangle 78"/>
          <p:cNvSpPr>
            <a:spLocks noChangeArrowheads="1"/>
          </p:cNvSpPr>
          <p:nvPr/>
        </p:nvSpPr>
        <p:spPr bwMode="auto">
          <a:xfrm>
            <a:off x="228600" y="6172200"/>
            <a:ext cx="228600" cy="76200"/>
          </a:xfrm>
          <a:prstGeom prst="rect">
            <a:avLst/>
          </a:prstGeom>
          <a:solidFill>
            <a:srgbClr val="00CCFF"/>
          </a:solidFill>
          <a:ln w="9525">
            <a:solidFill>
              <a:schemeClr val="tx1"/>
            </a:solidFill>
            <a:miter lim="800000"/>
            <a:headEnd/>
            <a:tailEnd/>
          </a:ln>
          <a:effectLst>
            <a:outerShdw dist="35921" dir="2700000" algn="ctr" rotWithShape="0">
              <a:schemeClr val="tx1">
                <a:gamma/>
                <a:shade val="60000"/>
                <a:invGamma/>
                <a:alpha val="50000"/>
              </a:schemeClr>
            </a:outerShdw>
          </a:effectLst>
        </p:spPr>
        <p:txBody>
          <a:bodyPr wrap="none" anchor="ctr"/>
          <a:lstStyle/>
          <a:p>
            <a:pPr>
              <a:defRPr/>
            </a:pPr>
            <a:endParaRPr lang="en-US"/>
          </a:p>
        </p:txBody>
      </p:sp>
      <p:sp>
        <p:nvSpPr>
          <p:cNvPr id="120" name="Text Box 80"/>
          <p:cNvSpPr txBox="1">
            <a:spLocks noChangeArrowheads="1"/>
          </p:cNvSpPr>
          <p:nvPr/>
        </p:nvSpPr>
        <p:spPr bwMode="auto">
          <a:xfrm>
            <a:off x="533400" y="5957888"/>
            <a:ext cx="1905000" cy="214312"/>
          </a:xfrm>
          <a:prstGeom prst="rect">
            <a:avLst/>
          </a:prstGeom>
          <a:noFill/>
          <a:ln w="9525">
            <a:noFill/>
            <a:miter lim="800000"/>
            <a:headEnd/>
            <a:tailEnd/>
          </a:ln>
          <a:effectLst>
            <a:prstShdw prst="shdw13" dist="53882" dir="13500000">
              <a:schemeClr val="accent1">
                <a:gamma/>
                <a:shade val="60000"/>
                <a:invGamma/>
                <a:alpha val="50000"/>
              </a:schemeClr>
            </a:prstShdw>
          </a:effectLst>
        </p:spPr>
        <p:txBody>
          <a:bodyPr>
            <a:spAutoFit/>
          </a:bodyPr>
          <a:lstStyle/>
          <a:p>
            <a:pPr>
              <a:spcBef>
                <a:spcPct val="50000"/>
              </a:spcBef>
              <a:defRPr/>
            </a:pPr>
            <a:r>
              <a:rPr lang="en-US" sz="800" dirty="0"/>
              <a:t>To be implemented applications</a:t>
            </a:r>
          </a:p>
        </p:txBody>
      </p:sp>
      <p:sp>
        <p:nvSpPr>
          <p:cNvPr id="121" name="Text Box 81"/>
          <p:cNvSpPr txBox="1">
            <a:spLocks noChangeArrowheads="1"/>
          </p:cNvSpPr>
          <p:nvPr/>
        </p:nvSpPr>
        <p:spPr bwMode="auto">
          <a:xfrm>
            <a:off x="533400" y="6110288"/>
            <a:ext cx="1905000" cy="214312"/>
          </a:xfrm>
          <a:prstGeom prst="rect">
            <a:avLst/>
          </a:prstGeom>
          <a:noFill/>
          <a:ln w="9525">
            <a:noFill/>
            <a:miter lim="800000"/>
            <a:headEnd/>
            <a:tailEnd/>
          </a:ln>
          <a:effectLst>
            <a:prstShdw prst="shdw13" dist="53882" dir="13500000">
              <a:schemeClr val="accent1">
                <a:gamma/>
                <a:shade val="60000"/>
                <a:invGamma/>
                <a:alpha val="50000"/>
              </a:schemeClr>
            </a:prstShdw>
          </a:effectLst>
        </p:spPr>
        <p:txBody>
          <a:bodyPr>
            <a:spAutoFit/>
          </a:bodyPr>
          <a:lstStyle/>
          <a:p>
            <a:pPr>
              <a:spcBef>
                <a:spcPct val="50000"/>
              </a:spcBef>
              <a:defRPr/>
            </a:pPr>
            <a:r>
              <a:rPr lang="en-US" sz="800" dirty="0"/>
              <a:t>Already  implemented applications</a:t>
            </a:r>
          </a:p>
        </p:txBody>
      </p:sp>
      <p:sp>
        <p:nvSpPr>
          <p:cNvPr id="13370" name="Text Box 83"/>
          <p:cNvSpPr txBox="1">
            <a:spLocks noChangeArrowheads="1"/>
          </p:cNvSpPr>
          <p:nvPr/>
        </p:nvSpPr>
        <p:spPr bwMode="auto">
          <a:xfrm rot="-5400000">
            <a:off x="1989138" y="3040062"/>
            <a:ext cx="1295400" cy="854075"/>
          </a:xfrm>
          <a:prstGeom prst="rect">
            <a:avLst/>
          </a:prstGeom>
          <a:noFill/>
          <a:ln w="9525">
            <a:noFill/>
            <a:miter lim="800000"/>
            <a:headEnd/>
            <a:tailEnd/>
          </a:ln>
        </p:spPr>
        <p:txBody>
          <a:bodyPr>
            <a:spAutoFit/>
          </a:bodyPr>
          <a:lstStyle/>
          <a:p>
            <a:pPr>
              <a:spcBef>
                <a:spcPct val="50000"/>
              </a:spcBef>
            </a:pPr>
            <a:r>
              <a:rPr lang="en-US" sz="1000"/>
              <a:t>Purchase Orders, Price / Promotion/ Clearance, Item &amp; attributes, Location</a:t>
            </a:r>
          </a:p>
        </p:txBody>
      </p:sp>
      <p:sp>
        <p:nvSpPr>
          <p:cNvPr id="13371" name="Line 85"/>
          <p:cNvSpPr>
            <a:spLocks noChangeShapeType="1"/>
          </p:cNvSpPr>
          <p:nvPr/>
        </p:nvSpPr>
        <p:spPr bwMode="auto">
          <a:xfrm>
            <a:off x="3048000" y="2819400"/>
            <a:ext cx="0" cy="1371600"/>
          </a:xfrm>
          <a:prstGeom prst="line">
            <a:avLst/>
          </a:prstGeom>
          <a:noFill/>
          <a:ln w="19050">
            <a:solidFill>
              <a:srgbClr val="0066CC"/>
            </a:solidFill>
            <a:round/>
            <a:headEnd/>
            <a:tailEnd type="triangle" w="med" len="med"/>
          </a:ln>
        </p:spPr>
        <p:txBody>
          <a:bodyPr/>
          <a:lstStyle/>
          <a:p>
            <a:endParaRPr lang="en-US"/>
          </a:p>
        </p:txBody>
      </p:sp>
      <p:sp>
        <p:nvSpPr>
          <p:cNvPr id="13372" name="Line 86"/>
          <p:cNvSpPr>
            <a:spLocks noChangeShapeType="1"/>
          </p:cNvSpPr>
          <p:nvPr/>
        </p:nvSpPr>
        <p:spPr bwMode="auto">
          <a:xfrm flipV="1">
            <a:off x="1524000" y="2514600"/>
            <a:ext cx="0" cy="1676400"/>
          </a:xfrm>
          <a:prstGeom prst="line">
            <a:avLst/>
          </a:prstGeom>
          <a:noFill/>
          <a:ln w="19050">
            <a:solidFill>
              <a:srgbClr val="0066CC"/>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 y="53975"/>
            <a:ext cx="8753475" cy="448521"/>
          </a:xfrm>
        </p:spPr>
        <p:txBody>
          <a:bodyPr/>
          <a:lstStyle/>
          <a:p>
            <a:r>
              <a:rPr lang="en-US" dirty="0" smtClean="0"/>
              <a:t>Migration Approach</a:t>
            </a:r>
            <a:endParaRPr lang="en-US" dirty="0"/>
          </a:p>
        </p:txBody>
      </p:sp>
      <p:pic>
        <p:nvPicPr>
          <p:cNvPr id="3076" name="Picture 4"/>
          <p:cNvPicPr>
            <a:picLocks noChangeAspect="1" noChangeArrowheads="1"/>
          </p:cNvPicPr>
          <p:nvPr/>
        </p:nvPicPr>
        <p:blipFill>
          <a:blip r:embed="rId2" cstate="print"/>
          <a:srcRect/>
          <a:stretch>
            <a:fillRect/>
          </a:stretch>
        </p:blipFill>
        <p:spPr bwMode="auto">
          <a:xfrm>
            <a:off x="762000" y="990600"/>
            <a:ext cx="7620000" cy="43005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Documents and Settings\369142\Local Settings\Temporary Internet Files\Content.IE5\KPMV2FCT\MC900437629[1].png"/>
          <p:cNvPicPr>
            <a:picLocks noChangeAspect="1" noChangeArrowheads="1"/>
          </p:cNvPicPr>
          <p:nvPr/>
        </p:nvPicPr>
        <p:blipFill>
          <a:blip r:embed="rId2" cstate="print"/>
          <a:srcRect/>
          <a:stretch>
            <a:fillRect/>
          </a:stretch>
        </p:blipFill>
        <p:spPr bwMode="auto">
          <a:xfrm>
            <a:off x="1857356" y="500042"/>
            <a:ext cx="5429288" cy="5429288"/>
          </a:xfrm>
          <a:prstGeom prst="rect">
            <a:avLst/>
          </a:prstGeom>
          <a:noFill/>
        </p:spPr>
      </p:pic>
      <p:sp>
        <p:nvSpPr>
          <p:cNvPr id="7" name="Rectangle 6"/>
          <p:cNvSpPr/>
          <p:nvPr/>
        </p:nvSpPr>
        <p:spPr>
          <a:xfrm>
            <a:off x="428596" y="4857760"/>
            <a:ext cx="8358246" cy="1283557"/>
          </a:xfrm>
          <a:prstGeom prst="rect">
            <a:avLst/>
          </a:prstGeom>
        </p:spPr>
        <p:txBody>
          <a:bodyPr wrap="square">
            <a:spAutoFit/>
          </a:bodyPr>
          <a:lstStyle/>
          <a:p>
            <a:pPr algn="just">
              <a:buNone/>
            </a:pPr>
            <a:r>
              <a:rPr lang="en-US" sz="1400" b="1" i="1" dirty="0" smtClean="0"/>
              <a:t>"How do you know so much about everything? was asked of a very wise and intelligent man; and the answer was By never being afraid or ashamed to ask questions as to anything of which I was ignorant.“</a:t>
            </a:r>
          </a:p>
          <a:p>
            <a:pPr algn="just">
              <a:buNone/>
            </a:pPr>
            <a:r>
              <a:rPr lang="en-US" sz="1400" b="1" i="1" dirty="0" smtClean="0"/>
              <a:t>							</a:t>
            </a:r>
          </a:p>
          <a:p>
            <a:pPr algn="r">
              <a:buNone/>
            </a:pPr>
            <a:r>
              <a:rPr lang="en-US" sz="1400" b="1" i="1" dirty="0" smtClean="0"/>
              <a:t>- John Abbott</a:t>
            </a:r>
            <a:endParaRPr lang="en-US" sz="1400" b="1" i="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p:nvPr>
        </p:nvSpPr>
        <p:spPr>
          <a:xfrm>
            <a:off x="195263" y="3511550"/>
            <a:ext cx="7881937" cy="1508105"/>
          </a:xfrm>
        </p:spPr>
        <p:txBody>
          <a:bodyPr/>
          <a:lstStyle/>
          <a:p>
            <a:pPr eaLnBrk="1" hangingPunct="1"/>
            <a:r>
              <a:rPr lang="en-US" sz="2000" dirty="0" smtClean="0"/>
              <a:t/>
            </a:r>
            <a:br>
              <a:rPr lang="en-US" sz="2000" dirty="0" smtClean="0"/>
            </a:br>
            <a:r>
              <a:rPr lang="en-US" sz="2000" dirty="0" smtClean="0"/>
              <a:t/>
            </a:r>
            <a:br>
              <a:rPr lang="en-US" sz="2000" dirty="0" smtClean="0"/>
            </a:br>
            <a:r>
              <a:rPr lang="en-US" sz="2000" dirty="0" smtClean="0"/>
              <a:t>Thank You </a:t>
            </a:r>
            <a:br>
              <a:rPr lang="en-US" sz="2000" dirty="0" smtClean="0"/>
            </a:b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smtClean="0"/>
              <a:t>Oracle Retail - RMS &amp; Resa Application Architecture</a:t>
            </a:r>
          </a:p>
        </p:txBody>
      </p:sp>
      <p:sp>
        <p:nvSpPr>
          <p:cNvPr id="306180" name="Rectangle 4"/>
          <p:cNvSpPr>
            <a:spLocks noGrp="1" noChangeArrowheads="1"/>
          </p:cNvSpPr>
          <p:nvPr>
            <p:ph type="body" idx="1"/>
          </p:nvPr>
        </p:nvSpPr>
        <p:spPr>
          <a:xfrm>
            <a:off x="357158" y="642918"/>
            <a:ext cx="8429684" cy="3951851"/>
          </a:xfrm>
          <a:noFill/>
          <a:ln/>
        </p:spPr>
        <p:txBody>
          <a:bodyPr/>
          <a:lstStyle/>
          <a:p>
            <a:pPr>
              <a:lnSpc>
                <a:spcPct val="80000"/>
              </a:lnSpc>
              <a:buFontTx/>
              <a:buNone/>
            </a:pPr>
            <a:r>
              <a:rPr lang="en-US" sz="1400" dirty="0" smtClean="0"/>
              <a:t>There</a:t>
            </a:r>
            <a:r>
              <a:rPr lang="en-US" sz="1000" dirty="0" smtClean="0"/>
              <a:t> </a:t>
            </a:r>
            <a:r>
              <a:rPr lang="en-US" sz="1400" dirty="0" smtClean="0"/>
              <a:t>are several key concepts to take away from the above diagram:</a:t>
            </a:r>
          </a:p>
          <a:p>
            <a:pPr>
              <a:lnSpc>
                <a:spcPct val="80000"/>
              </a:lnSpc>
              <a:buFontTx/>
              <a:buNone/>
            </a:pPr>
            <a:endParaRPr lang="en-US" sz="1400" dirty="0" smtClean="0"/>
          </a:p>
          <a:p>
            <a:pPr>
              <a:lnSpc>
                <a:spcPct val="80000"/>
              </a:lnSpc>
            </a:pPr>
            <a:r>
              <a:rPr lang="en-US" sz="1400" dirty="0" smtClean="0"/>
              <a:t>RMS and </a:t>
            </a:r>
            <a:r>
              <a:rPr lang="en-US" sz="1400" dirty="0" err="1" smtClean="0"/>
              <a:t>ReSA</a:t>
            </a:r>
            <a:r>
              <a:rPr lang="en-US" sz="1400" dirty="0" smtClean="0"/>
              <a:t> uses Application Server Forms &amp; Reports 3 Tier architecture ,client Tier, middle Tier and Database Tier</a:t>
            </a:r>
          </a:p>
          <a:p>
            <a:pPr>
              <a:lnSpc>
                <a:spcPct val="80000"/>
              </a:lnSpc>
            </a:pPr>
            <a:endParaRPr lang="en-US" sz="1400" dirty="0" smtClean="0"/>
          </a:p>
          <a:p>
            <a:pPr>
              <a:lnSpc>
                <a:spcPct val="80000"/>
              </a:lnSpc>
            </a:pPr>
            <a:r>
              <a:rPr lang="en-US" sz="1400" dirty="0" smtClean="0"/>
              <a:t>Client Tier  contains the Web browser and resides in client desktop </a:t>
            </a:r>
          </a:p>
          <a:p>
            <a:pPr>
              <a:lnSpc>
                <a:spcPct val="80000"/>
              </a:lnSpc>
            </a:pPr>
            <a:endParaRPr lang="en-US" sz="1400" dirty="0" smtClean="0"/>
          </a:p>
          <a:p>
            <a:pPr>
              <a:lnSpc>
                <a:spcPct val="80000"/>
              </a:lnSpc>
            </a:pPr>
            <a:r>
              <a:rPr lang="en-US" sz="1400" dirty="0" smtClean="0"/>
              <a:t>Middle Tier is the application server, where application logic and server software are stored.</a:t>
            </a:r>
          </a:p>
          <a:p>
            <a:pPr>
              <a:lnSpc>
                <a:spcPct val="80000"/>
              </a:lnSpc>
            </a:pPr>
            <a:endParaRPr lang="en-US" sz="1400" dirty="0" smtClean="0"/>
          </a:p>
          <a:p>
            <a:pPr>
              <a:lnSpc>
                <a:spcPct val="80000"/>
              </a:lnSpc>
            </a:pPr>
            <a:r>
              <a:rPr lang="en-US" sz="1400" dirty="0" smtClean="0"/>
              <a:t>Database Tier the database server, where enterprise data is stored</a:t>
            </a:r>
          </a:p>
          <a:p>
            <a:pPr>
              <a:lnSpc>
                <a:spcPct val="80000"/>
              </a:lnSpc>
            </a:pPr>
            <a:endParaRPr lang="en-US" sz="1400" dirty="0" smtClean="0"/>
          </a:p>
          <a:p>
            <a:pPr>
              <a:lnSpc>
                <a:spcPct val="80000"/>
              </a:lnSpc>
            </a:pPr>
            <a:r>
              <a:rPr lang="en-US" sz="1400" dirty="0" smtClean="0"/>
              <a:t>The architecture is very server centric.</a:t>
            </a:r>
          </a:p>
          <a:p>
            <a:pPr>
              <a:lnSpc>
                <a:spcPct val="80000"/>
              </a:lnSpc>
            </a:pPr>
            <a:endParaRPr lang="en-US" sz="1400" dirty="0" smtClean="0"/>
          </a:p>
          <a:p>
            <a:pPr>
              <a:lnSpc>
                <a:spcPct val="80000"/>
              </a:lnSpc>
            </a:pPr>
            <a:r>
              <a:rPr lang="en-US" sz="1400" dirty="0" smtClean="0"/>
              <a:t>When the user opens the RMS &amp; </a:t>
            </a:r>
            <a:r>
              <a:rPr lang="en-US" sz="1400" dirty="0" err="1" smtClean="0"/>
              <a:t>ReSA</a:t>
            </a:r>
            <a:r>
              <a:rPr lang="en-US" sz="1400" dirty="0" smtClean="0"/>
              <a:t> applications from the desktop through the web browser for the first time , oracle </a:t>
            </a:r>
            <a:r>
              <a:rPr lang="en-US" sz="1400" dirty="0" err="1" smtClean="0"/>
              <a:t>JInitiator</a:t>
            </a:r>
            <a:r>
              <a:rPr lang="en-US" sz="1400" dirty="0" smtClean="0"/>
              <a:t> gets downloaded into client desktop</a:t>
            </a:r>
          </a:p>
          <a:p>
            <a:pPr>
              <a:lnSpc>
                <a:spcPct val="80000"/>
              </a:lnSpc>
            </a:pPr>
            <a:endParaRPr lang="en-US" sz="1400" dirty="0" smtClean="0"/>
          </a:p>
          <a:p>
            <a:pPr>
              <a:lnSpc>
                <a:spcPct val="80000"/>
              </a:lnSpc>
            </a:pPr>
            <a:r>
              <a:rPr lang="en-US" sz="1400" dirty="0" smtClean="0"/>
              <a:t>Oracle </a:t>
            </a:r>
            <a:r>
              <a:rPr lang="en-US" sz="1400" dirty="0" err="1" smtClean="0"/>
              <a:t>JInitiator</a:t>
            </a:r>
            <a:r>
              <a:rPr lang="en-US" sz="1400" dirty="0" smtClean="0"/>
              <a:t> provides a delivery mechanism for an Oracle certified JRE, which enables Oracle Forms applications to be run from within a browser in a stable and supported manner </a:t>
            </a:r>
          </a:p>
          <a:p>
            <a:pPr>
              <a:lnSpc>
                <a:spcPct val="80000"/>
              </a:lnSpc>
              <a:buFontTx/>
              <a:buNone/>
            </a:pPr>
            <a:r>
              <a:rPr lang="en-US" sz="1000" dirty="0" smtClean="0"/>
              <a:t>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161925" y="53975"/>
            <a:ext cx="8753475" cy="481670"/>
          </a:xfrm>
        </p:spPr>
        <p:txBody>
          <a:bodyPr/>
          <a:lstStyle/>
          <a:p>
            <a:r>
              <a:rPr lang="en-US" dirty="0" smtClean="0"/>
              <a:t>Oracle Retail – ORSIM Application Architecture</a:t>
            </a:r>
          </a:p>
        </p:txBody>
      </p:sp>
      <p:sp>
        <p:nvSpPr>
          <p:cNvPr id="306180" name="Rectangle 4"/>
          <p:cNvSpPr>
            <a:spLocks noGrp="1" noChangeArrowheads="1"/>
          </p:cNvSpPr>
          <p:nvPr>
            <p:ph type="body" idx="1"/>
          </p:nvPr>
        </p:nvSpPr>
        <p:spPr>
          <a:xfrm>
            <a:off x="357158" y="642918"/>
            <a:ext cx="8429684" cy="2788456"/>
          </a:xfrm>
          <a:noFill/>
          <a:ln/>
        </p:spPr>
        <p:txBody>
          <a:bodyPr/>
          <a:lstStyle/>
          <a:p>
            <a:pPr>
              <a:lnSpc>
                <a:spcPct val="80000"/>
              </a:lnSpc>
              <a:buFontTx/>
              <a:buNone/>
            </a:pPr>
            <a:endParaRPr lang="en-US" sz="1400" dirty="0" smtClean="0"/>
          </a:p>
          <a:p>
            <a:pPr>
              <a:lnSpc>
                <a:spcPct val="80000"/>
              </a:lnSpc>
              <a:buFontTx/>
              <a:buNone/>
            </a:pPr>
            <a:endParaRPr lang="en-US" sz="1400" dirty="0" smtClean="0"/>
          </a:p>
          <a:p>
            <a:pPr>
              <a:lnSpc>
                <a:spcPct val="80000"/>
              </a:lnSpc>
            </a:pPr>
            <a:r>
              <a:rPr lang="en-US" sz="1400" dirty="0" smtClean="0"/>
              <a:t>Presentation Layer –  Java SWING based JRE 1.4.2 … </a:t>
            </a:r>
          </a:p>
          <a:p>
            <a:pPr>
              <a:lnSpc>
                <a:spcPct val="80000"/>
              </a:lnSpc>
            </a:pPr>
            <a:endParaRPr lang="en-US" sz="1400" dirty="0" smtClean="0"/>
          </a:p>
          <a:p>
            <a:pPr>
              <a:lnSpc>
                <a:spcPct val="80000"/>
              </a:lnSpc>
            </a:pPr>
            <a:r>
              <a:rPr lang="en-US" sz="1400" dirty="0" smtClean="0"/>
              <a:t>Application Layer </a:t>
            </a:r>
          </a:p>
          <a:p>
            <a:pPr lvl="1">
              <a:lnSpc>
                <a:spcPct val="80000"/>
              </a:lnSpc>
              <a:buNone/>
            </a:pPr>
            <a:endParaRPr lang="en-US" sz="1400" dirty="0" smtClean="0"/>
          </a:p>
          <a:p>
            <a:pPr lvl="1">
              <a:lnSpc>
                <a:spcPct val="80000"/>
              </a:lnSpc>
              <a:buNone/>
            </a:pPr>
            <a:r>
              <a:rPr lang="en-US" sz="1400" dirty="0" smtClean="0"/>
              <a:t>–  Oracle Application Server  requiring OC4J instance </a:t>
            </a:r>
          </a:p>
          <a:p>
            <a:pPr lvl="1">
              <a:lnSpc>
                <a:spcPct val="80000"/>
              </a:lnSpc>
              <a:buNone/>
            </a:pPr>
            <a:r>
              <a:rPr lang="en-US" sz="1400" dirty="0" smtClean="0"/>
              <a:t>–  Authentication using Oracle Internet Directory (OID) </a:t>
            </a:r>
          </a:p>
          <a:p>
            <a:pPr lvl="1">
              <a:lnSpc>
                <a:spcPct val="80000"/>
              </a:lnSpc>
              <a:buNone/>
            </a:pPr>
            <a:r>
              <a:rPr lang="en-US" sz="1400" dirty="0" smtClean="0"/>
              <a:t> – </a:t>
            </a:r>
            <a:r>
              <a:rPr lang="en-US" sz="1400" dirty="0" err="1" smtClean="0"/>
              <a:t>Wavelink</a:t>
            </a:r>
            <a:r>
              <a:rPr lang="en-US" sz="1400" dirty="0" smtClean="0"/>
              <a:t> Studio</a:t>
            </a:r>
          </a:p>
          <a:p>
            <a:pPr lvl="1">
              <a:lnSpc>
                <a:spcPct val="80000"/>
              </a:lnSpc>
              <a:buNone/>
            </a:pPr>
            <a:endParaRPr lang="en-US" sz="1400" dirty="0" smtClean="0"/>
          </a:p>
          <a:p>
            <a:pPr>
              <a:lnSpc>
                <a:spcPct val="80000"/>
              </a:lnSpc>
            </a:pPr>
            <a:endParaRPr lang="en-US" sz="1400" dirty="0" smtClean="0"/>
          </a:p>
          <a:p>
            <a:pPr>
              <a:lnSpc>
                <a:spcPct val="80000"/>
              </a:lnSpc>
            </a:pPr>
            <a:r>
              <a:rPr lang="en-US" sz="1400" dirty="0" smtClean="0"/>
              <a:t>Database Layer – Oracle 10g </a:t>
            </a:r>
          </a:p>
          <a:p>
            <a:pPr>
              <a:lnSpc>
                <a:spcPct val="80000"/>
              </a:lnSpc>
              <a:buFontTx/>
              <a:buNone/>
            </a:pPr>
            <a:r>
              <a:rPr lang="en-US" sz="1000" dirty="0" smtClean="0"/>
              <a: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161925" y="53975"/>
            <a:ext cx="8753475" cy="481670"/>
          </a:xfrm>
        </p:spPr>
        <p:txBody>
          <a:bodyPr/>
          <a:lstStyle/>
          <a:p>
            <a:r>
              <a:rPr lang="en-US" dirty="0" smtClean="0"/>
              <a:t>Oracle Retail – ORWMS Application Architecture</a:t>
            </a:r>
          </a:p>
        </p:txBody>
      </p:sp>
      <p:sp>
        <p:nvSpPr>
          <p:cNvPr id="306180" name="Rectangle 4"/>
          <p:cNvSpPr>
            <a:spLocks noGrp="1" noChangeArrowheads="1"/>
          </p:cNvSpPr>
          <p:nvPr>
            <p:ph type="body" idx="1"/>
          </p:nvPr>
        </p:nvSpPr>
        <p:spPr>
          <a:xfrm>
            <a:off x="357158" y="642918"/>
            <a:ext cx="8429684" cy="1729704"/>
          </a:xfrm>
          <a:noFill/>
          <a:ln/>
        </p:spPr>
        <p:txBody>
          <a:bodyPr/>
          <a:lstStyle/>
          <a:p>
            <a:pPr>
              <a:lnSpc>
                <a:spcPct val="80000"/>
              </a:lnSpc>
              <a:buFontTx/>
              <a:buNone/>
            </a:pPr>
            <a:endParaRPr lang="en-US" sz="1400" dirty="0" smtClean="0"/>
          </a:p>
          <a:p>
            <a:pPr>
              <a:lnSpc>
                <a:spcPct val="80000"/>
              </a:lnSpc>
            </a:pPr>
            <a:r>
              <a:rPr lang="en-US" sz="1400" dirty="0" smtClean="0"/>
              <a:t>Presentation Layer – Java Compatible Web Browser , </a:t>
            </a:r>
            <a:r>
              <a:rPr lang="en-US" sz="1400" dirty="0" err="1" smtClean="0"/>
              <a:t>Jinitiator</a:t>
            </a:r>
            <a:r>
              <a:rPr lang="en-US" sz="1400" dirty="0" smtClean="0"/>
              <a:t> 1.1.8.x</a:t>
            </a:r>
          </a:p>
          <a:p>
            <a:pPr>
              <a:lnSpc>
                <a:spcPct val="80000"/>
              </a:lnSpc>
            </a:pPr>
            <a:endParaRPr lang="en-US" sz="1400" dirty="0" smtClean="0"/>
          </a:p>
          <a:p>
            <a:pPr>
              <a:lnSpc>
                <a:spcPct val="80000"/>
              </a:lnSpc>
            </a:pPr>
            <a:r>
              <a:rPr lang="en-US" sz="1400" dirty="0" smtClean="0"/>
              <a:t>Application Layer – Oracle 9iAS (Web +Wireless) including Forms Services, Report Services , HTTP Server </a:t>
            </a:r>
          </a:p>
          <a:p>
            <a:pPr>
              <a:lnSpc>
                <a:spcPct val="80000"/>
              </a:lnSpc>
            </a:pPr>
            <a:endParaRPr lang="en-US" sz="1400" dirty="0" smtClean="0"/>
          </a:p>
          <a:p>
            <a:pPr>
              <a:lnSpc>
                <a:spcPct val="80000"/>
              </a:lnSpc>
            </a:pPr>
            <a:r>
              <a:rPr lang="en-US" sz="1400" dirty="0" smtClean="0"/>
              <a:t>Database Layer – Oracle RDBMS 9i Enterprise Edition </a:t>
            </a:r>
          </a:p>
          <a:p>
            <a:pPr>
              <a:lnSpc>
                <a:spcPct val="80000"/>
              </a:lnSpc>
            </a:pPr>
            <a:endParaRPr lang="en-US" sz="1400"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smtClean="0"/>
              <a:t>Oracle Retail – RPM,Allocation &amp; Reim Application Architecture</a:t>
            </a:r>
          </a:p>
        </p:txBody>
      </p:sp>
      <p:sp>
        <p:nvSpPr>
          <p:cNvPr id="321539" name="Rectangle 3"/>
          <p:cNvSpPr>
            <a:spLocks noGrp="1" noChangeArrowheads="1"/>
          </p:cNvSpPr>
          <p:nvPr>
            <p:ph type="body" idx="1"/>
          </p:nvPr>
        </p:nvSpPr>
        <p:spPr>
          <a:xfrm>
            <a:off x="685800" y="1136636"/>
            <a:ext cx="7537450" cy="292100"/>
          </a:xfrm>
        </p:spPr>
        <p:txBody>
          <a:bodyPr/>
          <a:lstStyle/>
          <a:p>
            <a:pPr eaLnBrk="1" hangingPunct="1">
              <a:lnSpc>
                <a:spcPct val="80000"/>
              </a:lnSpc>
              <a:spcBef>
                <a:spcPct val="0"/>
              </a:spcBef>
              <a:buClrTx/>
              <a:buFontTx/>
              <a:buNone/>
            </a:pPr>
            <a:r>
              <a:rPr lang="en-GB" sz="1200" dirty="0" smtClean="0"/>
              <a:t>The following diagram illustrates the various components involved and the protocols used for communication</a:t>
            </a:r>
            <a:endParaRPr lang="en-US" sz="1200" dirty="0" smtClean="0"/>
          </a:p>
          <a:p>
            <a:pPr>
              <a:lnSpc>
                <a:spcPct val="80000"/>
              </a:lnSpc>
            </a:pPr>
            <a:endParaRPr lang="en-US" sz="1200" dirty="0" smtClean="0"/>
          </a:p>
        </p:txBody>
      </p:sp>
      <p:sp>
        <p:nvSpPr>
          <p:cNvPr id="32154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pic>
        <p:nvPicPr>
          <p:cNvPr id="321540" name="Picture 4" descr="ɛø"/>
          <p:cNvPicPr>
            <a:picLocks noChangeAspect="1" noChangeArrowheads="1"/>
          </p:cNvPicPr>
          <p:nvPr/>
        </p:nvPicPr>
        <p:blipFill>
          <a:blip r:embed="rId3" cstate="print"/>
          <a:srcRect/>
          <a:stretch>
            <a:fillRect/>
          </a:stretch>
        </p:blipFill>
        <p:spPr bwMode="auto">
          <a:xfrm>
            <a:off x="1500166" y="1714488"/>
            <a:ext cx="5476875" cy="3962400"/>
          </a:xfrm>
          <a:prstGeom prst="rect">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smtClean="0"/>
              <a:t>Oracle Retail – RPM Application Architecture</a:t>
            </a:r>
          </a:p>
        </p:txBody>
      </p:sp>
      <p:sp>
        <p:nvSpPr>
          <p:cNvPr id="322563" name="Rectangle 3"/>
          <p:cNvSpPr>
            <a:spLocks noGrp="1" noChangeArrowheads="1"/>
          </p:cNvSpPr>
          <p:nvPr>
            <p:ph type="body" idx="1"/>
          </p:nvPr>
        </p:nvSpPr>
        <p:spPr/>
        <p:txBody>
          <a:bodyPr/>
          <a:lstStyle/>
          <a:p>
            <a:pPr>
              <a:lnSpc>
                <a:spcPct val="80000"/>
              </a:lnSpc>
              <a:buFontTx/>
              <a:buNone/>
            </a:pPr>
            <a:r>
              <a:rPr lang="en-US" sz="1400" smtClean="0"/>
              <a:t>There are several key concepts to take away from the above diagram:</a:t>
            </a:r>
          </a:p>
          <a:p>
            <a:pPr>
              <a:lnSpc>
                <a:spcPct val="80000"/>
              </a:lnSpc>
            </a:pPr>
            <a:endParaRPr lang="en-US" sz="1400" smtClean="0"/>
          </a:p>
          <a:p>
            <a:pPr>
              <a:lnSpc>
                <a:spcPct val="80000"/>
              </a:lnSpc>
            </a:pPr>
            <a:r>
              <a:rPr lang="en-US" sz="1400" smtClean="0"/>
              <a:t>RPM uses Applicaton Server j2ee and webcache 3 Tier architecture ,client Tier,middle Tier and Database Tier</a:t>
            </a:r>
          </a:p>
          <a:p>
            <a:pPr>
              <a:lnSpc>
                <a:spcPct val="80000"/>
              </a:lnSpc>
            </a:pPr>
            <a:endParaRPr lang="en-US" sz="1400" smtClean="0"/>
          </a:p>
          <a:p>
            <a:pPr>
              <a:lnSpc>
                <a:spcPct val="80000"/>
              </a:lnSpc>
            </a:pPr>
            <a:r>
              <a:rPr lang="en-US" sz="1400" smtClean="0"/>
              <a:t>RPM client side code runs in a WebStart Java Virtual machine instance, while its server side code runs in the Oracle Application Server and accesses an Oracle Database server</a:t>
            </a:r>
          </a:p>
          <a:p>
            <a:pPr>
              <a:lnSpc>
                <a:spcPct val="80000"/>
              </a:lnSpc>
            </a:pPr>
            <a:endParaRPr lang="en-US" sz="1400" smtClean="0"/>
          </a:p>
          <a:p>
            <a:pPr>
              <a:lnSpc>
                <a:spcPct val="80000"/>
              </a:lnSpc>
            </a:pPr>
            <a:r>
              <a:rPr lang="en-US" sz="1400" smtClean="0"/>
              <a:t>RPM needs a separate OC4J group and OC4J instance to be created </a:t>
            </a:r>
          </a:p>
          <a:p>
            <a:pPr>
              <a:lnSpc>
                <a:spcPct val="80000"/>
              </a:lnSpc>
            </a:pPr>
            <a:endParaRPr lang="en-US" sz="1400" smtClean="0"/>
          </a:p>
          <a:p>
            <a:pPr>
              <a:lnSpc>
                <a:spcPct val="80000"/>
              </a:lnSpc>
            </a:pPr>
            <a:r>
              <a:rPr lang="en-US" sz="1400" smtClean="0"/>
              <a:t>RPM database objects are installed in RMS database schema</a:t>
            </a:r>
          </a:p>
          <a:p>
            <a:pPr>
              <a:lnSpc>
                <a:spcPct val="80000"/>
              </a:lnSpc>
            </a:pPr>
            <a:endParaRPr lang="en-US" sz="1400" smtClean="0"/>
          </a:p>
          <a:p>
            <a:pPr>
              <a:lnSpc>
                <a:spcPct val="80000"/>
              </a:lnSpc>
            </a:pPr>
            <a:r>
              <a:rPr lang="en-US" sz="1400" smtClean="0"/>
              <a:t>rpm_client_config.jar  jar file , user must sign this jar file after the installation has completed, before opening up the application</a:t>
            </a:r>
          </a:p>
          <a:p>
            <a:endParaRPr lang="en-US" sz="140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smtClean="0"/>
              <a:t>Oracle Retail – ReIM Application Architecture</a:t>
            </a:r>
          </a:p>
        </p:txBody>
      </p:sp>
      <p:sp>
        <p:nvSpPr>
          <p:cNvPr id="323587" name="Rectangle 3"/>
          <p:cNvSpPr>
            <a:spLocks noGrp="1" noChangeArrowheads="1"/>
          </p:cNvSpPr>
          <p:nvPr>
            <p:ph type="body" idx="1"/>
          </p:nvPr>
        </p:nvSpPr>
        <p:spPr/>
        <p:txBody>
          <a:bodyPr/>
          <a:lstStyle/>
          <a:p>
            <a:pPr>
              <a:lnSpc>
                <a:spcPct val="80000"/>
              </a:lnSpc>
            </a:pPr>
            <a:r>
              <a:rPr lang="en-US" sz="1400" smtClean="0"/>
              <a:t>ReIm uses Applicaton Server j2ee and webcache 3 Tier architecture ,client Tier,middle Tier and Database Tier</a:t>
            </a:r>
          </a:p>
          <a:p>
            <a:pPr>
              <a:lnSpc>
                <a:spcPct val="80000"/>
              </a:lnSpc>
            </a:pPr>
            <a:r>
              <a:rPr lang="en-US" sz="1400" smtClean="0"/>
              <a:t>ReIm needs a separate OC4J group and OC4J instance to be created </a:t>
            </a:r>
          </a:p>
          <a:p>
            <a:pPr>
              <a:lnSpc>
                <a:spcPct val="80000"/>
              </a:lnSpc>
            </a:pPr>
            <a:endParaRPr lang="en-US" sz="1400" smtClean="0"/>
          </a:p>
          <a:p>
            <a:pPr>
              <a:lnSpc>
                <a:spcPct val="80000"/>
              </a:lnSpc>
            </a:pPr>
            <a:r>
              <a:rPr lang="en-US" sz="1400" smtClean="0"/>
              <a:t>ReIm database objects are installed in RMS database schema</a:t>
            </a:r>
          </a:p>
          <a:p>
            <a:pPr>
              <a:lnSpc>
                <a:spcPct val="80000"/>
              </a:lnSpc>
            </a:pPr>
            <a:endParaRPr lang="en-US" sz="1400" smtClean="0"/>
          </a:p>
          <a:p>
            <a:pPr>
              <a:lnSpc>
                <a:spcPct val="80000"/>
              </a:lnSpc>
            </a:pPr>
            <a:r>
              <a:rPr lang="en-US" sz="1400" smtClean="0"/>
              <a:t>ReIm.properties file contains most of the settings for the ReIM application</a:t>
            </a:r>
          </a:p>
          <a:p>
            <a:pPr>
              <a:lnSpc>
                <a:spcPct val="80000"/>
              </a:lnSpc>
            </a:pPr>
            <a:endParaRPr lang="en-US" sz="1400" smtClean="0"/>
          </a:p>
          <a:p>
            <a:pPr>
              <a:lnSpc>
                <a:spcPct val="80000"/>
              </a:lnSpc>
            </a:pPr>
            <a:endParaRPr lang="en-US" sz="1400" smtClean="0"/>
          </a:p>
          <a:p>
            <a:pPr>
              <a:lnSpc>
                <a:spcPct val="80000"/>
              </a:lnSpc>
            </a:pPr>
            <a:endParaRPr lang="en-US" sz="1400" smtClean="0"/>
          </a:p>
          <a:p>
            <a:pPr>
              <a:lnSpc>
                <a:spcPct val="80000"/>
              </a:lnSpc>
            </a:pPr>
            <a:endParaRPr lang="en-US" sz="1400" smtClean="0"/>
          </a:p>
          <a:p>
            <a:endParaRPr lang="en-US"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GCP Deliverable &amp; Presentation Graphics Standard - Master Slide">
  <a:themeElements>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fontScheme name="GCP Deliverable &amp; Presentation Graphics Standard - Master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64101</TotalTime>
  <Words>2683</Words>
  <Application>Microsoft Office PowerPoint</Application>
  <PresentationFormat>On-screen Show (4:3)</PresentationFormat>
  <Paragraphs>561</Paragraphs>
  <Slides>39</Slides>
  <Notes>20</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42" baseType="lpstr">
      <vt:lpstr>GCP Deliverable &amp; Presentation Graphics Standard - Master Slide</vt:lpstr>
      <vt:lpstr>Bitmap Image</vt:lpstr>
      <vt:lpstr>Picture</vt:lpstr>
      <vt:lpstr>Maven – The Knowledge Sharing Platform  Oracle Retail Solution Overview Day 2 (13th April 2012) Dinesh Mohata</vt:lpstr>
      <vt:lpstr>Agenda</vt:lpstr>
      <vt:lpstr>RMS - ReSA Application Architecture</vt:lpstr>
      <vt:lpstr>Oracle Retail - RMS &amp; Resa Application Architecture</vt:lpstr>
      <vt:lpstr>Oracle Retail – ORSIM Application Architecture</vt:lpstr>
      <vt:lpstr>Oracle Retail – ORWMS Application Architecture</vt:lpstr>
      <vt:lpstr>Oracle Retail – RPM,Allocation &amp; Reim Application Architecture</vt:lpstr>
      <vt:lpstr>Oracle Retail – RPM Application Architecture</vt:lpstr>
      <vt:lpstr>Oracle Retail – ReIM Application Architecture</vt:lpstr>
      <vt:lpstr>Oracle Retail Data Warehouse Application Architecture</vt:lpstr>
      <vt:lpstr>Oracle Retail – Allocation Application Architecture</vt:lpstr>
      <vt:lpstr>Oracle Retail Integration Bus (RIB)</vt:lpstr>
      <vt:lpstr>Oracle Retail Integration Bus (RIB) Application Architecture</vt:lpstr>
      <vt:lpstr>Oracle Retail Component Overview</vt:lpstr>
      <vt:lpstr>Slide 15</vt:lpstr>
      <vt:lpstr>Integration Alternatives</vt:lpstr>
      <vt:lpstr>Integration Alternatives</vt:lpstr>
      <vt:lpstr>Integration Alternatives</vt:lpstr>
      <vt:lpstr>Integration Alternatives</vt:lpstr>
      <vt:lpstr>Integration Alternatives</vt:lpstr>
      <vt:lpstr>Integration Alternatives</vt:lpstr>
      <vt:lpstr>Oracle Retail Integration Option </vt:lpstr>
      <vt:lpstr>Oracle Retail Integration Option</vt:lpstr>
      <vt:lpstr>Additional Oracle 10G Database Integration Options</vt:lpstr>
      <vt:lpstr>Integration Considerations</vt:lpstr>
      <vt:lpstr>Integration Approach 1</vt:lpstr>
      <vt:lpstr>Integration Approach 2</vt:lpstr>
      <vt:lpstr>Integration Approach 3</vt:lpstr>
      <vt:lpstr>Slide 29</vt:lpstr>
      <vt:lpstr>Slide 30</vt:lpstr>
      <vt:lpstr>Oracle Retail Rollout Approach</vt:lpstr>
      <vt:lpstr>Integration Touch Points</vt:lpstr>
      <vt:lpstr>Interface Matrix</vt:lpstr>
      <vt:lpstr>Slide 34</vt:lpstr>
      <vt:lpstr>Slide 35</vt:lpstr>
      <vt:lpstr>Solution Application Landscape</vt:lpstr>
      <vt:lpstr>Migration Approach</vt:lpstr>
      <vt:lpstr>Slide 38</vt:lpstr>
      <vt:lpstr>  Thank You  </vt:lpstr>
    </vt:vector>
  </TitlesOfParts>
  <Company>IBM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Retail Solution Blueprint </dc:title>
  <dc:creator>Dinesh Mohata</dc:creator>
  <cp:lastModifiedBy>TCS.USER2</cp:lastModifiedBy>
  <cp:revision>2484</cp:revision>
  <dcterms:created xsi:type="dcterms:W3CDTF">2003-04-02T09:13:12Z</dcterms:created>
  <dcterms:modified xsi:type="dcterms:W3CDTF">2012-04-12T17:15:04Z</dcterms:modified>
</cp:coreProperties>
</file>