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9"/>
  </p:notesMasterIdLst>
  <p:handoutMasterIdLst>
    <p:handoutMasterId r:id="rId70"/>
  </p:handoutMasterIdLst>
  <p:sldIdLst>
    <p:sldId id="863" r:id="rId2"/>
    <p:sldId id="1116" r:id="rId3"/>
    <p:sldId id="1186" r:id="rId4"/>
    <p:sldId id="1187" r:id="rId5"/>
    <p:sldId id="1188" r:id="rId6"/>
    <p:sldId id="1189" r:id="rId7"/>
    <p:sldId id="1190" r:id="rId8"/>
    <p:sldId id="1191" r:id="rId9"/>
    <p:sldId id="1192" r:id="rId10"/>
    <p:sldId id="1193" r:id="rId11"/>
    <p:sldId id="1194" r:id="rId12"/>
    <p:sldId id="1117" r:id="rId13"/>
    <p:sldId id="1118" r:id="rId14"/>
    <p:sldId id="1119" r:id="rId15"/>
    <p:sldId id="1120" r:id="rId16"/>
    <p:sldId id="1121" r:id="rId17"/>
    <p:sldId id="1122" r:id="rId18"/>
    <p:sldId id="1123" r:id="rId19"/>
    <p:sldId id="1124" r:id="rId20"/>
    <p:sldId id="1125" r:id="rId21"/>
    <p:sldId id="1126" r:id="rId22"/>
    <p:sldId id="1127" r:id="rId23"/>
    <p:sldId id="1128" r:id="rId24"/>
    <p:sldId id="1129" r:id="rId25"/>
    <p:sldId id="1130" r:id="rId26"/>
    <p:sldId id="1131" r:id="rId27"/>
    <p:sldId id="1132" r:id="rId28"/>
    <p:sldId id="1133" r:id="rId29"/>
    <p:sldId id="1134" r:id="rId30"/>
    <p:sldId id="1135" r:id="rId31"/>
    <p:sldId id="1136" r:id="rId32"/>
    <p:sldId id="1137" r:id="rId33"/>
    <p:sldId id="1138" r:id="rId34"/>
    <p:sldId id="1139" r:id="rId35"/>
    <p:sldId id="1140" r:id="rId36"/>
    <p:sldId id="1141" r:id="rId37"/>
    <p:sldId id="1142" r:id="rId38"/>
    <p:sldId id="1143" r:id="rId39"/>
    <p:sldId id="1144" r:id="rId40"/>
    <p:sldId id="1145" r:id="rId41"/>
    <p:sldId id="1146" r:id="rId42"/>
    <p:sldId id="1147" r:id="rId43"/>
    <p:sldId id="1150" r:id="rId44"/>
    <p:sldId id="1151" r:id="rId45"/>
    <p:sldId id="1154" r:id="rId46"/>
    <p:sldId id="1155" r:id="rId47"/>
    <p:sldId id="1156" r:id="rId48"/>
    <p:sldId id="1157" r:id="rId49"/>
    <p:sldId id="1183" r:id="rId50"/>
    <p:sldId id="1184" r:id="rId51"/>
    <p:sldId id="1185" r:id="rId52"/>
    <p:sldId id="1158" r:id="rId53"/>
    <p:sldId id="1159" r:id="rId54"/>
    <p:sldId id="1160" r:id="rId55"/>
    <p:sldId id="1161" r:id="rId56"/>
    <p:sldId id="1162" r:id="rId57"/>
    <p:sldId id="1166" r:id="rId58"/>
    <p:sldId id="1167" r:id="rId59"/>
    <p:sldId id="1168" r:id="rId60"/>
    <p:sldId id="1169" r:id="rId61"/>
    <p:sldId id="1170" r:id="rId62"/>
    <p:sldId id="1171" r:id="rId63"/>
    <p:sldId id="1172" r:id="rId64"/>
    <p:sldId id="1173" r:id="rId65"/>
    <p:sldId id="1174" r:id="rId66"/>
    <p:sldId id="1114" r:id="rId67"/>
    <p:sldId id="1113" r:id="rId68"/>
  </p:sldIdLst>
  <p:sldSz cx="9144000" cy="6858000" type="screen4x3"/>
  <p:notesSz cx="6985000" cy="9271000"/>
  <p:defaultTextStyle>
    <a:defPPr>
      <a:defRPr lang="en-GB"/>
    </a:defPPr>
    <a:lvl1pPr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1pPr>
    <a:lvl2pPr marL="4572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2pPr>
    <a:lvl3pPr marL="9144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3pPr>
    <a:lvl4pPr marL="13716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4pPr>
    <a:lvl5pPr marL="18288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L  Marroso" initials="" lastIdx="15" clrIdx="0"/>
  <p:cmAuthor id="1" name="Petar Bielovich" initials="" lastIdx="0" clrIdx="1"/>
  <p:cmAuthor id="2" name="IBM_User"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66"/>
    <a:srgbClr val="CBC8E0"/>
    <a:srgbClr val="A8C9CC"/>
    <a:srgbClr val="FF3300"/>
    <a:srgbClr val="006600"/>
    <a:srgbClr val="000066"/>
    <a:srgbClr val="CC9900"/>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78" autoAdjust="0"/>
    <p:restoredTop sz="94542" autoAdjust="0"/>
  </p:normalViewPr>
  <p:slideViewPr>
    <p:cSldViewPr>
      <p:cViewPr>
        <p:scale>
          <a:sx n="75" d="100"/>
          <a:sy n="75" d="100"/>
        </p:scale>
        <p:origin x="-612"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501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35523"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lnSpc>
                <a:spcPct val="100000"/>
              </a:lnSpc>
              <a:spcBef>
                <a:spcPct val="0"/>
              </a:spcBef>
              <a:buClrTx/>
              <a:buFont typeface="Wingdings" pitchFamily="2" charset="2"/>
              <a:buNone/>
              <a:defRPr/>
            </a:lvl1pPr>
          </a:lstStyle>
          <a:p>
            <a:endParaRPr lang="en-GB"/>
          </a:p>
        </p:txBody>
      </p:sp>
      <p:sp>
        <p:nvSpPr>
          <p:cNvPr id="235524"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35525"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lnSpc>
                <a:spcPct val="100000"/>
              </a:lnSpc>
              <a:spcBef>
                <a:spcPct val="0"/>
              </a:spcBef>
              <a:buClrTx/>
              <a:buFont typeface="Wingdings" pitchFamily="2" charset="2"/>
              <a:buNone/>
              <a:defRPr/>
            </a:lvl1pPr>
          </a:lstStyle>
          <a:p>
            <a:fld id="{2D97829A-17B1-4EA3-9ED0-83ECA5AA928D}"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6627"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lnSpc>
                <a:spcPct val="100000"/>
              </a:lnSpc>
              <a:spcBef>
                <a:spcPct val="0"/>
              </a:spcBef>
              <a:buClrTx/>
              <a:buFont typeface="Wingdings" pitchFamily="2" charset="2"/>
              <a:buNone/>
              <a:defRPr/>
            </a:lvl1pPr>
          </a:lstStyle>
          <a:p>
            <a:endParaRPr lang="en-GB"/>
          </a:p>
        </p:txBody>
      </p:sp>
      <p:sp>
        <p:nvSpPr>
          <p:cNvPr id="26628"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6630"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6631"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lnSpc>
                <a:spcPct val="100000"/>
              </a:lnSpc>
              <a:spcBef>
                <a:spcPct val="0"/>
              </a:spcBef>
              <a:buClrTx/>
              <a:buFont typeface="Wingdings" pitchFamily="2" charset="2"/>
              <a:buNone/>
              <a:defRPr/>
            </a:lvl1pPr>
          </a:lstStyle>
          <a:p>
            <a:fld id="{748E9BA8-9999-44EC-B225-A4DDF2A4B92F}"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1</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43</a:t>
            </a:fld>
            <a:endParaRPr lang="en-US" dirty="0"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8E9BA8-9999-44EC-B225-A4DDF2A4B92F}" type="slidenum">
              <a:rPr lang="en-GB" smtClean="0"/>
              <a:pPr/>
              <a:t>48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53</a:t>
            </a:fld>
            <a:endParaRPr lang="en-US" dirty="0"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58</a:t>
            </a:fld>
            <a:endParaRPr lang="en-US" dirty="0"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4B885-E3D1-4BA2-840C-2C9242EC700B}" type="slidenum">
              <a:rPr lang="en-US"/>
              <a:pPr/>
              <a:t>61</a:t>
            </a:fld>
            <a:endParaRPr lang="en-US"/>
          </a:p>
        </p:txBody>
      </p:sp>
      <p:sp>
        <p:nvSpPr>
          <p:cNvPr id="1106946" name="Rectangle 2"/>
          <p:cNvSpPr>
            <a:spLocks noGrp="1" noRot="1" noChangeAspect="1" noChangeArrowheads="1" noTextEdit="1"/>
          </p:cNvSpPr>
          <p:nvPr>
            <p:ph type="sldImg"/>
          </p:nvPr>
        </p:nvSpPr>
        <p:spPr>
          <a:xfrm>
            <a:off x="1176338" y="695325"/>
            <a:ext cx="4635500" cy="3476625"/>
          </a:xfrm>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918F2-554C-4F07-83EA-06B74B12EB52}" type="slidenum">
              <a:rPr lang="en-US"/>
              <a:pPr/>
              <a:t>62</a:t>
            </a:fld>
            <a:endParaRPr lang="en-US"/>
          </a:p>
        </p:txBody>
      </p:sp>
      <p:sp>
        <p:nvSpPr>
          <p:cNvPr id="1108994" name="Rectangle 2"/>
          <p:cNvSpPr>
            <a:spLocks noGrp="1" noRot="1" noChangeAspect="1" noChangeArrowheads="1" noTextEdit="1"/>
          </p:cNvSpPr>
          <p:nvPr>
            <p:ph type="sldImg"/>
          </p:nvPr>
        </p:nvSpPr>
        <p:spPr>
          <a:xfrm>
            <a:off x="1165784" y="695325"/>
            <a:ext cx="4656667" cy="3476625"/>
          </a:xfrm>
          <a:ln/>
        </p:spPr>
      </p:sp>
      <p:sp>
        <p:nvSpPr>
          <p:cNvPr id="1108995" name="Rectangle 3"/>
          <p:cNvSpPr>
            <a:spLocks noGrp="1" noChangeArrowheads="1"/>
          </p:cNvSpPr>
          <p:nvPr>
            <p:ph type="body" idx="1"/>
          </p:nvPr>
        </p:nvSpPr>
        <p:spPr/>
        <p:txBody>
          <a:bodyPr/>
          <a:lstStyle/>
          <a:p>
            <a:r>
              <a:rPr lang="en-US" b="0" dirty="0"/>
              <a:t>Consolidated &amp; Operational</a:t>
            </a:r>
            <a:endParaRPr lang="en-US" dirty="0"/>
          </a:p>
          <a:p>
            <a:r>
              <a:rPr lang="en-US" dirty="0"/>
              <a:t>In RMS, the retailer must pick to be either a consolidated or operational for all currencies (SYSTEM setting).  They must have an exchange rate for either one, depending on the setting.</a:t>
            </a:r>
          </a:p>
          <a:p>
            <a:pPr>
              <a:buFontTx/>
              <a:buChar char="•"/>
            </a:pPr>
            <a:r>
              <a:rPr lang="en-US" dirty="0"/>
              <a:t>Consolidated – Generally agreed upon exchange rate that will be used for the period (generally monthly).  Assists in planning as currency fluctuations are lessened.</a:t>
            </a:r>
          </a:p>
          <a:p>
            <a:pPr>
              <a:buFontTx/>
              <a:buChar char="•"/>
            </a:pPr>
            <a:r>
              <a:rPr lang="en-US" dirty="0"/>
              <a:t>Operational – Generally the business will operate according to the daily exchange rate.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67</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eaLnBrk="1" hangingPunct="1">
              <a:spcBef>
                <a:spcPct val="0"/>
              </a:spcBef>
            </a:pPr>
            <a:endParaRPr lang="en-US" smtClean="0">
              <a:latin typeface="Arial" charset="0"/>
            </a:endParaRPr>
          </a:p>
        </p:txBody>
      </p:sp>
      <p:sp>
        <p:nvSpPr>
          <p:cNvPr id="24579" name="Slide Number Placeholder 3"/>
          <p:cNvSpPr txBox="1">
            <a:spLocks noGrp="1"/>
          </p:cNvSpPr>
          <p:nvPr/>
        </p:nvSpPr>
        <p:spPr bwMode="auto">
          <a:xfrm>
            <a:off x="3955953" y="8805550"/>
            <a:ext cx="3027466" cy="463867"/>
          </a:xfrm>
          <a:prstGeom prst="rect">
            <a:avLst/>
          </a:prstGeom>
          <a:noFill/>
          <a:ln w="9525">
            <a:noFill/>
            <a:miter lim="800000"/>
            <a:headEnd/>
            <a:tailEnd/>
          </a:ln>
        </p:spPr>
        <p:txBody>
          <a:bodyPr lIns="92879" tIns="46440" rIns="92879" bIns="46440" anchor="b"/>
          <a:lstStyle/>
          <a:p>
            <a:pPr algn="r" defTabSz="928881"/>
            <a:fld id="{C010A60B-B833-4059-87BF-43E8D811BA3A}" type="slidenum">
              <a:rPr lang="en-US"/>
              <a:pPr algn="r" defTabSz="928881"/>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3</a:t>
            </a:fld>
            <a:endParaRPr lang="en-US" dirty="0"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11</a:t>
            </a:fld>
            <a:endParaRPr lang="en-US" dirty="0"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8E9BA8-9999-44EC-B225-A4DDF2A4B92F}" type="slidenum">
              <a:rPr lang="en-GB" smtClean="0"/>
              <a:pPr/>
              <a:t>13</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Pending decision</a:t>
            </a:r>
            <a:r>
              <a:rPr lang="en-US" baseline="0" dirty="0" smtClean="0"/>
              <a:t> is on Chain level</a:t>
            </a:r>
            <a:endParaRPr lang="en-US" dirty="0"/>
          </a:p>
        </p:txBody>
      </p:sp>
      <p:sp>
        <p:nvSpPr>
          <p:cNvPr id="4" name="Slide Number Placeholder 3"/>
          <p:cNvSpPr>
            <a:spLocks noGrp="1"/>
          </p:cNvSpPr>
          <p:nvPr>
            <p:ph type="sldNum" sz="quarter" idx="10"/>
          </p:nvPr>
        </p:nvSpPr>
        <p:spPr/>
        <p:txBody>
          <a:bodyPr/>
          <a:lstStyle/>
          <a:p>
            <a:fld id="{748E9BA8-9999-44EC-B225-A4DDF2A4B92F}" type="slidenum">
              <a:rPr lang="en-GB" smtClean="0"/>
              <a:pPr/>
              <a:t>22</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23</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31</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38</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343025"/>
            <a:ext cx="9144000" cy="2943225"/>
            <a:chOff x="0" y="846"/>
            <a:chExt cx="5760" cy="1854"/>
          </a:xfrm>
        </p:grpSpPr>
        <p:pic>
          <p:nvPicPr>
            <p:cNvPr id="5" name="Picture 3" descr="Blue 200_1row"/>
            <p:cNvPicPr>
              <a:picLocks noChangeAspect="1" noChangeArrowheads="1"/>
            </p:cNvPicPr>
            <p:nvPr userDrawn="1"/>
          </p:nvPicPr>
          <p:blipFill>
            <a:blip r:embed="rId2" cstate="print"/>
            <a:srcRect l="3499" r="2338"/>
            <a:stretch>
              <a:fillRect/>
            </a:stretch>
          </p:blipFill>
          <p:spPr bwMode="auto">
            <a:xfrm>
              <a:off x="0" y="1224"/>
              <a:ext cx="5760" cy="135"/>
            </a:xfrm>
            <a:prstGeom prst="rect">
              <a:avLst/>
            </a:prstGeom>
            <a:noFill/>
            <a:ln w="9525">
              <a:noFill/>
              <a:miter lim="800000"/>
              <a:headEnd/>
              <a:tailEnd/>
            </a:ln>
          </p:spPr>
        </p:pic>
        <p:pic>
          <p:nvPicPr>
            <p:cNvPr id="6" name="Picture 4" descr="Blue 200_1row"/>
            <p:cNvPicPr>
              <a:picLocks noChangeAspect="1" noChangeArrowheads="1"/>
            </p:cNvPicPr>
            <p:nvPr userDrawn="1"/>
          </p:nvPicPr>
          <p:blipFill>
            <a:blip r:embed="rId2" cstate="print"/>
            <a:srcRect l="1276" r="4561"/>
            <a:stretch>
              <a:fillRect/>
            </a:stretch>
          </p:blipFill>
          <p:spPr bwMode="auto">
            <a:xfrm>
              <a:off x="0" y="1375"/>
              <a:ext cx="5760" cy="135"/>
            </a:xfrm>
            <a:prstGeom prst="rect">
              <a:avLst/>
            </a:prstGeom>
            <a:noFill/>
            <a:ln w="9525">
              <a:noFill/>
              <a:miter lim="800000"/>
              <a:headEnd/>
              <a:tailEnd/>
            </a:ln>
          </p:spPr>
        </p:pic>
        <p:pic>
          <p:nvPicPr>
            <p:cNvPr id="7" name="Picture 5" descr="Blue 200_1row"/>
            <p:cNvPicPr>
              <a:picLocks noChangeAspect="1" noChangeArrowheads="1"/>
            </p:cNvPicPr>
            <p:nvPr userDrawn="1"/>
          </p:nvPicPr>
          <p:blipFill>
            <a:blip r:embed="rId2" cstate="print"/>
            <a:srcRect l="1276" r="4561"/>
            <a:stretch>
              <a:fillRect/>
            </a:stretch>
          </p:blipFill>
          <p:spPr bwMode="auto">
            <a:xfrm>
              <a:off x="0" y="1074"/>
              <a:ext cx="5760" cy="135"/>
            </a:xfrm>
            <a:prstGeom prst="rect">
              <a:avLst/>
            </a:prstGeom>
            <a:noFill/>
            <a:ln w="9525">
              <a:noFill/>
              <a:miter lim="800000"/>
              <a:headEnd/>
              <a:tailEnd/>
            </a:ln>
          </p:spPr>
        </p:pic>
        <p:pic>
          <p:nvPicPr>
            <p:cNvPr id="8" name="Picture 6" descr="Blue 200_1row"/>
            <p:cNvPicPr>
              <a:picLocks noChangeAspect="1" noChangeArrowheads="1"/>
            </p:cNvPicPr>
            <p:nvPr userDrawn="1"/>
          </p:nvPicPr>
          <p:blipFill>
            <a:blip r:embed="rId2" cstate="print"/>
            <a:srcRect l="3499" r="2338"/>
            <a:stretch>
              <a:fillRect/>
            </a:stretch>
          </p:blipFill>
          <p:spPr bwMode="auto">
            <a:xfrm>
              <a:off x="0" y="1522"/>
              <a:ext cx="5760" cy="135"/>
            </a:xfrm>
            <a:prstGeom prst="rect">
              <a:avLst/>
            </a:prstGeom>
            <a:noFill/>
            <a:ln w="9525">
              <a:noFill/>
              <a:miter lim="800000"/>
              <a:headEnd/>
              <a:tailEnd/>
            </a:ln>
          </p:spPr>
        </p:pic>
        <p:pic>
          <p:nvPicPr>
            <p:cNvPr id="9" name="Picture 7" descr="Blue 200_1row"/>
            <p:cNvPicPr>
              <a:picLocks noChangeAspect="1" noChangeArrowheads="1"/>
            </p:cNvPicPr>
            <p:nvPr userDrawn="1"/>
          </p:nvPicPr>
          <p:blipFill>
            <a:blip r:embed="rId2" cstate="print"/>
            <a:srcRect l="1276" r="4561"/>
            <a:stretch>
              <a:fillRect/>
            </a:stretch>
          </p:blipFill>
          <p:spPr bwMode="auto">
            <a:xfrm>
              <a:off x="0" y="1673"/>
              <a:ext cx="5760" cy="135"/>
            </a:xfrm>
            <a:prstGeom prst="rect">
              <a:avLst/>
            </a:prstGeom>
            <a:noFill/>
            <a:ln w="9525">
              <a:noFill/>
              <a:miter lim="800000"/>
              <a:headEnd/>
              <a:tailEnd/>
            </a:ln>
          </p:spPr>
        </p:pic>
        <p:pic>
          <p:nvPicPr>
            <p:cNvPr id="10" name="Picture 8" descr="Blue 200_1row"/>
            <p:cNvPicPr>
              <a:picLocks noChangeAspect="1" noChangeArrowheads="1"/>
            </p:cNvPicPr>
            <p:nvPr userDrawn="1"/>
          </p:nvPicPr>
          <p:blipFill>
            <a:blip r:embed="rId2" cstate="print"/>
            <a:srcRect l="3499" r="2338"/>
            <a:stretch>
              <a:fillRect/>
            </a:stretch>
          </p:blipFill>
          <p:spPr bwMode="auto">
            <a:xfrm>
              <a:off x="0" y="1822"/>
              <a:ext cx="5760" cy="135"/>
            </a:xfrm>
            <a:prstGeom prst="rect">
              <a:avLst/>
            </a:prstGeom>
            <a:noFill/>
            <a:ln w="9525">
              <a:noFill/>
              <a:miter lim="800000"/>
              <a:headEnd/>
              <a:tailEnd/>
            </a:ln>
          </p:spPr>
        </p:pic>
        <p:pic>
          <p:nvPicPr>
            <p:cNvPr id="11" name="Picture 9" descr="Blue 200_1row"/>
            <p:cNvPicPr>
              <a:picLocks noChangeAspect="1" noChangeArrowheads="1"/>
            </p:cNvPicPr>
            <p:nvPr userDrawn="1"/>
          </p:nvPicPr>
          <p:blipFill>
            <a:blip r:embed="rId2" cstate="print"/>
            <a:srcRect l="1276" r="4561"/>
            <a:stretch>
              <a:fillRect/>
            </a:stretch>
          </p:blipFill>
          <p:spPr bwMode="auto">
            <a:xfrm>
              <a:off x="0" y="1970"/>
              <a:ext cx="5760" cy="135"/>
            </a:xfrm>
            <a:prstGeom prst="rect">
              <a:avLst/>
            </a:prstGeom>
            <a:noFill/>
            <a:ln w="9525">
              <a:noFill/>
              <a:miter lim="800000"/>
              <a:headEnd/>
              <a:tailEnd/>
            </a:ln>
          </p:spPr>
        </p:pic>
        <p:pic>
          <p:nvPicPr>
            <p:cNvPr id="12" name="Picture 10" descr="Blue 200_1row"/>
            <p:cNvPicPr>
              <a:picLocks noChangeAspect="1" noChangeArrowheads="1"/>
            </p:cNvPicPr>
            <p:nvPr userDrawn="1"/>
          </p:nvPicPr>
          <p:blipFill>
            <a:blip r:embed="rId2" cstate="print"/>
            <a:srcRect l="3499" r="2338"/>
            <a:stretch>
              <a:fillRect/>
            </a:stretch>
          </p:blipFill>
          <p:spPr bwMode="auto">
            <a:xfrm>
              <a:off x="0" y="2120"/>
              <a:ext cx="5760" cy="135"/>
            </a:xfrm>
            <a:prstGeom prst="rect">
              <a:avLst/>
            </a:prstGeom>
            <a:noFill/>
            <a:ln w="9525">
              <a:noFill/>
              <a:miter lim="800000"/>
              <a:headEnd/>
              <a:tailEnd/>
            </a:ln>
          </p:spPr>
        </p:pic>
        <p:pic>
          <p:nvPicPr>
            <p:cNvPr id="13" name="Picture 11" descr="Blue 200_1row"/>
            <p:cNvPicPr>
              <a:picLocks noChangeAspect="1" noChangeArrowheads="1"/>
            </p:cNvPicPr>
            <p:nvPr userDrawn="1"/>
          </p:nvPicPr>
          <p:blipFill>
            <a:blip r:embed="rId2" cstate="print"/>
            <a:srcRect l="1276" r="4561"/>
            <a:stretch>
              <a:fillRect/>
            </a:stretch>
          </p:blipFill>
          <p:spPr bwMode="auto">
            <a:xfrm>
              <a:off x="0" y="2271"/>
              <a:ext cx="5760" cy="135"/>
            </a:xfrm>
            <a:prstGeom prst="rect">
              <a:avLst/>
            </a:prstGeom>
            <a:noFill/>
            <a:ln w="9525">
              <a:noFill/>
              <a:miter lim="800000"/>
              <a:headEnd/>
              <a:tailEnd/>
            </a:ln>
          </p:spPr>
        </p:pic>
        <p:pic>
          <p:nvPicPr>
            <p:cNvPr id="14" name="Picture 12" descr="Blue 200_1row"/>
            <p:cNvPicPr>
              <a:picLocks noChangeAspect="1" noChangeArrowheads="1"/>
            </p:cNvPicPr>
            <p:nvPr userDrawn="1"/>
          </p:nvPicPr>
          <p:blipFill>
            <a:blip r:embed="rId2" cstate="print"/>
            <a:srcRect l="3499" r="2338"/>
            <a:stretch>
              <a:fillRect/>
            </a:stretch>
          </p:blipFill>
          <p:spPr bwMode="auto">
            <a:xfrm>
              <a:off x="0" y="2421"/>
              <a:ext cx="5760" cy="135"/>
            </a:xfrm>
            <a:prstGeom prst="rect">
              <a:avLst/>
            </a:prstGeom>
            <a:noFill/>
            <a:ln w="9525">
              <a:noFill/>
              <a:miter lim="800000"/>
              <a:headEnd/>
              <a:tailEnd/>
            </a:ln>
          </p:spPr>
        </p:pic>
        <p:pic>
          <p:nvPicPr>
            <p:cNvPr id="15" name="Picture 13" descr="blue_walla"/>
            <p:cNvPicPr>
              <a:picLocks noChangeAspect="1" noChangeArrowheads="1"/>
            </p:cNvPicPr>
            <p:nvPr userDrawn="1"/>
          </p:nvPicPr>
          <p:blipFill>
            <a:blip r:embed="rId3" cstate="print"/>
            <a:srcRect r="36000" b="54196"/>
            <a:stretch>
              <a:fillRect/>
            </a:stretch>
          </p:blipFill>
          <p:spPr bwMode="auto">
            <a:xfrm>
              <a:off x="0" y="1674"/>
              <a:ext cx="5760" cy="1026"/>
            </a:xfrm>
            <a:prstGeom prst="rect">
              <a:avLst/>
            </a:prstGeom>
            <a:noFill/>
            <a:ln w="9525">
              <a:noFill/>
              <a:miter lim="800000"/>
              <a:headEnd/>
              <a:tailEnd/>
            </a:ln>
          </p:spPr>
        </p:pic>
        <p:pic>
          <p:nvPicPr>
            <p:cNvPr id="16" name="Picture 14" descr="blue_walla"/>
            <p:cNvPicPr>
              <a:picLocks noChangeAspect="1" noChangeArrowheads="1"/>
            </p:cNvPicPr>
            <p:nvPr userDrawn="1"/>
          </p:nvPicPr>
          <p:blipFill>
            <a:blip r:embed="rId4" cstate="print"/>
            <a:srcRect t="46428" r="36000"/>
            <a:stretch>
              <a:fillRect/>
            </a:stretch>
          </p:blipFill>
          <p:spPr bwMode="auto">
            <a:xfrm>
              <a:off x="0" y="846"/>
              <a:ext cx="5760" cy="900"/>
            </a:xfrm>
            <a:prstGeom prst="rect">
              <a:avLst/>
            </a:prstGeom>
            <a:noFill/>
            <a:ln w="9525">
              <a:noFill/>
              <a:miter lim="800000"/>
              <a:headEnd/>
              <a:tailEnd/>
            </a:ln>
          </p:spPr>
        </p:pic>
        <p:sp>
          <p:nvSpPr>
            <p:cNvPr id="17" name="Line 15"/>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defRPr/>
              </a:pPr>
              <a:endParaRPr lang="en-US" dirty="0">
                <a:latin typeface="Arial" pitchFamily="34" charset="0"/>
              </a:endParaRPr>
            </a:p>
          </p:txBody>
        </p:sp>
      </p:grpSp>
      <p:graphicFrame>
        <p:nvGraphicFramePr>
          <p:cNvPr id="18" name="Group 45"/>
          <p:cNvGraphicFramePr>
            <a:graphicFrameLocks noGrp="1"/>
          </p:cNvGraphicFramePr>
          <p:nvPr/>
        </p:nvGraphicFramePr>
        <p:xfrm>
          <a:off x="23707725" y="9223375"/>
          <a:ext cx="6643688" cy="150685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38" descr="EC"/>
          <p:cNvPicPr>
            <a:picLocks noChangeAspect="1" noChangeArrowheads="1"/>
          </p:cNvPicPr>
          <p:nvPr/>
        </p:nvPicPr>
        <p:blipFill>
          <a:blip r:embed="rId5" cstate="print"/>
          <a:srcRect l="1355" t="5624" r="1581" b="3751"/>
          <a:stretch>
            <a:fillRect/>
          </a:stretch>
        </p:blipFill>
        <p:spPr bwMode="auto">
          <a:xfrm>
            <a:off x="6759575" y="6091238"/>
            <a:ext cx="2046288" cy="460375"/>
          </a:xfrm>
          <a:prstGeom prst="rect">
            <a:avLst/>
          </a:prstGeom>
          <a:noFill/>
          <a:ln w="9525">
            <a:noFill/>
            <a:miter lim="800000"/>
            <a:headEnd/>
            <a:tailEnd/>
          </a:ln>
        </p:spPr>
      </p:pic>
      <p:sp>
        <p:nvSpPr>
          <p:cNvPr id="20" name="Rectangle 40"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US" dirty="0">
              <a:latin typeface="Arial" pitchFamily="34" charset="0"/>
            </a:endParaRPr>
          </a:p>
        </p:txBody>
      </p:sp>
      <p:sp>
        <p:nvSpPr>
          <p:cNvPr id="21" name="Rectangle 41"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US" dirty="0">
              <a:latin typeface="Arial" pitchFamily="34" charset="0"/>
            </a:endParaRPr>
          </a:p>
        </p:txBody>
      </p:sp>
      <p:pic>
        <p:nvPicPr>
          <p:cNvPr id="22" name="Picture 42" descr="tcs-trans"/>
          <p:cNvPicPr>
            <a:picLocks noChangeAspect="1" noChangeArrowheads="1"/>
          </p:cNvPicPr>
          <p:nvPr/>
        </p:nvPicPr>
        <p:blipFill>
          <a:blip r:embed="rId6" cstate="print"/>
          <a:srcRect/>
          <a:stretch>
            <a:fillRect/>
          </a:stretch>
        </p:blipFill>
        <p:spPr bwMode="auto">
          <a:xfrm>
            <a:off x="352425" y="712788"/>
            <a:ext cx="2843213" cy="222250"/>
          </a:xfrm>
          <a:prstGeom prst="rect">
            <a:avLst/>
          </a:prstGeom>
          <a:noFill/>
          <a:ln w="9525">
            <a:noFill/>
            <a:miter lim="800000"/>
            <a:headEnd/>
            <a:tailEnd/>
          </a:ln>
        </p:spPr>
      </p:pic>
      <p:pic>
        <p:nvPicPr>
          <p:cNvPr id="23" name="Picture 43" descr="tata-trans-new"/>
          <p:cNvPicPr>
            <a:picLocks noChangeAspect="1" noChangeArrowheads="1"/>
          </p:cNvPicPr>
          <p:nvPr/>
        </p:nvPicPr>
        <p:blipFill>
          <a:blip r:embed="rId7" cstate="print"/>
          <a:srcRect/>
          <a:stretch>
            <a:fillRect/>
          </a:stretch>
        </p:blipFill>
        <p:spPr bwMode="auto">
          <a:xfrm>
            <a:off x="8189913" y="355600"/>
            <a:ext cx="560387" cy="496888"/>
          </a:xfrm>
          <a:prstGeom prst="rect">
            <a:avLst/>
          </a:prstGeom>
          <a:noFill/>
          <a:ln w="9525">
            <a:noFill/>
            <a:miter lim="800000"/>
            <a:headEnd/>
            <a:tailEnd/>
          </a:ln>
        </p:spPr>
      </p:pic>
      <p:sp>
        <p:nvSpPr>
          <p:cNvPr id="13351" name="Rectangle 39"/>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13356" name="Rectangle 44"/>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18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218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914400"/>
            <a:ext cx="8305800" cy="13239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076700" cy="132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57700" y="914400"/>
            <a:ext cx="4076700" cy="1323975"/>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28600" y="914400"/>
            <a:ext cx="8305800" cy="1323975"/>
          </a:xfrm>
        </p:spPr>
        <p:txBody>
          <a:bodyPr/>
          <a:lstStyle/>
          <a:p>
            <a:pPr lvl="0"/>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4984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28600" y="1143000"/>
            <a:ext cx="8763000" cy="5105400"/>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143000"/>
            <a:ext cx="43053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1143000"/>
            <a:ext cx="4305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600" y="914400"/>
            <a:ext cx="4076700"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914400"/>
            <a:ext cx="4076700"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5113338"/>
            <a:ext cx="9150350" cy="1482725"/>
            <a:chOff x="0" y="3221"/>
            <a:chExt cx="5764" cy="934"/>
          </a:xfrm>
        </p:grpSpPr>
        <p:pic>
          <p:nvPicPr>
            <p:cNvPr id="1033" name="Picture 3" descr="70"/>
            <p:cNvPicPr>
              <a:picLocks noChangeAspect="1" noChangeArrowheads="1"/>
            </p:cNvPicPr>
            <p:nvPr userDrawn="1"/>
          </p:nvPicPr>
          <p:blipFill>
            <a:blip r:embed="rId18" cstate="print"/>
            <a:srcRect l="3949"/>
            <a:stretch>
              <a:fillRect/>
            </a:stretch>
          </p:blipFill>
          <p:spPr bwMode="auto">
            <a:xfrm>
              <a:off x="0" y="3855"/>
              <a:ext cx="5764" cy="134"/>
            </a:xfrm>
            <a:prstGeom prst="rect">
              <a:avLst/>
            </a:prstGeom>
            <a:noFill/>
            <a:ln w="9525">
              <a:noFill/>
              <a:miter lim="800000"/>
              <a:headEnd/>
              <a:tailEnd/>
            </a:ln>
          </p:spPr>
        </p:pic>
        <p:pic>
          <p:nvPicPr>
            <p:cNvPr id="1034" name="Picture 4" descr="70"/>
            <p:cNvPicPr>
              <a:picLocks noChangeAspect="1" noChangeArrowheads="1"/>
            </p:cNvPicPr>
            <p:nvPr userDrawn="1"/>
          </p:nvPicPr>
          <p:blipFill>
            <a:blip r:embed="rId18" cstate="print"/>
            <a:srcRect l="1717" r="2299"/>
            <a:stretch>
              <a:fillRect/>
            </a:stretch>
          </p:blipFill>
          <p:spPr bwMode="auto">
            <a:xfrm>
              <a:off x="0" y="3704"/>
              <a:ext cx="5760" cy="134"/>
            </a:xfrm>
            <a:prstGeom prst="rect">
              <a:avLst/>
            </a:prstGeom>
            <a:noFill/>
            <a:ln w="9525">
              <a:noFill/>
              <a:miter lim="800000"/>
              <a:headEnd/>
              <a:tailEnd/>
            </a:ln>
          </p:spPr>
        </p:pic>
        <p:pic>
          <p:nvPicPr>
            <p:cNvPr id="1035" name="Picture 5" descr="70"/>
            <p:cNvPicPr>
              <a:picLocks noChangeAspect="1" noChangeArrowheads="1"/>
            </p:cNvPicPr>
            <p:nvPr userDrawn="1"/>
          </p:nvPicPr>
          <p:blipFill>
            <a:blip r:embed="rId18" cstate="print"/>
            <a:srcRect l="1717" r="2299"/>
            <a:stretch>
              <a:fillRect/>
            </a:stretch>
          </p:blipFill>
          <p:spPr bwMode="auto">
            <a:xfrm>
              <a:off x="0" y="3409"/>
              <a:ext cx="5760" cy="134"/>
            </a:xfrm>
            <a:prstGeom prst="rect">
              <a:avLst/>
            </a:prstGeom>
            <a:noFill/>
            <a:ln w="9525">
              <a:noFill/>
              <a:miter lim="800000"/>
              <a:headEnd/>
              <a:tailEnd/>
            </a:ln>
          </p:spPr>
        </p:pic>
        <p:pic>
          <p:nvPicPr>
            <p:cNvPr id="1036" name="Picture 6" descr="grad-white-box-2"/>
            <p:cNvPicPr>
              <a:picLocks noChangeAspect="1" noChangeArrowheads="1"/>
            </p:cNvPicPr>
            <p:nvPr userDrawn="1"/>
          </p:nvPicPr>
          <p:blipFill>
            <a:blip r:embed="rId19" cstate="print"/>
            <a:srcRect r="36000"/>
            <a:stretch>
              <a:fillRect/>
            </a:stretch>
          </p:blipFill>
          <p:spPr bwMode="auto">
            <a:xfrm>
              <a:off x="0" y="3789"/>
              <a:ext cx="5760" cy="366"/>
            </a:xfrm>
            <a:prstGeom prst="rect">
              <a:avLst/>
            </a:prstGeom>
            <a:noFill/>
            <a:ln w="9525">
              <a:noFill/>
              <a:miter lim="800000"/>
              <a:headEnd/>
              <a:tailEnd/>
            </a:ln>
          </p:spPr>
        </p:pic>
        <p:pic>
          <p:nvPicPr>
            <p:cNvPr id="1037" name="Picture 7" descr="grad-white-box-2"/>
            <p:cNvPicPr>
              <a:picLocks noChangeAspect="1" noChangeArrowheads="1"/>
            </p:cNvPicPr>
            <p:nvPr userDrawn="1"/>
          </p:nvPicPr>
          <p:blipFill>
            <a:blip r:embed="rId20" cstate="print"/>
            <a:srcRect r="36000"/>
            <a:stretch>
              <a:fillRect/>
            </a:stretch>
          </p:blipFill>
          <p:spPr bwMode="auto">
            <a:xfrm>
              <a:off x="0" y="3221"/>
              <a:ext cx="5760" cy="366"/>
            </a:xfrm>
            <a:prstGeom prst="rect">
              <a:avLst/>
            </a:prstGeom>
            <a:noFill/>
            <a:ln w="9525">
              <a:noFill/>
              <a:miter lim="800000"/>
              <a:headEnd/>
              <a:tailEnd/>
            </a:ln>
          </p:spPr>
        </p:pic>
        <p:pic>
          <p:nvPicPr>
            <p:cNvPr id="1038" name="Picture 8" descr="70"/>
            <p:cNvPicPr>
              <a:picLocks noChangeAspect="1" noChangeArrowheads="1"/>
            </p:cNvPicPr>
            <p:nvPr userDrawn="1"/>
          </p:nvPicPr>
          <p:blipFill>
            <a:blip r:embed="rId18" cstate="print"/>
            <a:srcRect l="3949"/>
            <a:stretch>
              <a:fillRect/>
            </a:stretch>
          </p:blipFill>
          <p:spPr bwMode="auto">
            <a:xfrm>
              <a:off x="0" y="3558"/>
              <a:ext cx="5764" cy="134"/>
            </a:xfrm>
            <a:prstGeom prst="rect">
              <a:avLst/>
            </a:prstGeom>
            <a:noFill/>
            <a:ln w="9525">
              <a:noFill/>
              <a:miter lim="800000"/>
              <a:headEnd/>
              <a:tailEnd/>
            </a:ln>
          </p:spPr>
        </p:pic>
      </p:grpSp>
      <p:sp>
        <p:nvSpPr>
          <p:cNvPr id="1027" name="Rectangle 9"/>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10"/>
          <p:cNvSpPr>
            <a:spLocks noGrp="1" noChangeArrowheads="1"/>
          </p:cNvSpPr>
          <p:nvPr>
            <p:ph type="body" idx="1"/>
          </p:nvPr>
        </p:nvSpPr>
        <p:spPr bwMode="auto">
          <a:xfrm>
            <a:off x="228600" y="914400"/>
            <a:ext cx="8305800"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9" name="Line 11"/>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defRPr/>
            </a:pPr>
            <a:endParaRPr lang="en-US" dirty="0">
              <a:latin typeface="Arial" pitchFamily="34" charset="0"/>
            </a:endParaRPr>
          </a:p>
        </p:txBody>
      </p:sp>
      <p:pic>
        <p:nvPicPr>
          <p:cNvPr id="1030" name="Picture 15" descr="tcs-blue-trans"/>
          <p:cNvPicPr>
            <a:picLocks noChangeAspect="1" noChangeArrowheads="1"/>
          </p:cNvPicPr>
          <p:nvPr/>
        </p:nvPicPr>
        <p:blipFill>
          <a:blip r:embed="rId21" cstate="print"/>
          <a:srcRect/>
          <a:stretch>
            <a:fillRect/>
          </a:stretch>
        </p:blipFill>
        <p:spPr bwMode="auto">
          <a:xfrm>
            <a:off x="169863" y="6513513"/>
            <a:ext cx="2843212" cy="222250"/>
          </a:xfrm>
          <a:prstGeom prst="rect">
            <a:avLst/>
          </a:prstGeom>
          <a:noFill/>
          <a:ln w="9525">
            <a:noFill/>
            <a:miter lim="800000"/>
            <a:headEnd/>
            <a:tailEnd/>
          </a:ln>
        </p:spPr>
      </p:pic>
      <p:sp>
        <p:nvSpPr>
          <p:cNvPr id="12305" name="Text Box 17"/>
          <p:cNvSpPr txBox="1">
            <a:spLocks noChangeArrowheads="1"/>
          </p:cNvSpPr>
          <p:nvPr userDrawn="1"/>
        </p:nvSpPr>
        <p:spPr bwMode="auto">
          <a:xfrm>
            <a:off x="4648200" y="6553200"/>
            <a:ext cx="685800" cy="274638"/>
          </a:xfrm>
          <a:prstGeom prst="rect">
            <a:avLst/>
          </a:prstGeom>
          <a:noFill/>
          <a:ln w="9525">
            <a:noFill/>
            <a:miter lim="800000"/>
            <a:headEnd/>
            <a:tailEnd/>
          </a:ln>
          <a:effectLst/>
        </p:spPr>
        <p:txBody>
          <a:bodyPr>
            <a:spAutoFit/>
          </a:bodyPr>
          <a:lstStyle/>
          <a:p>
            <a:pPr>
              <a:spcBef>
                <a:spcPct val="50000"/>
              </a:spcBef>
              <a:buNone/>
              <a:defRPr/>
            </a:pPr>
            <a:r>
              <a:rPr lang="en-US" sz="1200" dirty="0">
                <a:solidFill>
                  <a:srgbClr val="0066CC"/>
                </a:solidFill>
                <a:latin typeface="Arial" pitchFamily="34" charset="0"/>
              </a:rPr>
              <a:t># </a:t>
            </a:r>
            <a:fld id="{AD029A64-0B4A-48C0-833A-CFE029D313D8}" type="slidenum">
              <a:rPr lang="en-US" sz="1200">
                <a:solidFill>
                  <a:srgbClr val="0066CC"/>
                </a:solidFill>
                <a:latin typeface="Arial" pitchFamily="34" charset="0"/>
              </a:rPr>
              <a:pPr>
                <a:spcBef>
                  <a:spcPct val="50000"/>
                </a:spcBef>
                <a:buNone/>
                <a:defRPr/>
              </a:pPr>
              <a:t>‹#›</a:t>
            </a:fld>
            <a:endParaRPr lang="en-US" sz="1200" dirty="0">
              <a:solidFill>
                <a:srgbClr val="0066CC"/>
              </a:solidFill>
              <a:latin typeface="Arial" pitchFamily="34" charset="0"/>
            </a:endParaRPr>
          </a:p>
        </p:txBody>
      </p:sp>
      <p:pic>
        <p:nvPicPr>
          <p:cNvPr id="15" name="Picture 14" descr="LOGO-final-small.bmp"/>
          <p:cNvPicPr>
            <a:picLocks noChangeAspect="1"/>
          </p:cNvPicPr>
          <p:nvPr userDrawn="1"/>
        </p:nvPicPr>
        <p:blipFill>
          <a:blip r:embed="rId22" cstate="print"/>
          <a:stretch>
            <a:fillRect/>
          </a:stretch>
        </p:blipFill>
        <p:spPr>
          <a:xfrm>
            <a:off x="8286776" y="6182995"/>
            <a:ext cx="714380" cy="675005"/>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SzPct val="150000"/>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1.png"/><Relationship Id="rId4" Type="http://schemas.openxmlformats.org/officeDocument/2006/relationships/image" Target="../media/image26.png"/><Relationship Id="rId9"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7.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720471"/>
          </a:xfrm>
        </p:spPr>
        <p:txBody>
          <a:bodyPr/>
          <a:lstStyle/>
          <a:p>
            <a:pPr eaLnBrk="1" hangingPunct="1"/>
            <a:r>
              <a:rPr lang="en-US" sz="2000" dirty="0" smtClean="0"/>
              <a:t>Maven – The Knowledge Sharing Platform</a:t>
            </a:r>
            <a:br>
              <a:rPr lang="en-US" sz="2000" dirty="0" smtClean="0"/>
            </a:br>
            <a:r>
              <a:rPr lang="en-US" sz="2000" dirty="0" smtClean="0"/>
              <a:t/>
            </a:r>
            <a:br>
              <a:rPr lang="en-US" sz="2000" dirty="0" smtClean="0"/>
            </a:br>
            <a:r>
              <a:rPr lang="en-US" sz="2000" dirty="0" smtClean="0"/>
              <a:t>Oracle Retail Solution Overview</a:t>
            </a:r>
            <a:br>
              <a:rPr lang="en-US" sz="2000" dirty="0" smtClean="0"/>
            </a:br>
            <a:r>
              <a:rPr lang="en-US" sz="1600" dirty="0" smtClean="0"/>
              <a:t>Day 3 (16</a:t>
            </a:r>
            <a:r>
              <a:rPr lang="en-US" sz="1600" baseline="30000" dirty="0" smtClean="0"/>
              <a:t>th</a:t>
            </a:r>
            <a:r>
              <a:rPr lang="en-US" sz="1600" dirty="0" smtClean="0"/>
              <a:t> April 2012)</a:t>
            </a:r>
            <a:br>
              <a:rPr lang="en-US" sz="1600" dirty="0" smtClean="0"/>
            </a:br>
            <a:r>
              <a:rPr lang="en-US" sz="1600" dirty="0" err="1" smtClean="0"/>
              <a:t>Uday</a:t>
            </a:r>
            <a:r>
              <a:rPr lang="en-US" sz="1600" dirty="0" smtClean="0"/>
              <a:t> </a:t>
            </a:r>
            <a:r>
              <a:rPr lang="en-US" sz="1600" dirty="0" err="1" smtClean="0"/>
              <a:t>Pendyala</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9" name="Rectangle 3"/>
          <p:cNvSpPr>
            <a:spLocks noChangeArrowheads="1"/>
          </p:cNvSpPr>
          <p:nvPr/>
        </p:nvSpPr>
        <p:spPr bwMode="auto">
          <a:xfrm>
            <a:off x="0" y="2605088"/>
            <a:ext cx="9144000" cy="0"/>
          </a:xfrm>
          <a:prstGeom prst="rect">
            <a:avLst/>
          </a:prstGeom>
          <a:noFill/>
          <a:ln w="9525">
            <a:noFill/>
            <a:miter lim="800000"/>
            <a:headEnd/>
            <a:tailEnd/>
          </a:ln>
          <a:effectLst/>
        </p:spPr>
        <p:txBody>
          <a:bodyPr wrap="none" lIns="0" tIns="152352" rIns="0" bIns="76176" anchor="ctr">
            <a:spAutoFit/>
          </a:bodyPr>
          <a:lstStyle/>
          <a:p>
            <a:pPr algn="l" eaLnBrk="0" hangingPunct="0">
              <a:lnSpc>
                <a:spcPct val="100000"/>
              </a:lnSpc>
              <a:spcBef>
                <a:spcPct val="0"/>
              </a:spcBef>
              <a:buClrTx/>
            </a:pPr>
            <a:endParaRPr lang="en-US" sz="2400" b="0">
              <a:latin typeface="Times"/>
            </a:endParaRPr>
          </a:p>
        </p:txBody>
      </p:sp>
      <p:graphicFrame>
        <p:nvGraphicFramePr>
          <p:cNvPr id="1140758" name="Group 22"/>
          <p:cNvGraphicFramePr>
            <a:graphicFrameLocks noGrp="1"/>
          </p:cNvGraphicFramePr>
          <p:nvPr/>
        </p:nvGraphicFramePr>
        <p:xfrm>
          <a:off x="685800" y="1519238"/>
          <a:ext cx="8077200" cy="2907792"/>
        </p:xfrm>
        <a:graphic>
          <a:graphicData uri="http://schemas.openxmlformats.org/drawingml/2006/table">
            <a:tbl>
              <a:tblPr/>
              <a:tblGrid>
                <a:gridCol w="1828800"/>
                <a:gridCol w="1828800"/>
                <a:gridCol w="1600200"/>
                <a:gridCol w="2819400"/>
              </a:tblGrid>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r h="16700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4-5-4 or Gregorian Calendar Indicator</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(CALENDAR_</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454_IND)</a:t>
                      </a:r>
                      <a:r>
                        <a:rPr kumimoji="0" lang="en-US" altLang="ja-JP" sz="1400" b="0"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 </a:t>
                      </a:r>
                      <a:endParaRPr kumimoji="0" lang="en-US" sz="1400" b="0" i="0" u="none" strike="noStrike" cap="none" normalizeH="0" baseline="0" dirty="0" smtClean="0">
                        <a:ln>
                          <a:noFill/>
                        </a:ln>
                        <a:solidFill>
                          <a:schemeClr val="bg1"/>
                        </a:solidFill>
                        <a:effectLst>
                          <a:outerShdw blurRad="38100" dist="38100" dir="2700000" algn="tl">
                            <a:srgbClr val="000000"/>
                          </a:outerShdw>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Determines if a 454 or Gregorian calendar will be used.</a:t>
                      </a:r>
                      <a:r>
                        <a:rPr kumimoji="0" lang="en-US" altLang="ja-JP" sz="1400" b="0"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 </a:t>
                      </a:r>
                      <a:endParaRPr kumimoji="0" lang="en-US" sz="1400" b="0" i="0" u="none" strike="noStrike" cap="none" normalizeH="0" baseline="0" dirty="0" smtClean="0">
                        <a:ln>
                          <a:noFill/>
                        </a:ln>
                        <a:solidFill>
                          <a:schemeClr val="bg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4,C</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4 = 454</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C = Gregorian Calendar</a:t>
                      </a:r>
                      <a:r>
                        <a:rPr kumimoji="0" lang="en-US" altLang="ja-JP" sz="1400" b="0"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 </a:t>
                      </a:r>
                      <a:endParaRPr kumimoji="0" lang="en-US" sz="1400" b="0" i="0" u="none" strike="noStrike" cap="none" normalizeH="0" baseline="0" dirty="0" smtClean="0">
                        <a:ln>
                          <a:noFill/>
                        </a:ln>
                        <a:solidFill>
                          <a:schemeClr val="bg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Flows to other systems.  If the Gregorian calendar is chosen, the retailer cannot plan by week or view a weekly roll-up of the stock ledger.</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If it is set to 454 there are some alternative tables to view transactions rolled-up by Calendar Month in RDW  (Gregorian)</a:t>
                      </a:r>
                      <a:r>
                        <a:rPr kumimoji="0" lang="en-US" altLang="ja-JP" sz="1400" b="0" i="0" u="none" strike="noStrike" cap="none" normalizeH="0" baseline="0" dirty="0" smtClean="0">
                          <a:ln>
                            <a:noFill/>
                          </a:ln>
                          <a:solidFill>
                            <a:schemeClr val="bg1"/>
                          </a:solidFill>
                          <a:effectLst>
                            <a:outerShdw blurRad="38100" dist="38100" dir="2700000" algn="tl">
                              <a:srgbClr val="000000"/>
                            </a:outerShdw>
                          </a:effectLst>
                          <a:latin typeface="Arial" charset="0"/>
                          <a:ea typeface="MS PGothic" pitchFamily="34" charset="-128"/>
                        </a:rPr>
                        <a:t> </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r>
            </a:tbl>
          </a:graphicData>
        </a:graphic>
      </p:graphicFrame>
      <p:sp>
        <p:nvSpPr>
          <p:cNvPr id="1140757" name="Rectangle 21"/>
          <p:cNvSpPr>
            <a:spLocks noGrp="1" noChangeArrowheads="1"/>
          </p:cNvSpPr>
          <p:nvPr>
            <p:ph type="title"/>
          </p:nvPr>
        </p:nvSpPr>
        <p:spPr/>
        <p:txBody>
          <a:bodyPr/>
          <a:lstStyle/>
          <a:p>
            <a:r>
              <a:rPr lang="en-US"/>
              <a:t>Calendar System Options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Organization Hierarchy</a:t>
            </a: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r>
              <a:rPr lang="en-GB" dirty="0"/>
              <a:t>Foundation Data: Organization Hierarchy</a:t>
            </a:r>
          </a:p>
        </p:txBody>
      </p:sp>
      <p:sp>
        <p:nvSpPr>
          <p:cNvPr id="1027075" name="Rectangle 3"/>
          <p:cNvSpPr>
            <a:spLocks noGrp="1" noChangeArrowheads="1"/>
          </p:cNvSpPr>
          <p:nvPr>
            <p:ph idx="1"/>
          </p:nvPr>
        </p:nvSpPr>
        <p:spPr>
          <a:xfrm>
            <a:off x="228600" y="980729"/>
            <a:ext cx="4271963" cy="5040560"/>
          </a:xfrm>
        </p:spPr>
        <p:txBody>
          <a:bodyPr/>
          <a:lstStyle/>
          <a:p>
            <a:r>
              <a:rPr lang="en-US" b="0" dirty="0"/>
              <a:t>Structure established in ORMS that is required to support the operational structure of a company</a:t>
            </a:r>
          </a:p>
          <a:p>
            <a:pPr>
              <a:buFont typeface="Wingdings" pitchFamily="2" charset="2"/>
              <a:buNone/>
            </a:pPr>
            <a:endParaRPr lang="en-US" b="0" dirty="0"/>
          </a:p>
          <a:p>
            <a:r>
              <a:rPr lang="en-US" b="0" dirty="0"/>
              <a:t>A hierarchical grouping mechanism for organizational levels and “stores” reflecting financial accounting structure</a:t>
            </a:r>
          </a:p>
          <a:p>
            <a:pPr>
              <a:buFont typeface="Wingdings" pitchFamily="2" charset="2"/>
              <a:buNone/>
            </a:pPr>
            <a:endParaRPr lang="en-US" b="0" dirty="0"/>
          </a:p>
          <a:p>
            <a:r>
              <a:rPr lang="en-US" b="0" dirty="0"/>
              <a:t>One to many </a:t>
            </a:r>
            <a:r>
              <a:rPr lang="en-US" b="0" dirty="0" smtClean="0"/>
              <a:t>relationships</a:t>
            </a:r>
          </a:p>
          <a:p>
            <a:endParaRPr lang="en-US" b="0" dirty="0" smtClean="0"/>
          </a:p>
          <a:p>
            <a:r>
              <a:rPr lang="en-US" dirty="0" smtClean="0"/>
              <a:t>Allows the customer to define the names for each level of the hierarchy</a:t>
            </a:r>
          </a:p>
          <a:p>
            <a:endParaRPr lang="en-US" dirty="0" smtClean="0"/>
          </a:p>
          <a:p>
            <a:r>
              <a:rPr lang="en-GB" dirty="0" smtClean="0"/>
              <a:t>ORMS supports 6 levels</a:t>
            </a:r>
          </a:p>
          <a:p>
            <a:endParaRPr lang="en-GB" dirty="0" smtClean="0"/>
          </a:p>
          <a:p>
            <a:r>
              <a:rPr lang="en-GB" dirty="0" smtClean="0"/>
              <a:t>Warehouse can be associated at any level of the hierarchy</a:t>
            </a:r>
            <a:endParaRPr lang="en-US" dirty="0" smtClean="0"/>
          </a:p>
          <a:p>
            <a:endParaRPr lang="en-US" b="0" dirty="0"/>
          </a:p>
          <a:p>
            <a:endParaRPr lang="en-US" b="0" dirty="0"/>
          </a:p>
          <a:p>
            <a:endParaRPr lang="en-US" b="0" dirty="0"/>
          </a:p>
          <a:p>
            <a:pPr>
              <a:buFont typeface="Wingdings" pitchFamily="2" charset="2"/>
              <a:buNone/>
            </a:pPr>
            <a:endParaRPr lang="en-GB" b="0" dirty="0"/>
          </a:p>
          <a:p>
            <a:endParaRPr lang="en-GB" b="0" dirty="0"/>
          </a:p>
        </p:txBody>
      </p:sp>
      <p:sp>
        <p:nvSpPr>
          <p:cNvPr id="1027076" name="Line 4"/>
          <p:cNvSpPr>
            <a:spLocks noChangeShapeType="1"/>
          </p:cNvSpPr>
          <p:nvPr/>
        </p:nvSpPr>
        <p:spPr bwMode="auto">
          <a:xfrm flipH="1">
            <a:off x="8266113" y="1520825"/>
            <a:ext cx="0" cy="3886200"/>
          </a:xfrm>
          <a:prstGeom prst="line">
            <a:avLst/>
          </a:prstGeom>
          <a:noFill/>
          <a:ln w="38100">
            <a:solidFill>
              <a:schemeClr val="tx1"/>
            </a:solidFill>
            <a:prstDash val="sysDot"/>
            <a:round/>
            <a:headEnd/>
            <a:tailEnd/>
          </a:ln>
          <a:effectLst/>
        </p:spPr>
        <p:txBody>
          <a:bodyPr wrap="none" anchor="ctr"/>
          <a:lstStyle/>
          <a:p>
            <a:endParaRPr lang="en-US"/>
          </a:p>
        </p:txBody>
      </p:sp>
      <p:sp>
        <p:nvSpPr>
          <p:cNvPr id="1027077" name="Line 5"/>
          <p:cNvSpPr>
            <a:spLocks noChangeShapeType="1"/>
          </p:cNvSpPr>
          <p:nvPr/>
        </p:nvSpPr>
        <p:spPr bwMode="auto">
          <a:xfrm>
            <a:off x="6437313" y="47974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27078" name="Line 6"/>
          <p:cNvSpPr>
            <a:spLocks noChangeShapeType="1"/>
          </p:cNvSpPr>
          <p:nvPr/>
        </p:nvSpPr>
        <p:spPr bwMode="auto">
          <a:xfrm>
            <a:off x="6437313" y="39592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27079" name="Line 7"/>
          <p:cNvSpPr>
            <a:spLocks noChangeShapeType="1"/>
          </p:cNvSpPr>
          <p:nvPr/>
        </p:nvSpPr>
        <p:spPr bwMode="auto">
          <a:xfrm>
            <a:off x="6437313" y="31972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27080" name="Line 8"/>
          <p:cNvSpPr>
            <a:spLocks noChangeShapeType="1"/>
          </p:cNvSpPr>
          <p:nvPr/>
        </p:nvSpPr>
        <p:spPr bwMode="auto">
          <a:xfrm>
            <a:off x="6437313" y="22828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27081" name="Line 9"/>
          <p:cNvSpPr>
            <a:spLocks noChangeShapeType="1"/>
          </p:cNvSpPr>
          <p:nvPr/>
        </p:nvSpPr>
        <p:spPr bwMode="auto">
          <a:xfrm flipV="1">
            <a:off x="6437313" y="15208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27082" name="Line 10"/>
          <p:cNvSpPr>
            <a:spLocks noChangeShapeType="1"/>
          </p:cNvSpPr>
          <p:nvPr/>
        </p:nvSpPr>
        <p:spPr bwMode="auto">
          <a:xfrm flipH="1">
            <a:off x="5726113" y="1528763"/>
            <a:ext cx="0" cy="4087812"/>
          </a:xfrm>
          <a:prstGeom prst="line">
            <a:avLst/>
          </a:prstGeom>
          <a:noFill/>
          <a:ln w="38100">
            <a:solidFill>
              <a:schemeClr val="tx1"/>
            </a:solidFill>
            <a:round/>
            <a:headEnd/>
            <a:tailEnd/>
          </a:ln>
          <a:effectLst/>
        </p:spPr>
        <p:txBody>
          <a:bodyPr wrap="none" anchor="ctr"/>
          <a:lstStyle/>
          <a:p>
            <a:endParaRPr lang="en-US"/>
          </a:p>
        </p:txBody>
      </p:sp>
      <p:sp>
        <p:nvSpPr>
          <p:cNvPr id="1027083" name="Rectangle 11"/>
          <p:cNvSpPr>
            <a:spLocks noChangeArrowheads="1"/>
          </p:cNvSpPr>
          <p:nvPr/>
        </p:nvSpPr>
        <p:spPr bwMode="auto">
          <a:xfrm>
            <a:off x="4989513" y="1063625"/>
            <a:ext cx="1479550" cy="720725"/>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Company</a:t>
            </a:r>
          </a:p>
        </p:txBody>
      </p:sp>
      <p:sp>
        <p:nvSpPr>
          <p:cNvPr id="1027084" name="Rectangle 12"/>
          <p:cNvSpPr>
            <a:spLocks noChangeArrowheads="1"/>
          </p:cNvSpPr>
          <p:nvPr/>
        </p:nvSpPr>
        <p:spPr bwMode="auto">
          <a:xfrm>
            <a:off x="4997450" y="1960563"/>
            <a:ext cx="1465263" cy="636587"/>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Chain</a:t>
            </a:r>
          </a:p>
        </p:txBody>
      </p:sp>
      <p:sp>
        <p:nvSpPr>
          <p:cNvPr id="1027085" name="Rectangle 13"/>
          <p:cNvSpPr>
            <a:spLocks noChangeArrowheads="1"/>
          </p:cNvSpPr>
          <p:nvPr/>
        </p:nvSpPr>
        <p:spPr bwMode="auto">
          <a:xfrm>
            <a:off x="5006975" y="2808288"/>
            <a:ext cx="1465263" cy="6350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Area</a:t>
            </a:r>
          </a:p>
        </p:txBody>
      </p:sp>
      <p:sp>
        <p:nvSpPr>
          <p:cNvPr id="1027086" name="Rectangle 14"/>
          <p:cNvSpPr>
            <a:spLocks noChangeArrowheads="1"/>
          </p:cNvSpPr>
          <p:nvPr/>
        </p:nvSpPr>
        <p:spPr bwMode="auto">
          <a:xfrm>
            <a:off x="4986338" y="3619500"/>
            <a:ext cx="1465262" cy="6350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Region</a:t>
            </a:r>
          </a:p>
        </p:txBody>
      </p:sp>
      <p:sp>
        <p:nvSpPr>
          <p:cNvPr id="1027087" name="Rectangle 15"/>
          <p:cNvSpPr>
            <a:spLocks noChangeArrowheads="1"/>
          </p:cNvSpPr>
          <p:nvPr/>
        </p:nvSpPr>
        <p:spPr bwMode="auto">
          <a:xfrm>
            <a:off x="4978400" y="4446588"/>
            <a:ext cx="1465263" cy="636587"/>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District</a:t>
            </a:r>
          </a:p>
        </p:txBody>
      </p:sp>
      <p:sp>
        <p:nvSpPr>
          <p:cNvPr id="1027088" name="Rectangle 16"/>
          <p:cNvSpPr>
            <a:spLocks noChangeArrowheads="1"/>
          </p:cNvSpPr>
          <p:nvPr/>
        </p:nvSpPr>
        <p:spPr bwMode="auto">
          <a:xfrm>
            <a:off x="4989513" y="5330825"/>
            <a:ext cx="1465262" cy="636588"/>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Store</a:t>
            </a:r>
          </a:p>
        </p:txBody>
      </p:sp>
      <p:sp>
        <p:nvSpPr>
          <p:cNvPr id="1027089" name="Rectangle 17"/>
          <p:cNvSpPr>
            <a:spLocks noChangeArrowheads="1"/>
          </p:cNvSpPr>
          <p:nvPr/>
        </p:nvSpPr>
        <p:spPr bwMode="auto">
          <a:xfrm>
            <a:off x="7580313" y="5330825"/>
            <a:ext cx="1465262" cy="636588"/>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smtClean="0">
                <a:solidFill>
                  <a:schemeClr val="bg1"/>
                </a:solidFill>
              </a:rPr>
              <a:t>Warehouse</a:t>
            </a:r>
            <a:endParaRPr lang="en-US" sz="2000" dirty="0">
              <a:solidFill>
                <a:schemeClr val="bg1"/>
              </a:solidFill>
            </a:endParaRPr>
          </a:p>
        </p:txBody>
      </p:sp>
      <p:sp>
        <p:nvSpPr>
          <p:cNvPr id="1027090" name="Line 18"/>
          <p:cNvSpPr>
            <a:spLocks noChangeShapeType="1"/>
          </p:cNvSpPr>
          <p:nvPr/>
        </p:nvSpPr>
        <p:spPr bwMode="auto">
          <a:xfrm>
            <a:off x="6437313" y="5635625"/>
            <a:ext cx="1143000" cy="0"/>
          </a:xfrm>
          <a:prstGeom prst="line">
            <a:avLst/>
          </a:prstGeom>
          <a:noFill/>
          <a:ln w="38100">
            <a:solidFill>
              <a:schemeClr val="tx1"/>
            </a:solidFill>
            <a:prstDash val="sysDot"/>
            <a:round/>
            <a:headEnd/>
            <a:tailEn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7075">
                                            <p:txEl>
                                              <p:pRg st="0" end="0"/>
                                            </p:txEl>
                                          </p:spTgt>
                                        </p:tgtEl>
                                        <p:attrNameLst>
                                          <p:attrName>style.visibility</p:attrName>
                                        </p:attrNameLst>
                                      </p:cBhvr>
                                      <p:to>
                                        <p:strVal val="visible"/>
                                      </p:to>
                                    </p:set>
                                    <p:anim calcmode="lin" valueType="num">
                                      <p:cBhvr additive="base">
                                        <p:cTn id="7" dur="500" fill="hold"/>
                                        <p:tgtEl>
                                          <p:spTgt spid="1027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7075">
                                            <p:txEl>
                                              <p:pRg st="2" end="2"/>
                                            </p:txEl>
                                          </p:spTgt>
                                        </p:tgtEl>
                                        <p:attrNameLst>
                                          <p:attrName>style.visibility</p:attrName>
                                        </p:attrNameLst>
                                      </p:cBhvr>
                                      <p:to>
                                        <p:strVal val="visible"/>
                                      </p:to>
                                    </p:set>
                                    <p:anim calcmode="lin" valueType="num">
                                      <p:cBhvr additive="base">
                                        <p:cTn id="13" dur="500" fill="hold"/>
                                        <p:tgtEl>
                                          <p:spTgt spid="10270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7075">
                                            <p:txEl>
                                              <p:pRg st="4" end="4"/>
                                            </p:txEl>
                                          </p:spTgt>
                                        </p:tgtEl>
                                        <p:attrNameLst>
                                          <p:attrName>style.visibility</p:attrName>
                                        </p:attrNameLst>
                                      </p:cBhvr>
                                      <p:to>
                                        <p:strVal val="visible"/>
                                      </p:to>
                                    </p:set>
                                    <p:anim calcmode="lin" valueType="num">
                                      <p:cBhvr additive="base">
                                        <p:cTn id="19" dur="500" fill="hold"/>
                                        <p:tgtEl>
                                          <p:spTgt spid="1027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7075">
                                            <p:txEl>
                                              <p:pRg st="6" end="6"/>
                                            </p:txEl>
                                          </p:spTgt>
                                        </p:tgtEl>
                                        <p:attrNameLst>
                                          <p:attrName>style.visibility</p:attrName>
                                        </p:attrNameLst>
                                      </p:cBhvr>
                                      <p:to>
                                        <p:strVal val="visible"/>
                                      </p:to>
                                    </p:set>
                                    <p:anim calcmode="lin" valueType="num">
                                      <p:cBhvr additive="base">
                                        <p:cTn id="25" dur="500" fill="hold"/>
                                        <p:tgtEl>
                                          <p:spTgt spid="10270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0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7075">
                                            <p:txEl>
                                              <p:pRg st="8" end="8"/>
                                            </p:txEl>
                                          </p:spTgt>
                                        </p:tgtEl>
                                        <p:attrNameLst>
                                          <p:attrName>style.visibility</p:attrName>
                                        </p:attrNameLst>
                                      </p:cBhvr>
                                      <p:to>
                                        <p:strVal val="visible"/>
                                      </p:to>
                                    </p:set>
                                    <p:anim calcmode="lin" valueType="num">
                                      <p:cBhvr additive="base">
                                        <p:cTn id="31" dur="500" fill="hold"/>
                                        <p:tgtEl>
                                          <p:spTgt spid="102707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7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7075">
                                            <p:txEl>
                                              <p:pRg st="10" end="10"/>
                                            </p:txEl>
                                          </p:spTgt>
                                        </p:tgtEl>
                                        <p:attrNameLst>
                                          <p:attrName>style.visibility</p:attrName>
                                        </p:attrNameLst>
                                      </p:cBhvr>
                                      <p:to>
                                        <p:strVal val="visible"/>
                                      </p:to>
                                    </p:set>
                                    <p:anim calcmode="lin" valueType="num">
                                      <p:cBhvr additive="base">
                                        <p:cTn id="37" dur="500" fill="hold"/>
                                        <p:tgtEl>
                                          <p:spTgt spid="102707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0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GB"/>
              <a:t>Foundation Data: Organization Hierarchy</a:t>
            </a:r>
          </a:p>
        </p:txBody>
      </p:sp>
      <p:sp>
        <p:nvSpPr>
          <p:cNvPr id="1087491" name="Rectangle 3"/>
          <p:cNvSpPr>
            <a:spLocks noGrp="1" noChangeArrowheads="1"/>
          </p:cNvSpPr>
          <p:nvPr>
            <p:ph idx="1"/>
          </p:nvPr>
        </p:nvSpPr>
        <p:spPr>
          <a:xfrm>
            <a:off x="228600" y="1114425"/>
            <a:ext cx="4271963" cy="5105400"/>
          </a:xfrm>
        </p:spPr>
        <p:txBody>
          <a:bodyPr/>
          <a:lstStyle/>
          <a:p>
            <a:r>
              <a:rPr lang="en-US" b="0" dirty="0"/>
              <a:t>Each level can be assigned to an individual responsible, for that area of the business</a:t>
            </a:r>
            <a:br>
              <a:rPr lang="en-US" b="0" dirty="0"/>
            </a:br>
            <a:endParaRPr lang="en-US" b="0" dirty="0"/>
          </a:p>
          <a:p>
            <a:r>
              <a:rPr lang="en-US" b="0" dirty="0"/>
              <a:t>Flexibility exists so retailers can define levels by:</a:t>
            </a:r>
          </a:p>
          <a:p>
            <a:pPr lvl="1"/>
            <a:r>
              <a:rPr lang="en-US" dirty="0"/>
              <a:t>geography</a:t>
            </a:r>
          </a:p>
          <a:p>
            <a:pPr lvl="1"/>
            <a:r>
              <a:rPr lang="en-US" dirty="0"/>
              <a:t>business type</a:t>
            </a:r>
          </a:p>
          <a:p>
            <a:endParaRPr lang="en-US" b="0" dirty="0"/>
          </a:p>
          <a:p>
            <a:r>
              <a:rPr lang="en-US" b="0" dirty="0"/>
              <a:t>Reporting can be done at all levels of the organizational hierarchy</a:t>
            </a:r>
          </a:p>
          <a:p>
            <a:endParaRPr lang="en-GB" b="0" dirty="0"/>
          </a:p>
          <a:p>
            <a:endParaRPr lang="en-GB" b="0" dirty="0"/>
          </a:p>
        </p:txBody>
      </p:sp>
      <p:sp>
        <p:nvSpPr>
          <p:cNvPr id="20" name="Line 4"/>
          <p:cNvSpPr>
            <a:spLocks noChangeShapeType="1"/>
          </p:cNvSpPr>
          <p:nvPr/>
        </p:nvSpPr>
        <p:spPr bwMode="auto">
          <a:xfrm flipH="1">
            <a:off x="8266113" y="1520825"/>
            <a:ext cx="0" cy="3886200"/>
          </a:xfrm>
          <a:prstGeom prst="line">
            <a:avLst/>
          </a:prstGeom>
          <a:noFill/>
          <a:ln w="38100">
            <a:solidFill>
              <a:schemeClr val="tx1"/>
            </a:solidFill>
            <a:prstDash val="sysDot"/>
            <a:round/>
            <a:headEnd/>
            <a:tailEnd/>
          </a:ln>
          <a:effectLst/>
        </p:spPr>
        <p:txBody>
          <a:bodyPr wrap="none" anchor="ctr"/>
          <a:lstStyle/>
          <a:p>
            <a:endParaRPr lang="en-US"/>
          </a:p>
        </p:txBody>
      </p:sp>
      <p:sp>
        <p:nvSpPr>
          <p:cNvPr id="21" name="Line 5"/>
          <p:cNvSpPr>
            <a:spLocks noChangeShapeType="1"/>
          </p:cNvSpPr>
          <p:nvPr/>
        </p:nvSpPr>
        <p:spPr bwMode="auto">
          <a:xfrm>
            <a:off x="6437313" y="47974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22" name="Line 6"/>
          <p:cNvSpPr>
            <a:spLocks noChangeShapeType="1"/>
          </p:cNvSpPr>
          <p:nvPr/>
        </p:nvSpPr>
        <p:spPr bwMode="auto">
          <a:xfrm>
            <a:off x="6437313" y="39592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23" name="Line 7"/>
          <p:cNvSpPr>
            <a:spLocks noChangeShapeType="1"/>
          </p:cNvSpPr>
          <p:nvPr/>
        </p:nvSpPr>
        <p:spPr bwMode="auto">
          <a:xfrm>
            <a:off x="6437313" y="31972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24" name="Line 8"/>
          <p:cNvSpPr>
            <a:spLocks noChangeShapeType="1"/>
          </p:cNvSpPr>
          <p:nvPr/>
        </p:nvSpPr>
        <p:spPr bwMode="auto">
          <a:xfrm>
            <a:off x="6437313" y="22828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25" name="Line 9"/>
          <p:cNvSpPr>
            <a:spLocks noChangeShapeType="1"/>
          </p:cNvSpPr>
          <p:nvPr/>
        </p:nvSpPr>
        <p:spPr bwMode="auto">
          <a:xfrm flipV="1">
            <a:off x="6437313" y="1520825"/>
            <a:ext cx="1828800"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26" name="Line 10"/>
          <p:cNvSpPr>
            <a:spLocks noChangeShapeType="1"/>
          </p:cNvSpPr>
          <p:nvPr/>
        </p:nvSpPr>
        <p:spPr bwMode="auto">
          <a:xfrm flipH="1">
            <a:off x="5726113" y="1528763"/>
            <a:ext cx="0" cy="4087812"/>
          </a:xfrm>
          <a:prstGeom prst="line">
            <a:avLst/>
          </a:prstGeom>
          <a:noFill/>
          <a:ln w="38100">
            <a:solidFill>
              <a:schemeClr val="tx1"/>
            </a:solidFill>
            <a:round/>
            <a:headEnd/>
            <a:tailEnd/>
          </a:ln>
          <a:effectLst/>
        </p:spPr>
        <p:txBody>
          <a:bodyPr wrap="none" anchor="ctr"/>
          <a:lstStyle/>
          <a:p>
            <a:endParaRPr lang="en-US"/>
          </a:p>
        </p:txBody>
      </p:sp>
      <p:sp>
        <p:nvSpPr>
          <p:cNvPr id="27" name="Rectangle 11"/>
          <p:cNvSpPr>
            <a:spLocks noChangeArrowheads="1"/>
          </p:cNvSpPr>
          <p:nvPr/>
        </p:nvSpPr>
        <p:spPr bwMode="auto">
          <a:xfrm>
            <a:off x="4989513" y="1063625"/>
            <a:ext cx="1479550" cy="720725"/>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Company</a:t>
            </a:r>
          </a:p>
        </p:txBody>
      </p:sp>
      <p:sp>
        <p:nvSpPr>
          <p:cNvPr id="28" name="Rectangle 12"/>
          <p:cNvSpPr>
            <a:spLocks noChangeArrowheads="1"/>
          </p:cNvSpPr>
          <p:nvPr/>
        </p:nvSpPr>
        <p:spPr bwMode="auto">
          <a:xfrm>
            <a:off x="4997450" y="1960563"/>
            <a:ext cx="1465263" cy="636587"/>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Chain</a:t>
            </a:r>
          </a:p>
        </p:txBody>
      </p:sp>
      <p:sp>
        <p:nvSpPr>
          <p:cNvPr id="29" name="Rectangle 13"/>
          <p:cNvSpPr>
            <a:spLocks noChangeArrowheads="1"/>
          </p:cNvSpPr>
          <p:nvPr/>
        </p:nvSpPr>
        <p:spPr bwMode="auto">
          <a:xfrm>
            <a:off x="5006975" y="2808288"/>
            <a:ext cx="1465263" cy="6350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Area</a:t>
            </a:r>
          </a:p>
        </p:txBody>
      </p:sp>
      <p:sp>
        <p:nvSpPr>
          <p:cNvPr id="30" name="Rectangle 14"/>
          <p:cNvSpPr>
            <a:spLocks noChangeArrowheads="1"/>
          </p:cNvSpPr>
          <p:nvPr/>
        </p:nvSpPr>
        <p:spPr bwMode="auto">
          <a:xfrm>
            <a:off x="4986338" y="3619500"/>
            <a:ext cx="1465262" cy="6350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Region</a:t>
            </a:r>
          </a:p>
        </p:txBody>
      </p:sp>
      <p:sp>
        <p:nvSpPr>
          <p:cNvPr id="31" name="Rectangle 15"/>
          <p:cNvSpPr>
            <a:spLocks noChangeArrowheads="1"/>
          </p:cNvSpPr>
          <p:nvPr/>
        </p:nvSpPr>
        <p:spPr bwMode="auto">
          <a:xfrm>
            <a:off x="4978400" y="4446588"/>
            <a:ext cx="1465263" cy="636587"/>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District</a:t>
            </a:r>
          </a:p>
        </p:txBody>
      </p:sp>
      <p:sp>
        <p:nvSpPr>
          <p:cNvPr id="32" name="Rectangle 16"/>
          <p:cNvSpPr>
            <a:spLocks noChangeArrowheads="1"/>
          </p:cNvSpPr>
          <p:nvPr/>
        </p:nvSpPr>
        <p:spPr bwMode="auto">
          <a:xfrm>
            <a:off x="4989513" y="5330825"/>
            <a:ext cx="1465262" cy="636588"/>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a:solidFill>
                  <a:schemeClr val="bg1"/>
                </a:solidFill>
              </a:rPr>
              <a:t>Store</a:t>
            </a:r>
          </a:p>
        </p:txBody>
      </p:sp>
      <p:sp>
        <p:nvSpPr>
          <p:cNvPr id="33" name="Rectangle 17"/>
          <p:cNvSpPr>
            <a:spLocks noChangeArrowheads="1"/>
          </p:cNvSpPr>
          <p:nvPr/>
        </p:nvSpPr>
        <p:spPr bwMode="auto">
          <a:xfrm>
            <a:off x="7580313" y="5330825"/>
            <a:ext cx="1465262" cy="636588"/>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None/>
            </a:pPr>
            <a:r>
              <a:rPr lang="en-US" sz="2000" dirty="0" smtClean="0">
                <a:solidFill>
                  <a:schemeClr val="bg1"/>
                </a:solidFill>
              </a:rPr>
              <a:t>Warehouse</a:t>
            </a:r>
            <a:endParaRPr lang="en-US" sz="2000" dirty="0">
              <a:solidFill>
                <a:schemeClr val="bg1"/>
              </a:solidFill>
            </a:endParaRPr>
          </a:p>
        </p:txBody>
      </p:sp>
      <p:sp>
        <p:nvSpPr>
          <p:cNvPr id="34" name="Line 18"/>
          <p:cNvSpPr>
            <a:spLocks noChangeShapeType="1"/>
          </p:cNvSpPr>
          <p:nvPr/>
        </p:nvSpPr>
        <p:spPr bwMode="auto">
          <a:xfrm>
            <a:off x="6437313" y="5635625"/>
            <a:ext cx="1143000" cy="0"/>
          </a:xfrm>
          <a:prstGeom prst="line">
            <a:avLst/>
          </a:prstGeom>
          <a:noFill/>
          <a:ln w="38100">
            <a:solidFill>
              <a:schemeClr val="tx1"/>
            </a:solidFill>
            <a:prstDash val="sysDot"/>
            <a:round/>
            <a:headEnd/>
            <a:tailEn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7491">
                                            <p:txEl>
                                              <p:pRg st="0" end="0"/>
                                            </p:txEl>
                                          </p:spTgt>
                                        </p:tgtEl>
                                        <p:attrNameLst>
                                          <p:attrName>style.visibility</p:attrName>
                                        </p:attrNameLst>
                                      </p:cBhvr>
                                      <p:to>
                                        <p:strVal val="visible"/>
                                      </p:to>
                                    </p:set>
                                    <p:anim calcmode="lin" valueType="num">
                                      <p:cBhvr additive="base">
                                        <p:cTn id="7" dur="500" fill="hold"/>
                                        <p:tgtEl>
                                          <p:spTgt spid="1087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7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7491">
                                            <p:txEl>
                                              <p:pRg st="1" end="1"/>
                                            </p:txEl>
                                          </p:spTgt>
                                        </p:tgtEl>
                                        <p:attrNameLst>
                                          <p:attrName>style.visibility</p:attrName>
                                        </p:attrNameLst>
                                      </p:cBhvr>
                                      <p:to>
                                        <p:strVal val="visible"/>
                                      </p:to>
                                    </p:set>
                                    <p:anim calcmode="lin" valueType="num">
                                      <p:cBhvr additive="base">
                                        <p:cTn id="13" dur="500" fill="hold"/>
                                        <p:tgtEl>
                                          <p:spTgt spid="1087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74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87491">
                                            <p:txEl>
                                              <p:pRg st="2" end="2"/>
                                            </p:txEl>
                                          </p:spTgt>
                                        </p:tgtEl>
                                        <p:attrNameLst>
                                          <p:attrName>style.visibility</p:attrName>
                                        </p:attrNameLst>
                                      </p:cBhvr>
                                      <p:to>
                                        <p:strVal val="visible"/>
                                      </p:to>
                                    </p:set>
                                    <p:anim calcmode="lin" valueType="num">
                                      <p:cBhvr additive="base">
                                        <p:cTn id="17" dur="500" fill="hold"/>
                                        <p:tgtEl>
                                          <p:spTgt spid="10874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874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87491">
                                            <p:txEl>
                                              <p:pRg st="3" end="3"/>
                                            </p:txEl>
                                          </p:spTgt>
                                        </p:tgtEl>
                                        <p:attrNameLst>
                                          <p:attrName>style.visibility</p:attrName>
                                        </p:attrNameLst>
                                      </p:cBhvr>
                                      <p:to>
                                        <p:strVal val="visible"/>
                                      </p:to>
                                    </p:set>
                                    <p:anim calcmode="lin" valueType="num">
                                      <p:cBhvr additive="base">
                                        <p:cTn id="21" dur="500" fill="hold"/>
                                        <p:tgtEl>
                                          <p:spTgt spid="10874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87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87491">
                                            <p:txEl>
                                              <p:pRg st="5" end="5"/>
                                            </p:txEl>
                                          </p:spTgt>
                                        </p:tgtEl>
                                        <p:attrNameLst>
                                          <p:attrName>style.visibility</p:attrName>
                                        </p:attrNameLst>
                                      </p:cBhvr>
                                      <p:to>
                                        <p:strVal val="visible"/>
                                      </p:to>
                                    </p:set>
                                    <p:anim calcmode="lin" valueType="num">
                                      <p:cBhvr additive="base">
                                        <p:cTn id="27" dur="500" fill="hold"/>
                                        <p:tgtEl>
                                          <p:spTgt spid="1087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87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5" name="Rectangle 5"/>
          <p:cNvSpPr>
            <a:spLocks noGrp="1" noChangeArrowheads="1"/>
          </p:cNvSpPr>
          <p:nvPr>
            <p:ph type="title"/>
          </p:nvPr>
        </p:nvSpPr>
        <p:spPr>
          <a:xfrm>
            <a:off x="34925" y="142852"/>
            <a:ext cx="8763000" cy="498475"/>
          </a:xfrm>
        </p:spPr>
        <p:txBody>
          <a:bodyPr/>
          <a:lstStyle/>
          <a:p>
            <a:r>
              <a:rPr lang="en-US" dirty="0"/>
              <a:t>Foundation Data : Organization Hierarchy</a:t>
            </a:r>
          </a:p>
        </p:txBody>
      </p:sp>
      <p:pic>
        <p:nvPicPr>
          <p:cNvPr id="1085444" name="Picture 4"/>
          <p:cNvPicPr>
            <a:picLocks noGrp="1" noChangeAspect="1" noChangeArrowheads="1"/>
          </p:cNvPicPr>
          <p:nvPr>
            <p:ph idx="1"/>
          </p:nvPr>
        </p:nvPicPr>
        <p:blipFill>
          <a:blip r:embed="rId2" cstate="print"/>
          <a:srcRect/>
          <a:stretch>
            <a:fillRect/>
          </a:stretch>
        </p:blipFill>
        <p:spPr>
          <a:xfrm>
            <a:off x="107950" y="765175"/>
            <a:ext cx="8388350" cy="5267325"/>
          </a:xfrm>
          <a:noFill/>
          <a:ln/>
        </p:spPr>
      </p:pic>
      <p:sp>
        <p:nvSpPr>
          <p:cNvPr id="1085447" name="Rectangle 7"/>
          <p:cNvSpPr>
            <a:spLocks noChangeArrowheads="1"/>
          </p:cNvSpPr>
          <p:nvPr/>
        </p:nvSpPr>
        <p:spPr bwMode="auto">
          <a:xfrm>
            <a:off x="0" y="6021388"/>
            <a:ext cx="8763000" cy="360362"/>
          </a:xfrm>
          <a:prstGeom prst="rect">
            <a:avLst/>
          </a:prstGeom>
          <a:noFill/>
          <a:ln w="9525">
            <a:noFill/>
            <a:miter lim="800000"/>
            <a:headEnd/>
            <a:tailEnd/>
          </a:ln>
          <a:effectLst/>
        </p:spPr>
        <p:txBody>
          <a:bodyPr lIns="92075" tIns="46038" rIns="92075" bIns="46038" anchor="b"/>
          <a:lstStyle/>
          <a:p>
            <a:pPr algn="l">
              <a:lnSpc>
                <a:spcPct val="90000"/>
              </a:lnSpc>
              <a:spcBef>
                <a:spcPct val="0"/>
              </a:spcBef>
              <a:buClrTx/>
              <a:buFontTx/>
              <a:buNone/>
            </a:pPr>
            <a:r>
              <a:rPr lang="en-US" sz="1600" b="1" dirty="0">
                <a:solidFill>
                  <a:schemeClr val="tx2"/>
                </a:solidFill>
              </a:rPr>
              <a:t>Path:  Action&gt;Organization Hierarchy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Determining Organization Hierarchy</a:t>
            </a:r>
            <a:endParaRPr lang="en-US" dirty="0"/>
          </a:p>
        </p:txBody>
      </p:sp>
      <p:sp>
        <p:nvSpPr>
          <p:cNvPr id="3" name="Content Placeholder 2"/>
          <p:cNvSpPr>
            <a:spLocks noGrp="1"/>
          </p:cNvSpPr>
          <p:nvPr>
            <p:ph idx="1"/>
          </p:nvPr>
        </p:nvSpPr>
        <p:spPr>
          <a:xfrm>
            <a:off x="228600" y="914400"/>
            <a:ext cx="8305800" cy="2111347"/>
          </a:xfrm>
        </p:spPr>
        <p:txBody>
          <a:bodyPr/>
          <a:lstStyle/>
          <a:p>
            <a:r>
              <a:rPr lang="en-US" dirty="0" smtClean="0"/>
              <a:t>Financial Books</a:t>
            </a:r>
          </a:p>
          <a:p>
            <a:r>
              <a:rPr lang="en-US" dirty="0" smtClean="0"/>
              <a:t>Existing Organizational levels</a:t>
            </a:r>
          </a:p>
          <a:p>
            <a:r>
              <a:rPr lang="en-US" dirty="0" smtClean="0"/>
              <a:t>Future Growth  </a:t>
            </a:r>
          </a:p>
          <a:p>
            <a:r>
              <a:rPr lang="en-US" dirty="0" smtClean="0"/>
              <a:t>Stable hierarchy</a:t>
            </a:r>
          </a:p>
          <a:p>
            <a:r>
              <a:rPr lang="en-US" dirty="0" smtClean="0"/>
              <a:t>Management Structure</a:t>
            </a:r>
          </a:p>
          <a:p>
            <a:r>
              <a:rPr lang="en-US" dirty="0" smtClean="0"/>
              <a:t>KPI &amp; Reporting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a:xfrm>
            <a:off x="-87313" y="71414"/>
            <a:ext cx="8763001" cy="498475"/>
          </a:xfrm>
        </p:spPr>
        <p:txBody>
          <a:bodyPr/>
          <a:lstStyle/>
          <a:p>
            <a:r>
              <a:rPr lang="en-US" sz="2400" dirty="0"/>
              <a:t>Organization Hierarchy: Level 1 Company</a:t>
            </a:r>
          </a:p>
        </p:txBody>
      </p:sp>
      <p:sp>
        <p:nvSpPr>
          <p:cNvPr id="1030147" name="Rectangle 3"/>
          <p:cNvSpPr>
            <a:spLocks noGrp="1" noChangeArrowheads="1"/>
          </p:cNvSpPr>
          <p:nvPr>
            <p:ph idx="1"/>
          </p:nvPr>
        </p:nvSpPr>
        <p:spPr>
          <a:xfrm>
            <a:off x="228600" y="1014413"/>
            <a:ext cx="4198938" cy="2501900"/>
          </a:xfrm>
        </p:spPr>
        <p:txBody>
          <a:bodyPr/>
          <a:lstStyle/>
          <a:p>
            <a:pPr>
              <a:lnSpc>
                <a:spcPct val="90000"/>
              </a:lnSpc>
            </a:pPr>
            <a:r>
              <a:rPr lang="en-US" b="0" dirty="0"/>
              <a:t>Highest level of the organizational hierarchy</a:t>
            </a:r>
          </a:p>
          <a:p>
            <a:pPr>
              <a:lnSpc>
                <a:spcPct val="90000"/>
              </a:lnSpc>
            </a:pPr>
            <a:r>
              <a:rPr lang="en-US" b="0" dirty="0"/>
              <a:t>Only one company per instance of Oracle Retail</a:t>
            </a:r>
          </a:p>
          <a:p>
            <a:pPr>
              <a:lnSpc>
                <a:spcPct val="90000"/>
              </a:lnSpc>
            </a:pPr>
            <a:r>
              <a:rPr lang="en-US" b="0" dirty="0"/>
              <a:t>Shared by both the organizational and merchandise hierarchies</a:t>
            </a:r>
          </a:p>
        </p:txBody>
      </p:sp>
      <p:grpSp>
        <p:nvGrpSpPr>
          <p:cNvPr id="2" name="Group 35"/>
          <p:cNvGrpSpPr>
            <a:grpSpLocks/>
          </p:cNvGrpSpPr>
          <p:nvPr/>
        </p:nvGrpSpPr>
        <p:grpSpPr bwMode="auto">
          <a:xfrm>
            <a:off x="395288" y="3789363"/>
            <a:ext cx="2473325" cy="2451100"/>
            <a:chOff x="3136" y="670"/>
            <a:chExt cx="2562" cy="3089"/>
          </a:xfrm>
        </p:grpSpPr>
        <p:sp>
          <p:nvSpPr>
            <p:cNvPr id="1030164" name="Line 20"/>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030165" name="Line 21"/>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0166" name="Line 22"/>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0167" name="Line 23"/>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0168" name="Line 24"/>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0169" name="Line 25"/>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0170" name="Line 26"/>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030171" name="Rectangle 27"/>
            <p:cNvSpPr>
              <a:spLocks noChangeArrowheads="1"/>
            </p:cNvSpPr>
            <p:nvPr/>
          </p:nvSpPr>
          <p:spPr bwMode="auto">
            <a:xfrm>
              <a:off x="3143" y="670"/>
              <a:ext cx="932" cy="454"/>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Company</a:t>
              </a:r>
            </a:p>
          </p:txBody>
        </p:sp>
        <p:sp>
          <p:nvSpPr>
            <p:cNvPr id="1030172" name="Rectangle 28"/>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Chain</a:t>
              </a:r>
            </a:p>
          </p:txBody>
        </p:sp>
        <p:sp>
          <p:nvSpPr>
            <p:cNvPr id="1030173" name="Rectangle 29"/>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Area</a:t>
              </a:r>
            </a:p>
          </p:txBody>
        </p:sp>
        <p:sp>
          <p:nvSpPr>
            <p:cNvPr id="1030174" name="Rectangle 30"/>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Region</a:t>
              </a:r>
            </a:p>
          </p:txBody>
        </p:sp>
        <p:sp>
          <p:nvSpPr>
            <p:cNvPr id="1030175" name="Rectangle 31"/>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District</a:t>
              </a:r>
            </a:p>
          </p:txBody>
        </p:sp>
        <p:sp>
          <p:nvSpPr>
            <p:cNvPr id="1030176" name="Rectangle 32"/>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Store</a:t>
              </a:r>
            </a:p>
          </p:txBody>
        </p:sp>
        <p:sp>
          <p:nvSpPr>
            <p:cNvPr id="1030177" name="Rectangle 33"/>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030178" name="Line 34"/>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030188" name="Rectangle 44"/>
          <p:cNvSpPr>
            <a:spLocks noChangeArrowheads="1"/>
          </p:cNvSpPr>
          <p:nvPr/>
        </p:nvSpPr>
        <p:spPr bwMode="auto">
          <a:xfrm>
            <a:off x="6359525" y="641350"/>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LSIPL</a:t>
            </a:r>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30147">
                                            <p:txEl>
                                              <p:pRg st="0" end="0"/>
                                            </p:txEl>
                                          </p:spTgt>
                                        </p:tgtEl>
                                        <p:attrNameLst>
                                          <p:attrName>style.visibility</p:attrName>
                                        </p:attrNameLst>
                                      </p:cBhvr>
                                      <p:to>
                                        <p:strVal val="visible"/>
                                      </p:to>
                                    </p:set>
                                    <p:anim calcmode="lin" valueType="num">
                                      <p:cBhvr additive="base">
                                        <p:cTn id="12" dur="500" fill="hold"/>
                                        <p:tgtEl>
                                          <p:spTgt spid="10301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30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30147">
                                            <p:txEl>
                                              <p:pRg st="1" end="1"/>
                                            </p:txEl>
                                          </p:spTgt>
                                        </p:tgtEl>
                                        <p:attrNameLst>
                                          <p:attrName>style.visibility</p:attrName>
                                        </p:attrNameLst>
                                      </p:cBhvr>
                                      <p:to>
                                        <p:strVal val="visible"/>
                                      </p:to>
                                    </p:set>
                                    <p:anim calcmode="lin" valueType="num">
                                      <p:cBhvr additive="base">
                                        <p:cTn id="18" dur="500" fill="hold"/>
                                        <p:tgtEl>
                                          <p:spTgt spid="103014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30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30147">
                                            <p:txEl>
                                              <p:pRg st="2" end="2"/>
                                            </p:txEl>
                                          </p:spTgt>
                                        </p:tgtEl>
                                        <p:attrNameLst>
                                          <p:attrName>style.visibility</p:attrName>
                                        </p:attrNameLst>
                                      </p:cBhvr>
                                      <p:to>
                                        <p:strVal val="visible"/>
                                      </p:to>
                                    </p:set>
                                    <p:anim calcmode="lin" valueType="num">
                                      <p:cBhvr additive="base">
                                        <p:cTn id="24" dur="500" fill="hold"/>
                                        <p:tgtEl>
                                          <p:spTgt spid="103014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3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030188"/>
                                        </p:tgtEl>
                                        <p:attrNameLst>
                                          <p:attrName>style.visibility</p:attrName>
                                        </p:attrNameLst>
                                      </p:cBhvr>
                                      <p:to>
                                        <p:strVal val="visible"/>
                                      </p:to>
                                    </p:set>
                                    <p:animEffect transition="in" filter="checkerboard(across)">
                                      <p:cBhvr>
                                        <p:cTn id="30" dur="500"/>
                                        <p:tgtEl>
                                          <p:spTgt spid="1030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P spid="1030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236" name="Rectangle 68"/>
          <p:cNvSpPr>
            <a:spLocks noGrp="1" noChangeArrowheads="1"/>
          </p:cNvSpPr>
          <p:nvPr>
            <p:ph type="title"/>
          </p:nvPr>
        </p:nvSpPr>
        <p:spPr>
          <a:xfrm>
            <a:off x="-87313" y="71414"/>
            <a:ext cx="8763001" cy="498475"/>
          </a:xfrm>
          <a:noFill/>
          <a:ln/>
        </p:spPr>
        <p:txBody>
          <a:bodyPr/>
          <a:lstStyle/>
          <a:p>
            <a:r>
              <a:rPr lang="en-US" dirty="0"/>
              <a:t>Organization Hierarchy: Level 2 Chain</a:t>
            </a:r>
          </a:p>
        </p:txBody>
      </p:sp>
      <p:sp>
        <p:nvSpPr>
          <p:cNvPr id="1031171" name="Rectangle 3"/>
          <p:cNvSpPr>
            <a:spLocks noGrp="1" noChangeArrowheads="1"/>
          </p:cNvSpPr>
          <p:nvPr>
            <p:ph idx="1"/>
          </p:nvPr>
        </p:nvSpPr>
        <p:spPr>
          <a:xfrm>
            <a:off x="250825" y="1052513"/>
            <a:ext cx="5761038" cy="2592387"/>
          </a:xfrm>
        </p:spPr>
        <p:txBody>
          <a:bodyPr/>
          <a:lstStyle/>
          <a:p>
            <a:pPr>
              <a:lnSpc>
                <a:spcPct val="90000"/>
              </a:lnSpc>
            </a:pPr>
            <a:r>
              <a:rPr lang="en-US" sz="1800" b="0" dirty="0"/>
              <a:t>Typically used to distinguish brands or trading names within a company</a:t>
            </a:r>
          </a:p>
          <a:p>
            <a:pPr>
              <a:lnSpc>
                <a:spcPct val="90000"/>
              </a:lnSpc>
            </a:pPr>
            <a:r>
              <a:rPr lang="en-US" sz="1800" b="0" dirty="0"/>
              <a:t>The application allows up to 9999 chains</a:t>
            </a:r>
          </a:p>
          <a:p>
            <a:pPr>
              <a:lnSpc>
                <a:spcPct val="90000"/>
              </a:lnSpc>
            </a:pPr>
            <a:r>
              <a:rPr lang="en-US" sz="1800" b="0" dirty="0"/>
              <a:t>Chain attributes:</a:t>
            </a:r>
          </a:p>
          <a:p>
            <a:pPr lvl="1">
              <a:lnSpc>
                <a:spcPct val="90000"/>
              </a:lnSpc>
            </a:pPr>
            <a:r>
              <a:rPr lang="en-US" sz="1800" dirty="0"/>
              <a:t>Description (free form text)</a:t>
            </a:r>
          </a:p>
          <a:p>
            <a:pPr lvl="1">
              <a:lnSpc>
                <a:spcPct val="90000"/>
              </a:lnSpc>
            </a:pPr>
            <a:r>
              <a:rPr lang="en-US" sz="1800" dirty="0"/>
              <a:t>Manager name (free form text)</a:t>
            </a:r>
          </a:p>
          <a:p>
            <a:pPr lvl="1">
              <a:lnSpc>
                <a:spcPct val="90000"/>
              </a:lnSpc>
            </a:pPr>
            <a:r>
              <a:rPr lang="en-US" sz="1800" dirty="0"/>
              <a:t>Currency (used for reporting)</a:t>
            </a:r>
          </a:p>
          <a:p>
            <a:pPr lvl="2">
              <a:lnSpc>
                <a:spcPct val="90000"/>
              </a:lnSpc>
            </a:pPr>
            <a:endParaRPr lang="en-US" sz="1800" dirty="0"/>
          </a:p>
          <a:p>
            <a:pPr lvl="2">
              <a:lnSpc>
                <a:spcPct val="90000"/>
              </a:lnSpc>
            </a:pPr>
            <a:endParaRPr lang="en-US" sz="1800" dirty="0"/>
          </a:p>
        </p:txBody>
      </p:sp>
      <p:sp>
        <p:nvSpPr>
          <p:cNvPr id="1031172" name="Rectangle 4"/>
          <p:cNvSpPr>
            <a:spLocks noChangeArrowheads="1"/>
          </p:cNvSpPr>
          <p:nvPr/>
        </p:nvSpPr>
        <p:spPr bwMode="auto">
          <a:xfrm>
            <a:off x="685800" y="3433763"/>
            <a:ext cx="7620000" cy="727075"/>
          </a:xfrm>
          <a:prstGeom prst="rect">
            <a:avLst/>
          </a:prstGeom>
          <a:noFill/>
          <a:ln w="9525">
            <a:noFill/>
            <a:miter lim="800000"/>
            <a:headEnd/>
            <a:tailEnd/>
          </a:ln>
          <a:effectLst/>
        </p:spPr>
        <p:txBody>
          <a:bodyPr>
            <a:spAutoFit/>
          </a:bodyPr>
          <a:lstStyle/>
          <a:p>
            <a:pPr lvl="2" indent="-177800" algn="l" eaLnBrk="0" hangingPunct="0">
              <a:lnSpc>
                <a:spcPct val="100000"/>
              </a:lnSpc>
              <a:spcBef>
                <a:spcPct val="50000"/>
              </a:spcBef>
              <a:buClrTx/>
              <a:buSzPct val="65000"/>
              <a:buFontTx/>
              <a:buNone/>
            </a:pPr>
            <a:endParaRPr lang="en-US" sz="2000"/>
          </a:p>
          <a:p>
            <a:pPr lvl="1" algn="l">
              <a:lnSpc>
                <a:spcPct val="100000"/>
              </a:lnSpc>
              <a:buClrTx/>
              <a:buFont typeface="Times" pitchFamily="18" charset="0"/>
              <a:buNone/>
            </a:pPr>
            <a:endParaRPr lang="en-US" sz="1800">
              <a:latin typeface="Trebuchet MS" pitchFamily="34" charset="0"/>
            </a:endParaRPr>
          </a:p>
        </p:txBody>
      </p:sp>
      <p:grpSp>
        <p:nvGrpSpPr>
          <p:cNvPr id="2" name="Group 21"/>
          <p:cNvGrpSpPr>
            <a:grpSpLocks/>
          </p:cNvGrpSpPr>
          <p:nvPr/>
        </p:nvGrpSpPr>
        <p:grpSpPr bwMode="auto">
          <a:xfrm>
            <a:off x="395288" y="3930650"/>
            <a:ext cx="2473325" cy="2451100"/>
            <a:chOff x="3136" y="670"/>
            <a:chExt cx="2562" cy="3089"/>
          </a:xfrm>
        </p:grpSpPr>
        <p:sp>
          <p:nvSpPr>
            <p:cNvPr id="1031190" name="Line 22"/>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031191" name="Line 23"/>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1192" name="Line 24"/>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1193" name="Line 25"/>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1194" name="Line 26"/>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1195" name="Line 27"/>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31196" name="Line 28"/>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031197" name="Rectangle 29"/>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Company</a:t>
              </a:r>
            </a:p>
          </p:txBody>
        </p:sp>
        <p:sp>
          <p:nvSpPr>
            <p:cNvPr id="1031198" name="Rectangle 30"/>
            <p:cNvSpPr>
              <a:spLocks noChangeArrowheads="1"/>
            </p:cNvSpPr>
            <p:nvPr/>
          </p:nvSpPr>
          <p:spPr bwMode="auto">
            <a:xfrm>
              <a:off x="3148" y="1235"/>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Chain</a:t>
              </a:r>
            </a:p>
          </p:txBody>
        </p:sp>
        <p:sp>
          <p:nvSpPr>
            <p:cNvPr id="1031199" name="Rectangle 31"/>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Area</a:t>
              </a:r>
            </a:p>
          </p:txBody>
        </p:sp>
        <p:sp>
          <p:nvSpPr>
            <p:cNvPr id="1031200" name="Rectangle 32"/>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Region</a:t>
              </a:r>
            </a:p>
          </p:txBody>
        </p:sp>
        <p:sp>
          <p:nvSpPr>
            <p:cNvPr id="1031201" name="Rectangle 33"/>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District</a:t>
              </a:r>
            </a:p>
          </p:txBody>
        </p:sp>
        <p:sp>
          <p:nvSpPr>
            <p:cNvPr id="1031202" name="Rectangle 34"/>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Store</a:t>
              </a:r>
            </a:p>
          </p:txBody>
        </p:sp>
        <p:sp>
          <p:nvSpPr>
            <p:cNvPr id="1031203" name="Rectangle 35"/>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031204" name="Line 36"/>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031212" name="Rectangle 44"/>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031213" name="Rectangle 45"/>
          <p:cNvSpPr>
            <a:spLocks noChangeArrowheads="1"/>
          </p:cNvSpPr>
          <p:nvPr/>
        </p:nvSpPr>
        <p:spPr bwMode="auto">
          <a:xfrm>
            <a:off x="4859338" y="1720850"/>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Max</a:t>
            </a:r>
            <a:endParaRPr lang="en-US" dirty="0">
              <a:solidFill>
                <a:schemeClr val="bg1"/>
              </a:solidFill>
            </a:endParaRPr>
          </a:p>
        </p:txBody>
      </p:sp>
      <p:sp>
        <p:nvSpPr>
          <p:cNvPr id="1031214" name="Rectangle 46"/>
          <p:cNvSpPr>
            <a:spLocks noChangeArrowheads="1"/>
          </p:cNvSpPr>
          <p:nvPr/>
        </p:nvSpPr>
        <p:spPr bwMode="auto">
          <a:xfrm>
            <a:off x="6357938" y="1720850"/>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Lifestyle</a:t>
            </a:r>
            <a:endParaRPr lang="en-US" dirty="0">
              <a:solidFill>
                <a:schemeClr val="bg1"/>
              </a:solidFill>
            </a:endParaRPr>
          </a:p>
        </p:txBody>
      </p:sp>
      <p:sp>
        <p:nvSpPr>
          <p:cNvPr id="1031215" name="Rectangle 47"/>
          <p:cNvSpPr>
            <a:spLocks noChangeArrowheads="1"/>
          </p:cNvSpPr>
          <p:nvPr/>
        </p:nvSpPr>
        <p:spPr bwMode="auto">
          <a:xfrm>
            <a:off x="7813675" y="1719263"/>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LMG Brands</a:t>
            </a:r>
            <a:endParaRPr lang="en-US" dirty="0">
              <a:solidFill>
                <a:schemeClr val="bg1"/>
              </a:solidFill>
            </a:endParaRPr>
          </a:p>
        </p:txBody>
      </p:sp>
      <p:cxnSp>
        <p:nvCxnSpPr>
          <p:cNvPr id="1031216" name="AutoShape 48"/>
          <p:cNvCxnSpPr>
            <a:cxnSpLocks noChangeShapeType="1"/>
            <a:stCxn id="1031212" idx="2"/>
            <a:endCxn id="1031213"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031217" name="AutoShape 49"/>
          <p:cNvCxnSpPr>
            <a:cxnSpLocks noChangeShapeType="1"/>
            <a:stCxn id="1031212" idx="2"/>
            <a:endCxn id="1031214"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031218" name="AutoShape 50"/>
          <p:cNvCxnSpPr>
            <a:cxnSpLocks noChangeShapeType="1"/>
            <a:stCxn id="1031212" idx="2"/>
            <a:endCxn id="1031215"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anim calcmode="lin" valueType="num">
                                      <p:cBhvr additive="base">
                                        <p:cTn id="7" dur="500" fill="hold"/>
                                        <p:tgtEl>
                                          <p:spTgt spid="103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1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1171">
                                            <p:txEl>
                                              <p:pRg st="1" end="1"/>
                                            </p:txEl>
                                          </p:spTgt>
                                        </p:tgtEl>
                                        <p:attrNameLst>
                                          <p:attrName>style.visibility</p:attrName>
                                        </p:attrNameLst>
                                      </p:cBhvr>
                                      <p:to>
                                        <p:strVal val="visible"/>
                                      </p:to>
                                    </p:set>
                                    <p:anim calcmode="lin" valueType="num">
                                      <p:cBhvr additive="base">
                                        <p:cTn id="13" dur="500" fill="hold"/>
                                        <p:tgtEl>
                                          <p:spTgt spid="1031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1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1171">
                                            <p:txEl>
                                              <p:pRg st="2" end="2"/>
                                            </p:txEl>
                                          </p:spTgt>
                                        </p:tgtEl>
                                        <p:attrNameLst>
                                          <p:attrName>style.visibility</p:attrName>
                                        </p:attrNameLst>
                                      </p:cBhvr>
                                      <p:to>
                                        <p:strVal val="visible"/>
                                      </p:to>
                                    </p:set>
                                    <p:anim calcmode="lin" valueType="num">
                                      <p:cBhvr additive="base">
                                        <p:cTn id="19" dur="500" fill="hold"/>
                                        <p:tgtEl>
                                          <p:spTgt spid="1031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117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31171">
                                            <p:txEl>
                                              <p:pRg st="3" end="3"/>
                                            </p:txEl>
                                          </p:spTgt>
                                        </p:tgtEl>
                                        <p:attrNameLst>
                                          <p:attrName>style.visibility</p:attrName>
                                        </p:attrNameLst>
                                      </p:cBhvr>
                                      <p:to>
                                        <p:strVal val="visible"/>
                                      </p:to>
                                    </p:set>
                                    <p:anim calcmode="lin" valueType="num">
                                      <p:cBhvr additive="base">
                                        <p:cTn id="23" dur="500" fill="hold"/>
                                        <p:tgtEl>
                                          <p:spTgt spid="10311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117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31171">
                                            <p:txEl>
                                              <p:pRg st="4" end="4"/>
                                            </p:txEl>
                                          </p:spTgt>
                                        </p:tgtEl>
                                        <p:attrNameLst>
                                          <p:attrName>style.visibility</p:attrName>
                                        </p:attrNameLst>
                                      </p:cBhvr>
                                      <p:to>
                                        <p:strVal val="visible"/>
                                      </p:to>
                                    </p:set>
                                    <p:anim calcmode="lin" valueType="num">
                                      <p:cBhvr additive="base">
                                        <p:cTn id="27" dur="500" fill="hold"/>
                                        <p:tgtEl>
                                          <p:spTgt spid="10311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117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31171">
                                            <p:txEl>
                                              <p:pRg st="5" end="5"/>
                                            </p:txEl>
                                          </p:spTgt>
                                        </p:tgtEl>
                                        <p:attrNameLst>
                                          <p:attrName>style.visibility</p:attrName>
                                        </p:attrNameLst>
                                      </p:cBhvr>
                                      <p:to>
                                        <p:strVal val="visible"/>
                                      </p:to>
                                    </p:set>
                                    <p:anim calcmode="lin" valueType="num">
                                      <p:cBhvr additive="base">
                                        <p:cTn id="31" dur="500" fill="hold"/>
                                        <p:tgtEl>
                                          <p:spTgt spid="1031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1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31212"/>
                                        </p:tgtEl>
                                        <p:attrNameLst>
                                          <p:attrName>style.visibility</p:attrName>
                                        </p:attrNameLst>
                                      </p:cBhvr>
                                      <p:to>
                                        <p:strVal val="visible"/>
                                      </p:to>
                                    </p:set>
                                    <p:animEffect transition="in" filter="checkerboard(across)">
                                      <p:cBhvr>
                                        <p:cTn id="37" dur="500"/>
                                        <p:tgtEl>
                                          <p:spTgt spid="1031212"/>
                                        </p:tgtEl>
                                      </p:cBhvr>
                                    </p:animEffect>
                                  </p:childTnLst>
                                </p:cTn>
                              </p:par>
                              <p:par>
                                <p:cTn id="38" presetID="5" presetClass="entr" presetSubtype="10" fill="hold" grpId="1" nodeType="withEffect">
                                  <p:stCondLst>
                                    <p:cond delay="0"/>
                                  </p:stCondLst>
                                  <p:childTnLst>
                                    <p:set>
                                      <p:cBhvr>
                                        <p:cTn id="39" dur="1" fill="hold">
                                          <p:stCondLst>
                                            <p:cond delay="0"/>
                                          </p:stCondLst>
                                        </p:cTn>
                                        <p:tgtEl>
                                          <p:spTgt spid="1031214"/>
                                        </p:tgtEl>
                                        <p:attrNameLst>
                                          <p:attrName>style.visibility</p:attrName>
                                        </p:attrNameLst>
                                      </p:cBhvr>
                                      <p:to>
                                        <p:strVal val="visible"/>
                                      </p:to>
                                    </p:set>
                                    <p:animEffect transition="in" filter="checkerboard(across)">
                                      <p:cBhvr>
                                        <p:cTn id="40" dur="500"/>
                                        <p:tgtEl>
                                          <p:spTgt spid="1031214"/>
                                        </p:tgtEl>
                                      </p:cBhvr>
                                    </p:animEffect>
                                  </p:childTnLst>
                                </p:cTn>
                              </p:par>
                              <p:par>
                                <p:cTn id="41" presetID="5" presetClass="entr" presetSubtype="10" fill="hold" nodeType="withEffect">
                                  <p:stCondLst>
                                    <p:cond delay="0"/>
                                  </p:stCondLst>
                                  <p:childTnLst>
                                    <p:set>
                                      <p:cBhvr>
                                        <p:cTn id="42" dur="1" fill="hold">
                                          <p:stCondLst>
                                            <p:cond delay="0"/>
                                          </p:stCondLst>
                                        </p:cTn>
                                        <p:tgtEl>
                                          <p:spTgt spid="1031216"/>
                                        </p:tgtEl>
                                        <p:attrNameLst>
                                          <p:attrName>style.visibility</p:attrName>
                                        </p:attrNameLst>
                                      </p:cBhvr>
                                      <p:to>
                                        <p:strVal val="visible"/>
                                      </p:to>
                                    </p:set>
                                    <p:animEffect transition="in" filter="checkerboard(across)">
                                      <p:cBhvr>
                                        <p:cTn id="43" dur="500"/>
                                        <p:tgtEl>
                                          <p:spTgt spid="1031216"/>
                                        </p:tgtEl>
                                      </p:cBhvr>
                                    </p:animEffect>
                                  </p:childTnLst>
                                </p:cTn>
                              </p:par>
                              <p:par>
                                <p:cTn id="44" presetID="5" presetClass="entr" presetSubtype="10" fill="hold" nodeType="withEffect">
                                  <p:stCondLst>
                                    <p:cond delay="0"/>
                                  </p:stCondLst>
                                  <p:childTnLst>
                                    <p:set>
                                      <p:cBhvr>
                                        <p:cTn id="45" dur="1" fill="hold">
                                          <p:stCondLst>
                                            <p:cond delay="0"/>
                                          </p:stCondLst>
                                        </p:cTn>
                                        <p:tgtEl>
                                          <p:spTgt spid="1031217"/>
                                        </p:tgtEl>
                                        <p:attrNameLst>
                                          <p:attrName>style.visibility</p:attrName>
                                        </p:attrNameLst>
                                      </p:cBhvr>
                                      <p:to>
                                        <p:strVal val="visible"/>
                                      </p:to>
                                    </p:set>
                                    <p:animEffect transition="in" filter="checkerboard(across)">
                                      <p:cBhvr>
                                        <p:cTn id="46" dur="500"/>
                                        <p:tgtEl>
                                          <p:spTgt spid="1031217"/>
                                        </p:tgtEl>
                                      </p:cBhvr>
                                    </p:animEffect>
                                  </p:childTnLst>
                                </p:cTn>
                              </p:par>
                              <p:par>
                                <p:cTn id="47" presetID="5" presetClass="entr" presetSubtype="10" fill="hold" nodeType="withEffect">
                                  <p:stCondLst>
                                    <p:cond delay="0"/>
                                  </p:stCondLst>
                                  <p:childTnLst>
                                    <p:set>
                                      <p:cBhvr>
                                        <p:cTn id="48" dur="1" fill="hold">
                                          <p:stCondLst>
                                            <p:cond delay="0"/>
                                          </p:stCondLst>
                                        </p:cTn>
                                        <p:tgtEl>
                                          <p:spTgt spid="1031218"/>
                                        </p:tgtEl>
                                        <p:attrNameLst>
                                          <p:attrName>style.visibility</p:attrName>
                                        </p:attrNameLst>
                                      </p:cBhvr>
                                      <p:to>
                                        <p:strVal val="visible"/>
                                      </p:to>
                                    </p:set>
                                    <p:animEffect transition="in" filter="checkerboard(across)">
                                      <p:cBhvr>
                                        <p:cTn id="49" dur="500"/>
                                        <p:tgtEl>
                                          <p:spTgt spid="1031218"/>
                                        </p:tgtEl>
                                      </p:cBhvr>
                                    </p:animEffect>
                                  </p:childTnLst>
                                </p:cTn>
                              </p:par>
                              <p:par>
                                <p:cTn id="50" presetID="5" presetClass="entr" presetSubtype="10" fill="hold" grpId="1" nodeType="withEffect">
                                  <p:stCondLst>
                                    <p:cond delay="0"/>
                                  </p:stCondLst>
                                  <p:childTnLst>
                                    <p:set>
                                      <p:cBhvr>
                                        <p:cTn id="51" dur="1" fill="hold">
                                          <p:stCondLst>
                                            <p:cond delay="0"/>
                                          </p:stCondLst>
                                        </p:cTn>
                                        <p:tgtEl>
                                          <p:spTgt spid="1031213"/>
                                        </p:tgtEl>
                                        <p:attrNameLst>
                                          <p:attrName>style.visibility</p:attrName>
                                        </p:attrNameLst>
                                      </p:cBhvr>
                                      <p:to>
                                        <p:strVal val="visible"/>
                                      </p:to>
                                    </p:set>
                                    <p:animEffect transition="in" filter="checkerboard(across)">
                                      <p:cBhvr>
                                        <p:cTn id="52" dur="500"/>
                                        <p:tgtEl>
                                          <p:spTgt spid="1031213"/>
                                        </p:tgtEl>
                                      </p:cBhvr>
                                    </p:animEffect>
                                  </p:childTnLst>
                                </p:cTn>
                              </p:par>
                              <p:par>
                                <p:cTn id="53" presetID="5" presetClass="entr" presetSubtype="10" fill="hold" grpId="1" nodeType="withEffect">
                                  <p:stCondLst>
                                    <p:cond delay="0"/>
                                  </p:stCondLst>
                                  <p:childTnLst>
                                    <p:set>
                                      <p:cBhvr>
                                        <p:cTn id="54" dur="1" fill="hold">
                                          <p:stCondLst>
                                            <p:cond delay="0"/>
                                          </p:stCondLst>
                                        </p:cTn>
                                        <p:tgtEl>
                                          <p:spTgt spid="1031215"/>
                                        </p:tgtEl>
                                        <p:attrNameLst>
                                          <p:attrName>style.visibility</p:attrName>
                                        </p:attrNameLst>
                                      </p:cBhvr>
                                      <p:to>
                                        <p:strVal val="visible"/>
                                      </p:to>
                                    </p:set>
                                    <p:animEffect transition="in" filter="checkerboard(across)">
                                      <p:cBhvr>
                                        <p:cTn id="55" dur="500"/>
                                        <p:tgtEl>
                                          <p:spTgt spid="103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P spid="1031212" grpId="0" animBg="1"/>
      <p:bldP spid="1031213" grpId="1" animBg="1"/>
      <p:bldP spid="1031214" grpId="1" animBg="1"/>
      <p:bldP spid="10312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616" name="Rectangle 56"/>
          <p:cNvSpPr>
            <a:spLocks noGrp="1" noChangeArrowheads="1"/>
          </p:cNvSpPr>
          <p:nvPr>
            <p:ph type="title"/>
          </p:nvPr>
        </p:nvSpPr>
        <p:spPr>
          <a:xfrm>
            <a:off x="-36513" y="71414"/>
            <a:ext cx="8763001" cy="498475"/>
          </a:xfrm>
          <a:noFill/>
          <a:ln/>
        </p:spPr>
        <p:txBody>
          <a:bodyPr/>
          <a:lstStyle/>
          <a:p>
            <a:r>
              <a:rPr lang="en-US" dirty="0"/>
              <a:t>Organization Hierarchy: Level 3 Area</a:t>
            </a:r>
          </a:p>
        </p:txBody>
      </p:sp>
      <p:sp>
        <p:nvSpPr>
          <p:cNvPr id="1090563" name="Rectangle 3"/>
          <p:cNvSpPr>
            <a:spLocks noGrp="1" noChangeArrowheads="1"/>
          </p:cNvSpPr>
          <p:nvPr>
            <p:ph type="body" idx="4294967295"/>
          </p:nvPr>
        </p:nvSpPr>
        <p:spPr>
          <a:xfrm>
            <a:off x="0" y="950913"/>
            <a:ext cx="4465638" cy="2735262"/>
          </a:xfrm>
        </p:spPr>
        <p:txBody>
          <a:bodyPr/>
          <a:lstStyle/>
          <a:p>
            <a:pPr>
              <a:lnSpc>
                <a:spcPct val="80000"/>
              </a:lnSpc>
            </a:pPr>
            <a:r>
              <a:rPr lang="en-US" sz="1600" b="0" dirty="0"/>
              <a:t>Typically used to define a geographical grouping within a chain</a:t>
            </a:r>
          </a:p>
          <a:p>
            <a:pPr>
              <a:lnSpc>
                <a:spcPct val="80000"/>
              </a:lnSpc>
            </a:pPr>
            <a:r>
              <a:rPr lang="en-US" sz="1600" b="0" dirty="0"/>
              <a:t>An area will only belong to one chain</a:t>
            </a:r>
          </a:p>
          <a:p>
            <a:pPr>
              <a:lnSpc>
                <a:spcPct val="80000"/>
              </a:lnSpc>
            </a:pPr>
            <a:r>
              <a:rPr lang="en-US" sz="1600" b="0" dirty="0"/>
              <a:t>The application allows up to 9999 areas</a:t>
            </a:r>
          </a:p>
          <a:p>
            <a:pPr>
              <a:lnSpc>
                <a:spcPct val="80000"/>
              </a:lnSpc>
            </a:pPr>
            <a:r>
              <a:rPr lang="en-US" sz="1600" b="0" dirty="0"/>
              <a:t>Area attributes:</a:t>
            </a:r>
          </a:p>
          <a:p>
            <a:pPr lvl="1">
              <a:lnSpc>
                <a:spcPct val="80000"/>
              </a:lnSpc>
            </a:pPr>
            <a:r>
              <a:rPr lang="en-US" sz="1600" dirty="0"/>
              <a:t>Description (free form text)</a:t>
            </a:r>
          </a:p>
          <a:p>
            <a:pPr lvl="1">
              <a:lnSpc>
                <a:spcPct val="80000"/>
              </a:lnSpc>
            </a:pPr>
            <a:r>
              <a:rPr lang="en-US" sz="1600" dirty="0"/>
              <a:t>Manager name (free form text)</a:t>
            </a:r>
          </a:p>
          <a:p>
            <a:pPr lvl="1">
              <a:lnSpc>
                <a:spcPct val="80000"/>
              </a:lnSpc>
            </a:pPr>
            <a:r>
              <a:rPr lang="en-US" sz="1600" dirty="0"/>
              <a:t>Currency (used for reporting)</a:t>
            </a:r>
          </a:p>
          <a:p>
            <a:pPr lvl="1">
              <a:lnSpc>
                <a:spcPct val="80000"/>
              </a:lnSpc>
            </a:pPr>
            <a:r>
              <a:rPr lang="en-US" sz="1600" dirty="0"/>
              <a:t>Location traits</a:t>
            </a:r>
          </a:p>
        </p:txBody>
      </p:sp>
      <p:sp>
        <p:nvSpPr>
          <p:cNvPr id="1090564" name="Rectangle 4"/>
          <p:cNvSpPr>
            <a:spLocks noChangeArrowheads="1"/>
          </p:cNvSpPr>
          <p:nvPr/>
        </p:nvSpPr>
        <p:spPr bwMode="auto">
          <a:xfrm>
            <a:off x="685800" y="3433763"/>
            <a:ext cx="7620000" cy="727075"/>
          </a:xfrm>
          <a:prstGeom prst="rect">
            <a:avLst/>
          </a:prstGeom>
          <a:noFill/>
          <a:ln w="9525">
            <a:noFill/>
            <a:miter lim="800000"/>
            <a:headEnd/>
            <a:tailEnd/>
          </a:ln>
          <a:effectLst/>
        </p:spPr>
        <p:txBody>
          <a:bodyPr>
            <a:spAutoFit/>
          </a:bodyPr>
          <a:lstStyle/>
          <a:p>
            <a:pPr lvl="2" indent="-177800" algn="l" eaLnBrk="0" hangingPunct="0">
              <a:lnSpc>
                <a:spcPct val="100000"/>
              </a:lnSpc>
              <a:spcBef>
                <a:spcPct val="50000"/>
              </a:spcBef>
              <a:buClrTx/>
              <a:buSzPct val="65000"/>
              <a:buFontTx/>
              <a:buNone/>
            </a:pPr>
            <a:endParaRPr lang="en-US" sz="2000"/>
          </a:p>
          <a:p>
            <a:pPr lvl="1" algn="l">
              <a:lnSpc>
                <a:spcPct val="100000"/>
              </a:lnSpc>
              <a:buClrTx/>
              <a:buFont typeface="Times" pitchFamily="18" charset="0"/>
              <a:buNone/>
            </a:pPr>
            <a:endParaRPr lang="en-US" sz="1800">
              <a:latin typeface="Trebuchet MS" pitchFamily="34" charset="0"/>
            </a:endParaRPr>
          </a:p>
        </p:txBody>
      </p:sp>
      <p:grpSp>
        <p:nvGrpSpPr>
          <p:cNvPr id="2" name="Group 5"/>
          <p:cNvGrpSpPr>
            <a:grpSpLocks/>
          </p:cNvGrpSpPr>
          <p:nvPr/>
        </p:nvGrpSpPr>
        <p:grpSpPr bwMode="auto">
          <a:xfrm>
            <a:off x="395288" y="3930650"/>
            <a:ext cx="2473325" cy="2451100"/>
            <a:chOff x="3136" y="670"/>
            <a:chExt cx="2562" cy="3089"/>
          </a:xfrm>
        </p:grpSpPr>
        <p:sp>
          <p:nvSpPr>
            <p:cNvPr id="1090566" name="Line 6"/>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090567" name="Line 7"/>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0568" name="Line 8"/>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0569" name="Line 9"/>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0570" name="Line 10"/>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0571" name="Line 11"/>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0572" name="Line 12"/>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090573" name="Rectangle 13"/>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Company</a:t>
              </a:r>
            </a:p>
          </p:txBody>
        </p:sp>
        <p:sp>
          <p:nvSpPr>
            <p:cNvPr id="1090574" name="Rectangle 14"/>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Chain</a:t>
              </a:r>
            </a:p>
          </p:txBody>
        </p:sp>
        <p:sp>
          <p:nvSpPr>
            <p:cNvPr id="1090575" name="Rectangle 15"/>
            <p:cNvSpPr>
              <a:spLocks noChangeArrowheads="1"/>
            </p:cNvSpPr>
            <p:nvPr/>
          </p:nvSpPr>
          <p:spPr bwMode="auto">
            <a:xfrm>
              <a:off x="3154" y="1769"/>
              <a:ext cx="923" cy="4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Area</a:t>
              </a:r>
            </a:p>
          </p:txBody>
        </p:sp>
        <p:sp>
          <p:nvSpPr>
            <p:cNvPr id="1090576" name="Rectangle 16"/>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Region</a:t>
              </a:r>
            </a:p>
          </p:txBody>
        </p:sp>
        <p:sp>
          <p:nvSpPr>
            <p:cNvPr id="1090577" name="Rectangle 17"/>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District</a:t>
              </a:r>
            </a:p>
          </p:txBody>
        </p:sp>
        <p:sp>
          <p:nvSpPr>
            <p:cNvPr id="1090578" name="Rectangle 18"/>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Store</a:t>
              </a:r>
            </a:p>
          </p:txBody>
        </p:sp>
        <p:sp>
          <p:nvSpPr>
            <p:cNvPr id="1090579" name="Rectangle 19"/>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090580" name="Line 20"/>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090592" name="Rectangle 32"/>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090593" name="Rectangle 33"/>
          <p:cNvSpPr>
            <a:spLocks noChangeArrowheads="1"/>
          </p:cNvSpPr>
          <p:nvPr/>
        </p:nvSpPr>
        <p:spPr bwMode="auto">
          <a:xfrm>
            <a:off x="48593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Max</a:t>
            </a:r>
            <a:endParaRPr lang="en-US" b="1" dirty="0"/>
          </a:p>
        </p:txBody>
      </p:sp>
      <p:sp>
        <p:nvSpPr>
          <p:cNvPr id="1090594" name="Rectangle 34"/>
          <p:cNvSpPr>
            <a:spLocks noChangeArrowheads="1"/>
          </p:cNvSpPr>
          <p:nvPr/>
        </p:nvSpPr>
        <p:spPr bwMode="auto">
          <a:xfrm>
            <a:off x="63579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Lifestyle</a:t>
            </a:r>
            <a:endParaRPr lang="en-US" b="1" dirty="0"/>
          </a:p>
        </p:txBody>
      </p:sp>
      <p:sp>
        <p:nvSpPr>
          <p:cNvPr id="1090595" name="Rectangle 35"/>
          <p:cNvSpPr>
            <a:spLocks noChangeArrowheads="1"/>
          </p:cNvSpPr>
          <p:nvPr/>
        </p:nvSpPr>
        <p:spPr bwMode="auto">
          <a:xfrm>
            <a:off x="7813675" y="17192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LMG Brands</a:t>
            </a:r>
            <a:endParaRPr lang="en-US" b="1" dirty="0"/>
          </a:p>
        </p:txBody>
      </p:sp>
      <p:cxnSp>
        <p:nvCxnSpPr>
          <p:cNvPr id="1090596" name="AutoShape 36"/>
          <p:cNvCxnSpPr>
            <a:cxnSpLocks noChangeShapeType="1"/>
            <a:stCxn id="1090592" idx="2"/>
            <a:endCxn id="1090593"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090597" name="AutoShape 37"/>
          <p:cNvCxnSpPr>
            <a:cxnSpLocks noChangeShapeType="1"/>
            <a:stCxn id="1090592" idx="2"/>
            <a:endCxn id="1090594"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090598" name="AutoShape 38"/>
          <p:cNvCxnSpPr>
            <a:cxnSpLocks noChangeShapeType="1"/>
            <a:stCxn id="1090592" idx="2"/>
            <a:endCxn id="1090595"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
        <p:nvSpPr>
          <p:cNvPr id="1090599" name="Rectangle 39"/>
          <p:cNvSpPr>
            <a:spLocks noChangeArrowheads="1"/>
          </p:cNvSpPr>
          <p:nvPr/>
        </p:nvSpPr>
        <p:spPr bwMode="auto">
          <a:xfrm>
            <a:off x="5694363" y="2844800"/>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a:solidFill>
                  <a:schemeClr val="bg1"/>
                </a:solidFill>
              </a:rPr>
              <a:t>India.</a:t>
            </a:r>
          </a:p>
        </p:txBody>
      </p:sp>
      <p:sp>
        <p:nvSpPr>
          <p:cNvPr id="1090600" name="Rectangle 40"/>
          <p:cNvSpPr>
            <a:spLocks noChangeArrowheads="1"/>
          </p:cNvSpPr>
          <p:nvPr/>
        </p:nvSpPr>
        <p:spPr bwMode="auto">
          <a:xfrm>
            <a:off x="7150100" y="2844800"/>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a:solidFill>
                  <a:schemeClr val="bg1"/>
                </a:solidFill>
              </a:rPr>
              <a:t>EMEA</a:t>
            </a:r>
          </a:p>
        </p:txBody>
      </p:sp>
      <p:cxnSp>
        <p:nvCxnSpPr>
          <p:cNvPr id="1090601" name="AutoShape 41"/>
          <p:cNvCxnSpPr>
            <a:cxnSpLocks noChangeShapeType="1"/>
            <a:stCxn id="1090594" idx="2"/>
            <a:endCxn id="1090599" idx="0"/>
          </p:cNvCxnSpPr>
          <p:nvPr/>
        </p:nvCxnSpPr>
        <p:spPr bwMode="auto">
          <a:xfrm rot="5400000">
            <a:off x="6364288" y="2238375"/>
            <a:ext cx="549275" cy="663575"/>
          </a:xfrm>
          <a:prstGeom prst="bentConnector3">
            <a:avLst>
              <a:gd name="adj1" fmla="val 50000"/>
            </a:avLst>
          </a:prstGeom>
          <a:noFill/>
          <a:ln w="12700">
            <a:solidFill>
              <a:srgbClr val="FF0000"/>
            </a:solidFill>
            <a:miter lim="800000"/>
            <a:headEnd/>
            <a:tailEnd/>
          </a:ln>
          <a:effectLst/>
        </p:spPr>
      </p:cxnSp>
      <p:cxnSp>
        <p:nvCxnSpPr>
          <p:cNvPr id="1090602" name="AutoShape 42"/>
          <p:cNvCxnSpPr>
            <a:cxnSpLocks noChangeShapeType="1"/>
            <a:stCxn id="1090594" idx="2"/>
            <a:endCxn id="1090600" idx="0"/>
          </p:cNvCxnSpPr>
          <p:nvPr/>
        </p:nvCxnSpPr>
        <p:spPr bwMode="auto">
          <a:xfrm rot="16200000" flipH="1">
            <a:off x="7092156" y="2174082"/>
            <a:ext cx="549275" cy="792162"/>
          </a:xfrm>
          <a:prstGeom prst="bentConnector3">
            <a:avLst>
              <a:gd name="adj1" fmla="val 50000"/>
            </a:avLst>
          </a:prstGeom>
          <a:noFill/>
          <a:ln w="12700">
            <a:solidFill>
              <a:srgbClr val="FF0000"/>
            </a:solidFill>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 calcmode="lin" valueType="num">
                                      <p:cBhvr additive="base">
                                        <p:cTn id="7" dur="500" fill="hold"/>
                                        <p:tgtEl>
                                          <p:spTgt spid="1090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0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0563">
                                            <p:txEl>
                                              <p:pRg st="1" end="1"/>
                                            </p:txEl>
                                          </p:spTgt>
                                        </p:tgtEl>
                                        <p:attrNameLst>
                                          <p:attrName>style.visibility</p:attrName>
                                        </p:attrNameLst>
                                      </p:cBhvr>
                                      <p:to>
                                        <p:strVal val="visible"/>
                                      </p:to>
                                    </p:set>
                                    <p:anim calcmode="lin" valueType="num">
                                      <p:cBhvr additive="base">
                                        <p:cTn id="13" dur="500" fill="hold"/>
                                        <p:tgtEl>
                                          <p:spTgt spid="1090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0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0563">
                                            <p:txEl>
                                              <p:pRg st="2" end="2"/>
                                            </p:txEl>
                                          </p:spTgt>
                                        </p:tgtEl>
                                        <p:attrNameLst>
                                          <p:attrName>style.visibility</p:attrName>
                                        </p:attrNameLst>
                                      </p:cBhvr>
                                      <p:to>
                                        <p:strVal val="visible"/>
                                      </p:to>
                                    </p:set>
                                    <p:anim calcmode="lin" valueType="num">
                                      <p:cBhvr additive="base">
                                        <p:cTn id="19" dur="500" fill="hold"/>
                                        <p:tgtEl>
                                          <p:spTgt spid="1090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0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0563">
                                            <p:txEl>
                                              <p:pRg st="3" end="3"/>
                                            </p:txEl>
                                          </p:spTgt>
                                        </p:tgtEl>
                                        <p:attrNameLst>
                                          <p:attrName>style.visibility</p:attrName>
                                        </p:attrNameLst>
                                      </p:cBhvr>
                                      <p:to>
                                        <p:strVal val="visible"/>
                                      </p:to>
                                    </p:set>
                                    <p:anim calcmode="lin" valueType="num">
                                      <p:cBhvr additive="base">
                                        <p:cTn id="25" dur="500" fill="hold"/>
                                        <p:tgtEl>
                                          <p:spTgt spid="1090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056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90563">
                                            <p:txEl>
                                              <p:pRg st="4" end="4"/>
                                            </p:txEl>
                                          </p:spTgt>
                                        </p:tgtEl>
                                        <p:attrNameLst>
                                          <p:attrName>style.visibility</p:attrName>
                                        </p:attrNameLst>
                                      </p:cBhvr>
                                      <p:to>
                                        <p:strVal val="visible"/>
                                      </p:to>
                                    </p:set>
                                    <p:anim calcmode="lin" valueType="num">
                                      <p:cBhvr additive="base">
                                        <p:cTn id="29" dur="500" fill="hold"/>
                                        <p:tgtEl>
                                          <p:spTgt spid="109056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056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90563">
                                            <p:txEl>
                                              <p:pRg st="5" end="5"/>
                                            </p:txEl>
                                          </p:spTgt>
                                        </p:tgtEl>
                                        <p:attrNameLst>
                                          <p:attrName>style.visibility</p:attrName>
                                        </p:attrNameLst>
                                      </p:cBhvr>
                                      <p:to>
                                        <p:strVal val="visible"/>
                                      </p:to>
                                    </p:set>
                                    <p:anim calcmode="lin" valueType="num">
                                      <p:cBhvr additive="base">
                                        <p:cTn id="33" dur="500" fill="hold"/>
                                        <p:tgtEl>
                                          <p:spTgt spid="109056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056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90563">
                                            <p:txEl>
                                              <p:pRg st="6" end="6"/>
                                            </p:txEl>
                                          </p:spTgt>
                                        </p:tgtEl>
                                        <p:attrNameLst>
                                          <p:attrName>style.visibility</p:attrName>
                                        </p:attrNameLst>
                                      </p:cBhvr>
                                      <p:to>
                                        <p:strVal val="visible"/>
                                      </p:to>
                                    </p:set>
                                    <p:anim calcmode="lin" valueType="num">
                                      <p:cBhvr additive="base">
                                        <p:cTn id="37" dur="500" fill="hold"/>
                                        <p:tgtEl>
                                          <p:spTgt spid="109056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056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90563">
                                            <p:txEl>
                                              <p:pRg st="7" end="7"/>
                                            </p:txEl>
                                          </p:spTgt>
                                        </p:tgtEl>
                                        <p:attrNameLst>
                                          <p:attrName>style.visibility</p:attrName>
                                        </p:attrNameLst>
                                      </p:cBhvr>
                                      <p:to>
                                        <p:strVal val="visible"/>
                                      </p:to>
                                    </p:set>
                                    <p:anim calcmode="lin" valueType="num">
                                      <p:cBhvr additive="base">
                                        <p:cTn id="41" dur="500" fill="hold"/>
                                        <p:tgtEl>
                                          <p:spTgt spid="109056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905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90593"/>
                                        </p:tgtEl>
                                        <p:attrNameLst>
                                          <p:attrName>style.visibility</p:attrName>
                                        </p:attrNameLst>
                                      </p:cBhvr>
                                      <p:to>
                                        <p:strVal val="visible"/>
                                      </p:to>
                                    </p:set>
                                    <p:animEffect transition="in" filter="checkerboard(across)">
                                      <p:cBhvr>
                                        <p:cTn id="47" dur="500"/>
                                        <p:tgtEl>
                                          <p:spTgt spid="109059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90594"/>
                                        </p:tgtEl>
                                        <p:attrNameLst>
                                          <p:attrName>style.visibility</p:attrName>
                                        </p:attrNameLst>
                                      </p:cBhvr>
                                      <p:to>
                                        <p:strVal val="visible"/>
                                      </p:to>
                                    </p:set>
                                    <p:animEffect transition="in" filter="checkerboard(across)">
                                      <p:cBhvr>
                                        <p:cTn id="50" dur="500"/>
                                        <p:tgtEl>
                                          <p:spTgt spid="1090594"/>
                                        </p:tgtEl>
                                      </p:cBhvr>
                                    </p:animEffect>
                                  </p:childTnLst>
                                </p:cTn>
                              </p:par>
                              <p:par>
                                <p:cTn id="51" presetID="5" presetClass="entr" presetSubtype="10" fill="hold" nodeType="withEffect">
                                  <p:stCondLst>
                                    <p:cond delay="0"/>
                                  </p:stCondLst>
                                  <p:childTnLst>
                                    <p:set>
                                      <p:cBhvr>
                                        <p:cTn id="52" dur="1" fill="hold">
                                          <p:stCondLst>
                                            <p:cond delay="0"/>
                                          </p:stCondLst>
                                        </p:cTn>
                                        <p:tgtEl>
                                          <p:spTgt spid="1090596"/>
                                        </p:tgtEl>
                                        <p:attrNameLst>
                                          <p:attrName>style.visibility</p:attrName>
                                        </p:attrNameLst>
                                      </p:cBhvr>
                                      <p:to>
                                        <p:strVal val="visible"/>
                                      </p:to>
                                    </p:set>
                                    <p:animEffect transition="in" filter="checkerboard(across)">
                                      <p:cBhvr>
                                        <p:cTn id="53" dur="500"/>
                                        <p:tgtEl>
                                          <p:spTgt spid="1090596"/>
                                        </p:tgtEl>
                                      </p:cBhvr>
                                    </p:animEffect>
                                  </p:childTnLst>
                                </p:cTn>
                              </p:par>
                              <p:par>
                                <p:cTn id="54" presetID="5" presetClass="entr" presetSubtype="10" fill="hold" nodeType="withEffect">
                                  <p:stCondLst>
                                    <p:cond delay="0"/>
                                  </p:stCondLst>
                                  <p:childTnLst>
                                    <p:set>
                                      <p:cBhvr>
                                        <p:cTn id="55" dur="1" fill="hold">
                                          <p:stCondLst>
                                            <p:cond delay="0"/>
                                          </p:stCondLst>
                                        </p:cTn>
                                        <p:tgtEl>
                                          <p:spTgt spid="1090597"/>
                                        </p:tgtEl>
                                        <p:attrNameLst>
                                          <p:attrName>style.visibility</p:attrName>
                                        </p:attrNameLst>
                                      </p:cBhvr>
                                      <p:to>
                                        <p:strVal val="visible"/>
                                      </p:to>
                                    </p:set>
                                    <p:animEffect transition="in" filter="checkerboard(across)">
                                      <p:cBhvr>
                                        <p:cTn id="56" dur="500"/>
                                        <p:tgtEl>
                                          <p:spTgt spid="1090597"/>
                                        </p:tgtEl>
                                      </p:cBhvr>
                                    </p:animEffect>
                                  </p:childTnLst>
                                </p:cTn>
                              </p:par>
                              <p:par>
                                <p:cTn id="57" presetID="5" presetClass="entr" presetSubtype="10" fill="hold" nodeType="withEffect">
                                  <p:stCondLst>
                                    <p:cond delay="0"/>
                                  </p:stCondLst>
                                  <p:childTnLst>
                                    <p:set>
                                      <p:cBhvr>
                                        <p:cTn id="58" dur="1" fill="hold">
                                          <p:stCondLst>
                                            <p:cond delay="0"/>
                                          </p:stCondLst>
                                        </p:cTn>
                                        <p:tgtEl>
                                          <p:spTgt spid="1090598"/>
                                        </p:tgtEl>
                                        <p:attrNameLst>
                                          <p:attrName>style.visibility</p:attrName>
                                        </p:attrNameLst>
                                      </p:cBhvr>
                                      <p:to>
                                        <p:strVal val="visible"/>
                                      </p:to>
                                    </p:set>
                                    <p:animEffect transition="in" filter="checkerboard(across)">
                                      <p:cBhvr>
                                        <p:cTn id="59" dur="500"/>
                                        <p:tgtEl>
                                          <p:spTgt spid="1090598"/>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090599"/>
                                        </p:tgtEl>
                                        <p:attrNameLst>
                                          <p:attrName>style.visibility</p:attrName>
                                        </p:attrNameLst>
                                      </p:cBhvr>
                                      <p:to>
                                        <p:strVal val="visible"/>
                                      </p:to>
                                    </p:set>
                                    <p:animEffect transition="in" filter="checkerboard(across)">
                                      <p:cBhvr>
                                        <p:cTn id="62" dur="500"/>
                                        <p:tgtEl>
                                          <p:spTgt spid="109059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90600"/>
                                        </p:tgtEl>
                                        <p:attrNameLst>
                                          <p:attrName>style.visibility</p:attrName>
                                        </p:attrNameLst>
                                      </p:cBhvr>
                                      <p:to>
                                        <p:strVal val="visible"/>
                                      </p:to>
                                    </p:set>
                                    <p:animEffect transition="in" filter="checkerboard(across)">
                                      <p:cBhvr>
                                        <p:cTn id="65" dur="500"/>
                                        <p:tgtEl>
                                          <p:spTgt spid="1090600"/>
                                        </p:tgtEl>
                                      </p:cBhvr>
                                    </p:animEffect>
                                  </p:childTnLst>
                                </p:cTn>
                              </p:par>
                              <p:par>
                                <p:cTn id="66" presetID="5" presetClass="entr" presetSubtype="10" fill="hold" nodeType="withEffect">
                                  <p:stCondLst>
                                    <p:cond delay="0"/>
                                  </p:stCondLst>
                                  <p:childTnLst>
                                    <p:set>
                                      <p:cBhvr>
                                        <p:cTn id="67" dur="1" fill="hold">
                                          <p:stCondLst>
                                            <p:cond delay="0"/>
                                          </p:stCondLst>
                                        </p:cTn>
                                        <p:tgtEl>
                                          <p:spTgt spid="1090601"/>
                                        </p:tgtEl>
                                        <p:attrNameLst>
                                          <p:attrName>style.visibility</p:attrName>
                                        </p:attrNameLst>
                                      </p:cBhvr>
                                      <p:to>
                                        <p:strVal val="visible"/>
                                      </p:to>
                                    </p:set>
                                    <p:animEffect transition="in" filter="checkerboard(across)">
                                      <p:cBhvr>
                                        <p:cTn id="68" dur="500"/>
                                        <p:tgtEl>
                                          <p:spTgt spid="1090601"/>
                                        </p:tgtEl>
                                      </p:cBhvr>
                                    </p:animEffect>
                                  </p:childTnLst>
                                </p:cTn>
                              </p:par>
                              <p:par>
                                <p:cTn id="69" presetID="5" presetClass="entr" presetSubtype="10" fill="hold" nodeType="withEffect">
                                  <p:stCondLst>
                                    <p:cond delay="0"/>
                                  </p:stCondLst>
                                  <p:childTnLst>
                                    <p:set>
                                      <p:cBhvr>
                                        <p:cTn id="70" dur="1" fill="hold">
                                          <p:stCondLst>
                                            <p:cond delay="0"/>
                                          </p:stCondLst>
                                        </p:cTn>
                                        <p:tgtEl>
                                          <p:spTgt spid="1090602"/>
                                        </p:tgtEl>
                                        <p:attrNameLst>
                                          <p:attrName>style.visibility</p:attrName>
                                        </p:attrNameLst>
                                      </p:cBhvr>
                                      <p:to>
                                        <p:strVal val="visible"/>
                                      </p:to>
                                    </p:set>
                                    <p:animEffect transition="in" filter="checkerboard(across)">
                                      <p:cBhvr>
                                        <p:cTn id="71" dur="500"/>
                                        <p:tgtEl>
                                          <p:spTgt spid="1090602"/>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090595"/>
                                        </p:tgtEl>
                                        <p:attrNameLst>
                                          <p:attrName>style.visibility</p:attrName>
                                        </p:attrNameLst>
                                      </p:cBhvr>
                                      <p:to>
                                        <p:strVal val="visible"/>
                                      </p:to>
                                    </p:set>
                                    <p:animEffect transition="in" filter="checkerboard(across)">
                                      <p:cBhvr>
                                        <p:cTn id="74" dur="500"/>
                                        <p:tgtEl>
                                          <p:spTgt spid="1090595"/>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090592"/>
                                        </p:tgtEl>
                                        <p:attrNameLst>
                                          <p:attrName>style.visibility</p:attrName>
                                        </p:attrNameLst>
                                      </p:cBhvr>
                                      <p:to>
                                        <p:strVal val="visible"/>
                                      </p:to>
                                    </p:set>
                                    <p:animEffect transition="in" filter="checkerboard(across)">
                                      <p:cBhvr>
                                        <p:cTn id="77" dur="500"/>
                                        <p:tgtEl>
                                          <p:spTgt spid="1090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p:bldP spid="1090592" grpId="0" animBg="1"/>
      <p:bldP spid="1090593" grpId="0" animBg="1"/>
      <p:bldP spid="1090594" grpId="0" animBg="1"/>
      <p:bldP spid="1090595" grpId="0" animBg="1"/>
      <p:bldP spid="1090599" grpId="0" animBg="1"/>
      <p:bldP spid="109060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647" name="Rectangle 63"/>
          <p:cNvSpPr>
            <a:spLocks noGrp="1" noChangeArrowheads="1"/>
          </p:cNvSpPr>
          <p:nvPr>
            <p:ph type="title"/>
          </p:nvPr>
        </p:nvSpPr>
        <p:spPr>
          <a:xfrm>
            <a:off x="-14288" y="71414"/>
            <a:ext cx="8763001" cy="498475"/>
          </a:xfrm>
        </p:spPr>
        <p:txBody>
          <a:bodyPr/>
          <a:lstStyle/>
          <a:p>
            <a:r>
              <a:rPr lang="en-US" dirty="0"/>
              <a:t>Organization Hierarchy: Level 4 Region</a:t>
            </a:r>
          </a:p>
        </p:txBody>
      </p:sp>
      <p:sp>
        <p:nvSpPr>
          <p:cNvPr id="1091587" name="Rectangle 3"/>
          <p:cNvSpPr>
            <a:spLocks noGrp="1" noChangeArrowheads="1"/>
          </p:cNvSpPr>
          <p:nvPr>
            <p:ph type="body" idx="4294967295"/>
          </p:nvPr>
        </p:nvSpPr>
        <p:spPr>
          <a:xfrm>
            <a:off x="0" y="993775"/>
            <a:ext cx="4465638" cy="2735263"/>
          </a:xfrm>
        </p:spPr>
        <p:txBody>
          <a:bodyPr/>
          <a:lstStyle/>
          <a:p>
            <a:pPr>
              <a:lnSpc>
                <a:spcPct val="80000"/>
              </a:lnSpc>
            </a:pPr>
            <a:r>
              <a:rPr lang="en-US" sz="1600" b="0" dirty="0"/>
              <a:t>Typically used to define a geographical grouping within an area</a:t>
            </a:r>
          </a:p>
          <a:p>
            <a:pPr>
              <a:lnSpc>
                <a:spcPct val="80000"/>
              </a:lnSpc>
            </a:pPr>
            <a:r>
              <a:rPr lang="en-US" sz="1600" b="0" dirty="0"/>
              <a:t>A region will only belong to one area </a:t>
            </a:r>
          </a:p>
          <a:p>
            <a:pPr>
              <a:lnSpc>
                <a:spcPct val="80000"/>
              </a:lnSpc>
            </a:pPr>
            <a:r>
              <a:rPr lang="en-US" sz="1600" b="0" dirty="0"/>
              <a:t>The application allows up to 9999 regions</a:t>
            </a:r>
          </a:p>
          <a:p>
            <a:pPr>
              <a:lnSpc>
                <a:spcPct val="80000"/>
              </a:lnSpc>
            </a:pPr>
            <a:r>
              <a:rPr lang="en-US" sz="1600" b="0" dirty="0"/>
              <a:t>Region attributes:</a:t>
            </a:r>
          </a:p>
          <a:p>
            <a:pPr lvl="1">
              <a:lnSpc>
                <a:spcPct val="80000"/>
              </a:lnSpc>
            </a:pPr>
            <a:r>
              <a:rPr lang="en-US" sz="1600" dirty="0"/>
              <a:t>Description (free form text) </a:t>
            </a:r>
          </a:p>
          <a:p>
            <a:pPr lvl="1">
              <a:lnSpc>
                <a:spcPct val="80000"/>
              </a:lnSpc>
            </a:pPr>
            <a:r>
              <a:rPr lang="en-US" sz="1600" dirty="0"/>
              <a:t>Manager name (free form text)</a:t>
            </a:r>
          </a:p>
          <a:p>
            <a:pPr lvl="1">
              <a:lnSpc>
                <a:spcPct val="80000"/>
              </a:lnSpc>
            </a:pPr>
            <a:r>
              <a:rPr lang="en-US" sz="1600" dirty="0"/>
              <a:t>Currency (used for reporting)</a:t>
            </a:r>
          </a:p>
          <a:p>
            <a:pPr lvl="1">
              <a:lnSpc>
                <a:spcPct val="80000"/>
              </a:lnSpc>
            </a:pPr>
            <a:r>
              <a:rPr lang="en-US" sz="1600" dirty="0"/>
              <a:t>Location traits</a:t>
            </a:r>
          </a:p>
        </p:txBody>
      </p:sp>
      <p:sp>
        <p:nvSpPr>
          <p:cNvPr id="1091588" name="Rectangle 4"/>
          <p:cNvSpPr>
            <a:spLocks noChangeArrowheads="1"/>
          </p:cNvSpPr>
          <p:nvPr/>
        </p:nvSpPr>
        <p:spPr bwMode="auto">
          <a:xfrm>
            <a:off x="685800" y="3433763"/>
            <a:ext cx="7620000" cy="727075"/>
          </a:xfrm>
          <a:prstGeom prst="rect">
            <a:avLst/>
          </a:prstGeom>
          <a:noFill/>
          <a:ln w="9525">
            <a:noFill/>
            <a:miter lim="800000"/>
            <a:headEnd/>
            <a:tailEnd/>
          </a:ln>
          <a:effectLst/>
        </p:spPr>
        <p:txBody>
          <a:bodyPr>
            <a:spAutoFit/>
          </a:bodyPr>
          <a:lstStyle/>
          <a:p>
            <a:pPr lvl="2" indent="-177800" algn="l" eaLnBrk="0" hangingPunct="0">
              <a:lnSpc>
                <a:spcPct val="100000"/>
              </a:lnSpc>
              <a:spcBef>
                <a:spcPct val="50000"/>
              </a:spcBef>
              <a:buClrTx/>
              <a:buSzPct val="65000"/>
              <a:buFontTx/>
              <a:buNone/>
            </a:pPr>
            <a:endParaRPr lang="en-US" sz="2000"/>
          </a:p>
          <a:p>
            <a:pPr lvl="1" algn="l">
              <a:lnSpc>
                <a:spcPct val="100000"/>
              </a:lnSpc>
              <a:buClrTx/>
              <a:buFont typeface="Times" pitchFamily="18" charset="0"/>
              <a:buNone/>
            </a:pPr>
            <a:endParaRPr lang="en-US" sz="1800">
              <a:latin typeface="Trebuchet MS" pitchFamily="34" charset="0"/>
            </a:endParaRPr>
          </a:p>
        </p:txBody>
      </p:sp>
      <p:grpSp>
        <p:nvGrpSpPr>
          <p:cNvPr id="2" name="Group 5"/>
          <p:cNvGrpSpPr>
            <a:grpSpLocks/>
          </p:cNvGrpSpPr>
          <p:nvPr/>
        </p:nvGrpSpPr>
        <p:grpSpPr bwMode="auto">
          <a:xfrm>
            <a:off x="395288" y="3930650"/>
            <a:ext cx="2473325" cy="2451100"/>
            <a:chOff x="3136" y="670"/>
            <a:chExt cx="2562" cy="3089"/>
          </a:xfrm>
        </p:grpSpPr>
        <p:sp>
          <p:nvSpPr>
            <p:cNvPr id="1091590" name="Line 6"/>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091591" name="Line 7"/>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1592" name="Line 8"/>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1593" name="Line 9"/>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1594" name="Line 10"/>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1595" name="Line 11"/>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1596" name="Line 12"/>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091597" name="Rectangle 13"/>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Company</a:t>
              </a:r>
            </a:p>
          </p:txBody>
        </p:sp>
        <p:sp>
          <p:nvSpPr>
            <p:cNvPr id="1091598" name="Rectangle 14"/>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Chain</a:t>
              </a:r>
            </a:p>
          </p:txBody>
        </p:sp>
        <p:sp>
          <p:nvSpPr>
            <p:cNvPr id="1091599" name="Rectangle 15"/>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Area</a:t>
              </a:r>
            </a:p>
          </p:txBody>
        </p:sp>
        <p:sp>
          <p:nvSpPr>
            <p:cNvPr id="1091600" name="Rectangle 16"/>
            <p:cNvSpPr>
              <a:spLocks noChangeArrowheads="1"/>
            </p:cNvSpPr>
            <p:nvPr/>
          </p:nvSpPr>
          <p:spPr bwMode="auto">
            <a:xfrm>
              <a:off x="3141" y="2280"/>
              <a:ext cx="923" cy="400"/>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Region</a:t>
              </a:r>
            </a:p>
          </p:txBody>
        </p:sp>
        <p:sp>
          <p:nvSpPr>
            <p:cNvPr id="1091601" name="Rectangle 17"/>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District</a:t>
              </a:r>
            </a:p>
          </p:txBody>
        </p:sp>
        <p:sp>
          <p:nvSpPr>
            <p:cNvPr id="1091602" name="Rectangle 18"/>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Store</a:t>
              </a:r>
            </a:p>
          </p:txBody>
        </p:sp>
        <p:sp>
          <p:nvSpPr>
            <p:cNvPr id="1091603" name="Rectangle 19"/>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091604" name="Line 20"/>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091622" name="Rectangle 38"/>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091623" name="Rectangle 39"/>
          <p:cNvSpPr>
            <a:spLocks noChangeArrowheads="1"/>
          </p:cNvSpPr>
          <p:nvPr/>
        </p:nvSpPr>
        <p:spPr bwMode="auto">
          <a:xfrm>
            <a:off x="48593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Max</a:t>
            </a:r>
            <a:endParaRPr lang="en-US" b="1" dirty="0"/>
          </a:p>
        </p:txBody>
      </p:sp>
      <p:sp>
        <p:nvSpPr>
          <p:cNvPr id="1091624" name="Rectangle 40"/>
          <p:cNvSpPr>
            <a:spLocks noChangeArrowheads="1"/>
          </p:cNvSpPr>
          <p:nvPr/>
        </p:nvSpPr>
        <p:spPr bwMode="auto">
          <a:xfrm>
            <a:off x="63579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Lifestyle</a:t>
            </a:r>
            <a:endParaRPr lang="en-US" b="1" dirty="0"/>
          </a:p>
        </p:txBody>
      </p:sp>
      <p:sp>
        <p:nvSpPr>
          <p:cNvPr id="1091625" name="Rectangle 41"/>
          <p:cNvSpPr>
            <a:spLocks noChangeArrowheads="1"/>
          </p:cNvSpPr>
          <p:nvPr/>
        </p:nvSpPr>
        <p:spPr bwMode="auto">
          <a:xfrm>
            <a:off x="7813675" y="17192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LMG Brands</a:t>
            </a:r>
            <a:endParaRPr lang="en-US" b="1" dirty="0"/>
          </a:p>
        </p:txBody>
      </p:sp>
      <p:cxnSp>
        <p:nvCxnSpPr>
          <p:cNvPr id="1091626" name="AutoShape 42"/>
          <p:cNvCxnSpPr>
            <a:cxnSpLocks noChangeShapeType="1"/>
            <a:stCxn id="1091622" idx="2"/>
            <a:endCxn id="1091623"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091627" name="AutoShape 43"/>
          <p:cNvCxnSpPr>
            <a:cxnSpLocks noChangeShapeType="1"/>
            <a:stCxn id="1091622" idx="2"/>
            <a:endCxn id="1091624"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091628" name="AutoShape 44"/>
          <p:cNvCxnSpPr>
            <a:cxnSpLocks noChangeShapeType="1"/>
            <a:stCxn id="1091622" idx="2"/>
            <a:endCxn id="1091625"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
        <p:nvSpPr>
          <p:cNvPr id="1091629" name="Rectangle 45"/>
          <p:cNvSpPr>
            <a:spLocks noChangeArrowheads="1"/>
          </p:cNvSpPr>
          <p:nvPr/>
        </p:nvSpPr>
        <p:spPr bwMode="auto">
          <a:xfrm>
            <a:off x="5694363" y="284480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India.</a:t>
            </a:r>
          </a:p>
        </p:txBody>
      </p:sp>
      <p:sp>
        <p:nvSpPr>
          <p:cNvPr id="1091630" name="Rectangle 46"/>
          <p:cNvSpPr>
            <a:spLocks noChangeArrowheads="1"/>
          </p:cNvSpPr>
          <p:nvPr/>
        </p:nvSpPr>
        <p:spPr bwMode="auto">
          <a:xfrm>
            <a:off x="7150100" y="284480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EMEA</a:t>
            </a:r>
          </a:p>
        </p:txBody>
      </p:sp>
      <p:cxnSp>
        <p:nvCxnSpPr>
          <p:cNvPr id="1091631" name="AutoShape 47"/>
          <p:cNvCxnSpPr>
            <a:cxnSpLocks noChangeShapeType="1"/>
            <a:stCxn id="1091624" idx="2"/>
            <a:endCxn id="1091629" idx="0"/>
          </p:cNvCxnSpPr>
          <p:nvPr/>
        </p:nvCxnSpPr>
        <p:spPr bwMode="auto">
          <a:xfrm rot="5400000">
            <a:off x="6364288" y="2238375"/>
            <a:ext cx="549275" cy="663575"/>
          </a:xfrm>
          <a:prstGeom prst="bentConnector3">
            <a:avLst>
              <a:gd name="adj1" fmla="val 50000"/>
            </a:avLst>
          </a:prstGeom>
          <a:noFill/>
          <a:ln w="12700">
            <a:solidFill>
              <a:srgbClr val="FF0000"/>
            </a:solidFill>
            <a:miter lim="800000"/>
            <a:headEnd/>
            <a:tailEnd/>
          </a:ln>
          <a:effectLst/>
        </p:spPr>
      </p:cxnSp>
      <p:cxnSp>
        <p:nvCxnSpPr>
          <p:cNvPr id="1091632" name="AutoShape 48"/>
          <p:cNvCxnSpPr>
            <a:cxnSpLocks noChangeShapeType="1"/>
            <a:stCxn id="1091624" idx="2"/>
            <a:endCxn id="1091630" idx="0"/>
          </p:cNvCxnSpPr>
          <p:nvPr/>
        </p:nvCxnSpPr>
        <p:spPr bwMode="auto">
          <a:xfrm rot="16200000" flipH="1">
            <a:off x="7092156" y="2174082"/>
            <a:ext cx="549275" cy="792162"/>
          </a:xfrm>
          <a:prstGeom prst="bentConnector3">
            <a:avLst>
              <a:gd name="adj1" fmla="val 50000"/>
            </a:avLst>
          </a:prstGeom>
          <a:noFill/>
          <a:ln w="12700">
            <a:solidFill>
              <a:srgbClr val="FF0000"/>
            </a:solidFill>
            <a:miter lim="800000"/>
            <a:headEnd/>
            <a:tailEnd/>
          </a:ln>
          <a:effectLst/>
        </p:spPr>
      </p:cxnSp>
      <p:sp>
        <p:nvSpPr>
          <p:cNvPr id="1091633" name="Rectangle 49"/>
          <p:cNvSpPr>
            <a:spLocks noChangeArrowheads="1"/>
          </p:cNvSpPr>
          <p:nvPr/>
        </p:nvSpPr>
        <p:spPr bwMode="auto">
          <a:xfrm>
            <a:off x="4916488" y="3954463"/>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South</a:t>
            </a:r>
            <a:endParaRPr lang="en-US" dirty="0">
              <a:solidFill>
                <a:schemeClr val="bg1"/>
              </a:solidFill>
            </a:endParaRPr>
          </a:p>
        </p:txBody>
      </p:sp>
      <p:sp>
        <p:nvSpPr>
          <p:cNvPr id="1091634" name="Rectangle 50"/>
          <p:cNvSpPr>
            <a:spLocks noChangeArrowheads="1"/>
          </p:cNvSpPr>
          <p:nvPr/>
        </p:nvSpPr>
        <p:spPr bwMode="auto">
          <a:xfrm>
            <a:off x="6372225" y="3954463"/>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a:solidFill>
                  <a:schemeClr val="bg1"/>
                </a:solidFill>
              </a:rPr>
              <a:t>West</a:t>
            </a:r>
          </a:p>
        </p:txBody>
      </p:sp>
      <p:cxnSp>
        <p:nvCxnSpPr>
          <p:cNvPr id="1091635" name="AutoShape 51"/>
          <p:cNvCxnSpPr>
            <a:cxnSpLocks noChangeShapeType="1"/>
            <a:stCxn id="1091629" idx="2"/>
            <a:endCxn id="1091633" idx="0"/>
          </p:cNvCxnSpPr>
          <p:nvPr/>
        </p:nvCxnSpPr>
        <p:spPr bwMode="auto">
          <a:xfrm rot="5400000">
            <a:off x="5650707" y="3298031"/>
            <a:ext cx="534988" cy="777875"/>
          </a:xfrm>
          <a:prstGeom prst="bentConnector3">
            <a:avLst>
              <a:gd name="adj1" fmla="val 49852"/>
            </a:avLst>
          </a:prstGeom>
          <a:noFill/>
          <a:ln w="12700">
            <a:solidFill>
              <a:srgbClr val="FF0000"/>
            </a:solidFill>
            <a:miter lim="800000"/>
            <a:headEnd/>
            <a:tailEnd/>
          </a:ln>
          <a:effectLst/>
        </p:spPr>
      </p:cxnSp>
      <p:cxnSp>
        <p:nvCxnSpPr>
          <p:cNvPr id="1091636" name="AutoShape 52"/>
          <p:cNvCxnSpPr>
            <a:cxnSpLocks noChangeShapeType="1"/>
            <a:stCxn id="1091629" idx="2"/>
            <a:endCxn id="1091634" idx="0"/>
          </p:cNvCxnSpPr>
          <p:nvPr/>
        </p:nvCxnSpPr>
        <p:spPr bwMode="auto">
          <a:xfrm rot="16200000" flipH="1">
            <a:off x="6378575" y="3348038"/>
            <a:ext cx="534988" cy="677862"/>
          </a:xfrm>
          <a:prstGeom prst="bentConnector3">
            <a:avLst>
              <a:gd name="adj1" fmla="val 49852"/>
            </a:avLst>
          </a:prstGeom>
          <a:noFill/>
          <a:ln w="12700">
            <a:solidFill>
              <a:srgbClr val="FF0000"/>
            </a:solidFill>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1587">
                                            <p:txEl>
                                              <p:pRg st="0" end="0"/>
                                            </p:txEl>
                                          </p:spTgt>
                                        </p:tgtEl>
                                        <p:attrNameLst>
                                          <p:attrName>style.visibility</p:attrName>
                                        </p:attrNameLst>
                                      </p:cBhvr>
                                      <p:to>
                                        <p:strVal val="visible"/>
                                      </p:to>
                                    </p:set>
                                    <p:anim calcmode="lin" valueType="num">
                                      <p:cBhvr additive="base">
                                        <p:cTn id="7" dur="500" fill="hold"/>
                                        <p:tgtEl>
                                          <p:spTgt spid="1091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1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1587">
                                            <p:txEl>
                                              <p:pRg st="1" end="1"/>
                                            </p:txEl>
                                          </p:spTgt>
                                        </p:tgtEl>
                                        <p:attrNameLst>
                                          <p:attrName>style.visibility</p:attrName>
                                        </p:attrNameLst>
                                      </p:cBhvr>
                                      <p:to>
                                        <p:strVal val="visible"/>
                                      </p:to>
                                    </p:set>
                                    <p:anim calcmode="lin" valueType="num">
                                      <p:cBhvr additive="base">
                                        <p:cTn id="13" dur="500" fill="hold"/>
                                        <p:tgtEl>
                                          <p:spTgt spid="1091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1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1587">
                                            <p:txEl>
                                              <p:pRg st="2" end="2"/>
                                            </p:txEl>
                                          </p:spTgt>
                                        </p:tgtEl>
                                        <p:attrNameLst>
                                          <p:attrName>style.visibility</p:attrName>
                                        </p:attrNameLst>
                                      </p:cBhvr>
                                      <p:to>
                                        <p:strVal val="visible"/>
                                      </p:to>
                                    </p:set>
                                    <p:anim calcmode="lin" valueType="num">
                                      <p:cBhvr additive="base">
                                        <p:cTn id="19" dur="500" fill="hold"/>
                                        <p:tgtEl>
                                          <p:spTgt spid="1091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1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1587">
                                            <p:txEl>
                                              <p:pRg st="3" end="3"/>
                                            </p:txEl>
                                          </p:spTgt>
                                        </p:tgtEl>
                                        <p:attrNameLst>
                                          <p:attrName>style.visibility</p:attrName>
                                        </p:attrNameLst>
                                      </p:cBhvr>
                                      <p:to>
                                        <p:strVal val="visible"/>
                                      </p:to>
                                    </p:set>
                                    <p:anim calcmode="lin" valueType="num">
                                      <p:cBhvr additive="base">
                                        <p:cTn id="25" dur="500" fill="hold"/>
                                        <p:tgtEl>
                                          <p:spTgt spid="1091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158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91587">
                                            <p:txEl>
                                              <p:pRg st="4" end="4"/>
                                            </p:txEl>
                                          </p:spTgt>
                                        </p:tgtEl>
                                        <p:attrNameLst>
                                          <p:attrName>style.visibility</p:attrName>
                                        </p:attrNameLst>
                                      </p:cBhvr>
                                      <p:to>
                                        <p:strVal val="visible"/>
                                      </p:to>
                                    </p:set>
                                    <p:anim calcmode="lin" valueType="num">
                                      <p:cBhvr additive="base">
                                        <p:cTn id="29" dur="500" fill="hold"/>
                                        <p:tgtEl>
                                          <p:spTgt spid="109158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158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91587">
                                            <p:txEl>
                                              <p:pRg st="5" end="5"/>
                                            </p:txEl>
                                          </p:spTgt>
                                        </p:tgtEl>
                                        <p:attrNameLst>
                                          <p:attrName>style.visibility</p:attrName>
                                        </p:attrNameLst>
                                      </p:cBhvr>
                                      <p:to>
                                        <p:strVal val="visible"/>
                                      </p:to>
                                    </p:set>
                                    <p:anim calcmode="lin" valueType="num">
                                      <p:cBhvr additive="base">
                                        <p:cTn id="33" dur="500" fill="hold"/>
                                        <p:tgtEl>
                                          <p:spTgt spid="109158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158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91587">
                                            <p:txEl>
                                              <p:pRg st="6" end="6"/>
                                            </p:txEl>
                                          </p:spTgt>
                                        </p:tgtEl>
                                        <p:attrNameLst>
                                          <p:attrName>style.visibility</p:attrName>
                                        </p:attrNameLst>
                                      </p:cBhvr>
                                      <p:to>
                                        <p:strVal val="visible"/>
                                      </p:to>
                                    </p:set>
                                    <p:anim calcmode="lin" valueType="num">
                                      <p:cBhvr additive="base">
                                        <p:cTn id="37" dur="500" fill="hold"/>
                                        <p:tgtEl>
                                          <p:spTgt spid="10915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158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91587">
                                            <p:txEl>
                                              <p:pRg st="7" end="7"/>
                                            </p:txEl>
                                          </p:spTgt>
                                        </p:tgtEl>
                                        <p:attrNameLst>
                                          <p:attrName>style.visibility</p:attrName>
                                        </p:attrNameLst>
                                      </p:cBhvr>
                                      <p:to>
                                        <p:strVal val="visible"/>
                                      </p:to>
                                    </p:set>
                                    <p:anim calcmode="lin" valueType="num">
                                      <p:cBhvr additive="base">
                                        <p:cTn id="41" dur="500" fill="hold"/>
                                        <p:tgtEl>
                                          <p:spTgt spid="10915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915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91622"/>
                                        </p:tgtEl>
                                        <p:attrNameLst>
                                          <p:attrName>style.visibility</p:attrName>
                                        </p:attrNameLst>
                                      </p:cBhvr>
                                      <p:to>
                                        <p:strVal val="visible"/>
                                      </p:to>
                                    </p:set>
                                    <p:animEffect transition="in" filter="checkerboard(across)">
                                      <p:cBhvr>
                                        <p:cTn id="47" dur="500"/>
                                        <p:tgtEl>
                                          <p:spTgt spid="109162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91623"/>
                                        </p:tgtEl>
                                        <p:attrNameLst>
                                          <p:attrName>style.visibility</p:attrName>
                                        </p:attrNameLst>
                                      </p:cBhvr>
                                      <p:to>
                                        <p:strVal val="visible"/>
                                      </p:to>
                                    </p:set>
                                    <p:animEffect transition="in" filter="checkerboard(across)">
                                      <p:cBhvr>
                                        <p:cTn id="50" dur="500"/>
                                        <p:tgtEl>
                                          <p:spTgt spid="1091623"/>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091624"/>
                                        </p:tgtEl>
                                        <p:attrNameLst>
                                          <p:attrName>style.visibility</p:attrName>
                                        </p:attrNameLst>
                                      </p:cBhvr>
                                      <p:to>
                                        <p:strVal val="visible"/>
                                      </p:to>
                                    </p:set>
                                    <p:animEffect transition="in" filter="checkerboard(across)">
                                      <p:cBhvr>
                                        <p:cTn id="53" dur="500"/>
                                        <p:tgtEl>
                                          <p:spTgt spid="1091624"/>
                                        </p:tgtEl>
                                      </p:cBhvr>
                                    </p:animEffect>
                                  </p:childTnLst>
                                </p:cTn>
                              </p:par>
                              <p:par>
                                <p:cTn id="54" presetID="5" presetClass="entr" presetSubtype="10" fill="hold" nodeType="withEffect">
                                  <p:stCondLst>
                                    <p:cond delay="0"/>
                                  </p:stCondLst>
                                  <p:childTnLst>
                                    <p:set>
                                      <p:cBhvr>
                                        <p:cTn id="55" dur="1" fill="hold">
                                          <p:stCondLst>
                                            <p:cond delay="0"/>
                                          </p:stCondLst>
                                        </p:cTn>
                                        <p:tgtEl>
                                          <p:spTgt spid="1091626"/>
                                        </p:tgtEl>
                                        <p:attrNameLst>
                                          <p:attrName>style.visibility</p:attrName>
                                        </p:attrNameLst>
                                      </p:cBhvr>
                                      <p:to>
                                        <p:strVal val="visible"/>
                                      </p:to>
                                    </p:set>
                                    <p:animEffect transition="in" filter="checkerboard(across)">
                                      <p:cBhvr>
                                        <p:cTn id="56" dur="500"/>
                                        <p:tgtEl>
                                          <p:spTgt spid="1091626"/>
                                        </p:tgtEl>
                                      </p:cBhvr>
                                    </p:animEffect>
                                  </p:childTnLst>
                                </p:cTn>
                              </p:par>
                              <p:par>
                                <p:cTn id="57" presetID="5" presetClass="entr" presetSubtype="10" fill="hold" nodeType="withEffect">
                                  <p:stCondLst>
                                    <p:cond delay="0"/>
                                  </p:stCondLst>
                                  <p:childTnLst>
                                    <p:set>
                                      <p:cBhvr>
                                        <p:cTn id="58" dur="1" fill="hold">
                                          <p:stCondLst>
                                            <p:cond delay="0"/>
                                          </p:stCondLst>
                                        </p:cTn>
                                        <p:tgtEl>
                                          <p:spTgt spid="1091627"/>
                                        </p:tgtEl>
                                        <p:attrNameLst>
                                          <p:attrName>style.visibility</p:attrName>
                                        </p:attrNameLst>
                                      </p:cBhvr>
                                      <p:to>
                                        <p:strVal val="visible"/>
                                      </p:to>
                                    </p:set>
                                    <p:animEffect transition="in" filter="checkerboard(across)">
                                      <p:cBhvr>
                                        <p:cTn id="59" dur="500"/>
                                        <p:tgtEl>
                                          <p:spTgt spid="1091627"/>
                                        </p:tgtEl>
                                      </p:cBhvr>
                                    </p:animEffect>
                                  </p:childTnLst>
                                </p:cTn>
                              </p:par>
                              <p:par>
                                <p:cTn id="60" presetID="5" presetClass="entr" presetSubtype="10" fill="hold" nodeType="withEffect">
                                  <p:stCondLst>
                                    <p:cond delay="0"/>
                                  </p:stCondLst>
                                  <p:childTnLst>
                                    <p:set>
                                      <p:cBhvr>
                                        <p:cTn id="61" dur="1" fill="hold">
                                          <p:stCondLst>
                                            <p:cond delay="0"/>
                                          </p:stCondLst>
                                        </p:cTn>
                                        <p:tgtEl>
                                          <p:spTgt spid="1091628"/>
                                        </p:tgtEl>
                                        <p:attrNameLst>
                                          <p:attrName>style.visibility</p:attrName>
                                        </p:attrNameLst>
                                      </p:cBhvr>
                                      <p:to>
                                        <p:strVal val="visible"/>
                                      </p:to>
                                    </p:set>
                                    <p:animEffect transition="in" filter="checkerboard(across)">
                                      <p:cBhvr>
                                        <p:cTn id="62" dur="500"/>
                                        <p:tgtEl>
                                          <p:spTgt spid="1091628"/>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91629"/>
                                        </p:tgtEl>
                                        <p:attrNameLst>
                                          <p:attrName>style.visibility</p:attrName>
                                        </p:attrNameLst>
                                      </p:cBhvr>
                                      <p:to>
                                        <p:strVal val="visible"/>
                                      </p:to>
                                    </p:set>
                                    <p:animEffect transition="in" filter="checkerboard(across)">
                                      <p:cBhvr>
                                        <p:cTn id="65" dur="500"/>
                                        <p:tgtEl>
                                          <p:spTgt spid="1091629"/>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91630"/>
                                        </p:tgtEl>
                                        <p:attrNameLst>
                                          <p:attrName>style.visibility</p:attrName>
                                        </p:attrNameLst>
                                      </p:cBhvr>
                                      <p:to>
                                        <p:strVal val="visible"/>
                                      </p:to>
                                    </p:set>
                                    <p:animEffect transition="in" filter="checkerboard(across)">
                                      <p:cBhvr>
                                        <p:cTn id="68" dur="500"/>
                                        <p:tgtEl>
                                          <p:spTgt spid="1091630"/>
                                        </p:tgtEl>
                                      </p:cBhvr>
                                    </p:animEffect>
                                  </p:childTnLst>
                                </p:cTn>
                              </p:par>
                              <p:par>
                                <p:cTn id="69" presetID="5" presetClass="entr" presetSubtype="10" fill="hold" nodeType="withEffect">
                                  <p:stCondLst>
                                    <p:cond delay="0"/>
                                  </p:stCondLst>
                                  <p:childTnLst>
                                    <p:set>
                                      <p:cBhvr>
                                        <p:cTn id="70" dur="1" fill="hold">
                                          <p:stCondLst>
                                            <p:cond delay="0"/>
                                          </p:stCondLst>
                                        </p:cTn>
                                        <p:tgtEl>
                                          <p:spTgt spid="1091631"/>
                                        </p:tgtEl>
                                        <p:attrNameLst>
                                          <p:attrName>style.visibility</p:attrName>
                                        </p:attrNameLst>
                                      </p:cBhvr>
                                      <p:to>
                                        <p:strVal val="visible"/>
                                      </p:to>
                                    </p:set>
                                    <p:animEffect transition="in" filter="checkerboard(across)">
                                      <p:cBhvr>
                                        <p:cTn id="71" dur="500"/>
                                        <p:tgtEl>
                                          <p:spTgt spid="1091631"/>
                                        </p:tgtEl>
                                      </p:cBhvr>
                                    </p:animEffect>
                                  </p:childTnLst>
                                </p:cTn>
                              </p:par>
                              <p:par>
                                <p:cTn id="72" presetID="5" presetClass="entr" presetSubtype="10" fill="hold" nodeType="withEffect">
                                  <p:stCondLst>
                                    <p:cond delay="0"/>
                                  </p:stCondLst>
                                  <p:childTnLst>
                                    <p:set>
                                      <p:cBhvr>
                                        <p:cTn id="73" dur="1" fill="hold">
                                          <p:stCondLst>
                                            <p:cond delay="0"/>
                                          </p:stCondLst>
                                        </p:cTn>
                                        <p:tgtEl>
                                          <p:spTgt spid="1091632"/>
                                        </p:tgtEl>
                                        <p:attrNameLst>
                                          <p:attrName>style.visibility</p:attrName>
                                        </p:attrNameLst>
                                      </p:cBhvr>
                                      <p:to>
                                        <p:strVal val="visible"/>
                                      </p:to>
                                    </p:set>
                                    <p:animEffect transition="in" filter="checkerboard(across)">
                                      <p:cBhvr>
                                        <p:cTn id="74" dur="500"/>
                                        <p:tgtEl>
                                          <p:spTgt spid="1091632"/>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091633"/>
                                        </p:tgtEl>
                                        <p:attrNameLst>
                                          <p:attrName>style.visibility</p:attrName>
                                        </p:attrNameLst>
                                      </p:cBhvr>
                                      <p:to>
                                        <p:strVal val="visible"/>
                                      </p:to>
                                    </p:set>
                                    <p:animEffect transition="in" filter="checkerboard(across)">
                                      <p:cBhvr>
                                        <p:cTn id="77" dur="500"/>
                                        <p:tgtEl>
                                          <p:spTgt spid="1091633"/>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091634"/>
                                        </p:tgtEl>
                                        <p:attrNameLst>
                                          <p:attrName>style.visibility</p:attrName>
                                        </p:attrNameLst>
                                      </p:cBhvr>
                                      <p:to>
                                        <p:strVal val="visible"/>
                                      </p:to>
                                    </p:set>
                                    <p:animEffect transition="in" filter="checkerboard(across)">
                                      <p:cBhvr>
                                        <p:cTn id="80" dur="500"/>
                                        <p:tgtEl>
                                          <p:spTgt spid="1091634"/>
                                        </p:tgtEl>
                                      </p:cBhvr>
                                    </p:animEffect>
                                  </p:childTnLst>
                                </p:cTn>
                              </p:par>
                              <p:par>
                                <p:cTn id="81" presetID="5" presetClass="entr" presetSubtype="10" fill="hold" nodeType="withEffect">
                                  <p:stCondLst>
                                    <p:cond delay="0"/>
                                  </p:stCondLst>
                                  <p:childTnLst>
                                    <p:set>
                                      <p:cBhvr>
                                        <p:cTn id="82" dur="1" fill="hold">
                                          <p:stCondLst>
                                            <p:cond delay="0"/>
                                          </p:stCondLst>
                                        </p:cTn>
                                        <p:tgtEl>
                                          <p:spTgt spid="1091635"/>
                                        </p:tgtEl>
                                        <p:attrNameLst>
                                          <p:attrName>style.visibility</p:attrName>
                                        </p:attrNameLst>
                                      </p:cBhvr>
                                      <p:to>
                                        <p:strVal val="visible"/>
                                      </p:to>
                                    </p:set>
                                    <p:animEffect transition="in" filter="checkerboard(across)">
                                      <p:cBhvr>
                                        <p:cTn id="83" dur="500"/>
                                        <p:tgtEl>
                                          <p:spTgt spid="1091635"/>
                                        </p:tgtEl>
                                      </p:cBhvr>
                                    </p:animEffect>
                                  </p:childTnLst>
                                </p:cTn>
                              </p:par>
                              <p:par>
                                <p:cTn id="84" presetID="5" presetClass="entr" presetSubtype="10" fill="hold" nodeType="withEffect">
                                  <p:stCondLst>
                                    <p:cond delay="0"/>
                                  </p:stCondLst>
                                  <p:childTnLst>
                                    <p:set>
                                      <p:cBhvr>
                                        <p:cTn id="85" dur="1" fill="hold">
                                          <p:stCondLst>
                                            <p:cond delay="0"/>
                                          </p:stCondLst>
                                        </p:cTn>
                                        <p:tgtEl>
                                          <p:spTgt spid="1091636"/>
                                        </p:tgtEl>
                                        <p:attrNameLst>
                                          <p:attrName>style.visibility</p:attrName>
                                        </p:attrNameLst>
                                      </p:cBhvr>
                                      <p:to>
                                        <p:strVal val="visible"/>
                                      </p:to>
                                    </p:set>
                                    <p:animEffect transition="in" filter="checkerboard(across)">
                                      <p:cBhvr>
                                        <p:cTn id="86" dur="500"/>
                                        <p:tgtEl>
                                          <p:spTgt spid="1091636"/>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1091625"/>
                                        </p:tgtEl>
                                        <p:attrNameLst>
                                          <p:attrName>style.visibility</p:attrName>
                                        </p:attrNameLst>
                                      </p:cBhvr>
                                      <p:to>
                                        <p:strVal val="visible"/>
                                      </p:to>
                                    </p:set>
                                    <p:animEffect transition="in" filter="checkerboard(across)">
                                      <p:cBhvr>
                                        <p:cTn id="89" dur="500"/>
                                        <p:tgtEl>
                                          <p:spTgt spid="109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p:bldP spid="1091622" grpId="0" animBg="1"/>
      <p:bldP spid="1091623" grpId="0" animBg="1"/>
      <p:bldP spid="1091624" grpId="0" animBg="1"/>
      <p:bldP spid="1091625" grpId="0" animBg="1"/>
      <p:bldP spid="1091629" grpId="0" animBg="1"/>
      <p:bldP spid="1091630" grpId="0" animBg="1"/>
      <p:bldP spid="1091633" grpId="0" animBg="1"/>
      <p:bldP spid="10916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6"/>
          <p:cNvSpPr txBox="1">
            <a:spLocks noChangeArrowheads="1"/>
          </p:cNvSpPr>
          <p:nvPr/>
        </p:nvSpPr>
        <p:spPr bwMode="auto">
          <a:xfrm>
            <a:off x="0" y="0"/>
            <a:ext cx="9144000" cy="444417"/>
          </a:xfrm>
          <a:prstGeom prst="rect">
            <a:avLst/>
          </a:prstGeom>
          <a:noFill/>
          <a:ln w="9525">
            <a:noFill/>
            <a:miter lim="800000"/>
            <a:headEnd/>
            <a:tailEnd/>
          </a:ln>
        </p:spPr>
        <p:txBody>
          <a:bodyPr>
            <a:spAutoFit/>
          </a:bodyPr>
          <a:lstStyle/>
          <a:p>
            <a:pPr algn="l">
              <a:buNone/>
            </a:pPr>
            <a:r>
              <a:rPr lang="en-US" sz="2200" b="1" dirty="0">
                <a:solidFill>
                  <a:srgbClr val="4E84C4"/>
                </a:solidFill>
                <a:latin typeface="+mj-lt"/>
                <a:ea typeface="+mj-ea"/>
                <a:cs typeface="+mj-cs"/>
              </a:rPr>
              <a:t>Agenda </a:t>
            </a:r>
            <a:r>
              <a:rPr lang="en-US" sz="2200" b="1" dirty="0" smtClean="0">
                <a:solidFill>
                  <a:srgbClr val="4E84C4"/>
                </a:solidFill>
                <a:latin typeface="+mj-lt"/>
                <a:ea typeface="+mj-ea"/>
                <a:cs typeface="+mj-cs"/>
              </a:rPr>
              <a:t>– </a:t>
            </a:r>
            <a:r>
              <a:rPr lang="en-US" sz="2200" b="1" dirty="0">
                <a:solidFill>
                  <a:srgbClr val="4E84C4"/>
                </a:solidFill>
                <a:latin typeface="+mj-lt"/>
                <a:ea typeface="+mj-ea"/>
                <a:cs typeface="+mj-cs"/>
              </a:rPr>
              <a:t>Foundation Data</a:t>
            </a:r>
          </a:p>
        </p:txBody>
      </p:sp>
      <p:sp>
        <p:nvSpPr>
          <p:cNvPr id="23556" name="Text Box 3"/>
          <p:cNvSpPr txBox="1">
            <a:spLocks noChangeArrowheads="1"/>
          </p:cNvSpPr>
          <p:nvPr/>
        </p:nvSpPr>
        <p:spPr bwMode="auto">
          <a:xfrm>
            <a:off x="609600" y="642919"/>
            <a:ext cx="3605210" cy="3446072"/>
          </a:xfrm>
          <a:prstGeom prst="rect">
            <a:avLst/>
          </a:prstGeom>
          <a:noFill/>
          <a:ln w="9525">
            <a:noFill/>
            <a:miter lim="800000"/>
            <a:headEnd/>
            <a:tailEnd/>
          </a:ln>
        </p:spPr>
        <p:txBody>
          <a:bodyPr wrap="square">
            <a:spAutoFit/>
          </a:bodyPr>
          <a:lstStyle/>
          <a:p>
            <a:pPr algn="l">
              <a:spcBef>
                <a:spcPct val="50000"/>
              </a:spcBef>
              <a:buNone/>
            </a:pPr>
            <a:r>
              <a:rPr lang="en-US" sz="2000" b="1" u="sng" dirty="0"/>
              <a:t>Organization Hierarchy</a:t>
            </a:r>
          </a:p>
          <a:p>
            <a:pPr lvl="1" algn="l">
              <a:spcBef>
                <a:spcPct val="50000"/>
              </a:spcBef>
              <a:buFontTx/>
              <a:buChar char="•"/>
            </a:pPr>
            <a:r>
              <a:rPr lang="en-US" sz="1600" dirty="0" smtClean="0"/>
              <a:t>Organization Structure</a:t>
            </a:r>
            <a:endParaRPr lang="en-US" sz="1600" dirty="0"/>
          </a:p>
          <a:p>
            <a:pPr lvl="1" algn="l">
              <a:spcBef>
                <a:spcPct val="50000"/>
              </a:spcBef>
              <a:buFontTx/>
              <a:buChar char="•"/>
            </a:pPr>
            <a:r>
              <a:rPr lang="en-US" sz="1600" dirty="0"/>
              <a:t>Channels</a:t>
            </a:r>
          </a:p>
          <a:p>
            <a:pPr lvl="1" algn="l">
              <a:spcBef>
                <a:spcPct val="50000"/>
              </a:spcBef>
              <a:buFontTx/>
              <a:buChar char="•"/>
            </a:pPr>
            <a:r>
              <a:rPr lang="en-US" sz="1600" dirty="0"/>
              <a:t>Transfer zone/entities</a:t>
            </a:r>
          </a:p>
          <a:p>
            <a:pPr lvl="1" algn="l">
              <a:spcBef>
                <a:spcPct val="50000"/>
              </a:spcBef>
              <a:buFontTx/>
              <a:buChar char="•"/>
            </a:pPr>
            <a:r>
              <a:rPr lang="en-US" sz="1600" dirty="0"/>
              <a:t>Banner</a:t>
            </a:r>
          </a:p>
          <a:p>
            <a:pPr lvl="1" algn="l">
              <a:spcBef>
                <a:spcPct val="50000"/>
              </a:spcBef>
              <a:buFontTx/>
              <a:buChar char="•"/>
            </a:pPr>
            <a:r>
              <a:rPr lang="en-US" sz="1600" dirty="0"/>
              <a:t>State</a:t>
            </a:r>
          </a:p>
          <a:p>
            <a:pPr lvl="1" algn="l">
              <a:spcBef>
                <a:spcPct val="50000"/>
              </a:spcBef>
              <a:buFontTx/>
              <a:buChar char="•"/>
            </a:pPr>
            <a:r>
              <a:rPr lang="en-US" sz="1600" dirty="0"/>
              <a:t>Country</a:t>
            </a:r>
          </a:p>
          <a:p>
            <a:pPr lvl="1" algn="l">
              <a:spcBef>
                <a:spcPct val="50000"/>
              </a:spcBef>
              <a:buFontTx/>
              <a:buChar char="•"/>
            </a:pPr>
            <a:r>
              <a:rPr lang="en-US" sz="1600" dirty="0"/>
              <a:t>Location List</a:t>
            </a:r>
          </a:p>
          <a:p>
            <a:pPr lvl="1" algn="l">
              <a:spcBef>
                <a:spcPct val="50000"/>
              </a:spcBef>
              <a:buFontTx/>
              <a:buChar char="•"/>
            </a:pPr>
            <a:r>
              <a:rPr lang="en-US" sz="1600" dirty="0"/>
              <a:t>Location </a:t>
            </a:r>
            <a:r>
              <a:rPr lang="en-US" sz="1600" dirty="0" smtClean="0"/>
              <a:t>Traits</a:t>
            </a:r>
          </a:p>
        </p:txBody>
      </p:sp>
      <p:sp>
        <p:nvSpPr>
          <p:cNvPr id="5" name="Text Box 3"/>
          <p:cNvSpPr txBox="1">
            <a:spLocks noChangeArrowheads="1"/>
          </p:cNvSpPr>
          <p:nvPr/>
        </p:nvSpPr>
        <p:spPr bwMode="auto">
          <a:xfrm>
            <a:off x="5110194" y="642918"/>
            <a:ext cx="3605210" cy="3351238"/>
          </a:xfrm>
          <a:prstGeom prst="rect">
            <a:avLst/>
          </a:prstGeom>
          <a:noFill/>
          <a:ln w="9525">
            <a:noFill/>
            <a:miter lim="800000"/>
            <a:headEnd/>
            <a:tailEnd/>
          </a:ln>
        </p:spPr>
        <p:txBody>
          <a:bodyPr wrap="square">
            <a:spAutoFit/>
          </a:bodyPr>
          <a:lstStyle/>
          <a:p>
            <a:pPr algn="l">
              <a:spcBef>
                <a:spcPct val="50000"/>
              </a:spcBef>
              <a:buNone/>
            </a:pPr>
            <a:r>
              <a:rPr lang="en-US" sz="2000" b="1" u="sng" dirty="0"/>
              <a:t>Organization Hierarchy</a:t>
            </a:r>
          </a:p>
          <a:p>
            <a:pPr lvl="1" algn="l">
              <a:spcBef>
                <a:spcPct val="50000"/>
              </a:spcBef>
              <a:buFontTx/>
              <a:buChar char="•"/>
            </a:pPr>
            <a:r>
              <a:rPr lang="en-US" sz="1600" dirty="0" smtClean="0"/>
              <a:t>Store</a:t>
            </a:r>
          </a:p>
          <a:p>
            <a:pPr lvl="1" algn="l">
              <a:spcBef>
                <a:spcPct val="50000"/>
              </a:spcBef>
              <a:buFontTx/>
              <a:buChar char="•"/>
            </a:pPr>
            <a:r>
              <a:rPr lang="en-US" sz="1600" dirty="0" smtClean="0"/>
              <a:t>Store Address Type</a:t>
            </a:r>
          </a:p>
          <a:p>
            <a:pPr lvl="1" algn="l">
              <a:spcBef>
                <a:spcPct val="50000"/>
              </a:spcBef>
              <a:buFontTx/>
              <a:buChar char="•"/>
            </a:pPr>
            <a:r>
              <a:rPr lang="en-US" sz="1600" dirty="0" smtClean="0"/>
              <a:t>Store Attributes</a:t>
            </a:r>
          </a:p>
          <a:p>
            <a:pPr lvl="1" algn="l">
              <a:spcBef>
                <a:spcPct val="50000"/>
              </a:spcBef>
              <a:buFontTx/>
              <a:buChar char="•"/>
            </a:pPr>
            <a:r>
              <a:rPr lang="en-US" sz="1600" dirty="0" smtClean="0"/>
              <a:t>Warehouse</a:t>
            </a:r>
          </a:p>
          <a:p>
            <a:pPr lvl="1" algn="l">
              <a:spcBef>
                <a:spcPct val="50000"/>
              </a:spcBef>
              <a:buFontTx/>
              <a:buChar char="•"/>
            </a:pPr>
            <a:r>
              <a:rPr lang="en-US" sz="1600" dirty="0" smtClean="0"/>
              <a:t>Currency </a:t>
            </a:r>
          </a:p>
          <a:p>
            <a:pPr lvl="1" algn="l">
              <a:spcBef>
                <a:spcPct val="50000"/>
              </a:spcBef>
              <a:buFontTx/>
              <a:buChar char="•"/>
            </a:pPr>
            <a:r>
              <a:rPr lang="en-US" sz="1600" dirty="0" smtClean="0"/>
              <a:t>Exchange rate</a:t>
            </a:r>
          </a:p>
          <a:p>
            <a:pPr lvl="1" algn="l">
              <a:spcBef>
                <a:spcPct val="50000"/>
              </a:spcBef>
              <a:buFontTx/>
              <a:buChar char="•"/>
            </a:pPr>
            <a:endParaRPr lang="en-US" sz="1600" dirty="0"/>
          </a:p>
          <a:p>
            <a:pPr lvl="1">
              <a:spcBef>
                <a:spcPct val="50000"/>
              </a:spcBef>
              <a:buFontTx/>
              <a:buChar char="•"/>
            </a:pPr>
            <a:endParaRPr lang="en-US" dirty="0"/>
          </a:p>
        </p:txBody>
      </p:sp>
      <p:sp>
        <p:nvSpPr>
          <p:cNvPr id="6" name="Text Box 20"/>
          <p:cNvSpPr txBox="1">
            <a:spLocks noChangeArrowheads="1"/>
          </p:cNvSpPr>
          <p:nvPr/>
        </p:nvSpPr>
        <p:spPr bwMode="auto">
          <a:xfrm>
            <a:off x="409564" y="4294205"/>
            <a:ext cx="2590800" cy="1532727"/>
          </a:xfrm>
          <a:prstGeom prst="rect">
            <a:avLst/>
          </a:prstGeom>
          <a:noFill/>
          <a:ln w="9525">
            <a:noFill/>
            <a:miter lim="800000"/>
            <a:headEnd/>
            <a:tailEnd/>
          </a:ln>
        </p:spPr>
        <p:txBody>
          <a:bodyPr>
            <a:spAutoFit/>
          </a:bodyPr>
          <a:lstStyle/>
          <a:p>
            <a:pPr algn="l">
              <a:spcBef>
                <a:spcPct val="50000"/>
              </a:spcBef>
              <a:buNone/>
            </a:pPr>
            <a:r>
              <a:rPr lang="en-US" sz="2000" b="1" u="sng" dirty="0"/>
              <a:t>Calendar</a:t>
            </a:r>
          </a:p>
          <a:p>
            <a:pPr lvl="1" algn="l">
              <a:spcBef>
                <a:spcPct val="50000"/>
              </a:spcBef>
              <a:buFontTx/>
              <a:buChar char="•"/>
            </a:pPr>
            <a:r>
              <a:rPr lang="en-US" sz="1600" dirty="0"/>
              <a:t>4-5-4 &amp; Gregorian</a:t>
            </a:r>
          </a:p>
          <a:p>
            <a:pPr lvl="1" algn="l">
              <a:spcBef>
                <a:spcPct val="50000"/>
              </a:spcBef>
              <a:buFontTx/>
              <a:buChar char="•"/>
            </a:pPr>
            <a:r>
              <a:rPr lang="en-US" sz="1600" dirty="0"/>
              <a:t>Code Masters</a:t>
            </a:r>
          </a:p>
          <a:p>
            <a:pPr lvl="1" algn="l">
              <a:spcBef>
                <a:spcPct val="50000"/>
              </a:spcBef>
              <a:buFontTx/>
              <a:buChar char="•"/>
            </a:pPr>
            <a:r>
              <a:rPr lang="en-US" sz="1600" dirty="0"/>
              <a:t>System Options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98" name="Rectangle 66"/>
          <p:cNvSpPr>
            <a:spLocks noGrp="1" noChangeArrowheads="1"/>
          </p:cNvSpPr>
          <p:nvPr>
            <p:ph type="title"/>
          </p:nvPr>
        </p:nvSpPr>
        <p:spPr>
          <a:xfrm>
            <a:off x="-87313" y="71414"/>
            <a:ext cx="8763001" cy="498475"/>
          </a:xfrm>
          <a:noFill/>
          <a:ln/>
        </p:spPr>
        <p:txBody>
          <a:bodyPr/>
          <a:lstStyle/>
          <a:p>
            <a:r>
              <a:rPr lang="en-US" dirty="0"/>
              <a:t>Organization Hierarchy: Level 5 District</a:t>
            </a:r>
          </a:p>
        </p:txBody>
      </p:sp>
      <p:sp>
        <p:nvSpPr>
          <p:cNvPr id="1093635" name="Rectangle 3"/>
          <p:cNvSpPr>
            <a:spLocks noGrp="1" noChangeArrowheads="1"/>
          </p:cNvSpPr>
          <p:nvPr>
            <p:ph idx="1"/>
          </p:nvPr>
        </p:nvSpPr>
        <p:spPr>
          <a:xfrm>
            <a:off x="250825" y="993775"/>
            <a:ext cx="4465638" cy="2735263"/>
          </a:xfrm>
        </p:spPr>
        <p:txBody>
          <a:bodyPr/>
          <a:lstStyle/>
          <a:p>
            <a:pPr>
              <a:lnSpc>
                <a:spcPct val="80000"/>
              </a:lnSpc>
            </a:pPr>
            <a:r>
              <a:rPr lang="en-US" sz="1600" b="0" dirty="0"/>
              <a:t>Typically used to define a geographical grouping within a region</a:t>
            </a:r>
          </a:p>
          <a:p>
            <a:pPr>
              <a:lnSpc>
                <a:spcPct val="80000"/>
              </a:lnSpc>
            </a:pPr>
            <a:r>
              <a:rPr lang="en-US" sz="1600" b="0" dirty="0"/>
              <a:t>One district will only belong to one region</a:t>
            </a:r>
          </a:p>
          <a:p>
            <a:pPr>
              <a:lnSpc>
                <a:spcPct val="80000"/>
              </a:lnSpc>
            </a:pPr>
            <a:r>
              <a:rPr lang="en-US" sz="1600" b="0" dirty="0"/>
              <a:t>The application allows up to 9999 districts</a:t>
            </a:r>
          </a:p>
          <a:p>
            <a:pPr>
              <a:lnSpc>
                <a:spcPct val="80000"/>
              </a:lnSpc>
            </a:pPr>
            <a:r>
              <a:rPr lang="en-US" sz="1600" b="0" dirty="0"/>
              <a:t>District attributes:</a:t>
            </a:r>
          </a:p>
          <a:p>
            <a:pPr lvl="1">
              <a:lnSpc>
                <a:spcPct val="80000"/>
              </a:lnSpc>
            </a:pPr>
            <a:r>
              <a:rPr lang="en-US" sz="1600" dirty="0"/>
              <a:t>Description (free form text)</a:t>
            </a:r>
          </a:p>
          <a:p>
            <a:pPr lvl="1">
              <a:lnSpc>
                <a:spcPct val="80000"/>
              </a:lnSpc>
            </a:pPr>
            <a:r>
              <a:rPr lang="en-US" sz="1600" dirty="0"/>
              <a:t>Manager name (free form text)</a:t>
            </a:r>
          </a:p>
          <a:p>
            <a:pPr lvl="1">
              <a:lnSpc>
                <a:spcPct val="80000"/>
              </a:lnSpc>
            </a:pPr>
            <a:r>
              <a:rPr lang="en-US" sz="1600" dirty="0"/>
              <a:t>Currency (used for reporting)</a:t>
            </a:r>
          </a:p>
          <a:p>
            <a:pPr lvl="1">
              <a:lnSpc>
                <a:spcPct val="80000"/>
              </a:lnSpc>
            </a:pPr>
            <a:r>
              <a:rPr lang="en-US" sz="1600" dirty="0"/>
              <a:t>Location traits</a:t>
            </a:r>
          </a:p>
        </p:txBody>
      </p:sp>
      <p:sp>
        <p:nvSpPr>
          <p:cNvPr id="1093636" name="Rectangle 4"/>
          <p:cNvSpPr>
            <a:spLocks noChangeArrowheads="1"/>
          </p:cNvSpPr>
          <p:nvPr/>
        </p:nvSpPr>
        <p:spPr bwMode="auto">
          <a:xfrm>
            <a:off x="685800" y="3433763"/>
            <a:ext cx="7620000" cy="727075"/>
          </a:xfrm>
          <a:prstGeom prst="rect">
            <a:avLst/>
          </a:prstGeom>
          <a:noFill/>
          <a:ln w="9525">
            <a:noFill/>
            <a:miter lim="800000"/>
            <a:headEnd/>
            <a:tailEnd/>
          </a:ln>
          <a:effectLst/>
        </p:spPr>
        <p:txBody>
          <a:bodyPr>
            <a:spAutoFit/>
          </a:bodyPr>
          <a:lstStyle/>
          <a:p>
            <a:pPr lvl="2" indent="-177800" algn="l" eaLnBrk="0" hangingPunct="0">
              <a:lnSpc>
                <a:spcPct val="100000"/>
              </a:lnSpc>
              <a:spcBef>
                <a:spcPct val="50000"/>
              </a:spcBef>
              <a:buClrTx/>
              <a:buSzPct val="65000"/>
              <a:buFontTx/>
              <a:buNone/>
            </a:pPr>
            <a:endParaRPr lang="en-US" sz="2000"/>
          </a:p>
          <a:p>
            <a:pPr lvl="1" algn="l">
              <a:lnSpc>
                <a:spcPct val="100000"/>
              </a:lnSpc>
              <a:buClrTx/>
              <a:buFont typeface="Times" pitchFamily="18" charset="0"/>
              <a:buNone/>
            </a:pPr>
            <a:endParaRPr lang="en-US" sz="1800">
              <a:latin typeface="Trebuchet MS" pitchFamily="34" charset="0"/>
            </a:endParaRPr>
          </a:p>
        </p:txBody>
      </p:sp>
      <p:grpSp>
        <p:nvGrpSpPr>
          <p:cNvPr id="2" name="Group 5"/>
          <p:cNvGrpSpPr>
            <a:grpSpLocks/>
          </p:cNvGrpSpPr>
          <p:nvPr/>
        </p:nvGrpSpPr>
        <p:grpSpPr bwMode="auto">
          <a:xfrm>
            <a:off x="395288" y="3930650"/>
            <a:ext cx="2473325" cy="2451100"/>
            <a:chOff x="3136" y="670"/>
            <a:chExt cx="2562" cy="3089"/>
          </a:xfrm>
        </p:grpSpPr>
        <p:sp>
          <p:nvSpPr>
            <p:cNvPr id="1093638" name="Line 6"/>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093639" name="Line 7"/>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3640" name="Line 8"/>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3641" name="Line 9"/>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3642" name="Line 10"/>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3643" name="Line 11"/>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093644" name="Line 12"/>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093645" name="Rectangle 13"/>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Company</a:t>
              </a:r>
            </a:p>
          </p:txBody>
        </p:sp>
        <p:sp>
          <p:nvSpPr>
            <p:cNvPr id="1093646" name="Rectangle 14"/>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Chain</a:t>
              </a:r>
            </a:p>
          </p:txBody>
        </p:sp>
        <p:sp>
          <p:nvSpPr>
            <p:cNvPr id="1093647" name="Rectangle 15"/>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Area</a:t>
              </a:r>
            </a:p>
          </p:txBody>
        </p:sp>
        <p:sp>
          <p:nvSpPr>
            <p:cNvPr id="1093648" name="Rectangle 16"/>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Region</a:t>
              </a:r>
            </a:p>
          </p:txBody>
        </p:sp>
        <p:sp>
          <p:nvSpPr>
            <p:cNvPr id="1093649" name="Rectangle 17"/>
            <p:cNvSpPr>
              <a:spLocks noChangeArrowheads="1"/>
            </p:cNvSpPr>
            <p:nvPr/>
          </p:nvSpPr>
          <p:spPr bwMode="auto">
            <a:xfrm>
              <a:off x="3136" y="2801"/>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District</a:t>
              </a:r>
            </a:p>
          </p:txBody>
        </p:sp>
        <p:sp>
          <p:nvSpPr>
            <p:cNvPr id="1093650" name="Rectangle 18"/>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Store</a:t>
              </a:r>
            </a:p>
          </p:txBody>
        </p:sp>
        <p:sp>
          <p:nvSpPr>
            <p:cNvPr id="1093651" name="Rectangle 19"/>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093652" name="Line 20"/>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093674" name="Rectangle 42"/>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093675" name="Rectangle 43"/>
          <p:cNvSpPr>
            <a:spLocks noChangeArrowheads="1"/>
          </p:cNvSpPr>
          <p:nvPr/>
        </p:nvSpPr>
        <p:spPr bwMode="auto">
          <a:xfrm>
            <a:off x="48593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Max</a:t>
            </a:r>
            <a:endParaRPr lang="en-US" b="1" dirty="0"/>
          </a:p>
        </p:txBody>
      </p:sp>
      <p:sp>
        <p:nvSpPr>
          <p:cNvPr id="1093676" name="Rectangle 44"/>
          <p:cNvSpPr>
            <a:spLocks noChangeArrowheads="1"/>
          </p:cNvSpPr>
          <p:nvPr/>
        </p:nvSpPr>
        <p:spPr bwMode="auto">
          <a:xfrm>
            <a:off x="63579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Lifestyle</a:t>
            </a:r>
            <a:endParaRPr lang="en-US" b="1" dirty="0"/>
          </a:p>
        </p:txBody>
      </p:sp>
      <p:sp>
        <p:nvSpPr>
          <p:cNvPr id="1093677" name="Rectangle 45"/>
          <p:cNvSpPr>
            <a:spLocks noChangeArrowheads="1"/>
          </p:cNvSpPr>
          <p:nvPr/>
        </p:nvSpPr>
        <p:spPr bwMode="auto">
          <a:xfrm>
            <a:off x="7813675" y="17192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LMG Brands</a:t>
            </a:r>
            <a:endParaRPr lang="en-US" b="1" dirty="0"/>
          </a:p>
        </p:txBody>
      </p:sp>
      <p:cxnSp>
        <p:nvCxnSpPr>
          <p:cNvPr id="1093678" name="AutoShape 46"/>
          <p:cNvCxnSpPr>
            <a:cxnSpLocks noChangeShapeType="1"/>
            <a:stCxn id="1093674" idx="2"/>
            <a:endCxn id="1093675"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093679" name="AutoShape 47"/>
          <p:cNvCxnSpPr>
            <a:cxnSpLocks noChangeShapeType="1"/>
            <a:stCxn id="1093674" idx="2"/>
            <a:endCxn id="1093676"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093680" name="AutoShape 48"/>
          <p:cNvCxnSpPr>
            <a:cxnSpLocks noChangeShapeType="1"/>
            <a:stCxn id="1093674" idx="2"/>
            <a:endCxn id="1093677"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
        <p:nvSpPr>
          <p:cNvPr id="1093681" name="Rectangle 49"/>
          <p:cNvSpPr>
            <a:spLocks noChangeArrowheads="1"/>
          </p:cNvSpPr>
          <p:nvPr/>
        </p:nvSpPr>
        <p:spPr bwMode="auto">
          <a:xfrm>
            <a:off x="5694363" y="284480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India.</a:t>
            </a:r>
          </a:p>
        </p:txBody>
      </p:sp>
      <p:sp>
        <p:nvSpPr>
          <p:cNvPr id="1093682" name="Rectangle 50"/>
          <p:cNvSpPr>
            <a:spLocks noChangeArrowheads="1"/>
          </p:cNvSpPr>
          <p:nvPr/>
        </p:nvSpPr>
        <p:spPr bwMode="auto">
          <a:xfrm>
            <a:off x="7150100" y="284480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EMEA</a:t>
            </a:r>
          </a:p>
        </p:txBody>
      </p:sp>
      <p:cxnSp>
        <p:nvCxnSpPr>
          <p:cNvPr id="1093683" name="AutoShape 51"/>
          <p:cNvCxnSpPr>
            <a:cxnSpLocks noChangeShapeType="1"/>
            <a:stCxn id="1093676" idx="2"/>
            <a:endCxn id="1093681" idx="0"/>
          </p:cNvCxnSpPr>
          <p:nvPr/>
        </p:nvCxnSpPr>
        <p:spPr bwMode="auto">
          <a:xfrm rot="5400000">
            <a:off x="6364288" y="2238375"/>
            <a:ext cx="549275" cy="663575"/>
          </a:xfrm>
          <a:prstGeom prst="bentConnector3">
            <a:avLst>
              <a:gd name="adj1" fmla="val 50000"/>
            </a:avLst>
          </a:prstGeom>
          <a:noFill/>
          <a:ln w="12700">
            <a:solidFill>
              <a:srgbClr val="FF0000"/>
            </a:solidFill>
            <a:miter lim="800000"/>
            <a:headEnd/>
            <a:tailEnd/>
          </a:ln>
          <a:effectLst/>
        </p:spPr>
      </p:cxnSp>
      <p:cxnSp>
        <p:nvCxnSpPr>
          <p:cNvPr id="1093684" name="AutoShape 52"/>
          <p:cNvCxnSpPr>
            <a:cxnSpLocks noChangeShapeType="1"/>
            <a:stCxn id="1093676" idx="2"/>
            <a:endCxn id="1093682" idx="0"/>
          </p:cNvCxnSpPr>
          <p:nvPr/>
        </p:nvCxnSpPr>
        <p:spPr bwMode="auto">
          <a:xfrm rot="16200000" flipH="1">
            <a:off x="7092156" y="2174082"/>
            <a:ext cx="549275" cy="792162"/>
          </a:xfrm>
          <a:prstGeom prst="bentConnector3">
            <a:avLst>
              <a:gd name="adj1" fmla="val 50000"/>
            </a:avLst>
          </a:prstGeom>
          <a:noFill/>
          <a:ln w="12700">
            <a:solidFill>
              <a:srgbClr val="FF0000"/>
            </a:solidFill>
            <a:miter lim="800000"/>
            <a:headEnd/>
            <a:tailEnd/>
          </a:ln>
          <a:effectLst/>
        </p:spPr>
      </p:cxnSp>
      <p:sp>
        <p:nvSpPr>
          <p:cNvPr id="1093685" name="Rectangle 53"/>
          <p:cNvSpPr>
            <a:spLocks noChangeArrowheads="1"/>
          </p:cNvSpPr>
          <p:nvPr/>
        </p:nvSpPr>
        <p:spPr bwMode="auto">
          <a:xfrm>
            <a:off x="4916488" y="3954463"/>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South.</a:t>
            </a:r>
          </a:p>
        </p:txBody>
      </p:sp>
      <p:sp>
        <p:nvSpPr>
          <p:cNvPr id="1093686" name="Rectangle 54"/>
          <p:cNvSpPr>
            <a:spLocks noChangeArrowheads="1"/>
          </p:cNvSpPr>
          <p:nvPr/>
        </p:nvSpPr>
        <p:spPr bwMode="auto">
          <a:xfrm>
            <a:off x="6372225" y="39544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West</a:t>
            </a:r>
          </a:p>
        </p:txBody>
      </p:sp>
      <p:cxnSp>
        <p:nvCxnSpPr>
          <p:cNvPr id="1093687" name="AutoShape 55"/>
          <p:cNvCxnSpPr>
            <a:cxnSpLocks noChangeShapeType="1"/>
            <a:stCxn id="1093681" idx="2"/>
            <a:endCxn id="1093685" idx="0"/>
          </p:cNvCxnSpPr>
          <p:nvPr/>
        </p:nvCxnSpPr>
        <p:spPr bwMode="auto">
          <a:xfrm rot="5400000">
            <a:off x="5650707" y="3298031"/>
            <a:ext cx="534988" cy="777875"/>
          </a:xfrm>
          <a:prstGeom prst="bentConnector3">
            <a:avLst>
              <a:gd name="adj1" fmla="val 49852"/>
            </a:avLst>
          </a:prstGeom>
          <a:noFill/>
          <a:ln w="12700">
            <a:solidFill>
              <a:srgbClr val="FF0000"/>
            </a:solidFill>
            <a:miter lim="800000"/>
            <a:headEnd/>
            <a:tailEnd/>
          </a:ln>
          <a:effectLst/>
        </p:spPr>
      </p:cxnSp>
      <p:cxnSp>
        <p:nvCxnSpPr>
          <p:cNvPr id="1093688" name="AutoShape 56"/>
          <p:cNvCxnSpPr>
            <a:cxnSpLocks noChangeShapeType="1"/>
            <a:stCxn id="1093681" idx="2"/>
            <a:endCxn id="1093686" idx="0"/>
          </p:cNvCxnSpPr>
          <p:nvPr/>
        </p:nvCxnSpPr>
        <p:spPr bwMode="auto">
          <a:xfrm rot="16200000" flipH="1">
            <a:off x="6378575" y="3348038"/>
            <a:ext cx="534988" cy="677862"/>
          </a:xfrm>
          <a:prstGeom prst="bentConnector3">
            <a:avLst>
              <a:gd name="adj1" fmla="val 49852"/>
            </a:avLst>
          </a:prstGeom>
          <a:noFill/>
          <a:ln w="12700">
            <a:solidFill>
              <a:srgbClr val="FF0000"/>
            </a:solidFill>
            <a:miter lim="800000"/>
            <a:headEnd/>
            <a:tailEnd/>
          </a:ln>
          <a:effectLst/>
        </p:spPr>
      </p:cxnSp>
      <p:sp>
        <p:nvSpPr>
          <p:cNvPr id="1093689" name="Rectangle 57"/>
          <p:cNvSpPr>
            <a:spLocks noChangeArrowheads="1"/>
          </p:cNvSpPr>
          <p:nvPr/>
        </p:nvSpPr>
        <p:spPr bwMode="auto">
          <a:xfrm>
            <a:off x="4124325" y="4930775"/>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a:solidFill>
                  <a:schemeClr val="bg1"/>
                </a:solidFill>
              </a:rPr>
              <a:t>Chennai</a:t>
            </a:r>
          </a:p>
        </p:txBody>
      </p:sp>
      <p:sp>
        <p:nvSpPr>
          <p:cNvPr id="1093690" name="Rectangle 58"/>
          <p:cNvSpPr>
            <a:spLocks noChangeArrowheads="1"/>
          </p:cNvSpPr>
          <p:nvPr/>
        </p:nvSpPr>
        <p:spPr bwMode="auto">
          <a:xfrm>
            <a:off x="5580063" y="4932363"/>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a:solidFill>
                  <a:schemeClr val="bg1"/>
                </a:solidFill>
              </a:rPr>
              <a:t>Bangalore</a:t>
            </a:r>
          </a:p>
        </p:txBody>
      </p:sp>
      <p:cxnSp>
        <p:nvCxnSpPr>
          <p:cNvPr id="1093691" name="AutoShape 59"/>
          <p:cNvCxnSpPr>
            <a:cxnSpLocks noChangeShapeType="1"/>
            <a:stCxn id="1093685" idx="2"/>
            <a:endCxn id="1093689" idx="0"/>
          </p:cNvCxnSpPr>
          <p:nvPr/>
        </p:nvCxnSpPr>
        <p:spPr bwMode="auto">
          <a:xfrm rot="5400000">
            <a:off x="4932363" y="4333875"/>
            <a:ext cx="401637" cy="792163"/>
          </a:xfrm>
          <a:prstGeom prst="bentConnector3">
            <a:avLst>
              <a:gd name="adj1" fmla="val 49801"/>
            </a:avLst>
          </a:prstGeom>
          <a:noFill/>
          <a:ln w="12700">
            <a:solidFill>
              <a:srgbClr val="FF0000"/>
            </a:solidFill>
            <a:miter lim="800000"/>
            <a:headEnd/>
            <a:tailEnd/>
          </a:ln>
          <a:effectLst/>
        </p:spPr>
      </p:cxnSp>
      <p:cxnSp>
        <p:nvCxnSpPr>
          <p:cNvPr id="1093692" name="AutoShape 60"/>
          <p:cNvCxnSpPr>
            <a:cxnSpLocks noChangeShapeType="1"/>
            <a:stCxn id="1093685" idx="2"/>
            <a:endCxn id="1093690" idx="0"/>
          </p:cNvCxnSpPr>
          <p:nvPr/>
        </p:nvCxnSpPr>
        <p:spPr bwMode="auto">
          <a:xfrm rot="16200000" flipH="1">
            <a:off x="5659438" y="4398963"/>
            <a:ext cx="403225" cy="663575"/>
          </a:xfrm>
          <a:prstGeom prst="bentConnector3">
            <a:avLst>
              <a:gd name="adj1" fmla="val 50000"/>
            </a:avLst>
          </a:prstGeom>
          <a:noFill/>
          <a:ln w="12700">
            <a:solidFill>
              <a:srgbClr val="FF0000"/>
            </a:solidFill>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3635">
                                            <p:txEl>
                                              <p:pRg st="0" end="0"/>
                                            </p:txEl>
                                          </p:spTgt>
                                        </p:tgtEl>
                                        <p:attrNameLst>
                                          <p:attrName>style.visibility</p:attrName>
                                        </p:attrNameLst>
                                      </p:cBhvr>
                                      <p:to>
                                        <p:strVal val="visible"/>
                                      </p:to>
                                    </p:set>
                                    <p:anim calcmode="lin" valueType="num">
                                      <p:cBhvr additive="base">
                                        <p:cTn id="7" dur="500" fill="hold"/>
                                        <p:tgtEl>
                                          <p:spTgt spid="1093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3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3635">
                                            <p:txEl>
                                              <p:pRg st="1" end="1"/>
                                            </p:txEl>
                                          </p:spTgt>
                                        </p:tgtEl>
                                        <p:attrNameLst>
                                          <p:attrName>style.visibility</p:attrName>
                                        </p:attrNameLst>
                                      </p:cBhvr>
                                      <p:to>
                                        <p:strVal val="visible"/>
                                      </p:to>
                                    </p:set>
                                    <p:anim calcmode="lin" valueType="num">
                                      <p:cBhvr additive="base">
                                        <p:cTn id="13" dur="500" fill="hold"/>
                                        <p:tgtEl>
                                          <p:spTgt spid="1093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3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3635">
                                            <p:txEl>
                                              <p:pRg st="2" end="2"/>
                                            </p:txEl>
                                          </p:spTgt>
                                        </p:tgtEl>
                                        <p:attrNameLst>
                                          <p:attrName>style.visibility</p:attrName>
                                        </p:attrNameLst>
                                      </p:cBhvr>
                                      <p:to>
                                        <p:strVal val="visible"/>
                                      </p:to>
                                    </p:set>
                                    <p:anim calcmode="lin" valueType="num">
                                      <p:cBhvr additive="base">
                                        <p:cTn id="19" dur="500" fill="hold"/>
                                        <p:tgtEl>
                                          <p:spTgt spid="1093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3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3635">
                                            <p:txEl>
                                              <p:pRg st="3" end="3"/>
                                            </p:txEl>
                                          </p:spTgt>
                                        </p:tgtEl>
                                        <p:attrNameLst>
                                          <p:attrName>style.visibility</p:attrName>
                                        </p:attrNameLst>
                                      </p:cBhvr>
                                      <p:to>
                                        <p:strVal val="visible"/>
                                      </p:to>
                                    </p:set>
                                    <p:anim calcmode="lin" valueType="num">
                                      <p:cBhvr additive="base">
                                        <p:cTn id="25" dur="500" fill="hold"/>
                                        <p:tgtEl>
                                          <p:spTgt spid="1093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363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93635">
                                            <p:txEl>
                                              <p:pRg st="4" end="4"/>
                                            </p:txEl>
                                          </p:spTgt>
                                        </p:tgtEl>
                                        <p:attrNameLst>
                                          <p:attrName>style.visibility</p:attrName>
                                        </p:attrNameLst>
                                      </p:cBhvr>
                                      <p:to>
                                        <p:strVal val="visible"/>
                                      </p:to>
                                    </p:set>
                                    <p:anim calcmode="lin" valueType="num">
                                      <p:cBhvr additive="base">
                                        <p:cTn id="29" dur="500" fill="hold"/>
                                        <p:tgtEl>
                                          <p:spTgt spid="109363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363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93635">
                                            <p:txEl>
                                              <p:pRg st="5" end="5"/>
                                            </p:txEl>
                                          </p:spTgt>
                                        </p:tgtEl>
                                        <p:attrNameLst>
                                          <p:attrName>style.visibility</p:attrName>
                                        </p:attrNameLst>
                                      </p:cBhvr>
                                      <p:to>
                                        <p:strVal val="visible"/>
                                      </p:to>
                                    </p:set>
                                    <p:anim calcmode="lin" valueType="num">
                                      <p:cBhvr additive="base">
                                        <p:cTn id="33" dur="500" fill="hold"/>
                                        <p:tgtEl>
                                          <p:spTgt spid="109363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363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93635">
                                            <p:txEl>
                                              <p:pRg st="6" end="6"/>
                                            </p:txEl>
                                          </p:spTgt>
                                        </p:tgtEl>
                                        <p:attrNameLst>
                                          <p:attrName>style.visibility</p:attrName>
                                        </p:attrNameLst>
                                      </p:cBhvr>
                                      <p:to>
                                        <p:strVal val="visible"/>
                                      </p:to>
                                    </p:set>
                                    <p:anim calcmode="lin" valueType="num">
                                      <p:cBhvr additive="base">
                                        <p:cTn id="37" dur="500" fill="hold"/>
                                        <p:tgtEl>
                                          <p:spTgt spid="10936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363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93635">
                                            <p:txEl>
                                              <p:pRg st="7" end="7"/>
                                            </p:txEl>
                                          </p:spTgt>
                                        </p:tgtEl>
                                        <p:attrNameLst>
                                          <p:attrName>style.visibility</p:attrName>
                                        </p:attrNameLst>
                                      </p:cBhvr>
                                      <p:to>
                                        <p:strVal val="visible"/>
                                      </p:to>
                                    </p:set>
                                    <p:anim calcmode="lin" valueType="num">
                                      <p:cBhvr additive="base">
                                        <p:cTn id="41" dur="500" fill="hold"/>
                                        <p:tgtEl>
                                          <p:spTgt spid="109363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93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93674"/>
                                        </p:tgtEl>
                                        <p:attrNameLst>
                                          <p:attrName>style.visibility</p:attrName>
                                        </p:attrNameLst>
                                      </p:cBhvr>
                                      <p:to>
                                        <p:strVal val="visible"/>
                                      </p:to>
                                    </p:set>
                                    <p:animEffect transition="in" filter="checkerboard(across)">
                                      <p:cBhvr>
                                        <p:cTn id="47" dur="500"/>
                                        <p:tgtEl>
                                          <p:spTgt spid="109367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93675"/>
                                        </p:tgtEl>
                                        <p:attrNameLst>
                                          <p:attrName>style.visibility</p:attrName>
                                        </p:attrNameLst>
                                      </p:cBhvr>
                                      <p:to>
                                        <p:strVal val="visible"/>
                                      </p:to>
                                    </p:set>
                                    <p:animEffect transition="in" filter="checkerboard(across)">
                                      <p:cBhvr>
                                        <p:cTn id="50" dur="500"/>
                                        <p:tgtEl>
                                          <p:spTgt spid="1093675"/>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093676"/>
                                        </p:tgtEl>
                                        <p:attrNameLst>
                                          <p:attrName>style.visibility</p:attrName>
                                        </p:attrNameLst>
                                      </p:cBhvr>
                                      <p:to>
                                        <p:strVal val="visible"/>
                                      </p:to>
                                    </p:set>
                                    <p:animEffect transition="in" filter="checkerboard(across)">
                                      <p:cBhvr>
                                        <p:cTn id="53" dur="500"/>
                                        <p:tgtEl>
                                          <p:spTgt spid="1093676"/>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093677"/>
                                        </p:tgtEl>
                                        <p:attrNameLst>
                                          <p:attrName>style.visibility</p:attrName>
                                        </p:attrNameLst>
                                      </p:cBhvr>
                                      <p:to>
                                        <p:strVal val="visible"/>
                                      </p:to>
                                    </p:set>
                                    <p:animEffect transition="in" filter="checkerboard(across)">
                                      <p:cBhvr>
                                        <p:cTn id="56" dur="500"/>
                                        <p:tgtEl>
                                          <p:spTgt spid="1093677"/>
                                        </p:tgtEl>
                                      </p:cBhvr>
                                    </p:animEffect>
                                  </p:childTnLst>
                                </p:cTn>
                              </p:par>
                              <p:par>
                                <p:cTn id="57" presetID="5" presetClass="entr" presetSubtype="10" fill="hold" nodeType="withEffect">
                                  <p:stCondLst>
                                    <p:cond delay="0"/>
                                  </p:stCondLst>
                                  <p:childTnLst>
                                    <p:set>
                                      <p:cBhvr>
                                        <p:cTn id="58" dur="1" fill="hold">
                                          <p:stCondLst>
                                            <p:cond delay="0"/>
                                          </p:stCondLst>
                                        </p:cTn>
                                        <p:tgtEl>
                                          <p:spTgt spid="1093678"/>
                                        </p:tgtEl>
                                        <p:attrNameLst>
                                          <p:attrName>style.visibility</p:attrName>
                                        </p:attrNameLst>
                                      </p:cBhvr>
                                      <p:to>
                                        <p:strVal val="visible"/>
                                      </p:to>
                                    </p:set>
                                    <p:animEffect transition="in" filter="checkerboard(across)">
                                      <p:cBhvr>
                                        <p:cTn id="59" dur="500"/>
                                        <p:tgtEl>
                                          <p:spTgt spid="1093678"/>
                                        </p:tgtEl>
                                      </p:cBhvr>
                                    </p:animEffect>
                                  </p:childTnLst>
                                </p:cTn>
                              </p:par>
                              <p:par>
                                <p:cTn id="60" presetID="5" presetClass="entr" presetSubtype="10" fill="hold" nodeType="withEffect">
                                  <p:stCondLst>
                                    <p:cond delay="0"/>
                                  </p:stCondLst>
                                  <p:childTnLst>
                                    <p:set>
                                      <p:cBhvr>
                                        <p:cTn id="61" dur="1" fill="hold">
                                          <p:stCondLst>
                                            <p:cond delay="0"/>
                                          </p:stCondLst>
                                        </p:cTn>
                                        <p:tgtEl>
                                          <p:spTgt spid="1093679"/>
                                        </p:tgtEl>
                                        <p:attrNameLst>
                                          <p:attrName>style.visibility</p:attrName>
                                        </p:attrNameLst>
                                      </p:cBhvr>
                                      <p:to>
                                        <p:strVal val="visible"/>
                                      </p:to>
                                    </p:set>
                                    <p:animEffect transition="in" filter="checkerboard(across)">
                                      <p:cBhvr>
                                        <p:cTn id="62" dur="500"/>
                                        <p:tgtEl>
                                          <p:spTgt spid="1093679"/>
                                        </p:tgtEl>
                                      </p:cBhvr>
                                    </p:animEffect>
                                  </p:childTnLst>
                                </p:cTn>
                              </p:par>
                              <p:par>
                                <p:cTn id="63" presetID="5" presetClass="entr" presetSubtype="10" fill="hold" nodeType="withEffect">
                                  <p:stCondLst>
                                    <p:cond delay="0"/>
                                  </p:stCondLst>
                                  <p:childTnLst>
                                    <p:set>
                                      <p:cBhvr>
                                        <p:cTn id="64" dur="1" fill="hold">
                                          <p:stCondLst>
                                            <p:cond delay="0"/>
                                          </p:stCondLst>
                                        </p:cTn>
                                        <p:tgtEl>
                                          <p:spTgt spid="1093680"/>
                                        </p:tgtEl>
                                        <p:attrNameLst>
                                          <p:attrName>style.visibility</p:attrName>
                                        </p:attrNameLst>
                                      </p:cBhvr>
                                      <p:to>
                                        <p:strVal val="visible"/>
                                      </p:to>
                                    </p:set>
                                    <p:animEffect transition="in" filter="checkerboard(across)">
                                      <p:cBhvr>
                                        <p:cTn id="65" dur="500"/>
                                        <p:tgtEl>
                                          <p:spTgt spid="1093680"/>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93681"/>
                                        </p:tgtEl>
                                        <p:attrNameLst>
                                          <p:attrName>style.visibility</p:attrName>
                                        </p:attrNameLst>
                                      </p:cBhvr>
                                      <p:to>
                                        <p:strVal val="visible"/>
                                      </p:to>
                                    </p:set>
                                    <p:animEffect transition="in" filter="checkerboard(across)">
                                      <p:cBhvr>
                                        <p:cTn id="68" dur="500"/>
                                        <p:tgtEl>
                                          <p:spTgt spid="1093681"/>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1093682"/>
                                        </p:tgtEl>
                                        <p:attrNameLst>
                                          <p:attrName>style.visibility</p:attrName>
                                        </p:attrNameLst>
                                      </p:cBhvr>
                                      <p:to>
                                        <p:strVal val="visible"/>
                                      </p:to>
                                    </p:set>
                                    <p:animEffect transition="in" filter="checkerboard(across)">
                                      <p:cBhvr>
                                        <p:cTn id="71" dur="500"/>
                                        <p:tgtEl>
                                          <p:spTgt spid="1093682"/>
                                        </p:tgtEl>
                                      </p:cBhvr>
                                    </p:animEffect>
                                  </p:childTnLst>
                                </p:cTn>
                              </p:par>
                              <p:par>
                                <p:cTn id="72" presetID="5" presetClass="entr" presetSubtype="10" fill="hold" nodeType="withEffect">
                                  <p:stCondLst>
                                    <p:cond delay="0"/>
                                  </p:stCondLst>
                                  <p:childTnLst>
                                    <p:set>
                                      <p:cBhvr>
                                        <p:cTn id="73" dur="1" fill="hold">
                                          <p:stCondLst>
                                            <p:cond delay="0"/>
                                          </p:stCondLst>
                                        </p:cTn>
                                        <p:tgtEl>
                                          <p:spTgt spid="1093683"/>
                                        </p:tgtEl>
                                        <p:attrNameLst>
                                          <p:attrName>style.visibility</p:attrName>
                                        </p:attrNameLst>
                                      </p:cBhvr>
                                      <p:to>
                                        <p:strVal val="visible"/>
                                      </p:to>
                                    </p:set>
                                    <p:animEffect transition="in" filter="checkerboard(across)">
                                      <p:cBhvr>
                                        <p:cTn id="74" dur="500"/>
                                        <p:tgtEl>
                                          <p:spTgt spid="1093683"/>
                                        </p:tgtEl>
                                      </p:cBhvr>
                                    </p:animEffect>
                                  </p:childTnLst>
                                </p:cTn>
                              </p:par>
                              <p:par>
                                <p:cTn id="75" presetID="5" presetClass="entr" presetSubtype="10" fill="hold" nodeType="withEffect">
                                  <p:stCondLst>
                                    <p:cond delay="0"/>
                                  </p:stCondLst>
                                  <p:childTnLst>
                                    <p:set>
                                      <p:cBhvr>
                                        <p:cTn id="76" dur="1" fill="hold">
                                          <p:stCondLst>
                                            <p:cond delay="0"/>
                                          </p:stCondLst>
                                        </p:cTn>
                                        <p:tgtEl>
                                          <p:spTgt spid="1093684"/>
                                        </p:tgtEl>
                                        <p:attrNameLst>
                                          <p:attrName>style.visibility</p:attrName>
                                        </p:attrNameLst>
                                      </p:cBhvr>
                                      <p:to>
                                        <p:strVal val="visible"/>
                                      </p:to>
                                    </p:set>
                                    <p:animEffect transition="in" filter="checkerboard(across)">
                                      <p:cBhvr>
                                        <p:cTn id="77" dur="500"/>
                                        <p:tgtEl>
                                          <p:spTgt spid="1093684"/>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093685"/>
                                        </p:tgtEl>
                                        <p:attrNameLst>
                                          <p:attrName>style.visibility</p:attrName>
                                        </p:attrNameLst>
                                      </p:cBhvr>
                                      <p:to>
                                        <p:strVal val="visible"/>
                                      </p:to>
                                    </p:set>
                                    <p:animEffect transition="in" filter="checkerboard(across)">
                                      <p:cBhvr>
                                        <p:cTn id="80" dur="500"/>
                                        <p:tgtEl>
                                          <p:spTgt spid="1093685"/>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093686"/>
                                        </p:tgtEl>
                                        <p:attrNameLst>
                                          <p:attrName>style.visibility</p:attrName>
                                        </p:attrNameLst>
                                      </p:cBhvr>
                                      <p:to>
                                        <p:strVal val="visible"/>
                                      </p:to>
                                    </p:set>
                                    <p:animEffect transition="in" filter="checkerboard(across)">
                                      <p:cBhvr>
                                        <p:cTn id="83" dur="500"/>
                                        <p:tgtEl>
                                          <p:spTgt spid="1093686"/>
                                        </p:tgtEl>
                                      </p:cBhvr>
                                    </p:animEffect>
                                  </p:childTnLst>
                                </p:cTn>
                              </p:par>
                              <p:par>
                                <p:cTn id="84" presetID="5" presetClass="entr" presetSubtype="10" fill="hold" nodeType="withEffect">
                                  <p:stCondLst>
                                    <p:cond delay="0"/>
                                  </p:stCondLst>
                                  <p:childTnLst>
                                    <p:set>
                                      <p:cBhvr>
                                        <p:cTn id="85" dur="1" fill="hold">
                                          <p:stCondLst>
                                            <p:cond delay="0"/>
                                          </p:stCondLst>
                                        </p:cTn>
                                        <p:tgtEl>
                                          <p:spTgt spid="1093687"/>
                                        </p:tgtEl>
                                        <p:attrNameLst>
                                          <p:attrName>style.visibility</p:attrName>
                                        </p:attrNameLst>
                                      </p:cBhvr>
                                      <p:to>
                                        <p:strVal val="visible"/>
                                      </p:to>
                                    </p:set>
                                    <p:animEffect transition="in" filter="checkerboard(across)">
                                      <p:cBhvr>
                                        <p:cTn id="86" dur="500"/>
                                        <p:tgtEl>
                                          <p:spTgt spid="1093687"/>
                                        </p:tgtEl>
                                      </p:cBhvr>
                                    </p:animEffect>
                                  </p:childTnLst>
                                </p:cTn>
                              </p:par>
                              <p:par>
                                <p:cTn id="87" presetID="5" presetClass="entr" presetSubtype="10" fill="hold" nodeType="withEffect">
                                  <p:stCondLst>
                                    <p:cond delay="0"/>
                                  </p:stCondLst>
                                  <p:childTnLst>
                                    <p:set>
                                      <p:cBhvr>
                                        <p:cTn id="88" dur="1" fill="hold">
                                          <p:stCondLst>
                                            <p:cond delay="0"/>
                                          </p:stCondLst>
                                        </p:cTn>
                                        <p:tgtEl>
                                          <p:spTgt spid="1093688"/>
                                        </p:tgtEl>
                                        <p:attrNameLst>
                                          <p:attrName>style.visibility</p:attrName>
                                        </p:attrNameLst>
                                      </p:cBhvr>
                                      <p:to>
                                        <p:strVal val="visible"/>
                                      </p:to>
                                    </p:set>
                                    <p:animEffect transition="in" filter="checkerboard(across)">
                                      <p:cBhvr>
                                        <p:cTn id="89" dur="500"/>
                                        <p:tgtEl>
                                          <p:spTgt spid="1093688"/>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1093690"/>
                                        </p:tgtEl>
                                        <p:attrNameLst>
                                          <p:attrName>style.visibility</p:attrName>
                                        </p:attrNameLst>
                                      </p:cBhvr>
                                      <p:to>
                                        <p:strVal val="visible"/>
                                      </p:to>
                                    </p:set>
                                    <p:animEffect transition="in" filter="checkerboard(across)">
                                      <p:cBhvr>
                                        <p:cTn id="92" dur="500"/>
                                        <p:tgtEl>
                                          <p:spTgt spid="1093690"/>
                                        </p:tgtEl>
                                      </p:cBhvr>
                                    </p:animEffect>
                                  </p:childTnLst>
                                </p:cTn>
                              </p:par>
                              <p:par>
                                <p:cTn id="93" presetID="5" presetClass="entr" presetSubtype="10" fill="hold" nodeType="withEffect">
                                  <p:stCondLst>
                                    <p:cond delay="0"/>
                                  </p:stCondLst>
                                  <p:childTnLst>
                                    <p:set>
                                      <p:cBhvr>
                                        <p:cTn id="94" dur="1" fill="hold">
                                          <p:stCondLst>
                                            <p:cond delay="0"/>
                                          </p:stCondLst>
                                        </p:cTn>
                                        <p:tgtEl>
                                          <p:spTgt spid="1093691"/>
                                        </p:tgtEl>
                                        <p:attrNameLst>
                                          <p:attrName>style.visibility</p:attrName>
                                        </p:attrNameLst>
                                      </p:cBhvr>
                                      <p:to>
                                        <p:strVal val="visible"/>
                                      </p:to>
                                    </p:set>
                                    <p:animEffect transition="in" filter="checkerboard(across)">
                                      <p:cBhvr>
                                        <p:cTn id="95" dur="500"/>
                                        <p:tgtEl>
                                          <p:spTgt spid="1093691"/>
                                        </p:tgtEl>
                                      </p:cBhvr>
                                    </p:animEffect>
                                  </p:childTnLst>
                                </p:cTn>
                              </p:par>
                              <p:par>
                                <p:cTn id="96" presetID="5" presetClass="entr" presetSubtype="10" fill="hold" nodeType="withEffect">
                                  <p:stCondLst>
                                    <p:cond delay="0"/>
                                  </p:stCondLst>
                                  <p:childTnLst>
                                    <p:set>
                                      <p:cBhvr>
                                        <p:cTn id="97" dur="1" fill="hold">
                                          <p:stCondLst>
                                            <p:cond delay="0"/>
                                          </p:stCondLst>
                                        </p:cTn>
                                        <p:tgtEl>
                                          <p:spTgt spid="1093692"/>
                                        </p:tgtEl>
                                        <p:attrNameLst>
                                          <p:attrName>style.visibility</p:attrName>
                                        </p:attrNameLst>
                                      </p:cBhvr>
                                      <p:to>
                                        <p:strVal val="visible"/>
                                      </p:to>
                                    </p:set>
                                    <p:animEffect transition="in" filter="checkerboard(across)">
                                      <p:cBhvr>
                                        <p:cTn id="98" dur="500"/>
                                        <p:tgtEl>
                                          <p:spTgt spid="1093692"/>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1093689"/>
                                        </p:tgtEl>
                                        <p:attrNameLst>
                                          <p:attrName>style.visibility</p:attrName>
                                        </p:attrNameLst>
                                      </p:cBhvr>
                                      <p:to>
                                        <p:strVal val="visible"/>
                                      </p:to>
                                    </p:set>
                                    <p:animEffect transition="in" filter="checkerboard(across)">
                                      <p:cBhvr>
                                        <p:cTn id="101" dur="500"/>
                                        <p:tgtEl>
                                          <p:spTgt spid="109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5" grpId="0" build="p"/>
      <p:bldP spid="1093674" grpId="0" animBg="1"/>
      <p:bldP spid="1093675" grpId="0" animBg="1"/>
      <p:bldP spid="1093676" grpId="0" animBg="1"/>
      <p:bldP spid="1093677" grpId="0" animBg="1"/>
      <p:bldP spid="1093681" grpId="0" animBg="1"/>
      <p:bldP spid="1093682" grpId="0" animBg="1"/>
      <p:bldP spid="1093685" grpId="0" animBg="1"/>
      <p:bldP spid="1093686" grpId="0" animBg="1"/>
      <p:bldP spid="1093689" grpId="0" animBg="1"/>
      <p:bldP spid="10936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5" name="Rectangle 45"/>
          <p:cNvSpPr>
            <a:spLocks noGrp="1" noChangeArrowheads="1"/>
          </p:cNvSpPr>
          <p:nvPr>
            <p:ph type="title"/>
          </p:nvPr>
        </p:nvSpPr>
        <p:spPr>
          <a:xfrm>
            <a:off x="-87313" y="71414"/>
            <a:ext cx="8763001" cy="498475"/>
          </a:xfrm>
          <a:noFill/>
          <a:ln/>
        </p:spPr>
        <p:txBody>
          <a:bodyPr/>
          <a:lstStyle/>
          <a:p>
            <a:r>
              <a:rPr lang="en-US" dirty="0"/>
              <a:t>Organization Hierarchy: Level 6 Store</a:t>
            </a:r>
          </a:p>
        </p:txBody>
      </p:sp>
      <p:sp>
        <p:nvSpPr>
          <p:cNvPr id="1136643" name="Rectangle 3"/>
          <p:cNvSpPr>
            <a:spLocks noGrp="1" noChangeArrowheads="1"/>
          </p:cNvSpPr>
          <p:nvPr>
            <p:ph idx="1"/>
          </p:nvPr>
        </p:nvSpPr>
        <p:spPr>
          <a:xfrm>
            <a:off x="250825" y="993775"/>
            <a:ext cx="4465638" cy="2735263"/>
          </a:xfrm>
        </p:spPr>
        <p:txBody>
          <a:bodyPr/>
          <a:lstStyle/>
          <a:p>
            <a:pPr>
              <a:lnSpc>
                <a:spcPct val="80000"/>
              </a:lnSpc>
            </a:pPr>
            <a:r>
              <a:rPr lang="en-US" sz="1400" b="0" dirty="0"/>
              <a:t>Defines the physical retail location</a:t>
            </a:r>
          </a:p>
          <a:p>
            <a:pPr>
              <a:lnSpc>
                <a:spcPct val="80000"/>
              </a:lnSpc>
            </a:pPr>
            <a:r>
              <a:rPr lang="en-US" sz="1400" b="0" dirty="0"/>
              <a:t>Level at which all business transactions occur:</a:t>
            </a:r>
          </a:p>
          <a:p>
            <a:pPr lvl="1">
              <a:lnSpc>
                <a:spcPct val="80000"/>
              </a:lnSpc>
            </a:pPr>
            <a:r>
              <a:rPr lang="en-US" sz="1400" dirty="0"/>
              <a:t>Sales, Returns, Receipts, Transfers, Adjustments, Cycle Counts</a:t>
            </a:r>
          </a:p>
          <a:p>
            <a:pPr>
              <a:lnSpc>
                <a:spcPct val="80000"/>
              </a:lnSpc>
            </a:pPr>
            <a:r>
              <a:rPr lang="en-US" sz="1400" b="0" dirty="0"/>
              <a:t>Store must be associated with a channel in a multi- channel environment </a:t>
            </a:r>
          </a:p>
          <a:p>
            <a:pPr>
              <a:lnSpc>
                <a:spcPct val="80000"/>
              </a:lnSpc>
            </a:pPr>
            <a:r>
              <a:rPr lang="en-US" sz="1400" b="0" dirty="0"/>
              <a:t>One store will only belong to one district</a:t>
            </a:r>
          </a:p>
          <a:p>
            <a:pPr>
              <a:lnSpc>
                <a:spcPct val="80000"/>
              </a:lnSpc>
            </a:pPr>
            <a:r>
              <a:rPr lang="en-US" sz="1400" b="0" dirty="0"/>
              <a:t>The application allows up to 9,999,999,999 stores ( up to 10-digits locations)</a:t>
            </a:r>
          </a:p>
          <a:p>
            <a:pPr>
              <a:lnSpc>
                <a:spcPct val="80000"/>
              </a:lnSpc>
            </a:pPr>
            <a:r>
              <a:rPr lang="en-US" sz="1400" b="0" dirty="0"/>
              <a:t>Multiple addresses can be defined for stores         and warehouses</a:t>
            </a:r>
          </a:p>
          <a:p>
            <a:pPr>
              <a:lnSpc>
                <a:spcPct val="80000"/>
              </a:lnSpc>
            </a:pPr>
            <a:endParaRPr lang="en-US" sz="1400" b="0" dirty="0"/>
          </a:p>
        </p:txBody>
      </p:sp>
      <p:grpSp>
        <p:nvGrpSpPr>
          <p:cNvPr id="2" name="Group 5"/>
          <p:cNvGrpSpPr>
            <a:grpSpLocks/>
          </p:cNvGrpSpPr>
          <p:nvPr/>
        </p:nvGrpSpPr>
        <p:grpSpPr bwMode="auto">
          <a:xfrm>
            <a:off x="395288" y="3930650"/>
            <a:ext cx="2473325" cy="2451100"/>
            <a:chOff x="3136" y="670"/>
            <a:chExt cx="2562" cy="3089"/>
          </a:xfrm>
        </p:grpSpPr>
        <p:sp>
          <p:nvSpPr>
            <p:cNvPr id="1136646" name="Line 6"/>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a:p>
          </p:txBody>
        </p:sp>
        <p:sp>
          <p:nvSpPr>
            <p:cNvPr id="1136647" name="Line 7"/>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136648" name="Line 8"/>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136649" name="Line 9"/>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136650" name="Line 10"/>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136651" name="Line 11"/>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a:p>
          </p:txBody>
        </p:sp>
        <p:sp>
          <p:nvSpPr>
            <p:cNvPr id="1136652" name="Line 12"/>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a:p>
          </p:txBody>
        </p:sp>
        <p:sp>
          <p:nvSpPr>
            <p:cNvPr id="1136653" name="Rectangle 13"/>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Company</a:t>
              </a:r>
            </a:p>
          </p:txBody>
        </p:sp>
        <p:sp>
          <p:nvSpPr>
            <p:cNvPr id="1136654" name="Rectangle 14"/>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Chain</a:t>
              </a:r>
            </a:p>
          </p:txBody>
        </p:sp>
        <p:sp>
          <p:nvSpPr>
            <p:cNvPr id="1136655" name="Rectangle 15"/>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Area</a:t>
              </a:r>
            </a:p>
          </p:txBody>
        </p:sp>
        <p:sp>
          <p:nvSpPr>
            <p:cNvPr id="1136656" name="Rectangle 16"/>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Region</a:t>
              </a:r>
            </a:p>
          </p:txBody>
        </p:sp>
        <p:sp>
          <p:nvSpPr>
            <p:cNvPr id="1136657" name="Rectangle 17"/>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a:t>District</a:t>
              </a:r>
            </a:p>
          </p:txBody>
        </p:sp>
        <p:sp>
          <p:nvSpPr>
            <p:cNvPr id="1136658" name="Rectangle 18"/>
            <p:cNvSpPr>
              <a:spLocks noChangeArrowheads="1"/>
            </p:cNvSpPr>
            <p:nvPr/>
          </p:nvSpPr>
          <p:spPr bwMode="auto">
            <a:xfrm>
              <a:off x="3143" y="3358"/>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solidFill>
                    <a:schemeClr val="bg1"/>
                  </a:solidFill>
                </a:rPr>
                <a:t>Store</a:t>
              </a:r>
            </a:p>
          </p:txBody>
        </p:sp>
        <p:sp>
          <p:nvSpPr>
            <p:cNvPr id="1136659" name="Rectangle 19"/>
            <p:cNvSpPr>
              <a:spLocks noChangeArrowheads="1"/>
            </p:cNvSpPr>
            <p:nvPr/>
          </p:nvSpPr>
          <p:spPr bwMode="auto">
            <a:xfrm>
              <a:off x="4775"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endParaRPr lang="en-US" b="1"/>
            </a:p>
            <a:p>
              <a:pPr eaLnBrk="0" hangingPunct="0">
                <a:lnSpc>
                  <a:spcPct val="100000"/>
                </a:lnSpc>
                <a:spcBef>
                  <a:spcPct val="0"/>
                </a:spcBef>
                <a:buClrTx/>
                <a:buFontTx/>
                <a:buNone/>
              </a:pPr>
              <a:r>
                <a:rPr lang="en-US" b="1"/>
                <a:t>Warehouse</a:t>
              </a:r>
            </a:p>
            <a:p>
              <a:pPr eaLnBrk="0" hangingPunct="0">
                <a:lnSpc>
                  <a:spcPct val="100000"/>
                </a:lnSpc>
                <a:spcBef>
                  <a:spcPct val="0"/>
                </a:spcBef>
                <a:buClrTx/>
                <a:buFontTx/>
                <a:buNone/>
              </a:pPr>
              <a:endParaRPr lang="en-US" b="1"/>
            </a:p>
          </p:txBody>
        </p:sp>
        <p:sp>
          <p:nvSpPr>
            <p:cNvPr id="1136660" name="Line 20"/>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a:p>
          </p:txBody>
        </p:sp>
      </p:grpSp>
      <p:sp>
        <p:nvSpPr>
          <p:cNvPr id="1136661" name="Rectangle 21"/>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136662" name="Rectangle 22"/>
          <p:cNvSpPr>
            <a:spLocks noChangeArrowheads="1"/>
          </p:cNvSpPr>
          <p:nvPr/>
        </p:nvSpPr>
        <p:spPr bwMode="auto">
          <a:xfrm>
            <a:off x="48593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Max</a:t>
            </a:r>
            <a:endParaRPr lang="en-US" b="1" dirty="0"/>
          </a:p>
        </p:txBody>
      </p:sp>
      <p:sp>
        <p:nvSpPr>
          <p:cNvPr id="1136663" name="Rectangle 23"/>
          <p:cNvSpPr>
            <a:spLocks noChangeArrowheads="1"/>
          </p:cNvSpPr>
          <p:nvPr/>
        </p:nvSpPr>
        <p:spPr bwMode="auto">
          <a:xfrm>
            <a:off x="63579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Lifestyle</a:t>
            </a:r>
            <a:endParaRPr lang="en-US" b="1" dirty="0"/>
          </a:p>
        </p:txBody>
      </p:sp>
      <p:sp>
        <p:nvSpPr>
          <p:cNvPr id="1136664" name="Rectangle 24"/>
          <p:cNvSpPr>
            <a:spLocks noChangeArrowheads="1"/>
          </p:cNvSpPr>
          <p:nvPr/>
        </p:nvSpPr>
        <p:spPr bwMode="auto">
          <a:xfrm>
            <a:off x="7813675" y="17192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LMG Brands</a:t>
            </a:r>
            <a:endParaRPr lang="en-US" b="1" dirty="0"/>
          </a:p>
        </p:txBody>
      </p:sp>
      <p:cxnSp>
        <p:nvCxnSpPr>
          <p:cNvPr id="1136665" name="AutoShape 25"/>
          <p:cNvCxnSpPr>
            <a:cxnSpLocks noChangeShapeType="1"/>
            <a:stCxn id="1136661" idx="2"/>
            <a:endCxn id="1136662"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136666" name="AutoShape 26"/>
          <p:cNvCxnSpPr>
            <a:cxnSpLocks noChangeShapeType="1"/>
            <a:stCxn id="1136661" idx="2"/>
            <a:endCxn id="1136663"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136667" name="AutoShape 27"/>
          <p:cNvCxnSpPr>
            <a:cxnSpLocks noChangeShapeType="1"/>
            <a:stCxn id="1136661" idx="2"/>
            <a:endCxn id="1136664"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
        <p:nvSpPr>
          <p:cNvPr id="1136668" name="Rectangle 28"/>
          <p:cNvSpPr>
            <a:spLocks noChangeArrowheads="1"/>
          </p:cNvSpPr>
          <p:nvPr/>
        </p:nvSpPr>
        <p:spPr bwMode="auto">
          <a:xfrm>
            <a:off x="5694363" y="284480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India.</a:t>
            </a:r>
          </a:p>
        </p:txBody>
      </p:sp>
      <p:sp>
        <p:nvSpPr>
          <p:cNvPr id="1136669" name="Rectangle 29"/>
          <p:cNvSpPr>
            <a:spLocks noChangeArrowheads="1"/>
          </p:cNvSpPr>
          <p:nvPr/>
        </p:nvSpPr>
        <p:spPr bwMode="auto">
          <a:xfrm>
            <a:off x="7150100" y="284480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EMEA</a:t>
            </a:r>
          </a:p>
        </p:txBody>
      </p:sp>
      <p:cxnSp>
        <p:nvCxnSpPr>
          <p:cNvPr id="1136670" name="AutoShape 30"/>
          <p:cNvCxnSpPr>
            <a:cxnSpLocks noChangeShapeType="1"/>
            <a:stCxn id="1136663" idx="2"/>
            <a:endCxn id="1136668" idx="0"/>
          </p:cNvCxnSpPr>
          <p:nvPr/>
        </p:nvCxnSpPr>
        <p:spPr bwMode="auto">
          <a:xfrm rot="5400000">
            <a:off x="6364288" y="2238375"/>
            <a:ext cx="549275" cy="663575"/>
          </a:xfrm>
          <a:prstGeom prst="bentConnector3">
            <a:avLst>
              <a:gd name="adj1" fmla="val 50000"/>
            </a:avLst>
          </a:prstGeom>
          <a:noFill/>
          <a:ln w="12700">
            <a:solidFill>
              <a:srgbClr val="FF0000"/>
            </a:solidFill>
            <a:miter lim="800000"/>
            <a:headEnd/>
            <a:tailEnd/>
          </a:ln>
          <a:effectLst/>
        </p:spPr>
      </p:cxnSp>
      <p:cxnSp>
        <p:nvCxnSpPr>
          <p:cNvPr id="1136671" name="AutoShape 31"/>
          <p:cNvCxnSpPr>
            <a:cxnSpLocks noChangeShapeType="1"/>
            <a:stCxn id="1136663" idx="2"/>
            <a:endCxn id="1136669" idx="0"/>
          </p:cNvCxnSpPr>
          <p:nvPr/>
        </p:nvCxnSpPr>
        <p:spPr bwMode="auto">
          <a:xfrm rot="16200000" flipH="1">
            <a:off x="7092156" y="2174082"/>
            <a:ext cx="549275" cy="792162"/>
          </a:xfrm>
          <a:prstGeom prst="bentConnector3">
            <a:avLst>
              <a:gd name="adj1" fmla="val 50000"/>
            </a:avLst>
          </a:prstGeom>
          <a:noFill/>
          <a:ln w="12700">
            <a:solidFill>
              <a:srgbClr val="FF0000"/>
            </a:solidFill>
            <a:miter lim="800000"/>
            <a:headEnd/>
            <a:tailEnd/>
          </a:ln>
          <a:effectLst/>
        </p:spPr>
      </p:cxnSp>
      <p:sp>
        <p:nvSpPr>
          <p:cNvPr id="1136672" name="Rectangle 32"/>
          <p:cNvSpPr>
            <a:spLocks noChangeArrowheads="1"/>
          </p:cNvSpPr>
          <p:nvPr/>
        </p:nvSpPr>
        <p:spPr bwMode="auto">
          <a:xfrm>
            <a:off x="4916488" y="3954463"/>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South.</a:t>
            </a:r>
          </a:p>
        </p:txBody>
      </p:sp>
      <p:sp>
        <p:nvSpPr>
          <p:cNvPr id="1136673" name="Rectangle 33"/>
          <p:cNvSpPr>
            <a:spLocks noChangeArrowheads="1"/>
          </p:cNvSpPr>
          <p:nvPr/>
        </p:nvSpPr>
        <p:spPr bwMode="auto">
          <a:xfrm>
            <a:off x="6372225" y="39544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West</a:t>
            </a:r>
          </a:p>
        </p:txBody>
      </p:sp>
      <p:cxnSp>
        <p:nvCxnSpPr>
          <p:cNvPr id="1136674" name="AutoShape 34"/>
          <p:cNvCxnSpPr>
            <a:cxnSpLocks noChangeShapeType="1"/>
            <a:stCxn id="1136668" idx="2"/>
            <a:endCxn id="1136672" idx="0"/>
          </p:cNvCxnSpPr>
          <p:nvPr/>
        </p:nvCxnSpPr>
        <p:spPr bwMode="auto">
          <a:xfrm rot="5400000">
            <a:off x="5650707" y="3298031"/>
            <a:ext cx="534988" cy="777875"/>
          </a:xfrm>
          <a:prstGeom prst="bentConnector3">
            <a:avLst>
              <a:gd name="adj1" fmla="val 49852"/>
            </a:avLst>
          </a:prstGeom>
          <a:noFill/>
          <a:ln w="12700">
            <a:solidFill>
              <a:srgbClr val="FF0000"/>
            </a:solidFill>
            <a:miter lim="800000"/>
            <a:headEnd/>
            <a:tailEnd/>
          </a:ln>
          <a:effectLst/>
        </p:spPr>
      </p:cxnSp>
      <p:cxnSp>
        <p:nvCxnSpPr>
          <p:cNvPr id="1136675" name="AutoShape 35"/>
          <p:cNvCxnSpPr>
            <a:cxnSpLocks noChangeShapeType="1"/>
            <a:stCxn id="1136668" idx="2"/>
            <a:endCxn id="1136673" idx="0"/>
          </p:cNvCxnSpPr>
          <p:nvPr/>
        </p:nvCxnSpPr>
        <p:spPr bwMode="auto">
          <a:xfrm rot="16200000" flipH="1">
            <a:off x="6378575" y="3348038"/>
            <a:ext cx="534988" cy="677862"/>
          </a:xfrm>
          <a:prstGeom prst="bentConnector3">
            <a:avLst>
              <a:gd name="adj1" fmla="val 49852"/>
            </a:avLst>
          </a:prstGeom>
          <a:noFill/>
          <a:ln w="12700">
            <a:solidFill>
              <a:srgbClr val="FF0000"/>
            </a:solidFill>
            <a:miter lim="800000"/>
            <a:headEnd/>
            <a:tailEnd/>
          </a:ln>
          <a:effectLst/>
        </p:spPr>
      </p:cxnSp>
      <p:sp>
        <p:nvSpPr>
          <p:cNvPr id="1136676" name="Rectangle 36"/>
          <p:cNvSpPr>
            <a:spLocks noChangeArrowheads="1"/>
          </p:cNvSpPr>
          <p:nvPr/>
        </p:nvSpPr>
        <p:spPr bwMode="auto">
          <a:xfrm>
            <a:off x="4124325" y="4930775"/>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Chennai</a:t>
            </a:r>
          </a:p>
        </p:txBody>
      </p:sp>
      <p:sp>
        <p:nvSpPr>
          <p:cNvPr id="1136677" name="Rectangle 37"/>
          <p:cNvSpPr>
            <a:spLocks noChangeArrowheads="1"/>
          </p:cNvSpPr>
          <p:nvPr/>
        </p:nvSpPr>
        <p:spPr bwMode="auto">
          <a:xfrm>
            <a:off x="5580063" y="4932363"/>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a:t>Bangalore</a:t>
            </a:r>
          </a:p>
        </p:txBody>
      </p:sp>
      <p:cxnSp>
        <p:nvCxnSpPr>
          <p:cNvPr id="1136678" name="AutoShape 38"/>
          <p:cNvCxnSpPr>
            <a:cxnSpLocks noChangeShapeType="1"/>
            <a:stCxn id="1136672" idx="2"/>
            <a:endCxn id="1136676" idx="0"/>
          </p:cNvCxnSpPr>
          <p:nvPr/>
        </p:nvCxnSpPr>
        <p:spPr bwMode="auto">
          <a:xfrm rot="5400000">
            <a:off x="4932363" y="4333875"/>
            <a:ext cx="401637" cy="792163"/>
          </a:xfrm>
          <a:prstGeom prst="bentConnector3">
            <a:avLst>
              <a:gd name="adj1" fmla="val 49801"/>
            </a:avLst>
          </a:prstGeom>
          <a:noFill/>
          <a:ln w="12700">
            <a:solidFill>
              <a:srgbClr val="FF0000"/>
            </a:solidFill>
            <a:miter lim="800000"/>
            <a:headEnd/>
            <a:tailEnd/>
          </a:ln>
          <a:effectLst/>
        </p:spPr>
      </p:cxnSp>
      <p:cxnSp>
        <p:nvCxnSpPr>
          <p:cNvPr id="1136679" name="AutoShape 39"/>
          <p:cNvCxnSpPr>
            <a:cxnSpLocks noChangeShapeType="1"/>
            <a:stCxn id="1136672" idx="2"/>
            <a:endCxn id="1136677" idx="0"/>
          </p:cNvCxnSpPr>
          <p:nvPr/>
        </p:nvCxnSpPr>
        <p:spPr bwMode="auto">
          <a:xfrm rot="16200000" flipH="1">
            <a:off x="5659438" y="4398963"/>
            <a:ext cx="403225" cy="663575"/>
          </a:xfrm>
          <a:prstGeom prst="bentConnector3">
            <a:avLst>
              <a:gd name="adj1" fmla="val 50000"/>
            </a:avLst>
          </a:prstGeom>
          <a:noFill/>
          <a:ln w="12700">
            <a:solidFill>
              <a:srgbClr val="FF0000"/>
            </a:solidFill>
            <a:miter lim="800000"/>
            <a:headEnd/>
            <a:tailEnd/>
          </a:ln>
          <a:effectLst/>
        </p:spPr>
      </p:cxnSp>
      <p:sp>
        <p:nvSpPr>
          <p:cNvPr id="1136680" name="Rectangle 40"/>
          <p:cNvSpPr>
            <a:spLocks noChangeArrowheads="1"/>
          </p:cNvSpPr>
          <p:nvPr/>
        </p:nvSpPr>
        <p:spPr bwMode="auto">
          <a:xfrm>
            <a:off x="4787900" y="5807075"/>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err="1" smtClean="0">
                <a:solidFill>
                  <a:schemeClr val="bg1"/>
                </a:solidFill>
              </a:rPr>
              <a:t>Mantri</a:t>
            </a:r>
            <a:endParaRPr lang="en-US" dirty="0">
              <a:solidFill>
                <a:schemeClr val="bg1"/>
              </a:solidFill>
            </a:endParaRPr>
          </a:p>
        </p:txBody>
      </p:sp>
      <p:sp>
        <p:nvSpPr>
          <p:cNvPr id="1136681" name="Rectangle 41"/>
          <p:cNvSpPr>
            <a:spLocks noChangeArrowheads="1"/>
          </p:cNvSpPr>
          <p:nvPr/>
        </p:nvSpPr>
        <p:spPr bwMode="auto">
          <a:xfrm>
            <a:off x="6300788" y="5807075"/>
            <a:ext cx="1223962"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dirty="0" smtClean="0">
                <a:solidFill>
                  <a:schemeClr val="bg1"/>
                </a:solidFill>
              </a:rPr>
              <a:t>Oasis</a:t>
            </a:r>
            <a:endParaRPr lang="en-US" dirty="0">
              <a:solidFill>
                <a:schemeClr val="bg1"/>
              </a:solidFill>
            </a:endParaRPr>
          </a:p>
        </p:txBody>
      </p:sp>
      <p:cxnSp>
        <p:nvCxnSpPr>
          <p:cNvPr id="1136682" name="AutoShape 42"/>
          <p:cNvCxnSpPr>
            <a:cxnSpLocks noChangeShapeType="1"/>
            <a:stCxn id="1136677" idx="2"/>
            <a:endCxn id="1136680" idx="0"/>
          </p:cNvCxnSpPr>
          <p:nvPr/>
        </p:nvCxnSpPr>
        <p:spPr bwMode="auto">
          <a:xfrm rot="5400000">
            <a:off x="5646738" y="5260975"/>
            <a:ext cx="300037" cy="792163"/>
          </a:xfrm>
          <a:prstGeom prst="bentConnector3">
            <a:avLst>
              <a:gd name="adj1" fmla="val 49736"/>
            </a:avLst>
          </a:prstGeom>
          <a:noFill/>
          <a:ln w="12700">
            <a:solidFill>
              <a:srgbClr val="FF0000"/>
            </a:solidFill>
            <a:miter lim="800000"/>
            <a:headEnd/>
            <a:tailEnd/>
          </a:ln>
          <a:effectLst/>
        </p:spPr>
      </p:cxnSp>
      <p:cxnSp>
        <p:nvCxnSpPr>
          <p:cNvPr id="1136683" name="AutoShape 43"/>
          <p:cNvCxnSpPr>
            <a:cxnSpLocks noChangeShapeType="1"/>
            <a:stCxn id="1136677" idx="2"/>
            <a:endCxn id="1136681" idx="0"/>
          </p:cNvCxnSpPr>
          <p:nvPr/>
        </p:nvCxnSpPr>
        <p:spPr bwMode="auto">
          <a:xfrm rot="16200000" flipH="1">
            <a:off x="6403182" y="5296694"/>
            <a:ext cx="300037" cy="720725"/>
          </a:xfrm>
          <a:prstGeom prst="bentConnector3">
            <a:avLst>
              <a:gd name="adj1" fmla="val 49736"/>
            </a:avLst>
          </a:prstGeom>
          <a:noFill/>
          <a:ln w="12700">
            <a:solidFill>
              <a:srgbClr val="FF0000"/>
            </a:solidFill>
            <a:miter lim="800000"/>
            <a:headEnd/>
            <a:tailEnd/>
          </a:ln>
          <a:effec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712" name="Rectangle 48"/>
          <p:cNvSpPr>
            <a:spLocks noGrp="1" noChangeArrowheads="1"/>
          </p:cNvSpPr>
          <p:nvPr>
            <p:ph type="title"/>
          </p:nvPr>
        </p:nvSpPr>
        <p:spPr>
          <a:xfrm>
            <a:off x="-87313" y="71414"/>
            <a:ext cx="8763001" cy="498475"/>
          </a:xfrm>
          <a:noFill/>
          <a:ln/>
        </p:spPr>
        <p:txBody>
          <a:bodyPr/>
          <a:lstStyle/>
          <a:p>
            <a:r>
              <a:rPr lang="en-US" sz="2400" dirty="0"/>
              <a:t>Organization Hierarchy: Level # Warehouse</a:t>
            </a:r>
          </a:p>
        </p:txBody>
      </p:sp>
      <p:sp>
        <p:nvSpPr>
          <p:cNvPr id="1137667" name="Rectangle 3"/>
          <p:cNvSpPr>
            <a:spLocks noGrp="1" noChangeArrowheads="1"/>
          </p:cNvSpPr>
          <p:nvPr>
            <p:ph idx="1"/>
          </p:nvPr>
        </p:nvSpPr>
        <p:spPr>
          <a:xfrm>
            <a:off x="250825" y="993775"/>
            <a:ext cx="4465638" cy="2735263"/>
          </a:xfrm>
        </p:spPr>
        <p:txBody>
          <a:bodyPr/>
          <a:lstStyle/>
          <a:p>
            <a:pPr>
              <a:lnSpc>
                <a:spcPct val="80000"/>
              </a:lnSpc>
            </a:pPr>
            <a:r>
              <a:rPr lang="en-US" sz="1400" b="0" dirty="0"/>
              <a:t>Defines a physical storage, cross-dock, and/or distribution facility</a:t>
            </a:r>
          </a:p>
          <a:p>
            <a:pPr>
              <a:lnSpc>
                <a:spcPct val="80000"/>
              </a:lnSpc>
            </a:pPr>
            <a:r>
              <a:rPr lang="en-US" sz="1400" b="0" dirty="0"/>
              <a:t>Level at which business transactions occur, except sales (Issues) </a:t>
            </a:r>
          </a:p>
          <a:p>
            <a:pPr>
              <a:lnSpc>
                <a:spcPct val="80000"/>
              </a:lnSpc>
            </a:pPr>
            <a:r>
              <a:rPr lang="en-US" sz="1400" b="0" dirty="0"/>
              <a:t>Can be optionally tied to any level of the organizational hierarchy for reporting </a:t>
            </a:r>
          </a:p>
          <a:p>
            <a:pPr>
              <a:lnSpc>
                <a:spcPct val="80000"/>
              </a:lnSpc>
            </a:pPr>
            <a:r>
              <a:rPr lang="en-US" sz="1400" b="0" dirty="0"/>
              <a:t>Activity schedule for shipping and receiving can be defined</a:t>
            </a:r>
          </a:p>
          <a:p>
            <a:pPr>
              <a:lnSpc>
                <a:spcPct val="80000"/>
              </a:lnSpc>
            </a:pPr>
            <a:r>
              <a:rPr lang="en-US" sz="1400" b="0" dirty="0"/>
              <a:t>The application allows up to 9,999,999,999 warehouses</a:t>
            </a:r>
          </a:p>
          <a:p>
            <a:pPr>
              <a:lnSpc>
                <a:spcPct val="80000"/>
              </a:lnSpc>
            </a:pPr>
            <a:r>
              <a:rPr lang="en-US" sz="1400" b="0" dirty="0"/>
              <a:t>Multiple addresses can be defined for stores         and warehouses</a:t>
            </a:r>
          </a:p>
        </p:txBody>
      </p:sp>
      <p:grpSp>
        <p:nvGrpSpPr>
          <p:cNvPr id="2" name="Group 4"/>
          <p:cNvGrpSpPr>
            <a:grpSpLocks/>
          </p:cNvGrpSpPr>
          <p:nvPr/>
        </p:nvGrpSpPr>
        <p:grpSpPr bwMode="auto">
          <a:xfrm>
            <a:off x="395288" y="3930650"/>
            <a:ext cx="2473325" cy="2451100"/>
            <a:chOff x="3136" y="670"/>
            <a:chExt cx="2562" cy="3089"/>
          </a:xfrm>
        </p:grpSpPr>
        <p:sp>
          <p:nvSpPr>
            <p:cNvPr id="1137669" name="Line 5"/>
            <p:cNvSpPr>
              <a:spLocks noChangeShapeType="1"/>
            </p:cNvSpPr>
            <p:nvPr/>
          </p:nvSpPr>
          <p:spPr bwMode="auto">
            <a:xfrm flipH="1">
              <a:off x="5207" y="958"/>
              <a:ext cx="0" cy="2448"/>
            </a:xfrm>
            <a:prstGeom prst="line">
              <a:avLst/>
            </a:prstGeom>
            <a:noFill/>
            <a:ln w="38100">
              <a:solidFill>
                <a:schemeClr val="tx1"/>
              </a:solidFill>
              <a:prstDash val="sysDot"/>
              <a:round/>
              <a:headEnd/>
              <a:tailEnd/>
            </a:ln>
            <a:effectLst/>
          </p:spPr>
          <p:txBody>
            <a:bodyPr wrap="none" anchor="ctr"/>
            <a:lstStyle/>
            <a:p>
              <a:endParaRPr lang="en-US" dirty="0"/>
            </a:p>
          </p:txBody>
        </p:sp>
        <p:sp>
          <p:nvSpPr>
            <p:cNvPr id="1137670" name="Line 6"/>
            <p:cNvSpPr>
              <a:spLocks noChangeShapeType="1"/>
            </p:cNvSpPr>
            <p:nvPr/>
          </p:nvSpPr>
          <p:spPr bwMode="auto">
            <a:xfrm>
              <a:off x="4055" y="3022"/>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37671" name="Line 7"/>
            <p:cNvSpPr>
              <a:spLocks noChangeShapeType="1"/>
            </p:cNvSpPr>
            <p:nvPr/>
          </p:nvSpPr>
          <p:spPr bwMode="auto">
            <a:xfrm>
              <a:off x="4055" y="249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37672" name="Line 8"/>
            <p:cNvSpPr>
              <a:spLocks noChangeShapeType="1"/>
            </p:cNvSpPr>
            <p:nvPr/>
          </p:nvSpPr>
          <p:spPr bwMode="auto">
            <a:xfrm>
              <a:off x="4055" y="201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37673" name="Line 9"/>
            <p:cNvSpPr>
              <a:spLocks noChangeShapeType="1"/>
            </p:cNvSpPr>
            <p:nvPr/>
          </p:nvSpPr>
          <p:spPr bwMode="auto">
            <a:xfrm>
              <a:off x="4055" y="143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37674" name="Line 10"/>
            <p:cNvSpPr>
              <a:spLocks noChangeShapeType="1"/>
            </p:cNvSpPr>
            <p:nvPr/>
          </p:nvSpPr>
          <p:spPr bwMode="auto">
            <a:xfrm flipV="1">
              <a:off x="4055" y="95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37675" name="Line 11"/>
            <p:cNvSpPr>
              <a:spLocks noChangeShapeType="1"/>
            </p:cNvSpPr>
            <p:nvPr/>
          </p:nvSpPr>
          <p:spPr bwMode="auto">
            <a:xfrm flipH="1">
              <a:off x="3607" y="963"/>
              <a:ext cx="0" cy="2575"/>
            </a:xfrm>
            <a:prstGeom prst="line">
              <a:avLst/>
            </a:prstGeom>
            <a:noFill/>
            <a:ln w="38100">
              <a:solidFill>
                <a:schemeClr val="tx1"/>
              </a:solidFill>
              <a:round/>
              <a:headEnd/>
              <a:tailEnd/>
            </a:ln>
            <a:effectLst/>
          </p:spPr>
          <p:txBody>
            <a:bodyPr wrap="none" anchor="ctr"/>
            <a:lstStyle/>
            <a:p>
              <a:endParaRPr lang="en-US" dirty="0"/>
            </a:p>
          </p:txBody>
        </p:sp>
        <p:sp>
          <p:nvSpPr>
            <p:cNvPr id="1137676" name="Rectangle 12"/>
            <p:cNvSpPr>
              <a:spLocks noChangeArrowheads="1"/>
            </p:cNvSpPr>
            <p:nvPr/>
          </p:nvSpPr>
          <p:spPr bwMode="auto">
            <a:xfrm>
              <a:off x="3143"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Company</a:t>
              </a:r>
            </a:p>
          </p:txBody>
        </p:sp>
        <p:sp>
          <p:nvSpPr>
            <p:cNvPr id="1137677" name="Rectangle 13"/>
            <p:cNvSpPr>
              <a:spLocks noChangeArrowheads="1"/>
            </p:cNvSpPr>
            <p:nvPr/>
          </p:nvSpPr>
          <p:spPr bwMode="auto">
            <a:xfrm>
              <a:off x="3148"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Chain</a:t>
              </a:r>
            </a:p>
          </p:txBody>
        </p:sp>
        <p:sp>
          <p:nvSpPr>
            <p:cNvPr id="1137678" name="Rectangle 14"/>
            <p:cNvSpPr>
              <a:spLocks noChangeArrowheads="1"/>
            </p:cNvSpPr>
            <p:nvPr/>
          </p:nvSpPr>
          <p:spPr bwMode="auto">
            <a:xfrm>
              <a:off x="3154"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Area</a:t>
              </a:r>
            </a:p>
          </p:txBody>
        </p:sp>
        <p:sp>
          <p:nvSpPr>
            <p:cNvPr id="1137679" name="Rectangle 15"/>
            <p:cNvSpPr>
              <a:spLocks noChangeArrowheads="1"/>
            </p:cNvSpPr>
            <p:nvPr/>
          </p:nvSpPr>
          <p:spPr bwMode="auto">
            <a:xfrm>
              <a:off x="3141"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Region</a:t>
              </a:r>
            </a:p>
          </p:txBody>
        </p:sp>
        <p:sp>
          <p:nvSpPr>
            <p:cNvPr id="1137680" name="Rectangle 16"/>
            <p:cNvSpPr>
              <a:spLocks noChangeArrowheads="1"/>
            </p:cNvSpPr>
            <p:nvPr/>
          </p:nvSpPr>
          <p:spPr bwMode="auto">
            <a:xfrm>
              <a:off x="3136"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District</a:t>
              </a:r>
            </a:p>
          </p:txBody>
        </p:sp>
        <p:sp>
          <p:nvSpPr>
            <p:cNvPr id="1137681" name="Rectangle 17"/>
            <p:cNvSpPr>
              <a:spLocks noChangeArrowheads="1"/>
            </p:cNvSpPr>
            <p:nvPr/>
          </p:nvSpPr>
          <p:spPr bwMode="auto">
            <a:xfrm>
              <a:off x="3143"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b="1" dirty="0"/>
                <a:t>Store</a:t>
              </a:r>
            </a:p>
          </p:txBody>
        </p:sp>
        <p:sp>
          <p:nvSpPr>
            <p:cNvPr id="1137682" name="Rectangle 18"/>
            <p:cNvSpPr>
              <a:spLocks noChangeArrowheads="1"/>
            </p:cNvSpPr>
            <p:nvPr/>
          </p:nvSpPr>
          <p:spPr bwMode="auto">
            <a:xfrm>
              <a:off x="4775" y="3358"/>
              <a:ext cx="923" cy="401"/>
            </a:xfrm>
            <a:prstGeom prst="rect">
              <a:avLst/>
            </a:prstGeom>
            <a:solidFill>
              <a:srgbClr val="0070C0"/>
            </a:solidFill>
            <a:ln w="9525">
              <a:noFill/>
              <a:miter lim="800000"/>
              <a:headEnd/>
              <a:tailEnd/>
            </a:ln>
            <a:effectLst/>
          </p:spPr>
          <p:txBody>
            <a:bodyPr wrap="none" anchor="ctr"/>
            <a:lstStyle/>
            <a:p>
              <a:pPr eaLnBrk="0" hangingPunct="0">
                <a:lnSpc>
                  <a:spcPct val="100000"/>
                </a:lnSpc>
                <a:spcBef>
                  <a:spcPct val="0"/>
                </a:spcBef>
                <a:buClrTx/>
                <a:buFontTx/>
                <a:buNone/>
              </a:pPr>
              <a:endParaRPr lang="en-US" b="1" dirty="0">
                <a:solidFill>
                  <a:schemeClr val="bg1"/>
                </a:solidFill>
              </a:endParaRPr>
            </a:p>
            <a:p>
              <a:pPr eaLnBrk="0" hangingPunct="0">
                <a:lnSpc>
                  <a:spcPct val="100000"/>
                </a:lnSpc>
                <a:spcBef>
                  <a:spcPct val="0"/>
                </a:spcBef>
                <a:buClrTx/>
                <a:buFontTx/>
                <a:buNone/>
              </a:pPr>
              <a:r>
                <a:rPr lang="en-US" b="1" dirty="0">
                  <a:solidFill>
                    <a:schemeClr val="bg1"/>
                  </a:solidFill>
                </a:rPr>
                <a:t>Warehouse</a:t>
              </a:r>
            </a:p>
            <a:p>
              <a:pPr eaLnBrk="0" hangingPunct="0">
                <a:lnSpc>
                  <a:spcPct val="100000"/>
                </a:lnSpc>
                <a:spcBef>
                  <a:spcPct val="0"/>
                </a:spcBef>
                <a:buClrTx/>
                <a:buFontTx/>
                <a:buNone/>
              </a:pPr>
              <a:endParaRPr lang="en-US" b="1" dirty="0">
                <a:solidFill>
                  <a:schemeClr val="bg1"/>
                </a:solidFill>
              </a:endParaRPr>
            </a:p>
          </p:txBody>
        </p:sp>
        <p:sp>
          <p:nvSpPr>
            <p:cNvPr id="1137683" name="Line 19"/>
            <p:cNvSpPr>
              <a:spLocks noChangeShapeType="1"/>
            </p:cNvSpPr>
            <p:nvPr/>
          </p:nvSpPr>
          <p:spPr bwMode="auto">
            <a:xfrm>
              <a:off x="4055" y="3550"/>
              <a:ext cx="720" cy="0"/>
            </a:xfrm>
            <a:prstGeom prst="line">
              <a:avLst/>
            </a:prstGeom>
            <a:noFill/>
            <a:ln w="38100">
              <a:solidFill>
                <a:schemeClr val="tx1"/>
              </a:solidFill>
              <a:prstDash val="sysDot"/>
              <a:round/>
              <a:headEnd/>
              <a:tailEnd/>
            </a:ln>
            <a:effectLst/>
          </p:spPr>
          <p:txBody>
            <a:bodyPr wrap="none" anchor="ctr">
              <a:spAutoFit/>
            </a:bodyPr>
            <a:lstStyle/>
            <a:p>
              <a:endParaRPr lang="en-US" dirty="0"/>
            </a:p>
          </p:txBody>
        </p:sp>
      </p:grpSp>
      <p:sp>
        <p:nvSpPr>
          <p:cNvPr id="1137684" name="Rectangle 20"/>
          <p:cNvSpPr>
            <a:spLocks noChangeArrowheads="1"/>
          </p:cNvSpPr>
          <p:nvPr/>
        </p:nvSpPr>
        <p:spPr bwMode="auto">
          <a:xfrm>
            <a:off x="6359525" y="64135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LSIPL</a:t>
            </a:r>
            <a:endParaRPr lang="en-US" b="1" dirty="0"/>
          </a:p>
        </p:txBody>
      </p:sp>
      <p:sp>
        <p:nvSpPr>
          <p:cNvPr id="1137685" name="Rectangle 21"/>
          <p:cNvSpPr>
            <a:spLocks noChangeArrowheads="1"/>
          </p:cNvSpPr>
          <p:nvPr/>
        </p:nvSpPr>
        <p:spPr bwMode="auto">
          <a:xfrm>
            <a:off x="48593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Max</a:t>
            </a:r>
            <a:endParaRPr lang="en-US" b="1" dirty="0"/>
          </a:p>
        </p:txBody>
      </p:sp>
      <p:sp>
        <p:nvSpPr>
          <p:cNvPr id="1137686" name="Rectangle 22"/>
          <p:cNvSpPr>
            <a:spLocks noChangeArrowheads="1"/>
          </p:cNvSpPr>
          <p:nvPr/>
        </p:nvSpPr>
        <p:spPr bwMode="auto">
          <a:xfrm>
            <a:off x="6357938" y="172085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Lifestyle</a:t>
            </a:r>
            <a:endParaRPr lang="en-US" b="1" dirty="0"/>
          </a:p>
        </p:txBody>
      </p:sp>
      <p:sp>
        <p:nvSpPr>
          <p:cNvPr id="1137687" name="Rectangle 23"/>
          <p:cNvSpPr>
            <a:spLocks noChangeArrowheads="1"/>
          </p:cNvSpPr>
          <p:nvPr/>
        </p:nvSpPr>
        <p:spPr bwMode="auto">
          <a:xfrm>
            <a:off x="7813675" y="17192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LMG Brands</a:t>
            </a:r>
            <a:endParaRPr lang="en-US" b="1" dirty="0"/>
          </a:p>
        </p:txBody>
      </p:sp>
      <p:cxnSp>
        <p:nvCxnSpPr>
          <p:cNvPr id="1137688" name="AutoShape 24"/>
          <p:cNvCxnSpPr>
            <a:cxnSpLocks noChangeShapeType="1"/>
            <a:stCxn id="1137684" idx="2"/>
            <a:endCxn id="1137685" idx="0"/>
          </p:cNvCxnSpPr>
          <p:nvPr/>
        </p:nvCxnSpPr>
        <p:spPr bwMode="auto">
          <a:xfrm rot="5400000">
            <a:off x="5969794" y="718344"/>
            <a:ext cx="504825" cy="1500187"/>
          </a:xfrm>
          <a:prstGeom prst="bentConnector3">
            <a:avLst>
              <a:gd name="adj1" fmla="val 50000"/>
            </a:avLst>
          </a:prstGeom>
          <a:noFill/>
          <a:ln w="12700">
            <a:solidFill>
              <a:srgbClr val="FF0000"/>
            </a:solidFill>
            <a:miter lim="800000"/>
            <a:headEnd/>
            <a:tailEnd/>
          </a:ln>
          <a:effectLst/>
        </p:spPr>
      </p:cxnSp>
      <p:cxnSp>
        <p:nvCxnSpPr>
          <p:cNvPr id="1137689" name="AutoShape 25"/>
          <p:cNvCxnSpPr>
            <a:cxnSpLocks noChangeShapeType="1"/>
            <a:stCxn id="1137684" idx="2"/>
            <a:endCxn id="1137686" idx="0"/>
          </p:cNvCxnSpPr>
          <p:nvPr/>
        </p:nvCxnSpPr>
        <p:spPr bwMode="auto">
          <a:xfrm rot="5400000">
            <a:off x="6719094" y="1467644"/>
            <a:ext cx="504825" cy="1587"/>
          </a:xfrm>
          <a:prstGeom prst="bentConnector3">
            <a:avLst>
              <a:gd name="adj1" fmla="val 50000"/>
            </a:avLst>
          </a:prstGeom>
          <a:noFill/>
          <a:ln w="12700">
            <a:solidFill>
              <a:srgbClr val="FF0000"/>
            </a:solidFill>
            <a:miter lim="800000"/>
            <a:headEnd/>
            <a:tailEnd/>
          </a:ln>
          <a:effectLst/>
        </p:spPr>
      </p:cxnSp>
      <p:cxnSp>
        <p:nvCxnSpPr>
          <p:cNvPr id="1137690" name="AutoShape 26"/>
          <p:cNvCxnSpPr>
            <a:cxnSpLocks noChangeShapeType="1"/>
            <a:stCxn id="1137684" idx="2"/>
            <a:endCxn id="1137687" idx="0"/>
          </p:cNvCxnSpPr>
          <p:nvPr/>
        </p:nvCxnSpPr>
        <p:spPr bwMode="auto">
          <a:xfrm rot="16200000" flipH="1">
            <a:off x="7447756" y="740569"/>
            <a:ext cx="503238" cy="1454150"/>
          </a:xfrm>
          <a:prstGeom prst="bentConnector3">
            <a:avLst>
              <a:gd name="adj1" fmla="val 49843"/>
            </a:avLst>
          </a:prstGeom>
          <a:noFill/>
          <a:ln w="12700">
            <a:solidFill>
              <a:srgbClr val="FF0000"/>
            </a:solidFill>
            <a:miter lim="800000"/>
            <a:headEnd/>
            <a:tailEnd/>
          </a:ln>
          <a:effectLst/>
        </p:spPr>
      </p:cxnSp>
      <p:sp>
        <p:nvSpPr>
          <p:cNvPr id="1137691" name="Rectangle 27"/>
          <p:cNvSpPr>
            <a:spLocks noChangeArrowheads="1"/>
          </p:cNvSpPr>
          <p:nvPr/>
        </p:nvSpPr>
        <p:spPr bwMode="auto">
          <a:xfrm>
            <a:off x="5694363" y="2844800"/>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South</a:t>
            </a:r>
            <a:endParaRPr lang="en-US" b="1" dirty="0"/>
          </a:p>
        </p:txBody>
      </p:sp>
      <p:sp>
        <p:nvSpPr>
          <p:cNvPr id="1137692" name="Rectangle 28"/>
          <p:cNvSpPr>
            <a:spLocks noChangeArrowheads="1"/>
          </p:cNvSpPr>
          <p:nvPr/>
        </p:nvSpPr>
        <p:spPr bwMode="auto">
          <a:xfrm>
            <a:off x="7150100" y="2844800"/>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West</a:t>
            </a:r>
            <a:endParaRPr lang="en-US" b="1" dirty="0"/>
          </a:p>
        </p:txBody>
      </p:sp>
      <p:cxnSp>
        <p:nvCxnSpPr>
          <p:cNvPr id="1137693" name="AutoShape 29"/>
          <p:cNvCxnSpPr>
            <a:cxnSpLocks noChangeShapeType="1"/>
            <a:stCxn id="1137686" idx="2"/>
            <a:endCxn id="1137691" idx="0"/>
          </p:cNvCxnSpPr>
          <p:nvPr/>
        </p:nvCxnSpPr>
        <p:spPr bwMode="auto">
          <a:xfrm rot="5400000">
            <a:off x="6364288" y="2238375"/>
            <a:ext cx="549275" cy="663575"/>
          </a:xfrm>
          <a:prstGeom prst="bentConnector3">
            <a:avLst>
              <a:gd name="adj1" fmla="val 50000"/>
            </a:avLst>
          </a:prstGeom>
          <a:noFill/>
          <a:ln w="12700">
            <a:solidFill>
              <a:srgbClr val="FF0000"/>
            </a:solidFill>
            <a:miter lim="800000"/>
            <a:headEnd/>
            <a:tailEnd/>
          </a:ln>
          <a:effectLst/>
        </p:spPr>
      </p:cxnSp>
      <p:cxnSp>
        <p:nvCxnSpPr>
          <p:cNvPr id="1137694" name="AutoShape 30"/>
          <p:cNvCxnSpPr>
            <a:cxnSpLocks noChangeShapeType="1"/>
            <a:stCxn id="1137686" idx="2"/>
            <a:endCxn id="1137692" idx="0"/>
          </p:cNvCxnSpPr>
          <p:nvPr/>
        </p:nvCxnSpPr>
        <p:spPr bwMode="auto">
          <a:xfrm rot="16200000" flipH="1">
            <a:off x="7092156" y="2174082"/>
            <a:ext cx="549275" cy="792162"/>
          </a:xfrm>
          <a:prstGeom prst="bentConnector3">
            <a:avLst>
              <a:gd name="adj1" fmla="val 50000"/>
            </a:avLst>
          </a:prstGeom>
          <a:noFill/>
          <a:ln w="12700">
            <a:solidFill>
              <a:srgbClr val="FF0000"/>
            </a:solidFill>
            <a:miter lim="800000"/>
            <a:headEnd/>
            <a:tailEnd/>
          </a:ln>
          <a:effectLst/>
        </p:spPr>
      </p:cxnSp>
      <p:sp>
        <p:nvSpPr>
          <p:cNvPr id="1137695" name="Rectangle 31"/>
          <p:cNvSpPr>
            <a:spLocks noChangeArrowheads="1"/>
          </p:cNvSpPr>
          <p:nvPr/>
        </p:nvSpPr>
        <p:spPr bwMode="auto">
          <a:xfrm>
            <a:off x="4916488" y="3954463"/>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KAR</a:t>
            </a:r>
            <a:endParaRPr lang="en-US" b="1" dirty="0"/>
          </a:p>
        </p:txBody>
      </p:sp>
      <p:sp>
        <p:nvSpPr>
          <p:cNvPr id="1137696" name="Rectangle 32"/>
          <p:cNvSpPr>
            <a:spLocks noChangeArrowheads="1"/>
          </p:cNvSpPr>
          <p:nvPr/>
        </p:nvSpPr>
        <p:spPr bwMode="auto">
          <a:xfrm>
            <a:off x="6372225" y="3954463"/>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TN</a:t>
            </a:r>
            <a:endParaRPr lang="en-US" b="1" dirty="0"/>
          </a:p>
        </p:txBody>
      </p:sp>
      <p:cxnSp>
        <p:nvCxnSpPr>
          <p:cNvPr id="1137697" name="AutoShape 33"/>
          <p:cNvCxnSpPr>
            <a:cxnSpLocks noChangeShapeType="1"/>
            <a:stCxn id="1137691" idx="2"/>
            <a:endCxn id="1137695" idx="0"/>
          </p:cNvCxnSpPr>
          <p:nvPr/>
        </p:nvCxnSpPr>
        <p:spPr bwMode="auto">
          <a:xfrm rot="5400000">
            <a:off x="5650707" y="3298031"/>
            <a:ext cx="534988" cy="777875"/>
          </a:xfrm>
          <a:prstGeom prst="bentConnector3">
            <a:avLst>
              <a:gd name="adj1" fmla="val 49852"/>
            </a:avLst>
          </a:prstGeom>
          <a:noFill/>
          <a:ln w="12700">
            <a:solidFill>
              <a:srgbClr val="FF0000"/>
            </a:solidFill>
            <a:miter lim="800000"/>
            <a:headEnd/>
            <a:tailEnd/>
          </a:ln>
          <a:effectLst/>
        </p:spPr>
      </p:cxnSp>
      <p:cxnSp>
        <p:nvCxnSpPr>
          <p:cNvPr id="1137698" name="AutoShape 34"/>
          <p:cNvCxnSpPr>
            <a:cxnSpLocks noChangeShapeType="1"/>
            <a:stCxn id="1137691" idx="2"/>
            <a:endCxn id="1137696" idx="0"/>
          </p:cNvCxnSpPr>
          <p:nvPr/>
        </p:nvCxnSpPr>
        <p:spPr bwMode="auto">
          <a:xfrm rot="16200000" flipH="1">
            <a:off x="6378575" y="3348038"/>
            <a:ext cx="534988" cy="677862"/>
          </a:xfrm>
          <a:prstGeom prst="bentConnector3">
            <a:avLst>
              <a:gd name="adj1" fmla="val 49852"/>
            </a:avLst>
          </a:prstGeom>
          <a:noFill/>
          <a:ln w="12700">
            <a:solidFill>
              <a:srgbClr val="FF0000"/>
            </a:solidFill>
            <a:miter lim="800000"/>
            <a:headEnd/>
            <a:tailEnd/>
          </a:ln>
          <a:effectLst/>
        </p:spPr>
      </p:cxnSp>
      <p:sp>
        <p:nvSpPr>
          <p:cNvPr id="1137699" name="Rectangle 35"/>
          <p:cNvSpPr>
            <a:spLocks noChangeArrowheads="1"/>
          </p:cNvSpPr>
          <p:nvPr/>
        </p:nvSpPr>
        <p:spPr bwMode="auto">
          <a:xfrm>
            <a:off x="4124325" y="4930775"/>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Mangalore</a:t>
            </a:r>
            <a:endParaRPr lang="en-US" b="1" dirty="0"/>
          </a:p>
        </p:txBody>
      </p:sp>
      <p:sp>
        <p:nvSpPr>
          <p:cNvPr id="1137700" name="Rectangle 36"/>
          <p:cNvSpPr>
            <a:spLocks noChangeArrowheads="1"/>
          </p:cNvSpPr>
          <p:nvPr/>
        </p:nvSpPr>
        <p:spPr bwMode="auto">
          <a:xfrm>
            <a:off x="5580063" y="4932363"/>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a:t>Bangalore</a:t>
            </a:r>
          </a:p>
        </p:txBody>
      </p:sp>
      <p:cxnSp>
        <p:nvCxnSpPr>
          <p:cNvPr id="1137701" name="AutoShape 37"/>
          <p:cNvCxnSpPr>
            <a:cxnSpLocks noChangeShapeType="1"/>
            <a:stCxn id="1137695" idx="2"/>
            <a:endCxn id="1137699" idx="0"/>
          </p:cNvCxnSpPr>
          <p:nvPr/>
        </p:nvCxnSpPr>
        <p:spPr bwMode="auto">
          <a:xfrm rot="5400000">
            <a:off x="4932363" y="4333875"/>
            <a:ext cx="401637" cy="792163"/>
          </a:xfrm>
          <a:prstGeom prst="bentConnector3">
            <a:avLst>
              <a:gd name="adj1" fmla="val 49801"/>
            </a:avLst>
          </a:prstGeom>
          <a:noFill/>
          <a:ln w="12700">
            <a:solidFill>
              <a:srgbClr val="FF0000"/>
            </a:solidFill>
            <a:miter lim="800000"/>
            <a:headEnd/>
            <a:tailEnd/>
          </a:ln>
          <a:effectLst/>
        </p:spPr>
      </p:cxnSp>
      <p:cxnSp>
        <p:nvCxnSpPr>
          <p:cNvPr id="1137702" name="AutoShape 38"/>
          <p:cNvCxnSpPr>
            <a:cxnSpLocks noChangeShapeType="1"/>
            <a:stCxn id="1137695" idx="2"/>
            <a:endCxn id="1137700" idx="0"/>
          </p:cNvCxnSpPr>
          <p:nvPr/>
        </p:nvCxnSpPr>
        <p:spPr bwMode="auto">
          <a:xfrm rot="16200000" flipH="1">
            <a:off x="5659438" y="4398963"/>
            <a:ext cx="403225" cy="663575"/>
          </a:xfrm>
          <a:prstGeom prst="bentConnector3">
            <a:avLst>
              <a:gd name="adj1" fmla="val 50000"/>
            </a:avLst>
          </a:prstGeom>
          <a:noFill/>
          <a:ln w="12700">
            <a:solidFill>
              <a:srgbClr val="FF0000"/>
            </a:solidFill>
            <a:miter lim="800000"/>
            <a:headEnd/>
            <a:tailEnd/>
          </a:ln>
          <a:effectLst/>
        </p:spPr>
      </p:cxnSp>
      <p:sp>
        <p:nvSpPr>
          <p:cNvPr id="1137703" name="Rectangle 39"/>
          <p:cNvSpPr>
            <a:spLocks noChangeArrowheads="1"/>
          </p:cNvSpPr>
          <p:nvPr/>
        </p:nvSpPr>
        <p:spPr bwMode="auto">
          <a:xfrm>
            <a:off x="4787900" y="5807075"/>
            <a:ext cx="1223963"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err="1" smtClean="0"/>
              <a:t>Mantri</a:t>
            </a:r>
            <a:endParaRPr lang="en-US" b="1" dirty="0"/>
          </a:p>
        </p:txBody>
      </p:sp>
      <p:sp>
        <p:nvSpPr>
          <p:cNvPr id="1137704" name="Rectangle 40"/>
          <p:cNvSpPr>
            <a:spLocks noChangeArrowheads="1"/>
          </p:cNvSpPr>
          <p:nvPr/>
        </p:nvSpPr>
        <p:spPr bwMode="auto">
          <a:xfrm>
            <a:off x="6300788" y="5807075"/>
            <a:ext cx="1223962" cy="574675"/>
          </a:xfrm>
          <a:prstGeom prst="rect">
            <a:avLst/>
          </a:prstGeom>
          <a:solidFill>
            <a:schemeClr val="bg1"/>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smtClean="0"/>
              <a:t>Oasis</a:t>
            </a:r>
            <a:endParaRPr lang="en-US" b="1" dirty="0"/>
          </a:p>
        </p:txBody>
      </p:sp>
      <p:cxnSp>
        <p:nvCxnSpPr>
          <p:cNvPr id="1137705" name="AutoShape 41"/>
          <p:cNvCxnSpPr>
            <a:cxnSpLocks noChangeShapeType="1"/>
            <a:stCxn id="1137700" idx="2"/>
            <a:endCxn id="1137703" idx="0"/>
          </p:cNvCxnSpPr>
          <p:nvPr/>
        </p:nvCxnSpPr>
        <p:spPr bwMode="auto">
          <a:xfrm rot="5400000">
            <a:off x="5646738" y="5260975"/>
            <a:ext cx="300037" cy="792163"/>
          </a:xfrm>
          <a:prstGeom prst="bentConnector3">
            <a:avLst>
              <a:gd name="adj1" fmla="val 49736"/>
            </a:avLst>
          </a:prstGeom>
          <a:noFill/>
          <a:ln w="12700">
            <a:solidFill>
              <a:srgbClr val="FF0000"/>
            </a:solidFill>
            <a:miter lim="800000"/>
            <a:headEnd/>
            <a:tailEnd/>
          </a:ln>
          <a:effectLst/>
        </p:spPr>
      </p:cxnSp>
      <p:cxnSp>
        <p:nvCxnSpPr>
          <p:cNvPr id="1137706" name="AutoShape 42"/>
          <p:cNvCxnSpPr>
            <a:cxnSpLocks noChangeShapeType="1"/>
            <a:stCxn id="1137700" idx="2"/>
            <a:endCxn id="1137704" idx="0"/>
          </p:cNvCxnSpPr>
          <p:nvPr/>
        </p:nvCxnSpPr>
        <p:spPr bwMode="auto">
          <a:xfrm rot="16200000" flipH="1">
            <a:off x="6403182" y="5296694"/>
            <a:ext cx="300037" cy="720725"/>
          </a:xfrm>
          <a:prstGeom prst="bentConnector3">
            <a:avLst>
              <a:gd name="adj1" fmla="val 49736"/>
            </a:avLst>
          </a:prstGeom>
          <a:noFill/>
          <a:ln w="12700">
            <a:solidFill>
              <a:srgbClr val="FF0000"/>
            </a:solidFill>
            <a:miter lim="800000"/>
            <a:headEnd/>
            <a:tailEnd/>
          </a:ln>
          <a:effectLst/>
        </p:spPr>
      </p:cxnSp>
      <p:sp>
        <p:nvSpPr>
          <p:cNvPr id="1137707" name="Rectangle 43"/>
          <p:cNvSpPr>
            <a:spLocks noChangeArrowheads="1"/>
          </p:cNvSpPr>
          <p:nvPr/>
        </p:nvSpPr>
        <p:spPr bwMode="auto">
          <a:xfrm>
            <a:off x="7740650" y="5805488"/>
            <a:ext cx="1223963" cy="574675"/>
          </a:xfrm>
          <a:prstGeom prst="rect">
            <a:avLst/>
          </a:prstGeom>
          <a:solidFill>
            <a:srgbClr val="0070C0"/>
          </a:solidFill>
          <a:ln w="12700" algn="ctr">
            <a:solidFill>
              <a:schemeClr val="tx1"/>
            </a:solidFill>
            <a:miter lim="800000"/>
            <a:headEnd/>
            <a:tailEnd/>
          </a:ln>
          <a:effectLst/>
        </p:spPr>
        <p:txBody>
          <a:bodyPr wrap="none" lIns="45720" rIns="45720" anchor="ctr"/>
          <a:lstStyle/>
          <a:p>
            <a:pPr marL="192088" indent="-192088">
              <a:buFont typeface="Wingdings" pitchFamily="2" charset="2"/>
              <a:buNone/>
            </a:pPr>
            <a:r>
              <a:rPr lang="en-US" b="1" dirty="0" err="1" smtClean="0">
                <a:solidFill>
                  <a:schemeClr val="bg1"/>
                </a:solidFill>
              </a:rPr>
              <a:t>Hoskote</a:t>
            </a:r>
            <a:endParaRPr lang="en-US" b="1" dirty="0">
              <a:solidFill>
                <a:schemeClr val="bg1"/>
              </a:solidFill>
            </a:endParaRPr>
          </a:p>
        </p:txBody>
      </p:sp>
      <p:cxnSp>
        <p:nvCxnSpPr>
          <p:cNvPr id="1137708" name="AutoShape 44"/>
          <p:cNvCxnSpPr>
            <a:cxnSpLocks noChangeShapeType="1"/>
            <a:stCxn id="1137700" idx="3"/>
            <a:endCxn id="1137707" idx="0"/>
          </p:cNvCxnSpPr>
          <p:nvPr/>
        </p:nvCxnSpPr>
        <p:spPr bwMode="auto">
          <a:xfrm>
            <a:off x="6804025" y="5219700"/>
            <a:ext cx="1549400" cy="585788"/>
          </a:xfrm>
          <a:prstGeom prst="bentConnector2">
            <a:avLst/>
          </a:prstGeom>
          <a:noFill/>
          <a:ln w="12700">
            <a:solidFill>
              <a:srgbClr val="FF0000"/>
            </a:solidFill>
            <a:prstDash val="dashDot"/>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7667">
                                            <p:txEl>
                                              <p:pRg st="0" end="0"/>
                                            </p:txEl>
                                          </p:spTgt>
                                        </p:tgtEl>
                                        <p:attrNameLst>
                                          <p:attrName>style.visibility</p:attrName>
                                        </p:attrNameLst>
                                      </p:cBhvr>
                                      <p:to>
                                        <p:strVal val="visible"/>
                                      </p:to>
                                    </p:set>
                                    <p:anim calcmode="lin" valueType="num">
                                      <p:cBhvr additive="base">
                                        <p:cTn id="7" dur="500" fill="hold"/>
                                        <p:tgtEl>
                                          <p:spTgt spid="1137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7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7667">
                                            <p:txEl>
                                              <p:pRg st="1" end="1"/>
                                            </p:txEl>
                                          </p:spTgt>
                                        </p:tgtEl>
                                        <p:attrNameLst>
                                          <p:attrName>style.visibility</p:attrName>
                                        </p:attrNameLst>
                                      </p:cBhvr>
                                      <p:to>
                                        <p:strVal val="visible"/>
                                      </p:to>
                                    </p:set>
                                    <p:anim calcmode="lin" valueType="num">
                                      <p:cBhvr additive="base">
                                        <p:cTn id="13" dur="500" fill="hold"/>
                                        <p:tgtEl>
                                          <p:spTgt spid="1137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7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7667">
                                            <p:txEl>
                                              <p:pRg st="2" end="2"/>
                                            </p:txEl>
                                          </p:spTgt>
                                        </p:tgtEl>
                                        <p:attrNameLst>
                                          <p:attrName>style.visibility</p:attrName>
                                        </p:attrNameLst>
                                      </p:cBhvr>
                                      <p:to>
                                        <p:strVal val="visible"/>
                                      </p:to>
                                    </p:set>
                                    <p:anim calcmode="lin" valueType="num">
                                      <p:cBhvr additive="base">
                                        <p:cTn id="19" dur="500" fill="hold"/>
                                        <p:tgtEl>
                                          <p:spTgt spid="1137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7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37667">
                                            <p:txEl>
                                              <p:pRg st="3" end="3"/>
                                            </p:txEl>
                                          </p:spTgt>
                                        </p:tgtEl>
                                        <p:attrNameLst>
                                          <p:attrName>style.visibility</p:attrName>
                                        </p:attrNameLst>
                                      </p:cBhvr>
                                      <p:to>
                                        <p:strVal val="visible"/>
                                      </p:to>
                                    </p:set>
                                    <p:anim calcmode="lin" valueType="num">
                                      <p:cBhvr additive="base">
                                        <p:cTn id="25" dur="500" fill="hold"/>
                                        <p:tgtEl>
                                          <p:spTgt spid="1137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7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7667">
                                            <p:txEl>
                                              <p:pRg st="4" end="4"/>
                                            </p:txEl>
                                          </p:spTgt>
                                        </p:tgtEl>
                                        <p:attrNameLst>
                                          <p:attrName>style.visibility</p:attrName>
                                        </p:attrNameLst>
                                      </p:cBhvr>
                                      <p:to>
                                        <p:strVal val="visible"/>
                                      </p:to>
                                    </p:set>
                                    <p:anim calcmode="lin" valueType="num">
                                      <p:cBhvr additive="base">
                                        <p:cTn id="31" dur="500" fill="hold"/>
                                        <p:tgtEl>
                                          <p:spTgt spid="11376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7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37667">
                                            <p:txEl>
                                              <p:pRg st="5" end="5"/>
                                            </p:txEl>
                                          </p:spTgt>
                                        </p:tgtEl>
                                        <p:attrNameLst>
                                          <p:attrName>style.visibility</p:attrName>
                                        </p:attrNameLst>
                                      </p:cBhvr>
                                      <p:to>
                                        <p:strVal val="visible"/>
                                      </p:to>
                                    </p:set>
                                    <p:anim calcmode="lin" valueType="num">
                                      <p:cBhvr additive="base">
                                        <p:cTn id="37" dur="500" fill="hold"/>
                                        <p:tgtEl>
                                          <p:spTgt spid="11376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37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37684"/>
                                        </p:tgtEl>
                                        <p:attrNameLst>
                                          <p:attrName>style.visibility</p:attrName>
                                        </p:attrNameLst>
                                      </p:cBhvr>
                                      <p:to>
                                        <p:strVal val="visible"/>
                                      </p:to>
                                    </p:set>
                                    <p:animEffect transition="in" filter="checkerboard(across)">
                                      <p:cBhvr>
                                        <p:cTn id="43" dur="500"/>
                                        <p:tgtEl>
                                          <p:spTgt spid="113768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137685"/>
                                        </p:tgtEl>
                                        <p:attrNameLst>
                                          <p:attrName>style.visibility</p:attrName>
                                        </p:attrNameLst>
                                      </p:cBhvr>
                                      <p:to>
                                        <p:strVal val="visible"/>
                                      </p:to>
                                    </p:set>
                                    <p:animEffect transition="in" filter="checkerboard(across)">
                                      <p:cBhvr>
                                        <p:cTn id="46" dur="500"/>
                                        <p:tgtEl>
                                          <p:spTgt spid="1137685"/>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137686"/>
                                        </p:tgtEl>
                                        <p:attrNameLst>
                                          <p:attrName>style.visibility</p:attrName>
                                        </p:attrNameLst>
                                      </p:cBhvr>
                                      <p:to>
                                        <p:strVal val="visible"/>
                                      </p:to>
                                    </p:set>
                                    <p:animEffect transition="in" filter="checkerboard(across)">
                                      <p:cBhvr>
                                        <p:cTn id="49" dur="500"/>
                                        <p:tgtEl>
                                          <p:spTgt spid="113768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137687"/>
                                        </p:tgtEl>
                                        <p:attrNameLst>
                                          <p:attrName>style.visibility</p:attrName>
                                        </p:attrNameLst>
                                      </p:cBhvr>
                                      <p:to>
                                        <p:strVal val="visible"/>
                                      </p:to>
                                    </p:set>
                                    <p:animEffect transition="in" filter="checkerboard(across)">
                                      <p:cBhvr>
                                        <p:cTn id="52" dur="500"/>
                                        <p:tgtEl>
                                          <p:spTgt spid="1137687"/>
                                        </p:tgtEl>
                                      </p:cBhvr>
                                    </p:animEffect>
                                  </p:childTnLst>
                                </p:cTn>
                              </p:par>
                              <p:par>
                                <p:cTn id="53" presetID="5" presetClass="entr" presetSubtype="10" fill="hold" nodeType="withEffect">
                                  <p:stCondLst>
                                    <p:cond delay="0"/>
                                  </p:stCondLst>
                                  <p:childTnLst>
                                    <p:set>
                                      <p:cBhvr>
                                        <p:cTn id="54" dur="1" fill="hold">
                                          <p:stCondLst>
                                            <p:cond delay="0"/>
                                          </p:stCondLst>
                                        </p:cTn>
                                        <p:tgtEl>
                                          <p:spTgt spid="1137688"/>
                                        </p:tgtEl>
                                        <p:attrNameLst>
                                          <p:attrName>style.visibility</p:attrName>
                                        </p:attrNameLst>
                                      </p:cBhvr>
                                      <p:to>
                                        <p:strVal val="visible"/>
                                      </p:to>
                                    </p:set>
                                    <p:animEffect transition="in" filter="checkerboard(across)">
                                      <p:cBhvr>
                                        <p:cTn id="55" dur="500"/>
                                        <p:tgtEl>
                                          <p:spTgt spid="1137688"/>
                                        </p:tgtEl>
                                      </p:cBhvr>
                                    </p:animEffect>
                                  </p:childTnLst>
                                </p:cTn>
                              </p:par>
                              <p:par>
                                <p:cTn id="56" presetID="5" presetClass="entr" presetSubtype="10" fill="hold" nodeType="withEffect">
                                  <p:stCondLst>
                                    <p:cond delay="0"/>
                                  </p:stCondLst>
                                  <p:childTnLst>
                                    <p:set>
                                      <p:cBhvr>
                                        <p:cTn id="57" dur="1" fill="hold">
                                          <p:stCondLst>
                                            <p:cond delay="0"/>
                                          </p:stCondLst>
                                        </p:cTn>
                                        <p:tgtEl>
                                          <p:spTgt spid="1137689"/>
                                        </p:tgtEl>
                                        <p:attrNameLst>
                                          <p:attrName>style.visibility</p:attrName>
                                        </p:attrNameLst>
                                      </p:cBhvr>
                                      <p:to>
                                        <p:strVal val="visible"/>
                                      </p:to>
                                    </p:set>
                                    <p:animEffect transition="in" filter="checkerboard(across)">
                                      <p:cBhvr>
                                        <p:cTn id="58" dur="500"/>
                                        <p:tgtEl>
                                          <p:spTgt spid="1137689"/>
                                        </p:tgtEl>
                                      </p:cBhvr>
                                    </p:animEffect>
                                  </p:childTnLst>
                                </p:cTn>
                              </p:par>
                              <p:par>
                                <p:cTn id="59" presetID="5" presetClass="entr" presetSubtype="10" fill="hold" nodeType="withEffect">
                                  <p:stCondLst>
                                    <p:cond delay="0"/>
                                  </p:stCondLst>
                                  <p:childTnLst>
                                    <p:set>
                                      <p:cBhvr>
                                        <p:cTn id="60" dur="1" fill="hold">
                                          <p:stCondLst>
                                            <p:cond delay="0"/>
                                          </p:stCondLst>
                                        </p:cTn>
                                        <p:tgtEl>
                                          <p:spTgt spid="1137690"/>
                                        </p:tgtEl>
                                        <p:attrNameLst>
                                          <p:attrName>style.visibility</p:attrName>
                                        </p:attrNameLst>
                                      </p:cBhvr>
                                      <p:to>
                                        <p:strVal val="visible"/>
                                      </p:to>
                                    </p:set>
                                    <p:animEffect transition="in" filter="checkerboard(across)">
                                      <p:cBhvr>
                                        <p:cTn id="61" dur="500"/>
                                        <p:tgtEl>
                                          <p:spTgt spid="1137690"/>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137691"/>
                                        </p:tgtEl>
                                        <p:attrNameLst>
                                          <p:attrName>style.visibility</p:attrName>
                                        </p:attrNameLst>
                                      </p:cBhvr>
                                      <p:to>
                                        <p:strVal val="visible"/>
                                      </p:to>
                                    </p:set>
                                    <p:animEffect transition="in" filter="checkerboard(across)">
                                      <p:cBhvr>
                                        <p:cTn id="64" dur="500"/>
                                        <p:tgtEl>
                                          <p:spTgt spid="1137691"/>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137692"/>
                                        </p:tgtEl>
                                        <p:attrNameLst>
                                          <p:attrName>style.visibility</p:attrName>
                                        </p:attrNameLst>
                                      </p:cBhvr>
                                      <p:to>
                                        <p:strVal val="visible"/>
                                      </p:to>
                                    </p:set>
                                    <p:animEffect transition="in" filter="checkerboard(across)">
                                      <p:cBhvr>
                                        <p:cTn id="67" dur="500"/>
                                        <p:tgtEl>
                                          <p:spTgt spid="1137692"/>
                                        </p:tgtEl>
                                      </p:cBhvr>
                                    </p:animEffect>
                                  </p:childTnLst>
                                </p:cTn>
                              </p:par>
                              <p:par>
                                <p:cTn id="68" presetID="5" presetClass="entr" presetSubtype="10" fill="hold" nodeType="withEffect">
                                  <p:stCondLst>
                                    <p:cond delay="0"/>
                                  </p:stCondLst>
                                  <p:childTnLst>
                                    <p:set>
                                      <p:cBhvr>
                                        <p:cTn id="69" dur="1" fill="hold">
                                          <p:stCondLst>
                                            <p:cond delay="0"/>
                                          </p:stCondLst>
                                        </p:cTn>
                                        <p:tgtEl>
                                          <p:spTgt spid="1137693"/>
                                        </p:tgtEl>
                                        <p:attrNameLst>
                                          <p:attrName>style.visibility</p:attrName>
                                        </p:attrNameLst>
                                      </p:cBhvr>
                                      <p:to>
                                        <p:strVal val="visible"/>
                                      </p:to>
                                    </p:set>
                                    <p:animEffect transition="in" filter="checkerboard(across)">
                                      <p:cBhvr>
                                        <p:cTn id="70" dur="500"/>
                                        <p:tgtEl>
                                          <p:spTgt spid="1137693"/>
                                        </p:tgtEl>
                                      </p:cBhvr>
                                    </p:animEffect>
                                  </p:childTnLst>
                                </p:cTn>
                              </p:par>
                              <p:par>
                                <p:cTn id="71" presetID="5" presetClass="entr" presetSubtype="10" fill="hold" nodeType="withEffect">
                                  <p:stCondLst>
                                    <p:cond delay="0"/>
                                  </p:stCondLst>
                                  <p:childTnLst>
                                    <p:set>
                                      <p:cBhvr>
                                        <p:cTn id="72" dur="1" fill="hold">
                                          <p:stCondLst>
                                            <p:cond delay="0"/>
                                          </p:stCondLst>
                                        </p:cTn>
                                        <p:tgtEl>
                                          <p:spTgt spid="1137694"/>
                                        </p:tgtEl>
                                        <p:attrNameLst>
                                          <p:attrName>style.visibility</p:attrName>
                                        </p:attrNameLst>
                                      </p:cBhvr>
                                      <p:to>
                                        <p:strVal val="visible"/>
                                      </p:to>
                                    </p:set>
                                    <p:animEffect transition="in" filter="checkerboard(across)">
                                      <p:cBhvr>
                                        <p:cTn id="73" dur="500"/>
                                        <p:tgtEl>
                                          <p:spTgt spid="1137694"/>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1137695"/>
                                        </p:tgtEl>
                                        <p:attrNameLst>
                                          <p:attrName>style.visibility</p:attrName>
                                        </p:attrNameLst>
                                      </p:cBhvr>
                                      <p:to>
                                        <p:strVal val="visible"/>
                                      </p:to>
                                    </p:set>
                                    <p:animEffect transition="in" filter="checkerboard(across)">
                                      <p:cBhvr>
                                        <p:cTn id="76" dur="500"/>
                                        <p:tgtEl>
                                          <p:spTgt spid="1137695"/>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1137696"/>
                                        </p:tgtEl>
                                        <p:attrNameLst>
                                          <p:attrName>style.visibility</p:attrName>
                                        </p:attrNameLst>
                                      </p:cBhvr>
                                      <p:to>
                                        <p:strVal val="visible"/>
                                      </p:to>
                                    </p:set>
                                    <p:animEffect transition="in" filter="checkerboard(across)">
                                      <p:cBhvr>
                                        <p:cTn id="79" dur="500"/>
                                        <p:tgtEl>
                                          <p:spTgt spid="1137696"/>
                                        </p:tgtEl>
                                      </p:cBhvr>
                                    </p:animEffect>
                                  </p:childTnLst>
                                </p:cTn>
                              </p:par>
                              <p:par>
                                <p:cTn id="80" presetID="5" presetClass="entr" presetSubtype="10" fill="hold" nodeType="withEffect">
                                  <p:stCondLst>
                                    <p:cond delay="0"/>
                                  </p:stCondLst>
                                  <p:childTnLst>
                                    <p:set>
                                      <p:cBhvr>
                                        <p:cTn id="81" dur="1" fill="hold">
                                          <p:stCondLst>
                                            <p:cond delay="0"/>
                                          </p:stCondLst>
                                        </p:cTn>
                                        <p:tgtEl>
                                          <p:spTgt spid="1137697"/>
                                        </p:tgtEl>
                                        <p:attrNameLst>
                                          <p:attrName>style.visibility</p:attrName>
                                        </p:attrNameLst>
                                      </p:cBhvr>
                                      <p:to>
                                        <p:strVal val="visible"/>
                                      </p:to>
                                    </p:set>
                                    <p:animEffect transition="in" filter="checkerboard(across)">
                                      <p:cBhvr>
                                        <p:cTn id="82" dur="500"/>
                                        <p:tgtEl>
                                          <p:spTgt spid="1137697"/>
                                        </p:tgtEl>
                                      </p:cBhvr>
                                    </p:animEffect>
                                  </p:childTnLst>
                                </p:cTn>
                              </p:par>
                              <p:par>
                                <p:cTn id="83" presetID="5" presetClass="entr" presetSubtype="10" fill="hold" nodeType="withEffect">
                                  <p:stCondLst>
                                    <p:cond delay="0"/>
                                  </p:stCondLst>
                                  <p:childTnLst>
                                    <p:set>
                                      <p:cBhvr>
                                        <p:cTn id="84" dur="1" fill="hold">
                                          <p:stCondLst>
                                            <p:cond delay="0"/>
                                          </p:stCondLst>
                                        </p:cTn>
                                        <p:tgtEl>
                                          <p:spTgt spid="1137698"/>
                                        </p:tgtEl>
                                        <p:attrNameLst>
                                          <p:attrName>style.visibility</p:attrName>
                                        </p:attrNameLst>
                                      </p:cBhvr>
                                      <p:to>
                                        <p:strVal val="visible"/>
                                      </p:to>
                                    </p:set>
                                    <p:animEffect transition="in" filter="checkerboard(across)">
                                      <p:cBhvr>
                                        <p:cTn id="85" dur="500"/>
                                        <p:tgtEl>
                                          <p:spTgt spid="1137698"/>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1137700"/>
                                        </p:tgtEl>
                                        <p:attrNameLst>
                                          <p:attrName>style.visibility</p:attrName>
                                        </p:attrNameLst>
                                      </p:cBhvr>
                                      <p:to>
                                        <p:strVal val="visible"/>
                                      </p:to>
                                    </p:set>
                                    <p:animEffect transition="in" filter="checkerboard(across)">
                                      <p:cBhvr>
                                        <p:cTn id="88" dur="500"/>
                                        <p:tgtEl>
                                          <p:spTgt spid="1137700"/>
                                        </p:tgtEl>
                                      </p:cBhvr>
                                    </p:animEffect>
                                  </p:childTnLst>
                                </p:cTn>
                              </p:par>
                              <p:par>
                                <p:cTn id="89" presetID="5" presetClass="entr" presetSubtype="10" fill="hold" nodeType="withEffect">
                                  <p:stCondLst>
                                    <p:cond delay="0"/>
                                  </p:stCondLst>
                                  <p:childTnLst>
                                    <p:set>
                                      <p:cBhvr>
                                        <p:cTn id="90" dur="1" fill="hold">
                                          <p:stCondLst>
                                            <p:cond delay="0"/>
                                          </p:stCondLst>
                                        </p:cTn>
                                        <p:tgtEl>
                                          <p:spTgt spid="1137701"/>
                                        </p:tgtEl>
                                        <p:attrNameLst>
                                          <p:attrName>style.visibility</p:attrName>
                                        </p:attrNameLst>
                                      </p:cBhvr>
                                      <p:to>
                                        <p:strVal val="visible"/>
                                      </p:to>
                                    </p:set>
                                    <p:animEffect transition="in" filter="checkerboard(across)">
                                      <p:cBhvr>
                                        <p:cTn id="91" dur="500"/>
                                        <p:tgtEl>
                                          <p:spTgt spid="1137701"/>
                                        </p:tgtEl>
                                      </p:cBhvr>
                                    </p:animEffect>
                                  </p:childTnLst>
                                </p:cTn>
                              </p:par>
                              <p:par>
                                <p:cTn id="92" presetID="5" presetClass="entr" presetSubtype="10" fill="hold" nodeType="withEffect">
                                  <p:stCondLst>
                                    <p:cond delay="0"/>
                                  </p:stCondLst>
                                  <p:childTnLst>
                                    <p:set>
                                      <p:cBhvr>
                                        <p:cTn id="93" dur="1" fill="hold">
                                          <p:stCondLst>
                                            <p:cond delay="0"/>
                                          </p:stCondLst>
                                        </p:cTn>
                                        <p:tgtEl>
                                          <p:spTgt spid="1137702"/>
                                        </p:tgtEl>
                                        <p:attrNameLst>
                                          <p:attrName>style.visibility</p:attrName>
                                        </p:attrNameLst>
                                      </p:cBhvr>
                                      <p:to>
                                        <p:strVal val="visible"/>
                                      </p:to>
                                    </p:set>
                                    <p:animEffect transition="in" filter="checkerboard(across)">
                                      <p:cBhvr>
                                        <p:cTn id="94" dur="500"/>
                                        <p:tgtEl>
                                          <p:spTgt spid="1137702"/>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137703"/>
                                        </p:tgtEl>
                                        <p:attrNameLst>
                                          <p:attrName>style.visibility</p:attrName>
                                        </p:attrNameLst>
                                      </p:cBhvr>
                                      <p:to>
                                        <p:strVal val="visible"/>
                                      </p:to>
                                    </p:set>
                                    <p:animEffect transition="in" filter="checkerboard(across)">
                                      <p:cBhvr>
                                        <p:cTn id="97" dur="500"/>
                                        <p:tgtEl>
                                          <p:spTgt spid="1137703"/>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1137704"/>
                                        </p:tgtEl>
                                        <p:attrNameLst>
                                          <p:attrName>style.visibility</p:attrName>
                                        </p:attrNameLst>
                                      </p:cBhvr>
                                      <p:to>
                                        <p:strVal val="visible"/>
                                      </p:to>
                                    </p:set>
                                    <p:animEffect transition="in" filter="checkerboard(across)">
                                      <p:cBhvr>
                                        <p:cTn id="100" dur="500"/>
                                        <p:tgtEl>
                                          <p:spTgt spid="1137704"/>
                                        </p:tgtEl>
                                      </p:cBhvr>
                                    </p:animEffect>
                                  </p:childTnLst>
                                </p:cTn>
                              </p:par>
                              <p:par>
                                <p:cTn id="101" presetID="5" presetClass="entr" presetSubtype="10" fill="hold" nodeType="withEffect">
                                  <p:stCondLst>
                                    <p:cond delay="0"/>
                                  </p:stCondLst>
                                  <p:childTnLst>
                                    <p:set>
                                      <p:cBhvr>
                                        <p:cTn id="102" dur="1" fill="hold">
                                          <p:stCondLst>
                                            <p:cond delay="0"/>
                                          </p:stCondLst>
                                        </p:cTn>
                                        <p:tgtEl>
                                          <p:spTgt spid="1137705"/>
                                        </p:tgtEl>
                                        <p:attrNameLst>
                                          <p:attrName>style.visibility</p:attrName>
                                        </p:attrNameLst>
                                      </p:cBhvr>
                                      <p:to>
                                        <p:strVal val="visible"/>
                                      </p:to>
                                    </p:set>
                                    <p:animEffect transition="in" filter="checkerboard(across)">
                                      <p:cBhvr>
                                        <p:cTn id="103" dur="500"/>
                                        <p:tgtEl>
                                          <p:spTgt spid="1137705"/>
                                        </p:tgtEl>
                                      </p:cBhvr>
                                    </p:animEffect>
                                  </p:childTnLst>
                                </p:cTn>
                              </p:par>
                              <p:par>
                                <p:cTn id="104" presetID="5" presetClass="entr" presetSubtype="10" fill="hold" nodeType="withEffect">
                                  <p:stCondLst>
                                    <p:cond delay="0"/>
                                  </p:stCondLst>
                                  <p:childTnLst>
                                    <p:set>
                                      <p:cBhvr>
                                        <p:cTn id="105" dur="1" fill="hold">
                                          <p:stCondLst>
                                            <p:cond delay="0"/>
                                          </p:stCondLst>
                                        </p:cTn>
                                        <p:tgtEl>
                                          <p:spTgt spid="1137706"/>
                                        </p:tgtEl>
                                        <p:attrNameLst>
                                          <p:attrName>style.visibility</p:attrName>
                                        </p:attrNameLst>
                                      </p:cBhvr>
                                      <p:to>
                                        <p:strVal val="visible"/>
                                      </p:to>
                                    </p:set>
                                    <p:animEffect transition="in" filter="checkerboard(across)">
                                      <p:cBhvr>
                                        <p:cTn id="106" dur="500"/>
                                        <p:tgtEl>
                                          <p:spTgt spid="1137706"/>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1137707"/>
                                        </p:tgtEl>
                                        <p:attrNameLst>
                                          <p:attrName>style.visibility</p:attrName>
                                        </p:attrNameLst>
                                      </p:cBhvr>
                                      <p:to>
                                        <p:strVal val="visible"/>
                                      </p:to>
                                    </p:set>
                                    <p:animEffect transition="in" filter="checkerboard(across)">
                                      <p:cBhvr>
                                        <p:cTn id="109" dur="500"/>
                                        <p:tgtEl>
                                          <p:spTgt spid="1137707"/>
                                        </p:tgtEl>
                                      </p:cBhvr>
                                    </p:animEffect>
                                  </p:childTnLst>
                                </p:cTn>
                              </p:par>
                              <p:par>
                                <p:cTn id="110" presetID="5" presetClass="entr" presetSubtype="10" fill="hold" nodeType="withEffect">
                                  <p:stCondLst>
                                    <p:cond delay="0"/>
                                  </p:stCondLst>
                                  <p:childTnLst>
                                    <p:set>
                                      <p:cBhvr>
                                        <p:cTn id="111" dur="1" fill="hold">
                                          <p:stCondLst>
                                            <p:cond delay="0"/>
                                          </p:stCondLst>
                                        </p:cTn>
                                        <p:tgtEl>
                                          <p:spTgt spid="1137708"/>
                                        </p:tgtEl>
                                        <p:attrNameLst>
                                          <p:attrName>style.visibility</p:attrName>
                                        </p:attrNameLst>
                                      </p:cBhvr>
                                      <p:to>
                                        <p:strVal val="visible"/>
                                      </p:to>
                                    </p:set>
                                    <p:animEffect transition="in" filter="checkerboard(across)">
                                      <p:cBhvr>
                                        <p:cTn id="112" dur="500"/>
                                        <p:tgtEl>
                                          <p:spTgt spid="1137708"/>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1137699"/>
                                        </p:tgtEl>
                                        <p:attrNameLst>
                                          <p:attrName>style.visibility</p:attrName>
                                        </p:attrNameLst>
                                      </p:cBhvr>
                                      <p:to>
                                        <p:strVal val="visible"/>
                                      </p:to>
                                    </p:set>
                                    <p:animEffect transition="in" filter="checkerboard(across)">
                                      <p:cBhvr>
                                        <p:cTn id="115" dur="500"/>
                                        <p:tgtEl>
                                          <p:spTgt spid="113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7" grpId="0" build="p"/>
      <p:bldP spid="1137684" grpId="0" animBg="1"/>
      <p:bldP spid="1137685" grpId="0" animBg="1"/>
      <p:bldP spid="1137686" grpId="0" animBg="1"/>
      <p:bldP spid="1137687" grpId="0" animBg="1"/>
      <p:bldP spid="1137691" grpId="0" animBg="1"/>
      <p:bldP spid="1137692" grpId="0" animBg="1"/>
      <p:bldP spid="1137695" grpId="0" animBg="1"/>
      <p:bldP spid="1137696" grpId="0" animBg="1"/>
      <p:bldP spid="1137699" grpId="0" animBg="1"/>
      <p:bldP spid="1137700" grpId="0" animBg="1"/>
      <p:bldP spid="1137703" grpId="0" animBg="1"/>
      <p:bldP spid="1137704" grpId="0" animBg="1"/>
      <p:bldP spid="11377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Multi Channel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dirty="0"/>
              <a:t>Foundation Data : </a:t>
            </a:r>
            <a:r>
              <a:rPr lang="en-US" dirty="0" smtClean="0"/>
              <a:t>Multi-Channel &amp; Banner</a:t>
            </a:r>
            <a:endParaRPr lang="en-US" dirty="0"/>
          </a:p>
        </p:txBody>
      </p:sp>
      <p:sp>
        <p:nvSpPr>
          <p:cNvPr id="1140739" name="Rectangle 3"/>
          <p:cNvSpPr>
            <a:spLocks noGrp="1" noChangeArrowheads="1"/>
          </p:cNvSpPr>
          <p:nvPr>
            <p:ph idx="1"/>
          </p:nvPr>
        </p:nvSpPr>
        <p:spPr>
          <a:xfrm>
            <a:off x="228600" y="914400"/>
            <a:ext cx="8305800" cy="2369880"/>
          </a:xfrm>
        </p:spPr>
        <p:txBody>
          <a:bodyPr/>
          <a:lstStyle/>
          <a:p>
            <a:r>
              <a:rPr lang="en-US" dirty="0"/>
              <a:t>Multi-Channel</a:t>
            </a:r>
          </a:p>
          <a:p>
            <a:pPr lvl="1"/>
            <a:r>
              <a:rPr lang="en-US" dirty="0"/>
              <a:t>The multi-channel business structure is prevalent in today’s retail </a:t>
            </a:r>
            <a:r>
              <a:rPr lang="en-US" dirty="0" smtClean="0"/>
              <a:t>environment</a:t>
            </a:r>
          </a:p>
          <a:p>
            <a:pPr lvl="1"/>
            <a:endParaRPr lang="en-US" dirty="0"/>
          </a:p>
          <a:p>
            <a:pPr lvl="2"/>
            <a:r>
              <a:rPr lang="en-US" dirty="0"/>
              <a:t>Combination of brick and mortar stores, web stores and catalog sales channels </a:t>
            </a:r>
          </a:p>
          <a:p>
            <a:pPr lvl="2"/>
            <a:r>
              <a:rPr lang="en-US" dirty="0" smtClean="0"/>
              <a:t>Retailers </a:t>
            </a:r>
            <a:r>
              <a:rPr lang="en-US" dirty="0"/>
              <a:t>need to track the profitability of each channel</a:t>
            </a:r>
            <a:r>
              <a:rPr lang="en-US" dirty="0" smtClean="0"/>
              <a:t>.</a:t>
            </a:r>
          </a:p>
          <a:p>
            <a:pPr lvl="2"/>
            <a:endParaRPr lang="en-US" dirty="0"/>
          </a:p>
          <a:p>
            <a:pPr lvl="3"/>
            <a:r>
              <a:rPr lang="en-US" dirty="0"/>
              <a:t>To support profitability metrics, sales and inventories must be isolated by channel</a:t>
            </a:r>
          </a:p>
          <a:p>
            <a:pPr lvl="3"/>
            <a:r>
              <a:rPr lang="en-US" dirty="0"/>
              <a:t>ORMS supports the segregation of sales and inventory by channel for both stores and warehouses</a:t>
            </a:r>
          </a:p>
          <a:p>
            <a:pPr lvl="3"/>
            <a:r>
              <a:rPr lang="en-US" dirty="0"/>
              <a:t>ORDW allows for reporting at the channel level</a:t>
            </a:r>
          </a:p>
        </p:txBody>
      </p:sp>
      <p:sp>
        <p:nvSpPr>
          <p:cNvPr id="4" name="Rectangle 3"/>
          <p:cNvSpPr/>
          <p:nvPr/>
        </p:nvSpPr>
        <p:spPr>
          <a:xfrm>
            <a:off x="428596" y="3974992"/>
            <a:ext cx="7929618" cy="1215204"/>
          </a:xfrm>
          <a:prstGeom prst="rect">
            <a:avLst/>
          </a:prstGeom>
        </p:spPr>
        <p:txBody>
          <a:bodyPr wrap="square">
            <a:spAutoFit/>
          </a:bodyPr>
          <a:lstStyle/>
          <a:p>
            <a:pPr algn="l">
              <a:buFont typeface="Arial" pitchFamily="34" charset="0"/>
              <a:buChar char="•"/>
            </a:pPr>
            <a:r>
              <a:rPr lang="en-US" sz="1600" dirty="0" smtClean="0"/>
              <a:t> Banner</a:t>
            </a:r>
          </a:p>
          <a:p>
            <a:pPr algn="l">
              <a:buFontTx/>
              <a:buChar char="-"/>
            </a:pPr>
            <a:r>
              <a:rPr lang="en-US" sz="1600" dirty="0" smtClean="0">
                <a:latin typeface="+mn-lt"/>
              </a:rPr>
              <a:t>Banners are used to distinguish one area of business or corporation from </a:t>
            </a:r>
            <a:r>
              <a:rPr lang="en-US" sz="1600" dirty="0" smtClean="0">
                <a:latin typeface="+mn-lt"/>
              </a:rPr>
              <a:t>another outside organization hierarchy. </a:t>
            </a:r>
            <a:endParaRPr lang="en-US" sz="1600" dirty="0" smtClean="0">
              <a:latin typeface="+mn-lt"/>
            </a:endParaRPr>
          </a:p>
          <a:p>
            <a:pPr algn="l">
              <a:buFontTx/>
              <a:buChar char="-"/>
            </a:pPr>
            <a:r>
              <a:rPr lang="en-US" sz="1600" dirty="0" smtClean="0">
                <a:latin typeface="+mn-lt"/>
              </a:rPr>
              <a:t>Multiple channels can be associated with one banner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0739">
                                            <p:txEl>
                                              <p:pRg st="0" end="0"/>
                                            </p:txEl>
                                          </p:spTgt>
                                        </p:tgtEl>
                                        <p:attrNameLst>
                                          <p:attrName>style.visibility</p:attrName>
                                        </p:attrNameLst>
                                      </p:cBhvr>
                                      <p:to>
                                        <p:strVal val="visible"/>
                                      </p:to>
                                    </p:set>
                                    <p:anim calcmode="lin" valueType="num">
                                      <p:cBhvr additive="base">
                                        <p:cTn id="7" dur="500" fill="hold"/>
                                        <p:tgtEl>
                                          <p:spTgt spid="1140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07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40739">
                                            <p:txEl>
                                              <p:pRg st="1" end="1"/>
                                            </p:txEl>
                                          </p:spTgt>
                                        </p:tgtEl>
                                        <p:attrNameLst>
                                          <p:attrName>style.visibility</p:attrName>
                                        </p:attrNameLst>
                                      </p:cBhvr>
                                      <p:to>
                                        <p:strVal val="visible"/>
                                      </p:to>
                                    </p:set>
                                    <p:anim calcmode="lin" valueType="num">
                                      <p:cBhvr additive="base">
                                        <p:cTn id="11" dur="500" fill="hold"/>
                                        <p:tgtEl>
                                          <p:spTgt spid="11407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07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40739">
                                            <p:txEl>
                                              <p:pRg st="3" end="3"/>
                                            </p:txEl>
                                          </p:spTgt>
                                        </p:tgtEl>
                                        <p:attrNameLst>
                                          <p:attrName>style.visibility</p:attrName>
                                        </p:attrNameLst>
                                      </p:cBhvr>
                                      <p:to>
                                        <p:strVal val="visible"/>
                                      </p:to>
                                    </p:set>
                                    <p:anim calcmode="lin" valueType="num">
                                      <p:cBhvr additive="base">
                                        <p:cTn id="15" dur="500" fill="hold"/>
                                        <p:tgtEl>
                                          <p:spTgt spid="11407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07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40739">
                                            <p:txEl>
                                              <p:pRg st="4" end="4"/>
                                            </p:txEl>
                                          </p:spTgt>
                                        </p:tgtEl>
                                        <p:attrNameLst>
                                          <p:attrName>style.visibility</p:attrName>
                                        </p:attrNameLst>
                                      </p:cBhvr>
                                      <p:to>
                                        <p:strVal val="visible"/>
                                      </p:to>
                                    </p:set>
                                    <p:anim calcmode="lin" valueType="num">
                                      <p:cBhvr additive="base">
                                        <p:cTn id="19" dur="500" fill="hold"/>
                                        <p:tgtEl>
                                          <p:spTgt spid="11407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07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40739">
                                            <p:txEl>
                                              <p:pRg st="6" end="6"/>
                                            </p:txEl>
                                          </p:spTgt>
                                        </p:tgtEl>
                                        <p:attrNameLst>
                                          <p:attrName>style.visibility</p:attrName>
                                        </p:attrNameLst>
                                      </p:cBhvr>
                                      <p:to>
                                        <p:strVal val="visible"/>
                                      </p:to>
                                    </p:set>
                                    <p:anim calcmode="lin" valueType="num">
                                      <p:cBhvr additive="base">
                                        <p:cTn id="23" dur="500" fill="hold"/>
                                        <p:tgtEl>
                                          <p:spTgt spid="114073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073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40739">
                                            <p:txEl>
                                              <p:pRg st="7" end="7"/>
                                            </p:txEl>
                                          </p:spTgt>
                                        </p:tgtEl>
                                        <p:attrNameLst>
                                          <p:attrName>style.visibility</p:attrName>
                                        </p:attrNameLst>
                                      </p:cBhvr>
                                      <p:to>
                                        <p:strVal val="visible"/>
                                      </p:to>
                                    </p:set>
                                    <p:anim calcmode="lin" valueType="num">
                                      <p:cBhvr additive="base">
                                        <p:cTn id="27" dur="500" fill="hold"/>
                                        <p:tgtEl>
                                          <p:spTgt spid="114073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4073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40739">
                                            <p:txEl>
                                              <p:pRg st="8" end="8"/>
                                            </p:txEl>
                                          </p:spTgt>
                                        </p:tgtEl>
                                        <p:attrNameLst>
                                          <p:attrName>style.visibility</p:attrName>
                                        </p:attrNameLst>
                                      </p:cBhvr>
                                      <p:to>
                                        <p:strVal val="visible"/>
                                      </p:to>
                                    </p:set>
                                    <p:anim calcmode="lin" valueType="num">
                                      <p:cBhvr additive="base">
                                        <p:cTn id="31" dur="500" fill="hold"/>
                                        <p:tgtEl>
                                          <p:spTgt spid="114073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07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39"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Example</a:t>
            </a:r>
            <a:endParaRPr lang="en-US" dirty="0"/>
          </a:p>
        </p:txBody>
      </p:sp>
      <p:sp>
        <p:nvSpPr>
          <p:cNvPr id="4" name="Rectangle 3"/>
          <p:cNvSpPr txBox="1">
            <a:spLocks noChangeArrowheads="1"/>
          </p:cNvSpPr>
          <p:nvPr/>
        </p:nvSpPr>
        <p:spPr bwMode="auto">
          <a:xfrm>
            <a:off x="2209800" y="1219200"/>
            <a:ext cx="4495800" cy="5334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marL="169863" marR="0" lvl="0" indent="-169863" algn="ctr" defTabSz="914400" rtl="0" eaLnBrk="0" fontAlgn="base" latinLnBrk="0" hangingPunct="0">
              <a:lnSpc>
                <a:spcPct val="100000"/>
              </a:lnSpc>
              <a:spcBef>
                <a:spcPct val="20000"/>
              </a:spcBef>
              <a:spcAft>
                <a:spcPct val="0"/>
              </a:spcAft>
              <a:buClr>
                <a:srgbClr val="4E84C4"/>
              </a:buClr>
              <a:buSzPct val="150000"/>
              <a:buFontTx/>
              <a:buNone/>
              <a:tabLst/>
              <a:defRPr/>
            </a:pPr>
            <a:r>
              <a:rPr kumimoji="0" lang="en-US" sz="1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Traditional Multi-Channel</a:t>
            </a:r>
            <a:endParaRPr kumimoji="0" lang="en-US" sz="1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5" name="Rectangle 4"/>
          <p:cNvSpPr>
            <a:spLocks noChangeArrowheads="1"/>
          </p:cNvSpPr>
          <p:nvPr/>
        </p:nvSpPr>
        <p:spPr bwMode="auto">
          <a:xfrm>
            <a:off x="2116138" y="1676400"/>
            <a:ext cx="1465262" cy="636588"/>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Brick &amp; </a:t>
            </a:r>
          </a:p>
          <a:p>
            <a:pPr eaLnBrk="0" hangingPunct="0">
              <a:lnSpc>
                <a:spcPct val="100000"/>
              </a:lnSpc>
              <a:spcBef>
                <a:spcPct val="0"/>
              </a:spcBef>
              <a:buClrTx/>
              <a:buNone/>
            </a:pPr>
            <a:r>
              <a:rPr lang="en-US" sz="1800" dirty="0" smtClean="0">
                <a:solidFill>
                  <a:schemeClr val="bg1"/>
                </a:solidFill>
                <a:effectLst>
                  <a:outerShdw blurRad="38100" dist="38100" dir="2700000" algn="tl">
                    <a:srgbClr val="000000"/>
                  </a:outerShdw>
                </a:effectLst>
              </a:rPr>
              <a:t>Mortar</a:t>
            </a:r>
            <a:endParaRPr lang="en-US" sz="1800" dirty="0">
              <a:solidFill>
                <a:schemeClr val="bg1"/>
              </a:solidFill>
              <a:effectLst>
                <a:outerShdw blurRad="38100" dist="38100" dir="2700000" algn="tl">
                  <a:srgbClr val="000000"/>
                </a:outerShdw>
              </a:effectLst>
            </a:endParaRPr>
          </a:p>
        </p:txBody>
      </p:sp>
      <p:sp>
        <p:nvSpPr>
          <p:cNvPr id="6" name="Rectangle 5"/>
          <p:cNvSpPr>
            <a:spLocks noChangeArrowheads="1"/>
          </p:cNvSpPr>
          <p:nvPr/>
        </p:nvSpPr>
        <p:spPr bwMode="auto">
          <a:xfrm>
            <a:off x="3716338" y="1676400"/>
            <a:ext cx="1465262" cy="636588"/>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Catalog</a:t>
            </a:r>
          </a:p>
        </p:txBody>
      </p:sp>
      <p:sp>
        <p:nvSpPr>
          <p:cNvPr id="7" name="Rectangle 6"/>
          <p:cNvSpPr>
            <a:spLocks noChangeArrowheads="1"/>
          </p:cNvSpPr>
          <p:nvPr/>
        </p:nvSpPr>
        <p:spPr bwMode="auto">
          <a:xfrm>
            <a:off x="5392738" y="1676400"/>
            <a:ext cx="1465262" cy="636588"/>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E-Store</a:t>
            </a:r>
          </a:p>
        </p:txBody>
      </p:sp>
      <p:sp>
        <p:nvSpPr>
          <p:cNvPr id="8" name="Rectangle 7"/>
          <p:cNvSpPr>
            <a:spLocks noChangeArrowheads="1"/>
          </p:cNvSpPr>
          <p:nvPr/>
        </p:nvSpPr>
        <p:spPr bwMode="auto">
          <a:xfrm>
            <a:off x="2133600" y="4926013"/>
            <a:ext cx="1465263" cy="636587"/>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Regular</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Orders</a:t>
            </a:r>
          </a:p>
        </p:txBody>
      </p:sp>
      <p:sp>
        <p:nvSpPr>
          <p:cNvPr id="9" name="Rectangle 8"/>
          <p:cNvSpPr>
            <a:spLocks noChangeArrowheads="1"/>
          </p:cNvSpPr>
          <p:nvPr/>
        </p:nvSpPr>
        <p:spPr bwMode="auto">
          <a:xfrm>
            <a:off x="3733800" y="4926013"/>
            <a:ext cx="1465263" cy="636587"/>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Investment</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Buy</a:t>
            </a:r>
          </a:p>
        </p:txBody>
      </p:sp>
      <p:sp>
        <p:nvSpPr>
          <p:cNvPr id="10" name="Rectangle 9"/>
          <p:cNvSpPr>
            <a:spLocks noChangeArrowheads="1"/>
          </p:cNvSpPr>
          <p:nvPr/>
        </p:nvSpPr>
        <p:spPr bwMode="auto">
          <a:xfrm>
            <a:off x="5410200" y="4926013"/>
            <a:ext cx="1465263" cy="636587"/>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p:spPr>
        <p:txBody>
          <a:bodyPr wrap="none" anchor="ctr"/>
          <a:lstStyle/>
          <a:p>
            <a:pPr eaLnBrk="0" hangingPunct="0">
              <a:lnSpc>
                <a:spcPct val="100000"/>
              </a:lnSpc>
              <a:spcBef>
                <a:spcPct val="0"/>
              </a:spcBef>
              <a:buClrTx/>
              <a:buNone/>
            </a:pPr>
            <a:r>
              <a:rPr lang="en-US" sz="1800" dirty="0" smtClean="0">
                <a:solidFill>
                  <a:schemeClr val="bg1"/>
                </a:solidFill>
                <a:effectLst>
                  <a:outerShdw blurRad="38100" dist="38100" dir="2700000" algn="tl">
                    <a:srgbClr val="000000"/>
                  </a:outerShdw>
                </a:effectLst>
              </a:rPr>
              <a:t>Promotions</a:t>
            </a:r>
            <a:endParaRPr lang="en-US" sz="1800" dirty="0">
              <a:solidFill>
                <a:schemeClr val="bg1"/>
              </a:solidFill>
              <a:effectLst>
                <a:outerShdw blurRad="38100" dist="38100" dir="2700000" algn="tl">
                  <a:srgbClr val="000000"/>
                </a:outerShdw>
              </a:effectLst>
            </a:endParaRPr>
          </a:p>
        </p:txBody>
      </p:sp>
      <p:sp>
        <p:nvSpPr>
          <p:cNvPr id="11" name="Rectangle 10"/>
          <p:cNvSpPr>
            <a:spLocks noChangeArrowheads="1"/>
          </p:cNvSpPr>
          <p:nvPr/>
        </p:nvSpPr>
        <p:spPr bwMode="auto">
          <a:xfrm>
            <a:off x="2057400" y="4191000"/>
            <a:ext cx="4953000" cy="5334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800" b="0" dirty="0">
                <a:effectLst>
                  <a:outerShdw blurRad="38100" dist="38100" dir="2700000" algn="tl">
                    <a:srgbClr val="C0C0C0"/>
                  </a:outerShdw>
                </a:effectLst>
              </a:rPr>
              <a:t>Use for Inventory Segregation for Single-Channel Retailer</a:t>
            </a:r>
          </a:p>
        </p:txBody>
      </p:sp>
      <p:sp>
        <p:nvSpPr>
          <p:cNvPr id="12" name="Line 11"/>
          <p:cNvSpPr>
            <a:spLocks noChangeShapeType="1"/>
          </p:cNvSpPr>
          <p:nvPr/>
        </p:nvSpPr>
        <p:spPr bwMode="auto">
          <a:xfrm>
            <a:off x="762000" y="2514600"/>
            <a:ext cx="7620000" cy="0"/>
          </a:xfrm>
          <a:prstGeom prst="line">
            <a:avLst/>
          </a:prstGeom>
          <a:noFill/>
          <a:ln w="76200" cmpd="tri">
            <a:solidFill>
              <a:schemeClr val="tx1"/>
            </a:solidFill>
            <a:round/>
            <a:headEnd/>
            <a:tailEnd/>
          </a:ln>
          <a:effectLst/>
        </p:spPr>
        <p:txBody>
          <a:bodyPr/>
          <a:lstStyle/>
          <a:p>
            <a:endParaRPr lang="en-US"/>
          </a:p>
        </p:txBody>
      </p:sp>
      <p:sp>
        <p:nvSpPr>
          <p:cNvPr id="13" name="Rectangle 13"/>
          <p:cNvSpPr>
            <a:spLocks noChangeArrowheads="1"/>
          </p:cNvSpPr>
          <p:nvPr/>
        </p:nvSpPr>
        <p:spPr bwMode="auto">
          <a:xfrm>
            <a:off x="1336675" y="3173413"/>
            <a:ext cx="1465263" cy="636587"/>
          </a:xfrm>
          <a:prstGeom prst="rect">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Primary</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Stores</a:t>
            </a:r>
          </a:p>
        </p:txBody>
      </p:sp>
      <p:sp>
        <p:nvSpPr>
          <p:cNvPr id="14" name="Rectangle 14"/>
          <p:cNvSpPr>
            <a:spLocks noChangeArrowheads="1"/>
          </p:cNvSpPr>
          <p:nvPr/>
        </p:nvSpPr>
        <p:spPr bwMode="auto">
          <a:xfrm>
            <a:off x="2936875" y="3173413"/>
            <a:ext cx="1465263" cy="636587"/>
          </a:xfrm>
          <a:prstGeom prst="rect">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Kids</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Stores</a:t>
            </a:r>
          </a:p>
        </p:txBody>
      </p:sp>
      <p:sp>
        <p:nvSpPr>
          <p:cNvPr id="15" name="Rectangle 15"/>
          <p:cNvSpPr>
            <a:spLocks noChangeArrowheads="1"/>
          </p:cNvSpPr>
          <p:nvPr/>
        </p:nvSpPr>
        <p:spPr bwMode="auto">
          <a:xfrm>
            <a:off x="4613275" y="3173413"/>
            <a:ext cx="1465263" cy="636587"/>
          </a:xfrm>
          <a:prstGeom prst="rect">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Primary</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Catalog</a:t>
            </a:r>
          </a:p>
        </p:txBody>
      </p:sp>
      <p:sp>
        <p:nvSpPr>
          <p:cNvPr id="16" name="Rectangle 16"/>
          <p:cNvSpPr>
            <a:spLocks noChangeArrowheads="1"/>
          </p:cNvSpPr>
          <p:nvPr/>
        </p:nvSpPr>
        <p:spPr bwMode="auto">
          <a:xfrm>
            <a:off x="6307138" y="3173413"/>
            <a:ext cx="1465262" cy="636587"/>
          </a:xfrm>
          <a:prstGeom prst="rect">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Kids</a:t>
            </a:r>
          </a:p>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Catalog</a:t>
            </a:r>
          </a:p>
        </p:txBody>
      </p:sp>
      <p:sp>
        <p:nvSpPr>
          <p:cNvPr id="17" name="Rectangle 17"/>
          <p:cNvSpPr>
            <a:spLocks noChangeArrowheads="1"/>
          </p:cNvSpPr>
          <p:nvPr/>
        </p:nvSpPr>
        <p:spPr bwMode="auto">
          <a:xfrm>
            <a:off x="2286000" y="2667000"/>
            <a:ext cx="4495800" cy="5334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800" b="0" dirty="0">
                <a:effectLst>
                  <a:outerShdw blurRad="38100" dist="38100" dir="2700000" algn="tl">
                    <a:srgbClr val="C0C0C0"/>
                  </a:outerShdw>
                </a:effectLst>
              </a:rPr>
              <a:t>Segregate by Concept</a:t>
            </a:r>
          </a:p>
        </p:txBody>
      </p:sp>
      <p:sp>
        <p:nvSpPr>
          <p:cNvPr id="18" name="Line 18"/>
          <p:cNvSpPr>
            <a:spLocks noChangeShapeType="1"/>
          </p:cNvSpPr>
          <p:nvPr/>
        </p:nvSpPr>
        <p:spPr bwMode="auto">
          <a:xfrm>
            <a:off x="762000" y="4114800"/>
            <a:ext cx="7620000" cy="0"/>
          </a:xfrm>
          <a:prstGeom prst="line">
            <a:avLst/>
          </a:prstGeom>
          <a:noFill/>
          <a:ln w="76200" cmpd="tri">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r>
              <a:rPr lang="en-US"/>
              <a:t>Foundation Data : Multi-Channel</a:t>
            </a:r>
          </a:p>
        </p:txBody>
      </p:sp>
      <p:sp>
        <p:nvSpPr>
          <p:cNvPr id="1141763" name="Rectangle 3"/>
          <p:cNvSpPr>
            <a:spLocks noGrp="1" noChangeArrowheads="1"/>
          </p:cNvSpPr>
          <p:nvPr>
            <p:ph idx="1"/>
          </p:nvPr>
        </p:nvSpPr>
        <p:spPr>
          <a:xfrm>
            <a:off x="228600" y="914400"/>
            <a:ext cx="8305800" cy="1766637"/>
          </a:xfrm>
        </p:spPr>
        <p:txBody>
          <a:bodyPr/>
          <a:lstStyle/>
          <a:p>
            <a:r>
              <a:rPr lang="en-US" b="0" dirty="0"/>
              <a:t>What makes an </a:t>
            </a:r>
            <a:r>
              <a:rPr lang="en-US" b="0" dirty="0" smtClean="0"/>
              <a:t>ORMS </a:t>
            </a:r>
            <a:r>
              <a:rPr lang="en-US" b="0" dirty="0"/>
              <a:t>installation multi-channel?</a:t>
            </a:r>
          </a:p>
          <a:p>
            <a:endParaRPr lang="en-US" b="0" dirty="0"/>
          </a:p>
          <a:p>
            <a:pPr lvl="1"/>
            <a:r>
              <a:rPr lang="en-US" dirty="0" smtClean="0"/>
              <a:t>If </a:t>
            </a:r>
            <a:r>
              <a:rPr lang="en-US" dirty="0"/>
              <a:t>there is any possibility multi-channel will be used, should be set up at install</a:t>
            </a:r>
          </a:p>
          <a:p>
            <a:pPr lvl="1"/>
            <a:endParaRPr lang="en-US" dirty="0"/>
          </a:p>
          <a:p>
            <a:pPr lvl="1"/>
            <a:r>
              <a:rPr lang="en-US" dirty="0"/>
              <a:t>If install is multi-channel, a channel must be selected for each store and warehouse, BUT can be changed over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en-US"/>
              <a:t>Foundation Data : Multi-Channel</a:t>
            </a:r>
          </a:p>
        </p:txBody>
      </p:sp>
      <p:sp>
        <p:nvSpPr>
          <p:cNvPr id="1142787" name="Rectangle 3"/>
          <p:cNvSpPr>
            <a:spLocks noGrp="1" noChangeArrowheads="1"/>
          </p:cNvSpPr>
          <p:nvPr>
            <p:ph idx="1"/>
          </p:nvPr>
        </p:nvSpPr>
        <p:spPr>
          <a:xfrm>
            <a:off x="228600" y="914400"/>
            <a:ext cx="8305800" cy="4776692"/>
          </a:xfrm>
        </p:spPr>
        <p:txBody>
          <a:bodyPr/>
          <a:lstStyle/>
          <a:p>
            <a:r>
              <a:rPr lang="en-US" b="0" dirty="0"/>
              <a:t>Store Channel Field – For Multi Channel</a:t>
            </a:r>
          </a:p>
          <a:p>
            <a:pPr lvl="1"/>
            <a:r>
              <a:rPr lang="en-US" dirty="0"/>
              <a:t>Associates the store to a channel</a:t>
            </a:r>
          </a:p>
          <a:p>
            <a:pPr lvl="1"/>
            <a:endParaRPr lang="en-US" dirty="0"/>
          </a:p>
          <a:p>
            <a:pPr lvl="1"/>
            <a:r>
              <a:rPr lang="en-US" dirty="0" smtClean="0"/>
              <a:t>The </a:t>
            </a:r>
            <a:r>
              <a:rPr lang="en-US" dirty="0"/>
              <a:t>key difference between a brick and mortar selling location and web store/catalog channel:</a:t>
            </a:r>
          </a:p>
          <a:p>
            <a:pPr lvl="2"/>
            <a:r>
              <a:rPr lang="en-US" dirty="0"/>
              <a:t>A web store/catalog does not stock inventory; instead they send all items bought from the website/catalog direct to consumer from a central warehouse</a:t>
            </a:r>
          </a:p>
          <a:p>
            <a:pPr lvl="2"/>
            <a:r>
              <a:rPr lang="en-US" dirty="0"/>
              <a:t>Brick &amp; Mortar Stores are selling/stocking locations, </a:t>
            </a:r>
          </a:p>
          <a:p>
            <a:pPr lvl="2">
              <a:buFontTx/>
              <a:buNone/>
            </a:pPr>
            <a:endParaRPr lang="en-US" dirty="0"/>
          </a:p>
          <a:p>
            <a:pPr lvl="1"/>
            <a:r>
              <a:rPr lang="en-US" dirty="0"/>
              <a:t>When setting up a Store, it will be classified as “stock holding or “non-stock holding” </a:t>
            </a:r>
            <a:r>
              <a:rPr lang="en-US" dirty="0" smtClean="0"/>
              <a:t>location</a:t>
            </a:r>
          </a:p>
          <a:p>
            <a:pPr lvl="1"/>
            <a:endParaRPr lang="en-US" dirty="0" smtClean="0"/>
          </a:p>
          <a:p>
            <a:r>
              <a:rPr lang="en-US" dirty="0" smtClean="0"/>
              <a:t>Warehouse Channel Field – For Multi Channel</a:t>
            </a:r>
          </a:p>
          <a:p>
            <a:pPr lvl="1"/>
            <a:r>
              <a:rPr lang="en-US" dirty="0" smtClean="0"/>
              <a:t>Associate Virtual warehouse to a channel</a:t>
            </a:r>
          </a:p>
          <a:p>
            <a:pPr lvl="1"/>
            <a:r>
              <a:rPr lang="en-US" dirty="0" smtClean="0"/>
              <a:t>Virtual warehouse are associated to Physical warehouse</a:t>
            </a:r>
          </a:p>
          <a:p>
            <a:pPr lvl="1"/>
            <a:r>
              <a:rPr lang="en-US" dirty="0" smtClean="0"/>
              <a:t>All the transaction are done at Virtual Warehouse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2787">
                                            <p:txEl>
                                              <p:pRg st="0" end="0"/>
                                            </p:txEl>
                                          </p:spTgt>
                                        </p:tgtEl>
                                        <p:attrNameLst>
                                          <p:attrName>style.visibility</p:attrName>
                                        </p:attrNameLst>
                                      </p:cBhvr>
                                      <p:to>
                                        <p:strVal val="visible"/>
                                      </p:to>
                                    </p:set>
                                    <p:anim calcmode="lin" valueType="num">
                                      <p:cBhvr additive="base">
                                        <p:cTn id="7" dur="500" fill="hold"/>
                                        <p:tgtEl>
                                          <p:spTgt spid="1142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2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42787">
                                            <p:txEl>
                                              <p:pRg st="1" end="1"/>
                                            </p:txEl>
                                          </p:spTgt>
                                        </p:tgtEl>
                                        <p:attrNameLst>
                                          <p:attrName>style.visibility</p:attrName>
                                        </p:attrNameLst>
                                      </p:cBhvr>
                                      <p:to>
                                        <p:strVal val="visible"/>
                                      </p:to>
                                    </p:set>
                                    <p:anim calcmode="lin" valueType="num">
                                      <p:cBhvr additive="base">
                                        <p:cTn id="11" dur="500" fill="hold"/>
                                        <p:tgtEl>
                                          <p:spTgt spid="1142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2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42787">
                                            <p:txEl>
                                              <p:pRg st="3" end="3"/>
                                            </p:txEl>
                                          </p:spTgt>
                                        </p:tgtEl>
                                        <p:attrNameLst>
                                          <p:attrName>style.visibility</p:attrName>
                                        </p:attrNameLst>
                                      </p:cBhvr>
                                      <p:to>
                                        <p:strVal val="visible"/>
                                      </p:to>
                                    </p:set>
                                    <p:anim calcmode="lin" valueType="num">
                                      <p:cBhvr additive="base">
                                        <p:cTn id="15" dur="500" fill="hold"/>
                                        <p:tgtEl>
                                          <p:spTgt spid="11427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278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42787">
                                            <p:txEl>
                                              <p:pRg st="4" end="4"/>
                                            </p:txEl>
                                          </p:spTgt>
                                        </p:tgtEl>
                                        <p:attrNameLst>
                                          <p:attrName>style.visibility</p:attrName>
                                        </p:attrNameLst>
                                      </p:cBhvr>
                                      <p:to>
                                        <p:strVal val="visible"/>
                                      </p:to>
                                    </p:set>
                                    <p:anim calcmode="lin" valueType="num">
                                      <p:cBhvr additive="base">
                                        <p:cTn id="19" dur="500" fill="hold"/>
                                        <p:tgtEl>
                                          <p:spTgt spid="11427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278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42787">
                                            <p:txEl>
                                              <p:pRg st="5" end="5"/>
                                            </p:txEl>
                                          </p:spTgt>
                                        </p:tgtEl>
                                        <p:attrNameLst>
                                          <p:attrName>style.visibility</p:attrName>
                                        </p:attrNameLst>
                                      </p:cBhvr>
                                      <p:to>
                                        <p:strVal val="visible"/>
                                      </p:to>
                                    </p:set>
                                    <p:anim calcmode="lin" valueType="num">
                                      <p:cBhvr additive="base">
                                        <p:cTn id="23" dur="500" fill="hold"/>
                                        <p:tgtEl>
                                          <p:spTgt spid="114278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4278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42787">
                                            <p:txEl>
                                              <p:pRg st="7" end="7"/>
                                            </p:txEl>
                                          </p:spTgt>
                                        </p:tgtEl>
                                        <p:attrNameLst>
                                          <p:attrName>style.visibility</p:attrName>
                                        </p:attrNameLst>
                                      </p:cBhvr>
                                      <p:to>
                                        <p:strVal val="visible"/>
                                      </p:to>
                                    </p:set>
                                    <p:anim calcmode="lin" valueType="num">
                                      <p:cBhvr additive="base">
                                        <p:cTn id="27" dur="500" fill="hold"/>
                                        <p:tgtEl>
                                          <p:spTgt spid="114278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427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42787">
                                            <p:txEl>
                                              <p:pRg st="9" end="9"/>
                                            </p:txEl>
                                          </p:spTgt>
                                        </p:tgtEl>
                                        <p:attrNameLst>
                                          <p:attrName>style.visibility</p:attrName>
                                        </p:attrNameLst>
                                      </p:cBhvr>
                                      <p:to>
                                        <p:strVal val="visible"/>
                                      </p:to>
                                    </p:set>
                                    <p:anim calcmode="lin" valueType="num">
                                      <p:cBhvr additive="base">
                                        <p:cTn id="33" dur="500" fill="hold"/>
                                        <p:tgtEl>
                                          <p:spTgt spid="1142787">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42787">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42787">
                                            <p:txEl>
                                              <p:pRg st="10" end="10"/>
                                            </p:txEl>
                                          </p:spTgt>
                                        </p:tgtEl>
                                        <p:attrNameLst>
                                          <p:attrName>style.visibility</p:attrName>
                                        </p:attrNameLst>
                                      </p:cBhvr>
                                      <p:to>
                                        <p:strVal val="visible"/>
                                      </p:to>
                                    </p:set>
                                    <p:anim calcmode="lin" valueType="num">
                                      <p:cBhvr additive="base">
                                        <p:cTn id="37" dur="500" fill="hold"/>
                                        <p:tgtEl>
                                          <p:spTgt spid="1142787">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2787">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42787">
                                            <p:txEl>
                                              <p:pRg st="11" end="11"/>
                                            </p:txEl>
                                          </p:spTgt>
                                        </p:tgtEl>
                                        <p:attrNameLst>
                                          <p:attrName>style.visibility</p:attrName>
                                        </p:attrNameLst>
                                      </p:cBhvr>
                                      <p:to>
                                        <p:strVal val="visible"/>
                                      </p:to>
                                    </p:set>
                                    <p:anim calcmode="lin" valueType="num">
                                      <p:cBhvr additive="base">
                                        <p:cTn id="41" dur="500" fill="hold"/>
                                        <p:tgtEl>
                                          <p:spTgt spid="1142787">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42787">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42787">
                                            <p:txEl>
                                              <p:pRg st="12" end="12"/>
                                            </p:txEl>
                                          </p:spTgt>
                                        </p:tgtEl>
                                        <p:attrNameLst>
                                          <p:attrName>style.visibility</p:attrName>
                                        </p:attrNameLst>
                                      </p:cBhvr>
                                      <p:to>
                                        <p:strVal val="visible"/>
                                      </p:to>
                                    </p:set>
                                    <p:anim calcmode="lin" valueType="num">
                                      <p:cBhvr additive="base">
                                        <p:cTn id="45" dur="500" fill="hold"/>
                                        <p:tgtEl>
                                          <p:spTgt spid="114278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427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a:xfrm>
            <a:off x="228600" y="71414"/>
            <a:ext cx="8763000" cy="498475"/>
          </a:xfrm>
        </p:spPr>
        <p:txBody>
          <a:bodyPr/>
          <a:lstStyle/>
          <a:p>
            <a:r>
              <a:rPr lang="en-US" dirty="0"/>
              <a:t>Organization Hierarchy Diagram - Example</a:t>
            </a:r>
          </a:p>
        </p:txBody>
      </p:sp>
      <p:pic>
        <p:nvPicPr>
          <p:cNvPr id="4" name="Picture 3" descr="Org Structure.jpg"/>
          <p:cNvPicPr>
            <a:picLocks noChangeAspect="1"/>
          </p:cNvPicPr>
          <p:nvPr/>
        </p:nvPicPr>
        <p:blipFill>
          <a:blip r:embed="rId2" cstate="print"/>
          <a:stretch>
            <a:fillRect/>
          </a:stretch>
        </p:blipFill>
        <p:spPr>
          <a:xfrm>
            <a:off x="357158" y="571480"/>
            <a:ext cx="8501121" cy="5734071"/>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GB"/>
              <a:t>Organisation Hierarchy: System Options</a:t>
            </a:r>
          </a:p>
        </p:txBody>
      </p:sp>
      <p:graphicFrame>
        <p:nvGraphicFramePr>
          <p:cNvPr id="6" name="Group 4"/>
          <p:cNvGraphicFramePr>
            <a:graphicFrameLocks noGrp="1"/>
          </p:cNvGraphicFramePr>
          <p:nvPr/>
        </p:nvGraphicFramePr>
        <p:xfrm>
          <a:off x="357158" y="928670"/>
          <a:ext cx="8077200" cy="2560320"/>
        </p:xfrm>
        <a:graphic>
          <a:graphicData uri="http://schemas.openxmlformats.org/drawingml/2006/table">
            <a:tbl>
              <a:tblPr/>
              <a:tblGrid>
                <a:gridCol w="2039938"/>
                <a:gridCol w="2303462"/>
                <a:gridCol w="1352550"/>
                <a:gridCol w="2381250"/>
              </a:tblGrid>
              <a:tr h="762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17510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Times New Roman" pitchFamily="18" charset="0"/>
                          <a:cs typeface="Arial" charset="0"/>
                        </a:rPr>
                        <a:t>Organizational Hierarchy System of Record Indicator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Times New Roman" pitchFamily="18" charset="0"/>
                          <a:cs typeface="Arial" charset="0"/>
                        </a:rPr>
                        <a:t>Indicates whether RMS is the System of Record for organizational hierarchy information.  This is a required data element and valid values are Y or 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Times New Roman" pitchFamily="18" charset="0"/>
                          <a:cs typeface="Arial" charset="0"/>
                        </a:rPr>
                        <a:t>Y, 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Mincho" pitchFamily="49" charset="-128"/>
                          <a:cs typeface="Arial" charset="0"/>
                        </a:rPr>
                        <a:t>If this value is set to “N” users can only View the organizational hierarchy information.</a:t>
                      </a:r>
                      <a:endParaRPr kumimoji="0" lang="en-US" altLang="ja-JP" sz="1400" b="1" i="0" u="none" strike="noStrike" cap="none" normalizeH="0" baseline="0" dirty="0" smtClean="0">
                        <a:ln>
                          <a:noFill/>
                        </a:ln>
                        <a:solidFill>
                          <a:schemeClr val="bg1"/>
                        </a:solidFill>
                        <a:effectLst/>
                        <a:latin typeface="Arial"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Mincho" pitchFamily="49" charset="-128"/>
                          <a:cs typeface="Arial" charset="0"/>
                        </a:rPr>
                        <a:t>If this value is set to “Y” users will have the capability to Create, Edit &amp; View.</a:t>
                      </a:r>
                      <a:endParaRPr kumimoji="0" lang="en-US" altLang="ja-JP" sz="1400" b="1" i="0" u="none" strike="noStrike" cap="none" normalizeH="0" baseline="0" dirty="0" smtClean="0">
                        <a:ln>
                          <a:noFill/>
                        </a:ln>
                        <a:solidFill>
                          <a:schemeClr val="bg1"/>
                        </a:solidFill>
                        <a:effectLst/>
                        <a:latin typeface="Arial" charset="0"/>
                        <a:ea typeface="MS PGothic" pitchFamily="34" charset="-128"/>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Calendar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a:xfrm>
            <a:off x="161925" y="53975"/>
            <a:ext cx="8753475" cy="481670"/>
          </a:xfrm>
        </p:spPr>
        <p:txBody>
          <a:bodyPr/>
          <a:lstStyle/>
          <a:p>
            <a:r>
              <a:rPr lang="en-GB" dirty="0" smtClean="0"/>
              <a:t>Multi Channel: </a:t>
            </a:r>
            <a:r>
              <a:rPr lang="en-GB" dirty="0"/>
              <a:t>System Options</a:t>
            </a:r>
          </a:p>
        </p:txBody>
      </p:sp>
      <p:graphicFrame>
        <p:nvGraphicFramePr>
          <p:cNvPr id="5" name="Group 3"/>
          <p:cNvGraphicFramePr>
            <a:graphicFrameLocks noGrp="1"/>
          </p:cNvGraphicFramePr>
          <p:nvPr>
            <p:ph idx="1"/>
          </p:nvPr>
        </p:nvGraphicFramePr>
        <p:xfrm>
          <a:off x="485804" y="1071546"/>
          <a:ext cx="8229600" cy="4076700"/>
        </p:xfrm>
        <a:graphic>
          <a:graphicData uri="http://schemas.openxmlformats.org/drawingml/2006/table">
            <a:tbl>
              <a:tblPr/>
              <a:tblGrid>
                <a:gridCol w="2157413"/>
                <a:gridCol w="2185987"/>
                <a:gridCol w="1295400"/>
                <a:gridCol w="2590800"/>
              </a:tblGrid>
              <a:tr h="863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32131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dirty="0" smtClean="0">
                          <a:ln>
                            <a:noFill/>
                          </a:ln>
                          <a:solidFill>
                            <a:schemeClr val="bg1"/>
                          </a:solidFill>
                          <a:effectLst/>
                          <a:latin typeface="Arial" charset="0"/>
                        </a:rPr>
                        <a:t>Multi-Channel Indicator</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dirty="0" smtClean="0">
                        <a:ln>
                          <a:noFill/>
                        </a:ln>
                        <a:solidFill>
                          <a:schemeClr val="bg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Indicates whether the Oracle Retail multi-channel feature is turned on.</a:t>
                      </a:r>
                      <a:r>
                        <a:rPr kumimoji="0" lang="en-US" sz="1400" b="0" i="0" u="none" strike="noStrike" cap="none" normalizeH="0" baseline="0" dirty="0" smtClean="0">
                          <a:ln>
                            <a:noFill/>
                          </a:ln>
                          <a:solidFill>
                            <a:schemeClr val="bg1"/>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Y, N</a:t>
                      </a:r>
                      <a:r>
                        <a:rPr kumimoji="0" lang="en-US" sz="1400" b="0" i="0" u="none" strike="noStrike" cap="none" normalizeH="0" baseline="0" dirty="0" smtClean="0">
                          <a:ln>
                            <a:noFill/>
                          </a:ln>
                          <a:solidFill>
                            <a:schemeClr val="bg1"/>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If the is “N”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The channel feature will not be used and virtual warehouses will not exist</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400" b="1" i="0" u="none" strike="noStrike" cap="none" normalizeH="0" baseline="0" dirty="0" smtClean="0">
                        <a:ln>
                          <a:noFill/>
                        </a:ln>
                        <a:solidFill>
                          <a:schemeClr val="bg1"/>
                        </a:solidFill>
                        <a:effectLst/>
                        <a:latin typeface="Arial"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If this is “Y”</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The multi-channel feature will be used and at least 1 virtual warehouse needs to be created for every physical warehouse</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Transfer Entity &amp; Zones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52" name="Rectangle 8"/>
          <p:cNvSpPr>
            <a:spLocks noGrp="1" noChangeArrowheads="1"/>
          </p:cNvSpPr>
          <p:nvPr>
            <p:ph type="title"/>
          </p:nvPr>
        </p:nvSpPr>
        <p:spPr>
          <a:xfrm>
            <a:off x="228600" y="71414"/>
            <a:ext cx="8763000" cy="498475"/>
          </a:xfrm>
          <a:noFill/>
          <a:ln/>
        </p:spPr>
        <p:txBody>
          <a:bodyPr/>
          <a:lstStyle/>
          <a:p>
            <a:r>
              <a:rPr lang="en-US" dirty="0"/>
              <a:t>Foundation Data : </a:t>
            </a:r>
            <a:r>
              <a:rPr lang="en-US" dirty="0" smtClean="0"/>
              <a:t>Transfer  Entity</a:t>
            </a:r>
            <a:endParaRPr lang="en-US" dirty="0"/>
          </a:p>
        </p:txBody>
      </p:sp>
      <p:grpSp>
        <p:nvGrpSpPr>
          <p:cNvPr id="2" name="Group 3"/>
          <p:cNvGrpSpPr>
            <a:grpSpLocks/>
          </p:cNvGrpSpPr>
          <p:nvPr/>
        </p:nvGrpSpPr>
        <p:grpSpPr bwMode="auto">
          <a:xfrm>
            <a:off x="685800" y="1981200"/>
            <a:ext cx="2590800" cy="1905000"/>
            <a:chOff x="576" y="1776"/>
            <a:chExt cx="1632" cy="1200"/>
          </a:xfrm>
        </p:grpSpPr>
        <p:pic>
          <p:nvPicPr>
            <p:cNvPr id="7" name="Picture 4"/>
            <p:cNvPicPr>
              <a:picLocks noChangeAspect="1" noChangeArrowheads="1"/>
            </p:cNvPicPr>
            <p:nvPr/>
          </p:nvPicPr>
          <p:blipFill>
            <a:blip r:embed="rId2" cstate="print"/>
            <a:srcRect/>
            <a:stretch>
              <a:fillRect/>
            </a:stretch>
          </p:blipFill>
          <p:spPr bwMode="auto">
            <a:xfrm>
              <a:off x="576" y="2545"/>
              <a:ext cx="528" cy="431"/>
            </a:xfrm>
            <a:prstGeom prst="rect">
              <a:avLst/>
            </a:prstGeom>
            <a:noFill/>
          </p:spPr>
        </p:pic>
        <p:pic>
          <p:nvPicPr>
            <p:cNvPr id="8" name="Picture 5"/>
            <p:cNvPicPr>
              <a:picLocks noChangeAspect="1" noChangeArrowheads="1"/>
            </p:cNvPicPr>
            <p:nvPr/>
          </p:nvPicPr>
          <p:blipFill>
            <a:blip r:embed="rId2" cstate="print"/>
            <a:srcRect/>
            <a:stretch>
              <a:fillRect/>
            </a:stretch>
          </p:blipFill>
          <p:spPr bwMode="auto">
            <a:xfrm>
              <a:off x="1152" y="1776"/>
              <a:ext cx="528" cy="431"/>
            </a:xfrm>
            <a:prstGeom prst="rect">
              <a:avLst/>
            </a:prstGeom>
            <a:noFill/>
          </p:spPr>
        </p:pic>
        <p:pic>
          <p:nvPicPr>
            <p:cNvPr id="9" name="Picture 6"/>
            <p:cNvPicPr>
              <a:picLocks noChangeAspect="1" noChangeArrowheads="1"/>
            </p:cNvPicPr>
            <p:nvPr/>
          </p:nvPicPr>
          <p:blipFill>
            <a:blip r:embed="rId2" cstate="print"/>
            <a:srcRect/>
            <a:stretch>
              <a:fillRect/>
            </a:stretch>
          </p:blipFill>
          <p:spPr bwMode="auto">
            <a:xfrm>
              <a:off x="1680" y="2545"/>
              <a:ext cx="528" cy="431"/>
            </a:xfrm>
            <a:prstGeom prst="rect">
              <a:avLst/>
            </a:prstGeom>
            <a:noFill/>
          </p:spPr>
        </p:pic>
        <p:sp>
          <p:nvSpPr>
            <p:cNvPr id="10" name="AutoShape 7"/>
            <p:cNvSpPr>
              <a:spLocks noChangeArrowheads="1"/>
            </p:cNvSpPr>
            <p:nvPr/>
          </p:nvSpPr>
          <p:spPr bwMode="auto">
            <a:xfrm>
              <a:off x="1152" y="2640"/>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1" name="AutoShape 8"/>
            <p:cNvSpPr>
              <a:spLocks noChangeArrowheads="1"/>
            </p:cNvSpPr>
            <p:nvPr/>
          </p:nvSpPr>
          <p:spPr bwMode="auto">
            <a:xfrm rot="-2921170">
              <a:off x="720"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2" name="AutoShape 9"/>
            <p:cNvSpPr>
              <a:spLocks noChangeArrowheads="1"/>
            </p:cNvSpPr>
            <p:nvPr/>
          </p:nvSpPr>
          <p:spPr bwMode="auto">
            <a:xfrm rot="3048147">
              <a:off x="1584"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grpSp>
      <p:grpSp>
        <p:nvGrpSpPr>
          <p:cNvPr id="3" name="Group 10"/>
          <p:cNvGrpSpPr>
            <a:grpSpLocks/>
          </p:cNvGrpSpPr>
          <p:nvPr/>
        </p:nvGrpSpPr>
        <p:grpSpPr bwMode="auto">
          <a:xfrm>
            <a:off x="5518150" y="1946275"/>
            <a:ext cx="2940050" cy="1898650"/>
            <a:chOff x="3264" y="1754"/>
            <a:chExt cx="1852" cy="1196"/>
          </a:xfrm>
        </p:grpSpPr>
        <p:pic>
          <p:nvPicPr>
            <p:cNvPr id="14" name="Picture 11"/>
            <p:cNvPicPr>
              <a:picLocks noChangeAspect="1" noChangeArrowheads="1"/>
            </p:cNvPicPr>
            <p:nvPr/>
          </p:nvPicPr>
          <p:blipFill>
            <a:blip r:embed="rId3" cstate="print"/>
            <a:srcRect/>
            <a:stretch>
              <a:fillRect/>
            </a:stretch>
          </p:blipFill>
          <p:spPr bwMode="auto">
            <a:xfrm>
              <a:off x="3860" y="1754"/>
              <a:ext cx="604" cy="406"/>
            </a:xfrm>
            <a:prstGeom prst="rect">
              <a:avLst/>
            </a:prstGeom>
            <a:noFill/>
          </p:spPr>
        </p:pic>
        <p:pic>
          <p:nvPicPr>
            <p:cNvPr id="15" name="Picture 12"/>
            <p:cNvPicPr>
              <a:picLocks noChangeAspect="1" noChangeArrowheads="1"/>
            </p:cNvPicPr>
            <p:nvPr/>
          </p:nvPicPr>
          <p:blipFill>
            <a:blip r:embed="rId3" cstate="print"/>
            <a:srcRect/>
            <a:stretch>
              <a:fillRect/>
            </a:stretch>
          </p:blipFill>
          <p:spPr bwMode="auto">
            <a:xfrm>
              <a:off x="4512" y="2544"/>
              <a:ext cx="604" cy="406"/>
            </a:xfrm>
            <a:prstGeom prst="rect">
              <a:avLst/>
            </a:prstGeom>
            <a:noFill/>
          </p:spPr>
        </p:pic>
        <p:pic>
          <p:nvPicPr>
            <p:cNvPr id="16" name="Picture 13"/>
            <p:cNvPicPr>
              <a:picLocks noChangeAspect="1" noChangeArrowheads="1"/>
            </p:cNvPicPr>
            <p:nvPr/>
          </p:nvPicPr>
          <p:blipFill>
            <a:blip r:embed="rId3" cstate="print"/>
            <a:srcRect/>
            <a:stretch>
              <a:fillRect/>
            </a:stretch>
          </p:blipFill>
          <p:spPr bwMode="auto">
            <a:xfrm>
              <a:off x="3264" y="2544"/>
              <a:ext cx="604" cy="406"/>
            </a:xfrm>
            <a:prstGeom prst="rect">
              <a:avLst/>
            </a:prstGeom>
            <a:noFill/>
          </p:spPr>
        </p:pic>
        <p:sp>
          <p:nvSpPr>
            <p:cNvPr id="17" name="AutoShape 14"/>
            <p:cNvSpPr>
              <a:spLocks noChangeArrowheads="1"/>
            </p:cNvSpPr>
            <p:nvPr/>
          </p:nvSpPr>
          <p:spPr bwMode="auto">
            <a:xfrm>
              <a:off x="3888" y="2544"/>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8" name="AutoShape 15"/>
            <p:cNvSpPr>
              <a:spLocks noChangeArrowheads="1"/>
            </p:cNvSpPr>
            <p:nvPr/>
          </p:nvSpPr>
          <p:spPr bwMode="auto">
            <a:xfrm rot="-2921170">
              <a:off x="3360" y="2160"/>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9" name="AutoShape 16"/>
            <p:cNvSpPr>
              <a:spLocks noChangeArrowheads="1"/>
            </p:cNvSpPr>
            <p:nvPr/>
          </p:nvSpPr>
          <p:spPr bwMode="auto">
            <a:xfrm rot="3048147">
              <a:off x="4368" y="2160"/>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grpSp>
      <p:sp>
        <p:nvSpPr>
          <p:cNvPr id="20" name="AutoShape 17"/>
          <p:cNvSpPr>
            <a:spLocks noChangeArrowheads="1"/>
          </p:cNvSpPr>
          <p:nvPr/>
        </p:nvSpPr>
        <p:spPr bwMode="auto">
          <a:xfrm>
            <a:off x="3352800" y="2438400"/>
            <a:ext cx="2057400" cy="762000"/>
          </a:xfrm>
          <a:prstGeom prst="leftRightArrow">
            <a:avLst>
              <a:gd name="adj1" fmla="val 50000"/>
              <a:gd name="adj2" fmla="val 5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22" name="Text Box 19"/>
          <p:cNvSpPr txBox="1">
            <a:spLocks noChangeArrowheads="1"/>
          </p:cNvSpPr>
          <p:nvPr/>
        </p:nvSpPr>
        <p:spPr bwMode="auto">
          <a:xfrm>
            <a:off x="3603625" y="3421063"/>
            <a:ext cx="1730375" cy="457200"/>
          </a:xfrm>
          <a:prstGeom prst="rect">
            <a:avLst/>
          </a:prstGeom>
          <a:noFill/>
          <a:ln w="9525">
            <a:noFill/>
            <a:miter lim="800000"/>
            <a:headEnd/>
            <a:tailEnd/>
          </a:ln>
          <a:effectLst/>
        </p:spPr>
        <p:txBody>
          <a:bodyPr>
            <a:spAutoFit/>
          </a:bodyPr>
          <a:lstStyle/>
          <a:p>
            <a:pPr algn="l" eaLnBrk="0" hangingPunct="0">
              <a:lnSpc>
                <a:spcPct val="100000"/>
              </a:lnSpc>
              <a:buClrTx/>
            </a:pPr>
            <a:endParaRPr lang="en-US" sz="2400">
              <a:latin typeface="Times" pitchFamily="18" charset="0"/>
            </a:endParaRPr>
          </a:p>
        </p:txBody>
      </p:sp>
      <p:sp>
        <p:nvSpPr>
          <p:cNvPr id="24" name="Rectangle 22"/>
          <p:cNvSpPr>
            <a:spLocks noChangeArrowheads="1"/>
          </p:cNvSpPr>
          <p:nvPr/>
        </p:nvSpPr>
        <p:spPr bwMode="auto">
          <a:xfrm>
            <a:off x="5181600" y="3886200"/>
            <a:ext cx="36576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a:t>Outlet </a:t>
            </a:r>
            <a:r>
              <a:rPr lang="en-US" sz="1800" dirty="0" smtClean="0"/>
              <a:t>Stores</a:t>
            </a:r>
            <a:endParaRPr lang="en-US" sz="1800" b="0" dirty="0"/>
          </a:p>
        </p:txBody>
      </p:sp>
      <p:sp>
        <p:nvSpPr>
          <p:cNvPr id="25" name="Rectangle 21"/>
          <p:cNvSpPr>
            <a:spLocks noChangeArrowheads="1"/>
          </p:cNvSpPr>
          <p:nvPr/>
        </p:nvSpPr>
        <p:spPr bwMode="auto">
          <a:xfrm>
            <a:off x="228600" y="3886200"/>
            <a:ext cx="36576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a:t>Regular </a:t>
            </a:r>
            <a:r>
              <a:rPr lang="en-US" sz="1800" dirty="0" smtClean="0"/>
              <a:t>Stores</a:t>
            </a:r>
            <a:endParaRPr lang="en-US" sz="1800" b="0" dirty="0"/>
          </a:p>
        </p:txBody>
      </p:sp>
      <p:sp>
        <p:nvSpPr>
          <p:cNvPr id="26" name="Content Placeholder 2"/>
          <p:cNvSpPr>
            <a:spLocks noGrp="1"/>
          </p:cNvSpPr>
          <p:nvPr>
            <p:ph idx="1"/>
          </p:nvPr>
        </p:nvSpPr>
        <p:spPr>
          <a:xfrm>
            <a:off x="251520" y="4509120"/>
            <a:ext cx="8305800" cy="1717393"/>
          </a:xfrm>
        </p:spPr>
        <p:txBody>
          <a:bodyPr/>
          <a:lstStyle/>
          <a:p>
            <a:r>
              <a:rPr lang="en-IN" dirty="0" smtClean="0"/>
              <a:t>Control -&gt; Setup -&gt; Transfer Entities</a:t>
            </a:r>
          </a:p>
          <a:p>
            <a:pPr lvl="0"/>
            <a:r>
              <a:rPr lang="en-IN" dirty="0" smtClean="0"/>
              <a:t>Transfer entities define which locations in an organization are grouped together due to legal requirements.</a:t>
            </a:r>
            <a:endParaRPr lang="en-US" dirty="0" smtClean="0"/>
          </a:p>
          <a:p>
            <a:pPr lvl="0"/>
            <a:r>
              <a:rPr lang="en-IN" dirty="0" smtClean="0"/>
              <a:t>Moving items between transfer entities is created as inter company transfer in the system and recorded with different </a:t>
            </a:r>
            <a:r>
              <a:rPr lang="en-IN" dirty="0" err="1" smtClean="0"/>
              <a:t>tran</a:t>
            </a:r>
            <a:r>
              <a:rPr lang="en-IN" dirty="0" smtClean="0"/>
              <a:t> codes other than the Intra company transfer. </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heckerboard(across)">
                                      <p:cBhvr>
                                        <p:cTn id="18" dur="500"/>
                                        <p:tgtEl>
                                          <p:spTgt spid="2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52" name="Rectangle 8"/>
          <p:cNvSpPr>
            <a:spLocks noGrp="1" noChangeArrowheads="1"/>
          </p:cNvSpPr>
          <p:nvPr>
            <p:ph type="title"/>
          </p:nvPr>
        </p:nvSpPr>
        <p:spPr>
          <a:xfrm>
            <a:off x="228600" y="71414"/>
            <a:ext cx="8763000" cy="498475"/>
          </a:xfrm>
          <a:noFill/>
          <a:ln/>
        </p:spPr>
        <p:txBody>
          <a:bodyPr/>
          <a:lstStyle/>
          <a:p>
            <a:r>
              <a:rPr lang="en-US" dirty="0"/>
              <a:t>Foundation Data : </a:t>
            </a:r>
            <a:r>
              <a:rPr lang="en-US" dirty="0" smtClean="0"/>
              <a:t>Transfer  Zone</a:t>
            </a:r>
            <a:endParaRPr lang="en-US" dirty="0"/>
          </a:p>
        </p:txBody>
      </p:sp>
      <p:grpSp>
        <p:nvGrpSpPr>
          <p:cNvPr id="2" name="Group 3"/>
          <p:cNvGrpSpPr>
            <a:grpSpLocks/>
          </p:cNvGrpSpPr>
          <p:nvPr/>
        </p:nvGrpSpPr>
        <p:grpSpPr bwMode="auto">
          <a:xfrm>
            <a:off x="762000" y="1905000"/>
            <a:ext cx="2590800" cy="1905000"/>
            <a:chOff x="576" y="1776"/>
            <a:chExt cx="1632" cy="1200"/>
          </a:xfrm>
        </p:grpSpPr>
        <p:pic>
          <p:nvPicPr>
            <p:cNvPr id="6" name="Picture 4"/>
            <p:cNvPicPr>
              <a:picLocks noChangeAspect="1" noChangeArrowheads="1"/>
            </p:cNvPicPr>
            <p:nvPr/>
          </p:nvPicPr>
          <p:blipFill>
            <a:blip r:embed="rId2" cstate="print"/>
            <a:srcRect/>
            <a:stretch>
              <a:fillRect/>
            </a:stretch>
          </p:blipFill>
          <p:spPr bwMode="auto">
            <a:xfrm>
              <a:off x="576" y="2545"/>
              <a:ext cx="528" cy="431"/>
            </a:xfrm>
            <a:prstGeom prst="rect">
              <a:avLst/>
            </a:prstGeom>
            <a:noFill/>
          </p:spPr>
        </p:pic>
        <p:pic>
          <p:nvPicPr>
            <p:cNvPr id="7" name="Picture 5"/>
            <p:cNvPicPr>
              <a:picLocks noChangeAspect="1" noChangeArrowheads="1"/>
            </p:cNvPicPr>
            <p:nvPr/>
          </p:nvPicPr>
          <p:blipFill>
            <a:blip r:embed="rId2" cstate="print"/>
            <a:srcRect/>
            <a:stretch>
              <a:fillRect/>
            </a:stretch>
          </p:blipFill>
          <p:spPr bwMode="auto">
            <a:xfrm>
              <a:off x="1152" y="1776"/>
              <a:ext cx="528" cy="431"/>
            </a:xfrm>
            <a:prstGeom prst="rect">
              <a:avLst/>
            </a:prstGeom>
            <a:noFill/>
          </p:spPr>
        </p:pic>
        <p:pic>
          <p:nvPicPr>
            <p:cNvPr id="8" name="Picture 6"/>
            <p:cNvPicPr>
              <a:picLocks noChangeAspect="1" noChangeArrowheads="1"/>
            </p:cNvPicPr>
            <p:nvPr/>
          </p:nvPicPr>
          <p:blipFill>
            <a:blip r:embed="rId2" cstate="print"/>
            <a:srcRect/>
            <a:stretch>
              <a:fillRect/>
            </a:stretch>
          </p:blipFill>
          <p:spPr bwMode="auto">
            <a:xfrm>
              <a:off x="1680" y="2545"/>
              <a:ext cx="528" cy="431"/>
            </a:xfrm>
            <a:prstGeom prst="rect">
              <a:avLst/>
            </a:prstGeom>
            <a:noFill/>
          </p:spPr>
        </p:pic>
        <p:sp>
          <p:nvSpPr>
            <p:cNvPr id="9" name="AutoShape 7"/>
            <p:cNvSpPr>
              <a:spLocks noChangeArrowheads="1"/>
            </p:cNvSpPr>
            <p:nvPr/>
          </p:nvSpPr>
          <p:spPr bwMode="auto">
            <a:xfrm>
              <a:off x="1152" y="2640"/>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0" name="AutoShape 8"/>
            <p:cNvSpPr>
              <a:spLocks noChangeArrowheads="1"/>
            </p:cNvSpPr>
            <p:nvPr/>
          </p:nvSpPr>
          <p:spPr bwMode="auto">
            <a:xfrm rot="-2921170">
              <a:off x="720"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11" name="AutoShape 9"/>
            <p:cNvSpPr>
              <a:spLocks noChangeArrowheads="1"/>
            </p:cNvSpPr>
            <p:nvPr/>
          </p:nvSpPr>
          <p:spPr bwMode="auto">
            <a:xfrm rot="3048147">
              <a:off x="1584"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grpSp>
      <p:sp>
        <p:nvSpPr>
          <p:cNvPr id="12" name="AutoShape 10"/>
          <p:cNvSpPr>
            <a:spLocks noChangeArrowheads="1"/>
          </p:cNvSpPr>
          <p:nvPr/>
        </p:nvSpPr>
        <p:spPr bwMode="auto">
          <a:xfrm>
            <a:off x="3429000" y="2346325"/>
            <a:ext cx="2057400" cy="762000"/>
          </a:xfrm>
          <a:prstGeom prst="leftRightArrow">
            <a:avLst>
              <a:gd name="adj1" fmla="val 50000"/>
              <a:gd name="adj2" fmla="val 5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13" name="Text Box 11"/>
          <p:cNvSpPr txBox="1">
            <a:spLocks noChangeArrowheads="1"/>
          </p:cNvSpPr>
          <p:nvPr/>
        </p:nvSpPr>
        <p:spPr bwMode="auto">
          <a:xfrm>
            <a:off x="3679825" y="3328988"/>
            <a:ext cx="1730375" cy="457200"/>
          </a:xfrm>
          <a:prstGeom prst="rect">
            <a:avLst/>
          </a:prstGeom>
          <a:noFill/>
          <a:ln w="9525">
            <a:noFill/>
            <a:miter lim="800000"/>
            <a:headEnd/>
            <a:tailEnd/>
          </a:ln>
          <a:effectLst/>
        </p:spPr>
        <p:txBody>
          <a:bodyPr>
            <a:spAutoFit/>
          </a:bodyPr>
          <a:lstStyle/>
          <a:p>
            <a:pPr algn="l" eaLnBrk="0" hangingPunct="0">
              <a:lnSpc>
                <a:spcPct val="100000"/>
              </a:lnSpc>
              <a:buClrTx/>
            </a:pPr>
            <a:endParaRPr lang="en-US" sz="2400">
              <a:latin typeface="Times" pitchFamily="18" charset="0"/>
            </a:endParaRPr>
          </a:p>
        </p:txBody>
      </p:sp>
      <p:sp>
        <p:nvSpPr>
          <p:cNvPr id="14" name="Text Box 12"/>
          <p:cNvSpPr txBox="1">
            <a:spLocks noChangeArrowheads="1"/>
          </p:cNvSpPr>
          <p:nvPr/>
        </p:nvSpPr>
        <p:spPr bwMode="auto">
          <a:xfrm>
            <a:off x="3468688" y="3260725"/>
            <a:ext cx="2028825" cy="701675"/>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pPr>
            <a:r>
              <a:rPr lang="en-US" dirty="0">
                <a:latin typeface="Times" pitchFamily="18" charset="0"/>
              </a:rPr>
              <a:t>Store-to-Store </a:t>
            </a:r>
          </a:p>
          <a:p>
            <a:pPr eaLnBrk="0" hangingPunct="0">
              <a:lnSpc>
                <a:spcPct val="100000"/>
              </a:lnSpc>
              <a:spcBef>
                <a:spcPct val="0"/>
              </a:spcBef>
              <a:buClrTx/>
            </a:pPr>
            <a:r>
              <a:rPr lang="en-US" dirty="0">
                <a:latin typeface="Times" pitchFamily="18" charset="0"/>
              </a:rPr>
              <a:t>NEVER Allowed</a:t>
            </a:r>
          </a:p>
        </p:txBody>
      </p:sp>
      <p:sp>
        <p:nvSpPr>
          <p:cNvPr id="15" name="Rectangle 13"/>
          <p:cNvSpPr>
            <a:spLocks noChangeArrowheads="1"/>
          </p:cNvSpPr>
          <p:nvPr/>
        </p:nvSpPr>
        <p:spPr bwMode="auto">
          <a:xfrm>
            <a:off x="685800" y="4143380"/>
            <a:ext cx="28194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smtClean="0"/>
              <a:t>South Zone</a:t>
            </a:r>
            <a:endParaRPr lang="en-US" sz="1800" dirty="0"/>
          </a:p>
          <a:p>
            <a:pPr marL="227013" indent="-227013">
              <a:lnSpc>
                <a:spcPct val="100000"/>
              </a:lnSpc>
              <a:spcBef>
                <a:spcPct val="20000"/>
              </a:spcBef>
              <a:buNone/>
            </a:pPr>
            <a:r>
              <a:rPr lang="en-US" sz="1800" dirty="0"/>
              <a:t>Stores</a:t>
            </a:r>
            <a:endParaRPr lang="en-US" sz="1800" b="0" dirty="0"/>
          </a:p>
        </p:txBody>
      </p:sp>
      <p:pic>
        <p:nvPicPr>
          <p:cNvPr id="16" name="Picture 15"/>
          <p:cNvPicPr>
            <a:picLocks noChangeAspect="1" noChangeArrowheads="1"/>
          </p:cNvPicPr>
          <p:nvPr/>
        </p:nvPicPr>
        <p:blipFill>
          <a:blip r:embed="rId3" cstate="print"/>
          <a:srcRect/>
          <a:stretch>
            <a:fillRect/>
          </a:stretch>
        </p:blipFill>
        <p:spPr bwMode="auto">
          <a:xfrm>
            <a:off x="3962400" y="2193925"/>
            <a:ext cx="1003300" cy="1003300"/>
          </a:xfrm>
          <a:prstGeom prst="rect">
            <a:avLst/>
          </a:prstGeom>
          <a:noFill/>
        </p:spPr>
      </p:pic>
      <p:grpSp>
        <p:nvGrpSpPr>
          <p:cNvPr id="3" name="Group 16"/>
          <p:cNvGrpSpPr>
            <a:grpSpLocks/>
          </p:cNvGrpSpPr>
          <p:nvPr/>
        </p:nvGrpSpPr>
        <p:grpSpPr bwMode="auto">
          <a:xfrm>
            <a:off x="5715000" y="1828800"/>
            <a:ext cx="2590800" cy="1905000"/>
            <a:chOff x="576" y="1776"/>
            <a:chExt cx="1632" cy="1200"/>
          </a:xfrm>
        </p:grpSpPr>
        <p:pic>
          <p:nvPicPr>
            <p:cNvPr id="18" name="Picture 17"/>
            <p:cNvPicPr>
              <a:picLocks noChangeAspect="1" noChangeArrowheads="1"/>
            </p:cNvPicPr>
            <p:nvPr/>
          </p:nvPicPr>
          <p:blipFill>
            <a:blip r:embed="rId2" cstate="print"/>
            <a:srcRect/>
            <a:stretch>
              <a:fillRect/>
            </a:stretch>
          </p:blipFill>
          <p:spPr bwMode="auto">
            <a:xfrm>
              <a:off x="576" y="2545"/>
              <a:ext cx="528" cy="431"/>
            </a:xfrm>
            <a:prstGeom prst="rect">
              <a:avLst/>
            </a:prstGeom>
            <a:noFill/>
          </p:spPr>
        </p:pic>
        <p:pic>
          <p:nvPicPr>
            <p:cNvPr id="19" name="Picture 18"/>
            <p:cNvPicPr>
              <a:picLocks noChangeAspect="1" noChangeArrowheads="1"/>
            </p:cNvPicPr>
            <p:nvPr/>
          </p:nvPicPr>
          <p:blipFill>
            <a:blip r:embed="rId2" cstate="print"/>
            <a:srcRect/>
            <a:stretch>
              <a:fillRect/>
            </a:stretch>
          </p:blipFill>
          <p:spPr bwMode="auto">
            <a:xfrm>
              <a:off x="1152" y="1776"/>
              <a:ext cx="528" cy="431"/>
            </a:xfrm>
            <a:prstGeom prst="rect">
              <a:avLst/>
            </a:prstGeom>
            <a:noFill/>
          </p:spPr>
        </p:pic>
        <p:pic>
          <p:nvPicPr>
            <p:cNvPr id="20" name="Picture 19"/>
            <p:cNvPicPr>
              <a:picLocks noChangeAspect="1" noChangeArrowheads="1"/>
            </p:cNvPicPr>
            <p:nvPr/>
          </p:nvPicPr>
          <p:blipFill>
            <a:blip r:embed="rId2" cstate="print"/>
            <a:srcRect/>
            <a:stretch>
              <a:fillRect/>
            </a:stretch>
          </p:blipFill>
          <p:spPr bwMode="auto">
            <a:xfrm>
              <a:off x="1680" y="2545"/>
              <a:ext cx="528" cy="431"/>
            </a:xfrm>
            <a:prstGeom prst="rect">
              <a:avLst/>
            </a:prstGeom>
            <a:noFill/>
          </p:spPr>
        </p:pic>
        <p:sp>
          <p:nvSpPr>
            <p:cNvPr id="21" name="AutoShape 20"/>
            <p:cNvSpPr>
              <a:spLocks noChangeArrowheads="1"/>
            </p:cNvSpPr>
            <p:nvPr/>
          </p:nvSpPr>
          <p:spPr bwMode="auto">
            <a:xfrm>
              <a:off x="1152" y="2640"/>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22" name="AutoShape 21"/>
            <p:cNvSpPr>
              <a:spLocks noChangeArrowheads="1"/>
            </p:cNvSpPr>
            <p:nvPr/>
          </p:nvSpPr>
          <p:spPr bwMode="auto">
            <a:xfrm rot="-2921170">
              <a:off x="720"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23" name="AutoShape 22"/>
            <p:cNvSpPr>
              <a:spLocks noChangeArrowheads="1"/>
            </p:cNvSpPr>
            <p:nvPr/>
          </p:nvSpPr>
          <p:spPr bwMode="auto">
            <a:xfrm rot="3048147">
              <a:off x="1584" y="2208"/>
              <a:ext cx="528" cy="24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grpSp>
      <p:sp>
        <p:nvSpPr>
          <p:cNvPr id="27" name="Rectangle 13"/>
          <p:cNvSpPr>
            <a:spLocks noChangeArrowheads="1"/>
          </p:cNvSpPr>
          <p:nvPr/>
        </p:nvSpPr>
        <p:spPr bwMode="auto">
          <a:xfrm>
            <a:off x="5715008" y="4105284"/>
            <a:ext cx="28194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smtClean="0"/>
              <a:t>West Zone</a:t>
            </a:r>
            <a:endParaRPr lang="en-US" sz="1800" dirty="0"/>
          </a:p>
          <a:p>
            <a:pPr marL="227013" indent="-227013">
              <a:lnSpc>
                <a:spcPct val="100000"/>
              </a:lnSpc>
              <a:spcBef>
                <a:spcPct val="20000"/>
              </a:spcBef>
              <a:buNone/>
            </a:pPr>
            <a:r>
              <a:rPr lang="en-US" sz="1800" dirty="0"/>
              <a:t>Stores</a:t>
            </a:r>
            <a:endParaRPr lang="en-US" sz="1800" b="0" dirty="0"/>
          </a:p>
        </p:txBody>
      </p:sp>
      <p:sp>
        <p:nvSpPr>
          <p:cNvPr id="24" name="Rectangle 23"/>
          <p:cNvSpPr/>
          <p:nvPr/>
        </p:nvSpPr>
        <p:spPr>
          <a:xfrm>
            <a:off x="251520" y="692696"/>
            <a:ext cx="8208912" cy="331116"/>
          </a:xfrm>
          <a:prstGeom prst="rect">
            <a:avLst/>
          </a:prstGeom>
        </p:spPr>
        <p:txBody>
          <a:bodyPr wrap="square">
            <a:spAutoFit/>
          </a:bodyPr>
          <a:lstStyle/>
          <a:p>
            <a:pPr algn="l"/>
            <a:r>
              <a:rPr lang="en-IN" sz="1600" dirty="0" smtClean="0"/>
              <a:t> Transfer </a:t>
            </a:r>
            <a:r>
              <a:rPr lang="en-IN" sz="1600" dirty="0" smtClean="0"/>
              <a:t>zones are created to limit store to store transfers to keep cost down</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heckerboard(across)">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heckerboard(across)">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heckerboard(across)">
                                      <p:cBhvr>
                                        <p:cTn id="29" dur="500"/>
                                        <p:tgtEl>
                                          <p:spTgt spid="1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heckerboard(across)">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27"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763000" cy="448521"/>
          </a:xfrm>
        </p:spPr>
        <p:txBody>
          <a:bodyPr/>
          <a:lstStyle/>
          <a:p>
            <a:r>
              <a:rPr lang="en-US" dirty="0" smtClean="0"/>
              <a:t>Combining</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762000" y="3430588"/>
            <a:ext cx="838200" cy="684212"/>
          </a:xfrm>
          <a:prstGeom prst="rect">
            <a:avLst/>
          </a:prstGeom>
          <a:noFill/>
        </p:spPr>
      </p:pic>
      <p:pic>
        <p:nvPicPr>
          <p:cNvPr id="6" name="Picture 4"/>
          <p:cNvPicPr>
            <a:picLocks noChangeAspect="1" noChangeArrowheads="1"/>
          </p:cNvPicPr>
          <p:nvPr/>
        </p:nvPicPr>
        <p:blipFill>
          <a:blip r:embed="rId2" cstate="print"/>
          <a:srcRect/>
          <a:stretch>
            <a:fillRect/>
          </a:stretch>
        </p:blipFill>
        <p:spPr bwMode="auto">
          <a:xfrm>
            <a:off x="1676400" y="2209800"/>
            <a:ext cx="838200" cy="684213"/>
          </a:xfrm>
          <a:prstGeom prst="rect">
            <a:avLst/>
          </a:prstGeom>
          <a:noFill/>
        </p:spPr>
      </p:pic>
      <p:sp>
        <p:nvSpPr>
          <p:cNvPr id="7" name="AutoShape 5"/>
          <p:cNvSpPr>
            <a:spLocks noChangeArrowheads="1"/>
          </p:cNvSpPr>
          <p:nvPr/>
        </p:nvSpPr>
        <p:spPr bwMode="auto">
          <a:xfrm>
            <a:off x="1676400" y="3581400"/>
            <a:ext cx="838200" cy="381000"/>
          </a:xfrm>
          <a:prstGeom prst="leftRightArrow">
            <a:avLst>
              <a:gd name="adj1" fmla="val 50000"/>
              <a:gd name="adj2" fmla="val 4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8" name="AutoShape 6"/>
          <p:cNvSpPr>
            <a:spLocks noChangeArrowheads="1"/>
          </p:cNvSpPr>
          <p:nvPr/>
        </p:nvSpPr>
        <p:spPr bwMode="auto">
          <a:xfrm rot="18678830">
            <a:off x="990600" y="2895600"/>
            <a:ext cx="838200" cy="38100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sp>
        <p:nvSpPr>
          <p:cNvPr id="9" name="AutoShape 7"/>
          <p:cNvSpPr>
            <a:spLocks noChangeArrowheads="1"/>
          </p:cNvSpPr>
          <p:nvPr/>
        </p:nvSpPr>
        <p:spPr bwMode="auto">
          <a:xfrm rot="3048147">
            <a:off x="2362200" y="2895600"/>
            <a:ext cx="838200" cy="381000"/>
          </a:xfrm>
          <a:prstGeom prst="leftRightArrow">
            <a:avLst>
              <a:gd name="adj1" fmla="val 50000"/>
              <a:gd name="adj2" fmla="val 4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10" name="AutoShape 8"/>
          <p:cNvSpPr>
            <a:spLocks noChangeArrowheads="1"/>
          </p:cNvSpPr>
          <p:nvPr/>
        </p:nvSpPr>
        <p:spPr bwMode="auto">
          <a:xfrm>
            <a:off x="3429000" y="2667000"/>
            <a:ext cx="2057400" cy="762000"/>
          </a:xfrm>
          <a:prstGeom prst="leftRightArrow">
            <a:avLst>
              <a:gd name="adj1" fmla="val 50000"/>
              <a:gd name="adj2" fmla="val 5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11" name="Text Box 9"/>
          <p:cNvSpPr txBox="1">
            <a:spLocks noChangeArrowheads="1"/>
          </p:cNvSpPr>
          <p:nvPr/>
        </p:nvSpPr>
        <p:spPr bwMode="auto">
          <a:xfrm>
            <a:off x="3679825" y="3649663"/>
            <a:ext cx="1730375" cy="457200"/>
          </a:xfrm>
          <a:prstGeom prst="rect">
            <a:avLst/>
          </a:prstGeom>
          <a:noFill/>
          <a:ln w="9525">
            <a:noFill/>
            <a:miter lim="800000"/>
            <a:headEnd/>
            <a:tailEnd/>
          </a:ln>
          <a:effectLst/>
        </p:spPr>
        <p:txBody>
          <a:bodyPr>
            <a:spAutoFit/>
          </a:bodyPr>
          <a:lstStyle/>
          <a:p>
            <a:pPr algn="l" eaLnBrk="0" hangingPunct="0">
              <a:lnSpc>
                <a:spcPct val="100000"/>
              </a:lnSpc>
              <a:buClrTx/>
            </a:pPr>
            <a:endParaRPr lang="en-US" sz="2400">
              <a:latin typeface="Times" pitchFamily="18" charset="0"/>
            </a:endParaRPr>
          </a:p>
        </p:txBody>
      </p:sp>
      <p:sp>
        <p:nvSpPr>
          <p:cNvPr id="12" name="Rectangle 10"/>
          <p:cNvSpPr>
            <a:spLocks noChangeArrowheads="1"/>
          </p:cNvSpPr>
          <p:nvPr/>
        </p:nvSpPr>
        <p:spPr bwMode="auto">
          <a:xfrm>
            <a:off x="685800" y="4429132"/>
            <a:ext cx="28194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smtClean="0"/>
              <a:t>South </a:t>
            </a:r>
            <a:endParaRPr lang="en-US" sz="1800" dirty="0"/>
          </a:p>
          <a:p>
            <a:pPr marL="227013" indent="-227013">
              <a:lnSpc>
                <a:spcPct val="100000"/>
              </a:lnSpc>
              <a:spcBef>
                <a:spcPct val="20000"/>
              </a:spcBef>
              <a:buNone/>
            </a:pPr>
            <a:r>
              <a:rPr lang="en-US" sz="1800" dirty="0"/>
              <a:t>Transfer Zone</a:t>
            </a:r>
            <a:endParaRPr lang="en-US" sz="1800" b="0" dirty="0"/>
          </a:p>
        </p:txBody>
      </p:sp>
      <p:sp>
        <p:nvSpPr>
          <p:cNvPr id="13" name="Rectangle 11"/>
          <p:cNvSpPr>
            <a:spLocks noChangeArrowheads="1"/>
          </p:cNvSpPr>
          <p:nvPr/>
        </p:nvSpPr>
        <p:spPr bwMode="auto">
          <a:xfrm>
            <a:off x="5257800" y="4357694"/>
            <a:ext cx="36576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smtClean="0"/>
              <a:t>West</a:t>
            </a:r>
            <a:endParaRPr lang="en-US" sz="1800" dirty="0"/>
          </a:p>
          <a:p>
            <a:pPr marL="227013" indent="-227013">
              <a:lnSpc>
                <a:spcPct val="100000"/>
              </a:lnSpc>
              <a:spcBef>
                <a:spcPct val="20000"/>
              </a:spcBef>
              <a:buNone/>
            </a:pPr>
            <a:r>
              <a:rPr lang="en-US" sz="1800" dirty="0"/>
              <a:t>Transfer Zone</a:t>
            </a:r>
            <a:endParaRPr lang="en-US" sz="1800" b="0" dirty="0"/>
          </a:p>
        </p:txBody>
      </p:sp>
      <p:pic>
        <p:nvPicPr>
          <p:cNvPr id="14" name="Picture 12"/>
          <p:cNvPicPr>
            <a:picLocks noChangeAspect="1" noChangeArrowheads="1"/>
          </p:cNvPicPr>
          <p:nvPr/>
        </p:nvPicPr>
        <p:blipFill>
          <a:blip r:embed="rId3" cstate="print"/>
          <a:srcRect/>
          <a:stretch>
            <a:fillRect/>
          </a:stretch>
        </p:blipFill>
        <p:spPr bwMode="auto">
          <a:xfrm>
            <a:off x="3962400" y="2514600"/>
            <a:ext cx="1003300" cy="1003300"/>
          </a:xfrm>
          <a:prstGeom prst="rect">
            <a:avLst/>
          </a:prstGeom>
          <a:noFill/>
        </p:spPr>
      </p:pic>
      <p:pic>
        <p:nvPicPr>
          <p:cNvPr id="15" name="Picture 13"/>
          <p:cNvPicPr>
            <a:picLocks noChangeAspect="1" noChangeArrowheads="1"/>
          </p:cNvPicPr>
          <p:nvPr/>
        </p:nvPicPr>
        <p:blipFill>
          <a:blip r:embed="rId2" cstate="print"/>
          <a:srcRect/>
          <a:stretch>
            <a:fillRect/>
          </a:stretch>
        </p:blipFill>
        <p:spPr bwMode="auto">
          <a:xfrm>
            <a:off x="6629400" y="2133600"/>
            <a:ext cx="838200" cy="684213"/>
          </a:xfrm>
          <a:prstGeom prst="rect">
            <a:avLst/>
          </a:prstGeom>
          <a:noFill/>
        </p:spPr>
      </p:pic>
      <p:pic>
        <p:nvPicPr>
          <p:cNvPr id="16" name="Picture 14"/>
          <p:cNvPicPr>
            <a:picLocks noChangeAspect="1" noChangeArrowheads="1"/>
          </p:cNvPicPr>
          <p:nvPr/>
        </p:nvPicPr>
        <p:blipFill>
          <a:blip r:embed="rId2" cstate="print"/>
          <a:srcRect/>
          <a:stretch>
            <a:fillRect/>
          </a:stretch>
        </p:blipFill>
        <p:spPr bwMode="auto">
          <a:xfrm>
            <a:off x="7467600" y="3354388"/>
            <a:ext cx="838200" cy="684212"/>
          </a:xfrm>
          <a:prstGeom prst="rect">
            <a:avLst/>
          </a:prstGeom>
          <a:noFill/>
        </p:spPr>
      </p:pic>
      <p:sp>
        <p:nvSpPr>
          <p:cNvPr id="17" name="AutoShape 15"/>
          <p:cNvSpPr>
            <a:spLocks noChangeArrowheads="1"/>
          </p:cNvSpPr>
          <p:nvPr/>
        </p:nvSpPr>
        <p:spPr bwMode="auto">
          <a:xfrm>
            <a:off x="6629400" y="3505200"/>
            <a:ext cx="838200" cy="381000"/>
          </a:xfrm>
          <a:prstGeom prst="leftRightArrow">
            <a:avLst>
              <a:gd name="adj1" fmla="val 50000"/>
              <a:gd name="adj2" fmla="val 4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18" name="AutoShape 16"/>
          <p:cNvSpPr>
            <a:spLocks noChangeArrowheads="1"/>
          </p:cNvSpPr>
          <p:nvPr/>
        </p:nvSpPr>
        <p:spPr bwMode="auto">
          <a:xfrm rot="18678830">
            <a:off x="5943600" y="2819400"/>
            <a:ext cx="838200" cy="381000"/>
          </a:xfrm>
          <a:prstGeom prst="leftRightArrow">
            <a:avLst>
              <a:gd name="adj1" fmla="val 50000"/>
              <a:gd name="adj2" fmla="val 44000"/>
            </a:avLst>
          </a:prstGeom>
          <a:gradFill rotWithShape="0">
            <a:gsLst>
              <a:gs pos="0">
                <a:srgbClr val="33CC33"/>
              </a:gs>
              <a:gs pos="100000">
                <a:srgbClr val="33CC33">
                  <a:gamma/>
                  <a:shade val="0"/>
                  <a:invGamma/>
                </a:srgbClr>
              </a:gs>
            </a:gsLst>
            <a:lin ang="2700000" scaled="1"/>
          </a:gradFill>
          <a:ln w="12700">
            <a:solidFill>
              <a:srgbClr val="33CC33"/>
            </a:solidFill>
            <a:miter lim="800000"/>
            <a:headEnd/>
            <a:tailEnd/>
          </a:ln>
          <a:effectLst/>
        </p:spPr>
        <p:txBody>
          <a:bodyPr wrap="none" anchor="ctr"/>
          <a:lstStyle/>
          <a:p>
            <a:endParaRPr lang="en-US"/>
          </a:p>
        </p:txBody>
      </p:sp>
      <p:sp>
        <p:nvSpPr>
          <p:cNvPr id="19" name="AutoShape 17"/>
          <p:cNvSpPr>
            <a:spLocks noChangeArrowheads="1"/>
          </p:cNvSpPr>
          <p:nvPr/>
        </p:nvSpPr>
        <p:spPr bwMode="auto">
          <a:xfrm rot="3048147">
            <a:off x="7315200" y="2819400"/>
            <a:ext cx="838200" cy="381000"/>
          </a:xfrm>
          <a:prstGeom prst="leftRightArrow">
            <a:avLst>
              <a:gd name="adj1" fmla="val 50000"/>
              <a:gd name="adj2" fmla="val 44000"/>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endParaRPr lang="en-US"/>
          </a:p>
        </p:txBody>
      </p:sp>
      <p:pic>
        <p:nvPicPr>
          <p:cNvPr id="22" name="Picture 20"/>
          <p:cNvPicPr>
            <a:picLocks noChangeAspect="1" noChangeArrowheads="1"/>
          </p:cNvPicPr>
          <p:nvPr/>
        </p:nvPicPr>
        <p:blipFill>
          <a:blip r:embed="rId4" cstate="print"/>
          <a:srcRect/>
          <a:stretch>
            <a:fillRect/>
          </a:stretch>
        </p:blipFill>
        <p:spPr bwMode="auto">
          <a:xfrm>
            <a:off x="2667000" y="3429000"/>
            <a:ext cx="958850" cy="644525"/>
          </a:xfrm>
          <a:prstGeom prst="rect">
            <a:avLst/>
          </a:prstGeom>
          <a:noFill/>
        </p:spPr>
      </p:pic>
      <p:pic>
        <p:nvPicPr>
          <p:cNvPr id="23" name="Picture 21"/>
          <p:cNvPicPr>
            <a:picLocks noChangeAspect="1" noChangeArrowheads="1"/>
          </p:cNvPicPr>
          <p:nvPr/>
        </p:nvPicPr>
        <p:blipFill>
          <a:blip r:embed="rId4" cstate="print"/>
          <a:srcRect/>
          <a:stretch>
            <a:fillRect/>
          </a:stretch>
        </p:blipFill>
        <p:spPr bwMode="auto">
          <a:xfrm>
            <a:off x="5562600" y="3352800"/>
            <a:ext cx="958850" cy="644525"/>
          </a:xfrm>
          <a:prstGeom prst="rect">
            <a:avLst/>
          </a:prstGeom>
          <a:noFill/>
        </p:spPr>
      </p:pic>
      <p:pic>
        <p:nvPicPr>
          <p:cNvPr id="24" name="Picture 22"/>
          <p:cNvPicPr>
            <a:picLocks noChangeAspect="1" noChangeArrowheads="1"/>
          </p:cNvPicPr>
          <p:nvPr/>
        </p:nvPicPr>
        <p:blipFill>
          <a:blip r:embed="rId5" cstate="print"/>
          <a:stretch>
            <a:fillRect/>
          </a:stretch>
        </p:blipFill>
        <p:spPr bwMode="auto">
          <a:xfrm>
            <a:off x="2590800" y="2940209"/>
            <a:ext cx="311150" cy="248920"/>
          </a:xfrm>
          <a:prstGeom prst="rect">
            <a:avLst/>
          </a:prstGeom>
          <a:noFill/>
        </p:spPr>
      </p:pic>
      <p:pic>
        <p:nvPicPr>
          <p:cNvPr id="25" name="Picture 23"/>
          <p:cNvPicPr>
            <a:picLocks noChangeAspect="1" noChangeArrowheads="1"/>
          </p:cNvPicPr>
          <p:nvPr/>
        </p:nvPicPr>
        <p:blipFill>
          <a:blip r:embed="rId5" cstate="print"/>
          <a:stretch>
            <a:fillRect/>
          </a:stretch>
        </p:blipFill>
        <p:spPr bwMode="auto">
          <a:xfrm>
            <a:off x="1927225" y="3611721"/>
            <a:ext cx="358775" cy="287020"/>
          </a:xfrm>
          <a:prstGeom prst="rect">
            <a:avLst/>
          </a:prstGeom>
          <a:noFill/>
        </p:spPr>
      </p:pic>
      <p:pic>
        <p:nvPicPr>
          <p:cNvPr id="26" name="Picture 24"/>
          <p:cNvPicPr>
            <a:picLocks noChangeAspect="1" noChangeArrowheads="1"/>
          </p:cNvPicPr>
          <p:nvPr/>
        </p:nvPicPr>
        <p:blipFill>
          <a:blip r:embed="rId5" cstate="print"/>
          <a:stretch>
            <a:fillRect/>
          </a:stretch>
        </p:blipFill>
        <p:spPr bwMode="auto">
          <a:xfrm>
            <a:off x="6880225" y="3535521"/>
            <a:ext cx="358775" cy="287020"/>
          </a:xfrm>
          <a:prstGeom prst="rect">
            <a:avLst/>
          </a:prstGeom>
          <a:noFill/>
        </p:spPr>
      </p:pic>
      <p:pic>
        <p:nvPicPr>
          <p:cNvPr id="27" name="Picture 25"/>
          <p:cNvPicPr>
            <a:picLocks noChangeAspect="1" noChangeArrowheads="1"/>
          </p:cNvPicPr>
          <p:nvPr/>
        </p:nvPicPr>
        <p:blipFill>
          <a:blip r:embed="rId5" cstate="print"/>
          <a:stretch>
            <a:fillRect/>
          </a:stretch>
        </p:blipFill>
        <p:spPr bwMode="auto">
          <a:xfrm>
            <a:off x="6172200" y="2883059"/>
            <a:ext cx="358775" cy="287020"/>
          </a:xfrm>
          <a:prstGeom prst="rect">
            <a:avLst/>
          </a:prstGeom>
          <a:noFill/>
        </p:spPr>
      </p:pic>
      <p:sp>
        <p:nvSpPr>
          <p:cNvPr id="28" name="Rectangle 26"/>
          <p:cNvSpPr>
            <a:spLocks noChangeArrowheads="1"/>
          </p:cNvSpPr>
          <p:nvPr/>
        </p:nvSpPr>
        <p:spPr bwMode="auto">
          <a:xfrm>
            <a:off x="2743200" y="4191000"/>
            <a:ext cx="36576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a:t>Outlet Stores Entity</a:t>
            </a:r>
            <a:endParaRPr lang="en-US" sz="1800" b="0" dirty="0"/>
          </a:p>
        </p:txBody>
      </p:sp>
      <p:sp>
        <p:nvSpPr>
          <p:cNvPr id="29" name="Rectangle 27"/>
          <p:cNvSpPr>
            <a:spLocks noChangeArrowheads="1"/>
          </p:cNvSpPr>
          <p:nvPr/>
        </p:nvSpPr>
        <p:spPr bwMode="auto">
          <a:xfrm>
            <a:off x="2667000" y="1524000"/>
            <a:ext cx="36576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a:t>Regular Stores Entity</a:t>
            </a:r>
            <a:endParaRPr lang="en-US" sz="1800" b="0" dirty="0"/>
          </a:p>
        </p:txBody>
      </p:sp>
      <p:sp>
        <p:nvSpPr>
          <p:cNvPr id="30" name="Line 28"/>
          <p:cNvSpPr>
            <a:spLocks noChangeShapeType="1"/>
          </p:cNvSpPr>
          <p:nvPr/>
        </p:nvSpPr>
        <p:spPr bwMode="auto">
          <a:xfrm flipH="1">
            <a:off x="2362200" y="1905000"/>
            <a:ext cx="762000" cy="381000"/>
          </a:xfrm>
          <a:prstGeom prst="line">
            <a:avLst/>
          </a:prstGeom>
          <a:noFill/>
          <a:ln w="9525">
            <a:solidFill>
              <a:schemeClr val="tx1"/>
            </a:solidFill>
            <a:round/>
            <a:headEnd/>
            <a:tailEnd type="triangle" w="med" len="med"/>
          </a:ln>
          <a:effectLst/>
        </p:spPr>
        <p:txBody>
          <a:bodyPr/>
          <a:lstStyle/>
          <a:p>
            <a:endParaRPr lang="en-US"/>
          </a:p>
        </p:txBody>
      </p:sp>
      <p:sp>
        <p:nvSpPr>
          <p:cNvPr id="31" name="Line 29"/>
          <p:cNvSpPr>
            <a:spLocks noChangeShapeType="1"/>
          </p:cNvSpPr>
          <p:nvPr/>
        </p:nvSpPr>
        <p:spPr bwMode="auto">
          <a:xfrm>
            <a:off x="5943600" y="1905000"/>
            <a:ext cx="685800" cy="381000"/>
          </a:xfrm>
          <a:prstGeom prst="line">
            <a:avLst/>
          </a:prstGeom>
          <a:noFill/>
          <a:ln w="9525">
            <a:solidFill>
              <a:schemeClr val="tx1"/>
            </a:solidFill>
            <a:round/>
            <a:headEnd/>
            <a:tailEnd type="triangle" w="med" len="med"/>
          </a:ln>
          <a:effectLst/>
        </p:spPr>
        <p:txBody>
          <a:bodyPr/>
          <a:lstStyle/>
          <a:p>
            <a:endParaRPr lang="en-US"/>
          </a:p>
        </p:txBody>
      </p:sp>
      <p:sp>
        <p:nvSpPr>
          <p:cNvPr id="32" name="Line 30"/>
          <p:cNvSpPr>
            <a:spLocks noChangeShapeType="1"/>
          </p:cNvSpPr>
          <p:nvPr/>
        </p:nvSpPr>
        <p:spPr bwMode="auto">
          <a:xfrm flipH="1" flipV="1">
            <a:off x="3352800" y="3962400"/>
            <a:ext cx="228600" cy="228600"/>
          </a:xfrm>
          <a:prstGeom prst="line">
            <a:avLst/>
          </a:prstGeom>
          <a:noFill/>
          <a:ln w="9525">
            <a:solidFill>
              <a:schemeClr val="tx1"/>
            </a:solidFill>
            <a:round/>
            <a:headEnd/>
            <a:tailEnd type="triangle" w="med" len="med"/>
          </a:ln>
          <a:effectLst/>
        </p:spPr>
        <p:txBody>
          <a:bodyPr/>
          <a:lstStyle/>
          <a:p>
            <a:endParaRPr lang="en-US"/>
          </a:p>
        </p:txBody>
      </p:sp>
      <p:sp>
        <p:nvSpPr>
          <p:cNvPr id="33" name="Line 31"/>
          <p:cNvSpPr>
            <a:spLocks noChangeShapeType="1"/>
          </p:cNvSpPr>
          <p:nvPr/>
        </p:nvSpPr>
        <p:spPr bwMode="auto">
          <a:xfrm flipV="1">
            <a:off x="5334000" y="3962400"/>
            <a:ext cx="2286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763000" cy="448521"/>
          </a:xfrm>
        </p:spPr>
        <p:txBody>
          <a:bodyPr/>
          <a:lstStyle/>
          <a:p>
            <a:r>
              <a:rPr lang="en-US" dirty="0" smtClean="0"/>
              <a:t>Store Setup</a:t>
            </a:r>
            <a:endParaRPr lang="en-US" dirty="0"/>
          </a:p>
        </p:txBody>
      </p:sp>
      <p:sp>
        <p:nvSpPr>
          <p:cNvPr id="34" name="AutoShape 2"/>
          <p:cNvSpPr>
            <a:spLocks noChangeArrowheads="1"/>
          </p:cNvSpPr>
          <p:nvPr/>
        </p:nvSpPr>
        <p:spPr bwMode="auto">
          <a:xfrm>
            <a:off x="2343128" y="1285860"/>
            <a:ext cx="1752600" cy="762000"/>
          </a:xfrm>
          <a:prstGeom prst="octagon">
            <a:avLst>
              <a:gd name="adj" fmla="val 29287"/>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pPr eaLnBrk="0" hangingPunct="0">
              <a:lnSpc>
                <a:spcPct val="100000"/>
              </a:lnSpc>
              <a:spcBef>
                <a:spcPct val="0"/>
              </a:spcBef>
              <a:buClrTx/>
              <a:buNone/>
            </a:pPr>
            <a:r>
              <a:rPr lang="en-US" sz="2400" dirty="0" smtClean="0">
                <a:solidFill>
                  <a:schemeClr val="bg1"/>
                </a:solidFill>
                <a:effectLst>
                  <a:outerShdw blurRad="38100" dist="38100" dir="2700000" algn="tl">
                    <a:srgbClr val="000000"/>
                  </a:outerShdw>
                </a:effectLst>
              </a:rPr>
              <a:t>South Zone </a:t>
            </a:r>
            <a:endParaRPr lang="en-US" sz="2400" dirty="0">
              <a:solidFill>
                <a:schemeClr val="bg1"/>
              </a:solidFill>
              <a:effectLst>
                <a:outerShdw blurRad="38100" dist="38100" dir="2700000" algn="tl">
                  <a:srgbClr val="000000"/>
                </a:outerShdw>
              </a:effectLst>
            </a:endParaRPr>
          </a:p>
        </p:txBody>
      </p:sp>
      <p:sp>
        <p:nvSpPr>
          <p:cNvPr id="35" name="AutoShape 3"/>
          <p:cNvSpPr>
            <a:spLocks noChangeArrowheads="1"/>
          </p:cNvSpPr>
          <p:nvPr/>
        </p:nvSpPr>
        <p:spPr bwMode="auto">
          <a:xfrm>
            <a:off x="4629128" y="1285860"/>
            <a:ext cx="1752600" cy="762000"/>
          </a:xfrm>
          <a:prstGeom prst="octagon">
            <a:avLst>
              <a:gd name="adj" fmla="val 29287"/>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pPr eaLnBrk="0" hangingPunct="0">
              <a:lnSpc>
                <a:spcPct val="100000"/>
              </a:lnSpc>
              <a:spcBef>
                <a:spcPct val="0"/>
              </a:spcBef>
              <a:buClrTx/>
              <a:buNone/>
            </a:pPr>
            <a:r>
              <a:rPr lang="en-US" sz="2400" dirty="0" smtClean="0">
                <a:solidFill>
                  <a:schemeClr val="bg1"/>
                </a:solidFill>
                <a:effectLst>
                  <a:outerShdw blurRad="38100" dist="38100" dir="2700000" algn="tl">
                    <a:srgbClr val="000000"/>
                  </a:outerShdw>
                </a:effectLst>
              </a:rPr>
              <a:t>West Zone</a:t>
            </a:r>
            <a:endParaRPr lang="en-US" sz="2400" dirty="0">
              <a:solidFill>
                <a:schemeClr val="bg1"/>
              </a:solidFill>
              <a:effectLst>
                <a:outerShdw blurRad="38100" dist="38100" dir="2700000" algn="tl">
                  <a:srgbClr val="000000"/>
                </a:outerShdw>
              </a:effectLst>
            </a:endParaRPr>
          </a:p>
        </p:txBody>
      </p:sp>
      <p:sp>
        <p:nvSpPr>
          <p:cNvPr id="36" name="AutoShape 4"/>
          <p:cNvSpPr>
            <a:spLocks noChangeArrowheads="1"/>
          </p:cNvSpPr>
          <p:nvPr/>
        </p:nvSpPr>
        <p:spPr bwMode="auto">
          <a:xfrm>
            <a:off x="2343128" y="3190860"/>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Regular</a:t>
            </a:r>
          </a:p>
        </p:txBody>
      </p:sp>
      <p:sp>
        <p:nvSpPr>
          <p:cNvPr id="37" name="AutoShape 5"/>
          <p:cNvSpPr>
            <a:spLocks noChangeArrowheads="1"/>
          </p:cNvSpPr>
          <p:nvPr/>
        </p:nvSpPr>
        <p:spPr bwMode="auto">
          <a:xfrm>
            <a:off x="4705328" y="3190860"/>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Outlets</a:t>
            </a:r>
          </a:p>
        </p:txBody>
      </p:sp>
      <p:pic>
        <p:nvPicPr>
          <p:cNvPr id="38" name="Picture 7"/>
          <p:cNvPicPr>
            <a:picLocks noChangeAspect="1" noChangeArrowheads="1"/>
          </p:cNvPicPr>
          <p:nvPr/>
        </p:nvPicPr>
        <p:blipFill>
          <a:blip r:embed="rId2" cstate="print"/>
          <a:srcRect/>
          <a:stretch>
            <a:fillRect/>
          </a:stretch>
        </p:blipFill>
        <p:spPr bwMode="auto">
          <a:xfrm>
            <a:off x="7677128" y="4638660"/>
            <a:ext cx="838200" cy="684213"/>
          </a:xfrm>
          <a:prstGeom prst="rect">
            <a:avLst/>
          </a:prstGeom>
          <a:noFill/>
        </p:spPr>
      </p:pic>
      <p:sp>
        <p:nvSpPr>
          <p:cNvPr id="39" name="Rectangle 8"/>
          <p:cNvSpPr>
            <a:spLocks noChangeArrowheads="1"/>
          </p:cNvSpPr>
          <p:nvPr/>
        </p:nvSpPr>
        <p:spPr bwMode="auto">
          <a:xfrm>
            <a:off x="1428728" y="4791060"/>
            <a:ext cx="5791200" cy="609600"/>
          </a:xfrm>
          <a:prstGeom prst="rect">
            <a:avLst/>
          </a:prstGeom>
          <a:noFill/>
          <a:ln w="9525">
            <a:noFill/>
            <a:miter lim="800000"/>
            <a:headEnd/>
            <a:tailEnd/>
          </a:ln>
        </p:spPr>
        <p:txBody>
          <a:bodyPr/>
          <a:lstStyle/>
          <a:p>
            <a:pPr marL="227013" indent="-227013">
              <a:lnSpc>
                <a:spcPct val="100000"/>
              </a:lnSpc>
              <a:spcBef>
                <a:spcPct val="20000"/>
              </a:spcBef>
              <a:buNone/>
            </a:pPr>
            <a:r>
              <a:rPr lang="en-US" sz="1800" dirty="0"/>
              <a:t>Each Store is independently associated with a Transfer Entity &amp; a Transfer Zone</a:t>
            </a:r>
            <a:endParaRPr lang="en-US" sz="1800" b="0" dirty="0"/>
          </a:p>
        </p:txBody>
      </p:sp>
      <p:sp>
        <p:nvSpPr>
          <p:cNvPr id="40" name="Line 9"/>
          <p:cNvSpPr>
            <a:spLocks noChangeShapeType="1"/>
          </p:cNvSpPr>
          <p:nvPr/>
        </p:nvSpPr>
        <p:spPr bwMode="auto">
          <a:xfrm flipV="1">
            <a:off x="2647928" y="1971660"/>
            <a:ext cx="0" cy="1219200"/>
          </a:xfrm>
          <a:prstGeom prst="line">
            <a:avLst/>
          </a:prstGeom>
          <a:noFill/>
          <a:ln w="28575">
            <a:solidFill>
              <a:schemeClr val="tx1"/>
            </a:solidFill>
            <a:round/>
            <a:headEnd type="triangle" w="med" len="med"/>
            <a:tailEnd type="triangle" w="med" len="med"/>
          </a:ln>
          <a:effectLst/>
        </p:spPr>
        <p:txBody>
          <a:bodyPr/>
          <a:lstStyle/>
          <a:p>
            <a:endParaRPr lang="en-US"/>
          </a:p>
        </p:txBody>
      </p:sp>
      <p:sp>
        <p:nvSpPr>
          <p:cNvPr id="41" name="Line 10"/>
          <p:cNvSpPr>
            <a:spLocks noChangeShapeType="1"/>
          </p:cNvSpPr>
          <p:nvPr/>
        </p:nvSpPr>
        <p:spPr bwMode="auto">
          <a:xfrm>
            <a:off x="3714728" y="2657460"/>
            <a:ext cx="0" cy="533400"/>
          </a:xfrm>
          <a:prstGeom prst="line">
            <a:avLst/>
          </a:prstGeom>
          <a:noFill/>
          <a:ln w="28575">
            <a:solidFill>
              <a:schemeClr val="tx1"/>
            </a:solidFill>
            <a:round/>
            <a:headEnd type="triangle" w="med" len="med"/>
            <a:tailEnd type="triangle" w="med" len="med"/>
          </a:ln>
          <a:effectLst/>
        </p:spPr>
        <p:txBody>
          <a:bodyPr/>
          <a:lstStyle/>
          <a:p>
            <a:endParaRPr lang="en-US"/>
          </a:p>
        </p:txBody>
      </p:sp>
      <p:sp>
        <p:nvSpPr>
          <p:cNvPr id="42" name="Line 11"/>
          <p:cNvSpPr>
            <a:spLocks noChangeShapeType="1"/>
          </p:cNvSpPr>
          <p:nvPr/>
        </p:nvSpPr>
        <p:spPr bwMode="auto">
          <a:xfrm flipV="1">
            <a:off x="3714728" y="1819260"/>
            <a:ext cx="1066800" cy="762000"/>
          </a:xfrm>
          <a:prstGeom prst="line">
            <a:avLst/>
          </a:prstGeom>
          <a:noFill/>
          <a:ln w="28575">
            <a:solidFill>
              <a:schemeClr val="tx1"/>
            </a:solidFill>
            <a:round/>
            <a:headEnd/>
            <a:tailEnd type="triangle" w="med" len="med"/>
          </a:ln>
          <a:effectLst/>
        </p:spPr>
        <p:txBody>
          <a:bodyPr/>
          <a:lstStyle/>
          <a:p>
            <a:endParaRPr lang="en-US"/>
          </a:p>
        </p:txBody>
      </p:sp>
      <p:sp>
        <p:nvSpPr>
          <p:cNvPr id="43" name="Line 12"/>
          <p:cNvSpPr>
            <a:spLocks noChangeShapeType="1"/>
          </p:cNvSpPr>
          <p:nvPr/>
        </p:nvSpPr>
        <p:spPr bwMode="auto">
          <a:xfrm flipH="1" flipV="1">
            <a:off x="4019528" y="1819260"/>
            <a:ext cx="838200" cy="685800"/>
          </a:xfrm>
          <a:prstGeom prst="line">
            <a:avLst/>
          </a:prstGeom>
          <a:noFill/>
          <a:ln w="28575">
            <a:solidFill>
              <a:schemeClr val="accent1"/>
            </a:solidFill>
            <a:round/>
            <a:headEnd/>
            <a:tailEnd type="triangle" w="med" len="med"/>
          </a:ln>
          <a:effectLst/>
        </p:spPr>
        <p:txBody>
          <a:bodyPr/>
          <a:lstStyle/>
          <a:p>
            <a:endParaRPr lang="en-US"/>
          </a:p>
        </p:txBody>
      </p:sp>
      <p:pic>
        <p:nvPicPr>
          <p:cNvPr id="44" name="Picture 13"/>
          <p:cNvPicPr>
            <a:picLocks noChangeAspect="1" noChangeArrowheads="1"/>
          </p:cNvPicPr>
          <p:nvPr/>
        </p:nvPicPr>
        <p:blipFill>
          <a:blip r:embed="rId2" cstate="print"/>
          <a:srcRect/>
          <a:stretch>
            <a:fillRect/>
          </a:stretch>
        </p:blipFill>
        <p:spPr bwMode="auto">
          <a:xfrm>
            <a:off x="3333728" y="2276460"/>
            <a:ext cx="838200" cy="684213"/>
          </a:xfrm>
          <a:prstGeom prst="rect">
            <a:avLst/>
          </a:prstGeom>
          <a:noFill/>
        </p:spPr>
      </p:pic>
      <p:pic>
        <p:nvPicPr>
          <p:cNvPr id="45" name="Picture 14"/>
          <p:cNvPicPr>
            <a:picLocks noChangeAspect="1" noChangeArrowheads="1"/>
          </p:cNvPicPr>
          <p:nvPr/>
        </p:nvPicPr>
        <p:blipFill>
          <a:blip r:embed="rId2" cstate="print"/>
          <a:srcRect/>
          <a:stretch>
            <a:fillRect/>
          </a:stretch>
        </p:blipFill>
        <p:spPr bwMode="auto">
          <a:xfrm>
            <a:off x="2266928" y="2276460"/>
            <a:ext cx="838200" cy="684213"/>
          </a:xfrm>
          <a:prstGeom prst="rect">
            <a:avLst/>
          </a:prstGeom>
          <a:noFill/>
        </p:spPr>
      </p:pic>
      <p:sp>
        <p:nvSpPr>
          <p:cNvPr id="46" name="Line 15"/>
          <p:cNvSpPr>
            <a:spLocks noChangeShapeType="1"/>
          </p:cNvSpPr>
          <p:nvPr/>
        </p:nvSpPr>
        <p:spPr bwMode="auto">
          <a:xfrm>
            <a:off x="5162528" y="2657460"/>
            <a:ext cx="0" cy="533400"/>
          </a:xfrm>
          <a:prstGeom prst="line">
            <a:avLst/>
          </a:prstGeom>
          <a:noFill/>
          <a:ln w="28575">
            <a:solidFill>
              <a:schemeClr val="accent1"/>
            </a:solidFill>
            <a:round/>
            <a:headEnd/>
            <a:tailEnd type="triangle" w="med" len="med"/>
          </a:ln>
          <a:effectLst/>
        </p:spPr>
        <p:txBody>
          <a:bodyPr/>
          <a:lstStyle/>
          <a:p>
            <a:endParaRPr lang="en-US"/>
          </a:p>
        </p:txBody>
      </p:sp>
      <p:sp>
        <p:nvSpPr>
          <p:cNvPr id="47" name="Line 16"/>
          <p:cNvSpPr>
            <a:spLocks noChangeShapeType="1"/>
          </p:cNvSpPr>
          <p:nvPr/>
        </p:nvSpPr>
        <p:spPr bwMode="auto">
          <a:xfrm>
            <a:off x="6153128" y="1971660"/>
            <a:ext cx="0" cy="1219200"/>
          </a:xfrm>
          <a:prstGeom prst="line">
            <a:avLst/>
          </a:prstGeom>
          <a:noFill/>
          <a:ln w="28575">
            <a:solidFill>
              <a:schemeClr val="accent1"/>
            </a:solidFill>
            <a:round/>
            <a:headEnd type="triangle" w="med" len="med"/>
            <a:tailEnd type="triangle" w="med" len="med"/>
          </a:ln>
          <a:effectLst/>
        </p:spPr>
        <p:txBody>
          <a:bodyPr/>
          <a:lstStyle/>
          <a:p>
            <a:endParaRPr lang="en-US"/>
          </a:p>
        </p:txBody>
      </p:sp>
      <p:pic>
        <p:nvPicPr>
          <p:cNvPr id="48" name="Picture 17"/>
          <p:cNvPicPr>
            <a:picLocks noChangeAspect="1" noChangeArrowheads="1"/>
          </p:cNvPicPr>
          <p:nvPr/>
        </p:nvPicPr>
        <p:blipFill>
          <a:blip r:embed="rId3" cstate="print"/>
          <a:srcRect/>
          <a:stretch>
            <a:fillRect/>
          </a:stretch>
        </p:blipFill>
        <p:spPr bwMode="auto">
          <a:xfrm>
            <a:off x="4629128" y="2276460"/>
            <a:ext cx="958850" cy="644525"/>
          </a:xfrm>
          <a:prstGeom prst="rect">
            <a:avLst/>
          </a:prstGeom>
          <a:noFill/>
        </p:spPr>
      </p:pic>
      <p:pic>
        <p:nvPicPr>
          <p:cNvPr id="49" name="Picture 18"/>
          <p:cNvPicPr>
            <a:picLocks noChangeAspect="1" noChangeArrowheads="1"/>
          </p:cNvPicPr>
          <p:nvPr/>
        </p:nvPicPr>
        <p:blipFill>
          <a:blip r:embed="rId3" cstate="print"/>
          <a:srcRect/>
          <a:stretch>
            <a:fillRect/>
          </a:stretch>
        </p:blipFill>
        <p:spPr bwMode="auto">
          <a:xfrm>
            <a:off x="5695928" y="2276460"/>
            <a:ext cx="958850" cy="64452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763000" cy="448521"/>
          </a:xfrm>
        </p:spPr>
        <p:txBody>
          <a:bodyPr/>
          <a:lstStyle/>
          <a:p>
            <a:r>
              <a:rPr lang="en-US" dirty="0" smtClean="0"/>
              <a:t>Warehouse Setup</a:t>
            </a:r>
            <a:endParaRPr lang="en-US" dirty="0"/>
          </a:p>
        </p:txBody>
      </p:sp>
      <p:sp>
        <p:nvSpPr>
          <p:cNvPr id="19" name="AutoShape 2"/>
          <p:cNvSpPr>
            <a:spLocks noChangeArrowheads="1"/>
          </p:cNvSpPr>
          <p:nvPr/>
        </p:nvSpPr>
        <p:spPr bwMode="auto">
          <a:xfrm>
            <a:off x="609600" y="2290746"/>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Regular</a:t>
            </a:r>
          </a:p>
        </p:txBody>
      </p:sp>
      <p:sp>
        <p:nvSpPr>
          <p:cNvPr id="20" name="AutoShape 3"/>
          <p:cNvSpPr>
            <a:spLocks noChangeArrowheads="1"/>
          </p:cNvSpPr>
          <p:nvPr/>
        </p:nvSpPr>
        <p:spPr bwMode="auto">
          <a:xfrm>
            <a:off x="2514600" y="2290746"/>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Outlets</a:t>
            </a:r>
          </a:p>
        </p:txBody>
      </p:sp>
      <p:sp>
        <p:nvSpPr>
          <p:cNvPr id="21" name="Rectangle 5"/>
          <p:cNvSpPr>
            <a:spLocks noGrp="1" noChangeArrowheads="1"/>
          </p:cNvSpPr>
          <p:nvPr>
            <p:ph type="body" idx="1"/>
          </p:nvPr>
        </p:nvSpPr>
        <p:spPr>
          <a:xfrm>
            <a:off x="4419600" y="1452546"/>
            <a:ext cx="4191000" cy="914400"/>
          </a:xfrm>
        </p:spPr>
        <p:txBody>
          <a:bodyPr/>
          <a:lstStyle/>
          <a:p>
            <a:r>
              <a:rPr lang="en-US" sz="1800" dirty="0"/>
              <a:t>The physical warehouses are associated to the transfer entity.</a:t>
            </a:r>
          </a:p>
          <a:p>
            <a:endParaRPr lang="en-US" dirty="0"/>
          </a:p>
        </p:txBody>
      </p:sp>
      <p:sp>
        <p:nvSpPr>
          <p:cNvPr id="22" name="AutoShape 6"/>
          <p:cNvSpPr>
            <a:spLocks noChangeArrowheads="1"/>
          </p:cNvSpPr>
          <p:nvPr/>
        </p:nvSpPr>
        <p:spPr bwMode="auto">
          <a:xfrm>
            <a:off x="4724400" y="4805346"/>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Regular</a:t>
            </a:r>
          </a:p>
        </p:txBody>
      </p:sp>
      <p:sp>
        <p:nvSpPr>
          <p:cNvPr id="23" name="AutoShape 7"/>
          <p:cNvSpPr>
            <a:spLocks noChangeArrowheads="1"/>
          </p:cNvSpPr>
          <p:nvPr/>
        </p:nvSpPr>
        <p:spPr bwMode="auto">
          <a:xfrm>
            <a:off x="6705600" y="4805346"/>
            <a:ext cx="1752600" cy="762000"/>
          </a:xfrm>
          <a:prstGeom prst="octagon">
            <a:avLst>
              <a:gd name="adj" fmla="val 29287"/>
            </a:avLst>
          </a:prstGeom>
          <a:gradFill rotWithShape="0">
            <a:gsLst>
              <a:gs pos="0">
                <a:srgbClr val="CC0066"/>
              </a:gs>
              <a:gs pos="100000">
                <a:srgbClr val="CC0066">
                  <a:gamma/>
                  <a:shade val="0"/>
                  <a:invGamma/>
                </a:srgbClr>
              </a:gs>
            </a:gsLst>
            <a:lin ang="2700000" scaled="1"/>
          </a:gradFill>
          <a:ln w="12700">
            <a:solidFill>
              <a:srgbClr val="CC0066"/>
            </a:solidFill>
            <a:miter lim="800000"/>
            <a:headEnd/>
            <a:tailEnd/>
          </a:ln>
          <a:effectLst/>
        </p:spPr>
        <p:txBody>
          <a:bodyPr wrap="none" anchor="ctr"/>
          <a:lstStyle/>
          <a:p>
            <a:pPr eaLnBrk="0" hangingPunct="0">
              <a:lnSpc>
                <a:spcPct val="100000"/>
              </a:lnSpc>
              <a:spcBef>
                <a:spcPct val="0"/>
              </a:spcBef>
              <a:buClrTx/>
              <a:buNone/>
            </a:pPr>
            <a:r>
              <a:rPr lang="en-US" sz="2400" dirty="0">
                <a:solidFill>
                  <a:schemeClr val="bg1"/>
                </a:solidFill>
                <a:effectLst>
                  <a:outerShdw blurRad="38100" dist="38100" dir="2700000" algn="tl">
                    <a:srgbClr val="000000"/>
                  </a:outerShdw>
                </a:effectLst>
              </a:rPr>
              <a:t>Outlets</a:t>
            </a:r>
          </a:p>
        </p:txBody>
      </p:sp>
      <p:pic>
        <p:nvPicPr>
          <p:cNvPr id="24" name="Picture 8"/>
          <p:cNvPicPr>
            <a:picLocks noChangeAspect="1" noChangeArrowheads="1"/>
          </p:cNvPicPr>
          <p:nvPr/>
        </p:nvPicPr>
        <p:blipFill>
          <a:blip r:embed="rId2" cstate="print"/>
          <a:srcRect/>
          <a:stretch>
            <a:fillRect/>
          </a:stretch>
        </p:blipFill>
        <p:spPr bwMode="auto">
          <a:xfrm>
            <a:off x="3429000" y="3662346"/>
            <a:ext cx="1219200" cy="877888"/>
          </a:xfrm>
          <a:prstGeom prst="rect">
            <a:avLst/>
          </a:prstGeom>
          <a:noFill/>
        </p:spPr>
      </p:pic>
      <p:sp>
        <p:nvSpPr>
          <p:cNvPr id="25" name="Line 9"/>
          <p:cNvSpPr>
            <a:spLocks noChangeShapeType="1"/>
          </p:cNvSpPr>
          <p:nvPr/>
        </p:nvSpPr>
        <p:spPr bwMode="auto">
          <a:xfrm>
            <a:off x="5562600" y="4348146"/>
            <a:ext cx="0" cy="533400"/>
          </a:xfrm>
          <a:prstGeom prst="line">
            <a:avLst/>
          </a:prstGeom>
          <a:noFill/>
          <a:ln w="28575">
            <a:solidFill>
              <a:schemeClr val="tx1"/>
            </a:solidFill>
            <a:round/>
            <a:headEnd/>
            <a:tailEnd type="triangle" w="med" len="med"/>
          </a:ln>
          <a:effectLst/>
        </p:spPr>
        <p:txBody>
          <a:bodyPr/>
          <a:lstStyle/>
          <a:p>
            <a:endParaRPr lang="en-US"/>
          </a:p>
        </p:txBody>
      </p:sp>
      <p:sp>
        <p:nvSpPr>
          <p:cNvPr id="26" name="Line 10"/>
          <p:cNvSpPr>
            <a:spLocks noChangeShapeType="1"/>
          </p:cNvSpPr>
          <p:nvPr/>
        </p:nvSpPr>
        <p:spPr bwMode="auto">
          <a:xfrm flipH="1">
            <a:off x="6248400" y="4424346"/>
            <a:ext cx="457200" cy="533400"/>
          </a:xfrm>
          <a:prstGeom prst="line">
            <a:avLst/>
          </a:prstGeom>
          <a:noFill/>
          <a:ln w="28575">
            <a:solidFill>
              <a:schemeClr val="tx1"/>
            </a:solidFill>
            <a:round/>
            <a:headEnd/>
            <a:tailEnd type="triangle" w="med" len="med"/>
          </a:ln>
          <a:effectLst/>
        </p:spPr>
        <p:txBody>
          <a:bodyPr/>
          <a:lstStyle/>
          <a:p>
            <a:endParaRPr lang="en-US"/>
          </a:p>
        </p:txBody>
      </p:sp>
      <p:sp>
        <p:nvSpPr>
          <p:cNvPr id="27" name="Line 11"/>
          <p:cNvSpPr>
            <a:spLocks noChangeShapeType="1"/>
          </p:cNvSpPr>
          <p:nvPr/>
        </p:nvSpPr>
        <p:spPr bwMode="auto">
          <a:xfrm>
            <a:off x="8077200" y="4271946"/>
            <a:ext cx="0" cy="533400"/>
          </a:xfrm>
          <a:prstGeom prst="line">
            <a:avLst/>
          </a:prstGeom>
          <a:noFill/>
          <a:ln w="28575">
            <a:solidFill>
              <a:schemeClr val="tx1"/>
            </a:solidFill>
            <a:round/>
            <a:headEnd/>
            <a:tailEnd type="triangle" w="med" len="med"/>
          </a:ln>
          <a:effectLst/>
        </p:spPr>
        <p:txBody>
          <a:bodyPr/>
          <a:lstStyle/>
          <a:p>
            <a:endParaRPr lang="en-US"/>
          </a:p>
        </p:txBody>
      </p:sp>
      <p:sp>
        <p:nvSpPr>
          <p:cNvPr id="28" name="AutoShape 12"/>
          <p:cNvSpPr>
            <a:spLocks noChangeArrowheads="1"/>
          </p:cNvSpPr>
          <p:nvPr/>
        </p:nvSpPr>
        <p:spPr bwMode="auto">
          <a:xfrm>
            <a:off x="4724400" y="3890946"/>
            <a:ext cx="304800" cy="381000"/>
          </a:xfrm>
          <a:prstGeom prst="rightArrow">
            <a:avLst>
              <a:gd name="adj1" fmla="val 50000"/>
              <a:gd name="adj2" fmla="val 19958"/>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nvGrpSpPr>
          <p:cNvPr id="3" name="Group 13"/>
          <p:cNvGrpSpPr>
            <a:grpSpLocks/>
          </p:cNvGrpSpPr>
          <p:nvPr/>
        </p:nvGrpSpPr>
        <p:grpSpPr bwMode="auto">
          <a:xfrm>
            <a:off x="5105400" y="3509946"/>
            <a:ext cx="990600" cy="914400"/>
            <a:chOff x="3936" y="672"/>
            <a:chExt cx="864" cy="814"/>
          </a:xfrm>
        </p:grpSpPr>
        <p:pic>
          <p:nvPicPr>
            <p:cNvPr id="30" name="Picture 14"/>
            <p:cNvPicPr>
              <a:picLocks noChangeAspect="1" noChangeArrowheads="1"/>
            </p:cNvPicPr>
            <p:nvPr/>
          </p:nvPicPr>
          <p:blipFill>
            <a:blip r:embed="rId2" cstate="print"/>
            <a:srcRect/>
            <a:stretch>
              <a:fillRect/>
            </a:stretch>
          </p:blipFill>
          <p:spPr bwMode="auto">
            <a:xfrm>
              <a:off x="3936" y="672"/>
              <a:ext cx="864" cy="622"/>
            </a:xfrm>
            <a:prstGeom prst="rect">
              <a:avLst/>
            </a:prstGeom>
            <a:noFill/>
          </p:spPr>
        </p:pic>
        <p:sp>
          <p:nvSpPr>
            <p:cNvPr id="31" name="Rectangle 15"/>
            <p:cNvSpPr>
              <a:spLocks noChangeArrowheads="1"/>
            </p:cNvSpPr>
            <p:nvPr/>
          </p:nvSpPr>
          <p:spPr bwMode="auto">
            <a:xfrm>
              <a:off x="3936" y="1152"/>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B &amp; M</a:t>
              </a:r>
            </a:p>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p:txBody>
        </p:sp>
      </p:grpSp>
      <p:grpSp>
        <p:nvGrpSpPr>
          <p:cNvPr id="4" name="Group 16"/>
          <p:cNvGrpSpPr>
            <a:grpSpLocks/>
          </p:cNvGrpSpPr>
          <p:nvPr/>
        </p:nvGrpSpPr>
        <p:grpSpPr bwMode="auto">
          <a:xfrm>
            <a:off x="6400800" y="3509946"/>
            <a:ext cx="990600" cy="914400"/>
            <a:chOff x="3936" y="672"/>
            <a:chExt cx="864" cy="814"/>
          </a:xfrm>
        </p:grpSpPr>
        <p:pic>
          <p:nvPicPr>
            <p:cNvPr id="33" name="Picture 17"/>
            <p:cNvPicPr>
              <a:picLocks noChangeAspect="1" noChangeArrowheads="1"/>
            </p:cNvPicPr>
            <p:nvPr/>
          </p:nvPicPr>
          <p:blipFill>
            <a:blip r:embed="rId2" cstate="print"/>
            <a:srcRect/>
            <a:stretch>
              <a:fillRect/>
            </a:stretch>
          </p:blipFill>
          <p:spPr bwMode="auto">
            <a:xfrm>
              <a:off x="3936" y="672"/>
              <a:ext cx="864" cy="622"/>
            </a:xfrm>
            <a:prstGeom prst="rect">
              <a:avLst/>
            </a:prstGeom>
            <a:noFill/>
          </p:spPr>
        </p:pic>
        <p:sp>
          <p:nvSpPr>
            <p:cNvPr id="50" name="Rectangle 18"/>
            <p:cNvSpPr>
              <a:spLocks noChangeArrowheads="1"/>
            </p:cNvSpPr>
            <p:nvPr/>
          </p:nvSpPr>
          <p:spPr bwMode="auto">
            <a:xfrm>
              <a:off x="3936" y="1152"/>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E-Stores</a:t>
              </a:r>
            </a:p>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p:txBody>
        </p:sp>
      </p:grpSp>
      <p:grpSp>
        <p:nvGrpSpPr>
          <p:cNvPr id="5" name="Group 19"/>
          <p:cNvGrpSpPr>
            <a:grpSpLocks/>
          </p:cNvGrpSpPr>
          <p:nvPr/>
        </p:nvGrpSpPr>
        <p:grpSpPr bwMode="auto">
          <a:xfrm>
            <a:off x="7620000" y="3509946"/>
            <a:ext cx="990600" cy="914400"/>
            <a:chOff x="3936" y="672"/>
            <a:chExt cx="864" cy="814"/>
          </a:xfrm>
        </p:grpSpPr>
        <p:pic>
          <p:nvPicPr>
            <p:cNvPr id="52" name="Picture 20"/>
            <p:cNvPicPr>
              <a:picLocks noChangeAspect="1" noChangeArrowheads="1"/>
            </p:cNvPicPr>
            <p:nvPr/>
          </p:nvPicPr>
          <p:blipFill>
            <a:blip r:embed="rId2" cstate="print"/>
            <a:srcRect/>
            <a:stretch>
              <a:fillRect/>
            </a:stretch>
          </p:blipFill>
          <p:spPr bwMode="auto">
            <a:xfrm>
              <a:off x="3936" y="672"/>
              <a:ext cx="864" cy="622"/>
            </a:xfrm>
            <a:prstGeom prst="rect">
              <a:avLst/>
            </a:prstGeom>
            <a:noFill/>
          </p:spPr>
        </p:pic>
        <p:sp>
          <p:nvSpPr>
            <p:cNvPr id="53" name="Rectangle 21"/>
            <p:cNvSpPr>
              <a:spLocks noChangeArrowheads="1"/>
            </p:cNvSpPr>
            <p:nvPr/>
          </p:nvSpPr>
          <p:spPr bwMode="auto">
            <a:xfrm>
              <a:off x="3936" y="1152"/>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B &amp; M</a:t>
              </a:r>
            </a:p>
            <a:p>
              <a:pPr eaLnBrk="0" hangingPunct="0">
                <a:lnSpc>
                  <a:spcPct val="100000"/>
                </a:lnSpc>
                <a:spcBef>
                  <a:spcPct val="0"/>
                </a:spcBef>
                <a:buClrTx/>
              </a:pPr>
              <a:endParaRPr lang="en-US" sz="1600" dirty="0">
                <a:solidFill>
                  <a:schemeClr val="bg1"/>
                </a:solidFill>
                <a:effectLst>
                  <a:outerShdw blurRad="38100" dist="38100" dir="2700000" algn="tl">
                    <a:srgbClr val="000000"/>
                  </a:outerShdw>
                </a:effectLst>
              </a:endParaRPr>
            </a:p>
          </p:txBody>
        </p:sp>
      </p:grpSp>
      <p:sp>
        <p:nvSpPr>
          <p:cNvPr id="54" name="Line 22"/>
          <p:cNvSpPr>
            <a:spLocks noChangeShapeType="1"/>
          </p:cNvSpPr>
          <p:nvPr/>
        </p:nvSpPr>
        <p:spPr bwMode="auto">
          <a:xfrm>
            <a:off x="1600200" y="1833546"/>
            <a:ext cx="0" cy="533400"/>
          </a:xfrm>
          <a:prstGeom prst="line">
            <a:avLst/>
          </a:prstGeom>
          <a:noFill/>
          <a:ln w="28575">
            <a:solidFill>
              <a:schemeClr val="tx1"/>
            </a:solidFill>
            <a:round/>
            <a:headEnd/>
            <a:tailEnd type="triangle" w="med" len="med"/>
          </a:ln>
          <a:effectLst/>
        </p:spPr>
        <p:txBody>
          <a:bodyPr/>
          <a:lstStyle/>
          <a:p>
            <a:endParaRPr lang="en-US"/>
          </a:p>
        </p:txBody>
      </p:sp>
      <p:sp>
        <p:nvSpPr>
          <p:cNvPr id="55" name="Line 23"/>
          <p:cNvSpPr>
            <a:spLocks noChangeShapeType="1"/>
          </p:cNvSpPr>
          <p:nvPr/>
        </p:nvSpPr>
        <p:spPr bwMode="auto">
          <a:xfrm>
            <a:off x="3276600" y="1833546"/>
            <a:ext cx="0" cy="533400"/>
          </a:xfrm>
          <a:prstGeom prst="line">
            <a:avLst/>
          </a:prstGeom>
          <a:noFill/>
          <a:ln w="28575">
            <a:solidFill>
              <a:schemeClr val="tx1"/>
            </a:solidFill>
            <a:round/>
            <a:headEnd/>
            <a:tailEnd type="triangle" w="med" len="med"/>
          </a:ln>
          <a:effectLst/>
        </p:spPr>
        <p:txBody>
          <a:bodyPr/>
          <a:lstStyle/>
          <a:p>
            <a:endParaRPr lang="en-US"/>
          </a:p>
        </p:txBody>
      </p:sp>
      <p:pic>
        <p:nvPicPr>
          <p:cNvPr id="56" name="Picture 24"/>
          <p:cNvPicPr>
            <a:picLocks noChangeAspect="1" noChangeArrowheads="1"/>
          </p:cNvPicPr>
          <p:nvPr/>
        </p:nvPicPr>
        <p:blipFill>
          <a:blip r:embed="rId2" cstate="print"/>
          <a:srcRect/>
          <a:stretch>
            <a:fillRect/>
          </a:stretch>
        </p:blipFill>
        <p:spPr bwMode="auto">
          <a:xfrm>
            <a:off x="1066800" y="1147746"/>
            <a:ext cx="1219200" cy="877888"/>
          </a:xfrm>
          <a:prstGeom prst="rect">
            <a:avLst/>
          </a:prstGeom>
          <a:noFill/>
        </p:spPr>
      </p:pic>
      <p:pic>
        <p:nvPicPr>
          <p:cNvPr id="57" name="Picture 25"/>
          <p:cNvPicPr>
            <a:picLocks noChangeAspect="1" noChangeArrowheads="1"/>
          </p:cNvPicPr>
          <p:nvPr/>
        </p:nvPicPr>
        <p:blipFill>
          <a:blip r:embed="rId2" cstate="print"/>
          <a:srcRect/>
          <a:stretch>
            <a:fillRect/>
          </a:stretch>
        </p:blipFill>
        <p:spPr bwMode="auto">
          <a:xfrm>
            <a:off x="2590800" y="1147746"/>
            <a:ext cx="1219200" cy="877888"/>
          </a:xfrm>
          <a:prstGeom prst="rect">
            <a:avLst/>
          </a:prstGeom>
          <a:noFill/>
        </p:spPr>
      </p:pic>
      <p:sp>
        <p:nvSpPr>
          <p:cNvPr id="58" name="Line 26"/>
          <p:cNvSpPr>
            <a:spLocks noChangeShapeType="1"/>
          </p:cNvSpPr>
          <p:nvPr/>
        </p:nvSpPr>
        <p:spPr bwMode="auto">
          <a:xfrm>
            <a:off x="304800" y="3205146"/>
            <a:ext cx="8305800" cy="0"/>
          </a:xfrm>
          <a:prstGeom prst="line">
            <a:avLst/>
          </a:prstGeom>
          <a:noFill/>
          <a:ln w="38100" cmpd="dbl">
            <a:solidFill>
              <a:schemeClr val="tx1"/>
            </a:solidFill>
            <a:round/>
            <a:headEnd/>
            <a:tailEnd/>
          </a:ln>
          <a:effectLst/>
        </p:spPr>
        <p:txBody>
          <a:bodyPr/>
          <a:lstStyle/>
          <a:p>
            <a:endParaRPr lang="en-US"/>
          </a:p>
        </p:txBody>
      </p:sp>
      <p:sp>
        <p:nvSpPr>
          <p:cNvPr id="59" name="Rectangle 27"/>
          <p:cNvSpPr>
            <a:spLocks noChangeArrowheads="1"/>
          </p:cNvSpPr>
          <p:nvPr/>
        </p:nvSpPr>
        <p:spPr bwMode="auto">
          <a:xfrm>
            <a:off x="4429124" y="1071546"/>
            <a:ext cx="4191000" cy="9144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pPr>
            <a:r>
              <a:rPr lang="en-US" sz="1800" b="0" dirty="0"/>
              <a:t>Non Multi-Channel Setup</a:t>
            </a:r>
          </a:p>
          <a:p>
            <a:pPr marL="227013" indent="-227013" algn="l">
              <a:lnSpc>
                <a:spcPct val="100000"/>
              </a:lnSpc>
              <a:spcBef>
                <a:spcPct val="20000"/>
              </a:spcBef>
              <a:buFontTx/>
              <a:buChar char="•"/>
            </a:pPr>
            <a:endParaRPr lang="en-US" b="0" dirty="0"/>
          </a:p>
        </p:txBody>
      </p:sp>
      <p:sp>
        <p:nvSpPr>
          <p:cNvPr id="60" name="Rectangle 28"/>
          <p:cNvSpPr>
            <a:spLocks noChangeArrowheads="1"/>
          </p:cNvSpPr>
          <p:nvPr/>
        </p:nvSpPr>
        <p:spPr bwMode="auto">
          <a:xfrm>
            <a:off x="228600" y="3205146"/>
            <a:ext cx="4191000" cy="3048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pPr>
            <a:r>
              <a:rPr lang="en-US" sz="1800" b="0" dirty="0"/>
              <a:t>Multi-Channel Setup</a:t>
            </a:r>
          </a:p>
          <a:p>
            <a:pPr marL="227013" indent="-227013" algn="l">
              <a:lnSpc>
                <a:spcPct val="100000"/>
              </a:lnSpc>
              <a:spcBef>
                <a:spcPct val="20000"/>
              </a:spcBef>
              <a:buFontTx/>
              <a:buChar char="•"/>
            </a:pPr>
            <a:endParaRPr lang="en-US" b="0" dirty="0"/>
          </a:p>
        </p:txBody>
      </p:sp>
      <p:sp>
        <p:nvSpPr>
          <p:cNvPr id="61" name="Rectangle 29"/>
          <p:cNvSpPr>
            <a:spLocks noChangeArrowheads="1"/>
          </p:cNvSpPr>
          <p:nvPr/>
        </p:nvSpPr>
        <p:spPr bwMode="auto">
          <a:xfrm>
            <a:off x="304800" y="3586146"/>
            <a:ext cx="3200400" cy="1524000"/>
          </a:xfrm>
          <a:prstGeom prst="rect">
            <a:avLst/>
          </a:prstGeom>
          <a:noFill/>
          <a:ln w="9525">
            <a:noFill/>
            <a:miter lim="800000"/>
            <a:headEnd/>
            <a:tailEnd/>
          </a:ln>
          <a:effectLst/>
        </p:spPr>
        <p:txBody>
          <a:bodyPr lIns="92075" tIns="46038" rIns="92075" bIns="46038"/>
          <a:lstStyle/>
          <a:p>
            <a:pPr marL="227013" indent="-227013" algn="l">
              <a:spcBef>
                <a:spcPct val="20000"/>
              </a:spcBef>
              <a:buFontTx/>
              <a:buChar char="•"/>
            </a:pPr>
            <a:r>
              <a:rPr lang="en-US" sz="1800" b="0" dirty="0"/>
              <a:t>Virtual warehouses are associated to the transfer entity.</a:t>
            </a:r>
          </a:p>
          <a:p>
            <a:pPr marL="227013" indent="-227013" algn="l">
              <a:spcBef>
                <a:spcPct val="20000"/>
              </a:spcBef>
              <a:buFontTx/>
              <a:buChar char="•"/>
            </a:pPr>
            <a:r>
              <a:rPr lang="en-US" sz="1800" b="0" dirty="0"/>
              <a:t>The same physical warehouse can serve two </a:t>
            </a:r>
            <a:r>
              <a:rPr lang="en-US" sz="1800" b="0" dirty="0" smtClean="0"/>
              <a:t>entities or two channels.</a:t>
            </a:r>
            <a:endParaRPr lang="en-US" sz="1800"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763000" cy="448521"/>
          </a:xfrm>
        </p:spPr>
        <p:txBody>
          <a:bodyPr/>
          <a:lstStyle/>
          <a:p>
            <a:r>
              <a:rPr lang="en-US" dirty="0" smtClean="0"/>
              <a:t>System Options – Transfer Entity</a:t>
            </a:r>
            <a:endParaRPr lang="en-US" dirty="0"/>
          </a:p>
        </p:txBody>
      </p:sp>
      <p:graphicFrame>
        <p:nvGraphicFramePr>
          <p:cNvPr id="34" name="Group 3"/>
          <p:cNvGraphicFramePr>
            <a:graphicFrameLocks noGrp="1"/>
          </p:cNvGraphicFramePr>
          <p:nvPr>
            <p:ph idx="1"/>
          </p:nvPr>
        </p:nvGraphicFramePr>
        <p:xfrm>
          <a:off x="609600" y="1295400"/>
          <a:ext cx="7848600" cy="4013200"/>
        </p:xfrm>
        <a:graphic>
          <a:graphicData uri="http://schemas.openxmlformats.org/drawingml/2006/table">
            <a:tbl>
              <a:tblPr/>
              <a:tblGrid>
                <a:gridCol w="2057400"/>
                <a:gridCol w="2209800"/>
                <a:gridCol w="1371600"/>
                <a:gridCol w="2209800"/>
              </a:tblGrid>
              <a:tr h="8001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2131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dirty="0" smtClean="0">
                          <a:ln>
                            <a:noFill/>
                          </a:ln>
                          <a:solidFill>
                            <a:schemeClr val="bg1"/>
                          </a:solidFill>
                          <a:effectLst/>
                          <a:latin typeface="Arial" charset="0"/>
                        </a:rPr>
                        <a:t>Intercompany Transfer Indicator</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1" i="0" u="none" strike="noStrike" cap="none" normalizeH="0" baseline="0" dirty="0" smtClean="0">
                        <a:ln>
                          <a:noFill/>
                        </a:ln>
                        <a:solidFill>
                          <a:schemeClr val="bg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dirty="0" smtClean="0">
                          <a:ln>
                            <a:noFill/>
                          </a:ln>
                          <a:solidFill>
                            <a:schemeClr val="bg1"/>
                          </a:solidFill>
                          <a:effectLst/>
                          <a:latin typeface="Arial" charset="0"/>
                        </a:rPr>
                        <a:t>Indicator to tell if the intercompany transfers will occur.  If this is turned to “Y” then each location will need to be associated to a transfer entity.</a:t>
                      </a:r>
                      <a:r>
                        <a:rPr kumimoji="0" lang="en-US" sz="1400" b="0" i="0" u="none" strike="noStrike" cap="none" normalizeH="0" baseline="0" dirty="0" smtClean="0">
                          <a:ln>
                            <a:noFill/>
                          </a:ln>
                          <a:solidFill>
                            <a:schemeClr val="bg1"/>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dirty="0" smtClean="0">
                          <a:ln>
                            <a:noFill/>
                          </a:ln>
                          <a:solidFill>
                            <a:schemeClr val="bg1"/>
                          </a:solidFill>
                          <a:effectLst/>
                          <a:latin typeface="Arial" charset="0"/>
                        </a:rPr>
                        <a:t>Y, 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Y – The transfer entity functionality will be enabled.  All stockholding warehouses and all stores will have to be associated to an entity.</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rPr>
                        <a:t>N – The transfer entity feature will not be enabled.</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Location List &amp; Traits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Organization Hierarchy-Location Traits</a:t>
            </a:r>
            <a:endParaRPr lang="en-US" dirty="0"/>
          </a:p>
        </p:txBody>
      </p:sp>
      <p:sp>
        <p:nvSpPr>
          <p:cNvPr id="3" name="Content Placeholder 2"/>
          <p:cNvSpPr>
            <a:spLocks noGrp="1"/>
          </p:cNvSpPr>
          <p:nvPr>
            <p:ph idx="1"/>
          </p:nvPr>
        </p:nvSpPr>
        <p:spPr>
          <a:xfrm>
            <a:off x="228600" y="914400"/>
            <a:ext cx="8305800" cy="338554"/>
          </a:xfrm>
        </p:spPr>
        <p:txBody>
          <a:bodyPr/>
          <a:lstStyle/>
          <a:p>
            <a:r>
              <a:rPr lang="en-US" dirty="0" smtClean="0"/>
              <a:t>Allows for the grouping of stores with unique characteristics</a:t>
            </a:r>
            <a:endParaRPr lang="en-US" dirty="0"/>
          </a:p>
        </p:txBody>
      </p:sp>
      <p:grpSp>
        <p:nvGrpSpPr>
          <p:cNvPr id="4" name="Group 3"/>
          <p:cNvGrpSpPr>
            <a:grpSpLocks/>
          </p:cNvGrpSpPr>
          <p:nvPr/>
        </p:nvGrpSpPr>
        <p:grpSpPr bwMode="auto">
          <a:xfrm>
            <a:off x="4719662" y="2000240"/>
            <a:ext cx="3200400" cy="1219200"/>
            <a:chOff x="3072" y="1056"/>
            <a:chExt cx="2016" cy="768"/>
          </a:xfrm>
        </p:grpSpPr>
        <p:grpSp>
          <p:nvGrpSpPr>
            <p:cNvPr id="5" name="Group 4"/>
            <p:cNvGrpSpPr>
              <a:grpSpLocks/>
            </p:cNvGrpSpPr>
            <p:nvPr/>
          </p:nvGrpSpPr>
          <p:grpSpPr bwMode="auto">
            <a:xfrm>
              <a:off x="3072" y="1057"/>
              <a:ext cx="720" cy="769"/>
              <a:chOff x="960" y="1296"/>
              <a:chExt cx="1008" cy="1007"/>
            </a:xfrm>
          </p:grpSpPr>
          <p:pic>
            <p:nvPicPr>
              <p:cNvPr id="7" name="Picture 5"/>
              <p:cNvPicPr>
                <a:picLocks noChangeAspect="1" noChangeArrowheads="1"/>
              </p:cNvPicPr>
              <p:nvPr/>
            </p:nvPicPr>
            <p:blipFill>
              <a:blip r:embed="rId2" cstate="print"/>
              <a:srcRect/>
              <a:stretch>
                <a:fillRect/>
              </a:stretch>
            </p:blipFill>
            <p:spPr bwMode="auto">
              <a:xfrm>
                <a:off x="960" y="1440"/>
                <a:ext cx="528" cy="431"/>
              </a:xfrm>
              <a:prstGeom prst="rect">
                <a:avLst/>
              </a:prstGeom>
              <a:noFill/>
            </p:spPr>
          </p:pic>
          <p:pic>
            <p:nvPicPr>
              <p:cNvPr id="8" name="Picture 6"/>
              <p:cNvPicPr>
                <a:picLocks noChangeAspect="1" noChangeArrowheads="1"/>
              </p:cNvPicPr>
              <p:nvPr/>
            </p:nvPicPr>
            <p:blipFill>
              <a:blip r:embed="rId2" cstate="print"/>
              <a:srcRect/>
              <a:stretch>
                <a:fillRect/>
              </a:stretch>
            </p:blipFill>
            <p:spPr bwMode="auto">
              <a:xfrm>
                <a:off x="960" y="1872"/>
                <a:ext cx="528" cy="431"/>
              </a:xfrm>
              <a:prstGeom prst="rect">
                <a:avLst/>
              </a:prstGeom>
              <a:noFill/>
            </p:spPr>
          </p:pic>
          <p:pic>
            <p:nvPicPr>
              <p:cNvPr id="9" name="Picture 7"/>
              <p:cNvPicPr>
                <a:picLocks noChangeAspect="1" noChangeArrowheads="1"/>
              </p:cNvPicPr>
              <p:nvPr/>
            </p:nvPicPr>
            <p:blipFill>
              <a:blip r:embed="rId2" cstate="print"/>
              <a:srcRect/>
              <a:stretch>
                <a:fillRect/>
              </a:stretch>
            </p:blipFill>
            <p:spPr bwMode="auto">
              <a:xfrm>
                <a:off x="1440" y="1728"/>
                <a:ext cx="528" cy="431"/>
              </a:xfrm>
              <a:prstGeom prst="rect">
                <a:avLst/>
              </a:prstGeom>
              <a:noFill/>
            </p:spPr>
          </p:pic>
          <p:pic>
            <p:nvPicPr>
              <p:cNvPr id="10" name="Picture 8"/>
              <p:cNvPicPr>
                <a:picLocks noChangeAspect="1" noChangeArrowheads="1"/>
              </p:cNvPicPr>
              <p:nvPr/>
            </p:nvPicPr>
            <p:blipFill>
              <a:blip r:embed="rId2" cstate="print"/>
              <a:srcRect/>
              <a:stretch>
                <a:fillRect/>
              </a:stretch>
            </p:blipFill>
            <p:spPr bwMode="auto">
              <a:xfrm>
                <a:off x="1392" y="1296"/>
                <a:ext cx="528" cy="431"/>
              </a:xfrm>
              <a:prstGeom prst="rect">
                <a:avLst/>
              </a:prstGeom>
              <a:noFill/>
            </p:spPr>
          </p:pic>
        </p:grpSp>
        <p:sp>
          <p:nvSpPr>
            <p:cNvPr id="6" name="Text Box 9"/>
            <p:cNvSpPr txBox="1">
              <a:spLocks noChangeArrowheads="1"/>
            </p:cNvSpPr>
            <p:nvPr/>
          </p:nvSpPr>
          <p:spPr bwMode="auto">
            <a:xfrm>
              <a:off x="3840" y="1248"/>
              <a:ext cx="1248" cy="231"/>
            </a:xfrm>
            <a:prstGeom prst="rect">
              <a:avLst/>
            </a:prstGeom>
            <a:noFill/>
            <a:ln w="9525">
              <a:noFill/>
              <a:miter lim="800000"/>
              <a:headEnd/>
              <a:tailEnd/>
            </a:ln>
            <a:effectLst/>
          </p:spPr>
          <p:txBody>
            <a:bodyPr>
              <a:spAutoFit/>
            </a:bodyPr>
            <a:lstStyle/>
            <a:p>
              <a:pPr algn="l" eaLnBrk="0" hangingPunct="0">
                <a:lnSpc>
                  <a:spcPct val="100000"/>
                </a:lnSpc>
                <a:buClrTx/>
                <a:buNone/>
              </a:pPr>
              <a:r>
                <a:rPr lang="en-US" sz="1800" dirty="0"/>
                <a:t>Urban Stores</a:t>
              </a:r>
            </a:p>
          </p:txBody>
        </p:sp>
      </p:grpSp>
      <p:grpSp>
        <p:nvGrpSpPr>
          <p:cNvPr id="11" name="Group 10"/>
          <p:cNvGrpSpPr>
            <a:grpSpLocks/>
          </p:cNvGrpSpPr>
          <p:nvPr/>
        </p:nvGrpSpPr>
        <p:grpSpPr bwMode="auto">
          <a:xfrm>
            <a:off x="4872062" y="3600440"/>
            <a:ext cx="3200400" cy="1219200"/>
            <a:chOff x="3360" y="2544"/>
            <a:chExt cx="2016" cy="768"/>
          </a:xfrm>
        </p:grpSpPr>
        <p:pic>
          <p:nvPicPr>
            <p:cNvPr id="12" name="Picture 11"/>
            <p:cNvPicPr>
              <a:picLocks noChangeAspect="1" noChangeArrowheads="1"/>
            </p:cNvPicPr>
            <p:nvPr/>
          </p:nvPicPr>
          <p:blipFill>
            <a:blip r:embed="rId2" cstate="print"/>
            <a:srcRect/>
            <a:stretch>
              <a:fillRect/>
            </a:stretch>
          </p:blipFill>
          <p:spPr bwMode="auto">
            <a:xfrm>
              <a:off x="3360" y="2654"/>
              <a:ext cx="377" cy="329"/>
            </a:xfrm>
            <a:prstGeom prst="rect">
              <a:avLst/>
            </a:prstGeom>
            <a:noFill/>
          </p:spPr>
        </p:pic>
        <p:pic>
          <p:nvPicPr>
            <p:cNvPr id="13" name="Picture 12"/>
            <p:cNvPicPr>
              <a:picLocks noChangeAspect="1" noChangeArrowheads="1"/>
            </p:cNvPicPr>
            <p:nvPr/>
          </p:nvPicPr>
          <p:blipFill>
            <a:blip r:embed="rId2" cstate="print"/>
            <a:srcRect/>
            <a:stretch>
              <a:fillRect/>
            </a:stretch>
          </p:blipFill>
          <p:spPr bwMode="auto">
            <a:xfrm>
              <a:off x="3360" y="2983"/>
              <a:ext cx="377" cy="329"/>
            </a:xfrm>
            <a:prstGeom prst="rect">
              <a:avLst/>
            </a:prstGeom>
            <a:noFill/>
          </p:spPr>
        </p:pic>
        <p:pic>
          <p:nvPicPr>
            <p:cNvPr id="14" name="Picture 13"/>
            <p:cNvPicPr>
              <a:picLocks noChangeAspect="1" noChangeArrowheads="1"/>
            </p:cNvPicPr>
            <p:nvPr/>
          </p:nvPicPr>
          <p:blipFill>
            <a:blip r:embed="rId2" cstate="print"/>
            <a:srcRect/>
            <a:stretch>
              <a:fillRect/>
            </a:stretch>
          </p:blipFill>
          <p:spPr bwMode="auto">
            <a:xfrm>
              <a:off x="3669" y="2544"/>
              <a:ext cx="377" cy="329"/>
            </a:xfrm>
            <a:prstGeom prst="rect">
              <a:avLst/>
            </a:prstGeom>
            <a:noFill/>
          </p:spPr>
        </p:pic>
        <p:sp>
          <p:nvSpPr>
            <p:cNvPr id="15" name="Text Box 14"/>
            <p:cNvSpPr txBox="1">
              <a:spLocks noChangeArrowheads="1"/>
            </p:cNvSpPr>
            <p:nvPr/>
          </p:nvSpPr>
          <p:spPr bwMode="auto">
            <a:xfrm>
              <a:off x="4128" y="2736"/>
              <a:ext cx="1248" cy="404"/>
            </a:xfrm>
            <a:prstGeom prst="rect">
              <a:avLst/>
            </a:prstGeom>
            <a:noFill/>
            <a:ln w="9525">
              <a:noFill/>
              <a:miter lim="800000"/>
              <a:headEnd/>
              <a:tailEnd/>
            </a:ln>
            <a:effectLst/>
          </p:spPr>
          <p:txBody>
            <a:bodyPr>
              <a:spAutoFit/>
            </a:bodyPr>
            <a:lstStyle/>
            <a:p>
              <a:pPr algn="l" eaLnBrk="0" hangingPunct="0">
                <a:lnSpc>
                  <a:spcPct val="100000"/>
                </a:lnSpc>
                <a:buClrTx/>
                <a:buNone/>
              </a:pPr>
              <a:r>
                <a:rPr lang="en-US" sz="1800" dirty="0" smtClean="0"/>
                <a:t>Walk-through </a:t>
              </a:r>
              <a:r>
                <a:rPr lang="en-US" sz="1800" dirty="0"/>
                <a:t>Stores</a:t>
              </a:r>
            </a:p>
          </p:txBody>
        </p:sp>
        <p:pic>
          <p:nvPicPr>
            <p:cNvPr id="16" name="Picture 15"/>
            <p:cNvPicPr>
              <a:picLocks noChangeAspect="1" noChangeArrowheads="1"/>
            </p:cNvPicPr>
            <p:nvPr/>
          </p:nvPicPr>
          <p:blipFill>
            <a:blip r:embed="rId3" cstate="print"/>
            <a:srcRect/>
            <a:stretch>
              <a:fillRect/>
            </a:stretch>
          </p:blipFill>
          <p:spPr bwMode="auto">
            <a:xfrm>
              <a:off x="3792" y="2880"/>
              <a:ext cx="329" cy="384"/>
            </a:xfrm>
            <a:prstGeom prst="rect">
              <a:avLst/>
            </a:prstGeom>
            <a:noFill/>
          </p:spPr>
        </p:pic>
      </p:grpSp>
      <p:grpSp>
        <p:nvGrpSpPr>
          <p:cNvPr id="17" name="Group 16"/>
          <p:cNvGrpSpPr>
            <a:grpSpLocks/>
          </p:cNvGrpSpPr>
          <p:nvPr/>
        </p:nvGrpSpPr>
        <p:grpSpPr bwMode="auto">
          <a:xfrm>
            <a:off x="1214462" y="2152640"/>
            <a:ext cx="3473450" cy="1066800"/>
            <a:chOff x="548" y="1200"/>
            <a:chExt cx="2188" cy="672"/>
          </a:xfrm>
        </p:grpSpPr>
        <p:sp>
          <p:nvSpPr>
            <p:cNvPr id="18" name="Text Box 17"/>
            <p:cNvSpPr txBox="1">
              <a:spLocks noChangeArrowheads="1"/>
            </p:cNvSpPr>
            <p:nvPr/>
          </p:nvSpPr>
          <p:spPr bwMode="auto">
            <a:xfrm>
              <a:off x="1488" y="1248"/>
              <a:ext cx="1248" cy="577"/>
            </a:xfrm>
            <a:prstGeom prst="rect">
              <a:avLst/>
            </a:prstGeom>
            <a:noFill/>
            <a:ln w="9525">
              <a:noFill/>
              <a:miter lim="800000"/>
              <a:headEnd/>
              <a:tailEnd/>
            </a:ln>
            <a:effectLst/>
          </p:spPr>
          <p:txBody>
            <a:bodyPr>
              <a:spAutoFit/>
            </a:bodyPr>
            <a:lstStyle/>
            <a:p>
              <a:pPr algn="l" eaLnBrk="0" hangingPunct="0">
                <a:lnSpc>
                  <a:spcPct val="100000"/>
                </a:lnSpc>
                <a:buClrTx/>
                <a:buNone/>
              </a:pPr>
              <a:r>
                <a:rPr lang="en-US" sz="1800" dirty="0"/>
                <a:t>Stores of a particular business type</a:t>
              </a:r>
            </a:p>
          </p:txBody>
        </p:sp>
        <p:grpSp>
          <p:nvGrpSpPr>
            <p:cNvPr id="19" name="Group 18"/>
            <p:cNvGrpSpPr>
              <a:grpSpLocks/>
            </p:cNvGrpSpPr>
            <p:nvPr/>
          </p:nvGrpSpPr>
          <p:grpSpPr bwMode="auto">
            <a:xfrm>
              <a:off x="548" y="1200"/>
              <a:ext cx="844" cy="580"/>
              <a:chOff x="3840" y="1761"/>
              <a:chExt cx="844" cy="580"/>
            </a:xfrm>
          </p:grpSpPr>
          <p:pic>
            <p:nvPicPr>
              <p:cNvPr id="21" name="Picture 19"/>
              <p:cNvPicPr>
                <a:picLocks noChangeAspect="1" noChangeArrowheads="1"/>
              </p:cNvPicPr>
              <p:nvPr/>
            </p:nvPicPr>
            <p:blipFill>
              <a:blip r:embed="rId4" cstate="print"/>
              <a:srcRect/>
              <a:stretch>
                <a:fillRect/>
              </a:stretch>
            </p:blipFill>
            <p:spPr bwMode="auto">
              <a:xfrm>
                <a:off x="3840" y="1761"/>
                <a:ext cx="412" cy="277"/>
              </a:xfrm>
              <a:prstGeom prst="rect">
                <a:avLst/>
              </a:prstGeom>
              <a:noFill/>
            </p:spPr>
          </p:pic>
          <p:pic>
            <p:nvPicPr>
              <p:cNvPr id="22" name="Picture 20"/>
              <p:cNvPicPr>
                <a:picLocks noChangeAspect="1" noChangeArrowheads="1"/>
              </p:cNvPicPr>
              <p:nvPr/>
            </p:nvPicPr>
            <p:blipFill>
              <a:blip r:embed="rId4" cstate="print"/>
              <a:srcRect/>
              <a:stretch>
                <a:fillRect/>
              </a:stretch>
            </p:blipFill>
            <p:spPr bwMode="auto">
              <a:xfrm>
                <a:off x="3840" y="2064"/>
                <a:ext cx="412" cy="277"/>
              </a:xfrm>
              <a:prstGeom prst="rect">
                <a:avLst/>
              </a:prstGeom>
              <a:noFill/>
            </p:spPr>
          </p:pic>
          <p:pic>
            <p:nvPicPr>
              <p:cNvPr id="23" name="Picture 21"/>
              <p:cNvPicPr>
                <a:picLocks noChangeAspect="1" noChangeArrowheads="1"/>
              </p:cNvPicPr>
              <p:nvPr/>
            </p:nvPicPr>
            <p:blipFill>
              <a:blip r:embed="rId4" cstate="print"/>
              <a:srcRect/>
              <a:stretch>
                <a:fillRect/>
              </a:stretch>
            </p:blipFill>
            <p:spPr bwMode="auto">
              <a:xfrm>
                <a:off x="4272" y="1920"/>
                <a:ext cx="412" cy="277"/>
              </a:xfrm>
              <a:prstGeom prst="rect">
                <a:avLst/>
              </a:prstGeom>
              <a:noFill/>
            </p:spPr>
          </p:pic>
        </p:grpSp>
        <p:pic>
          <p:nvPicPr>
            <p:cNvPr id="20" name="Picture 22"/>
            <p:cNvPicPr>
              <a:picLocks noChangeAspect="1" noChangeArrowheads="1"/>
            </p:cNvPicPr>
            <p:nvPr/>
          </p:nvPicPr>
          <p:blipFill>
            <a:blip r:embed="rId5" cstate="print"/>
            <a:srcRect/>
            <a:stretch>
              <a:fillRect/>
            </a:stretch>
          </p:blipFill>
          <p:spPr bwMode="auto">
            <a:xfrm>
              <a:off x="946" y="1666"/>
              <a:ext cx="370" cy="206"/>
            </a:xfrm>
            <a:prstGeom prst="rect">
              <a:avLst/>
            </a:prstGeom>
            <a:noFill/>
          </p:spPr>
        </p:pic>
      </p:grpSp>
      <p:grpSp>
        <p:nvGrpSpPr>
          <p:cNvPr id="24" name="Group 23"/>
          <p:cNvGrpSpPr>
            <a:grpSpLocks/>
          </p:cNvGrpSpPr>
          <p:nvPr/>
        </p:nvGrpSpPr>
        <p:grpSpPr bwMode="auto">
          <a:xfrm>
            <a:off x="1062062" y="3905240"/>
            <a:ext cx="3505200" cy="717550"/>
            <a:chOff x="2736" y="2688"/>
            <a:chExt cx="2208" cy="452"/>
          </a:xfrm>
        </p:grpSpPr>
        <p:sp>
          <p:nvSpPr>
            <p:cNvPr id="25" name="Text Box 24"/>
            <p:cNvSpPr txBox="1">
              <a:spLocks noChangeArrowheads="1"/>
            </p:cNvSpPr>
            <p:nvPr/>
          </p:nvSpPr>
          <p:spPr bwMode="auto">
            <a:xfrm>
              <a:off x="3696" y="2736"/>
              <a:ext cx="1248" cy="404"/>
            </a:xfrm>
            <a:prstGeom prst="rect">
              <a:avLst/>
            </a:prstGeom>
            <a:noFill/>
            <a:ln w="9525">
              <a:noFill/>
              <a:miter lim="800000"/>
              <a:headEnd/>
              <a:tailEnd/>
            </a:ln>
            <a:effectLst/>
          </p:spPr>
          <p:txBody>
            <a:bodyPr>
              <a:spAutoFit/>
            </a:bodyPr>
            <a:lstStyle/>
            <a:p>
              <a:pPr algn="l" eaLnBrk="0" hangingPunct="0">
                <a:lnSpc>
                  <a:spcPct val="100000"/>
                </a:lnSpc>
                <a:buClrTx/>
                <a:buNone/>
              </a:pPr>
              <a:r>
                <a:rPr lang="en-US" sz="1800" dirty="0"/>
                <a:t>New Concept Store</a:t>
              </a:r>
            </a:p>
          </p:txBody>
        </p:sp>
        <p:pic>
          <p:nvPicPr>
            <p:cNvPr id="26" name="Picture 25"/>
            <p:cNvPicPr>
              <a:picLocks noChangeAspect="1" noChangeArrowheads="1"/>
            </p:cNvPicPr>
            <p:nvPr/>
          </p:nvPicPr>
          <p:blipFill>
            <a:blip r:embed="rId6" cstate="print"/>
            <a:srcRect/>
            <a:stretch>
              <a:fillRect/>
            </a:stretch>
          </p:blipFill>
          <p:spPr bwMode="auto">
            <a:xfrm>
              <a:off x="3264" y="2688"/>
              <a:ext cx="412" cy="423"/>
            </a:xfrm>
            <a:prstGeom prst="rect">
              <a:avLst/>
            </a:prstGeom>
            <a:noFill/>
          </p:spPr>
        </p:pic>
        <p:pic>
          <p:nvPicPr>
            <p:cNvPr id="27" name="Picture 26"/>
            <p:cNvPicPr>
              <a:picLocks noChangeAspect="1" noChangeArrowheads="1"/>
            </p:cNvPicPr>
            <p:nvPr/>
          </p:nvPicPr>
          <p:blipFill>
            <a:blip r:embed="rId6" cstate="print"/>
            <a:srcRect/>
            <a:stretch>
              <a:fillRect/>
            </a:stretch>
          </p:blipFill>
          <p:spPr bwMode="auto">
            <a:xfrm>
              <a:off x="2736" y="2688"/>
              <a:ext cx="412" cy="423"/>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Calendar</a:t>
            </a:r>
            <a:endParaRPr lang="en-US" dirty="0"/>
          </a:p>
        </p:txBody>
      </p:sp>
      <p:sp>
        <p:nvSpPr>
          <p:cNvPr id="3" name="Content Placeholder 2"/>
          <p:cNvSpPr>
            <a:spLocks noGrp="1"/>
          </p:cNvSpPr>
          <p:nvPr>
            <p:ph idx="1"/>
          </p:nvPr>
        </p:nvSpPr>
        <p:spPr>
          <a:xfrm>
            <a:off x="228600" y="914400"/>
            <a:ext cx="8305800" cy="1224951"/>
          </a:xfrm>
        </p:spPr>
        <p:txBody>
          <a:bodyPr/>
          <a:lstStyle/>
          <a:p>
            <a:r>
              <a:rPr lang="en-US" dirty="0" smtClean="0"/>
              <a:t>ORMS supports two types of calendar</a:t>
            </a:r>
          </a:p>
          <a:p>
            <a:endParaRPr lang="en-US" dirty="0" smtClean="0"/>
          </a:p>
          <a:p>
            <a:pPr lvl="1"/>
            <a:r>
              <a:rPr lang="en-US" dirty="0" smtClean="0"/>
              <a:t>Normal (Julian) Calendar </a:t>
            </a:r>
          </a:p>
          <a:p>
            <a:pPr lvl="1"/>
            <a:r>
              <a:rPr lang="en-US" dirty="0" smtClean="0"/>
              <a:t>Retail (4-5-4) Calendar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Location Traits</a:t>
            </a:r>
            <a:endParaRPr lang="en-US" dirty="0"/>
          </a:p>
        </p:txBody>
      </p:sp>
      <p:sp>
        <p:nvSpPr>
          <p:cNvPr id="3" name="Content Placeholder 2"/>
          <p:cNvSpPr>
            <a:spLocks noGrp="1"/>
          </p:cNvSpPr>
          <p:nvPr>
            <p:ph idx="1"/>
          </p:nvPr>
        </p:nvSpPr>
        <p:spPr>
          <a:xfrm>
            <a:off x="228600" y="914400"/>
            <a:ext cx="8305800" cy="4028795"/>
          </a:xfrm>
        </p:spPr>
        <p:txBody>
          <a:bodyPr/>
          <a:lstStyle/>
          <a:p>
            <a:pPr>
              <a:lnSpc>
                <a:spcPct val="90000"/>
              </a:lnSpc>
            </a:pPr>
            <a:r>
              <a:rPr lang="en-US" sz="2000" dirty="0" smtClean="0"/>
              <a:t>Common Features</a:t>
            </a:r>
          </a:p>
          <a:p>
            <a:pPr lvl="1">
              <a:lnSpc>
                <a:spcPct val="90000"/>
              </a:lnSpc>
            </a:pPr>
            <a:r>
              <a:rPr lang="en-US" sz="1800" dirty="0" smtClean="0"/>
              <a:t>Flow to RDW</a:t>
            </a:r>
          </a:p>
          <a:p>
            <a:pPr lvl="1">
              <a:lnSpc>
                <a:spcPct val="90000"/>
              </a:lnSpc>
            </a:pPr>
            <a:r>
              <a:rPr lang="en-US" sz="1800" dirty="0" smtClean="0"/>
              <a:t>Defined by the Retailer</a:t>
            </a:r>
          </a:p>
          <a:p>
            <a:pPr>
              <a:lnSpc>
                <a:spcPct val="90000"/>
              </a:lnSpc>
            </a:pPr>
            <a:endParaRPr lang="en-US" sz="2000" dirty="0" smtClean="0"/>
          </a:p>
          <a:p>
            <a:pPr>
              <a:lnSpc>
                <a:spcPct val="90000"/>
              </a:lnSpc>
            </a:pPr>
            <a:r>
              <a:rPr lang="en-US" sz="2000" dirty="0" smtClean="0"/>
              <a:t>Used in </a:t>
            </a:r>
          </a:p>
          <a:p>
            <a:pPr lvl="1">
              <a:lnSpc>
                <a:spcPct val="90000"/>
              </a:lnSpc>
            </a:pPr>
            <a:r>
              <a:rPr lang="en-US" sz="1800" dirty="0" smtClean="0"/>
              <a:t>Reporting</a:t>
            </a:r>
          </a:p>
          <a:p>
            <a:pPr lvl="1">
              <a:lnSpc>
                <a:spcPct val="90000"/>
              </a:lnSpc>
            </a:pPr>
            <a:r>
              <a:rPr lang="en-US" sz="1800" dirty="0" smtClean="0"/>
              <a:t>Assist in Creation of Location Lists</a:t>
            </a:r>
          </a:p>
          <a:p>
            <a:pPr lvl="1">
              <a:lnSpc>
                <a:spcPct val="90000"/>
              </a:lnSpc>
            </a:pPr>
            <a:r>
              <a:rPr lang="en-US" sz="1800" dirty="0" smtClean="0"/>
              <a:t>Can also be used in custom interfaces to 3</a:t>
            </a:r>
            <a:r>
              <a:rPr lang="en-US" sz="1800" baseline="30000" dirty="0" smtClean="0"/>
              <a:t>rd</a:t>
            </a:r>
            <a:r>
              <a:rPr lang="en-US" sz="1800" dirty="0" smtClean="0"/>
              <a:t> party systems as a decision making reference point.</a:t>
            </a:r>
          </a:p>
          <a:p>
            <a:pPr lvl="1">
              <a:lnSpc>
                <a:spcPct val="90000"/>
              </a:lnSpc>
            </a:pPr>
            <a:r>
              <a:rPr lang="en-US" sz="1800" dirty="0" smtClean="0"/>
              <a:t>Re-Use for Maintenance Updates</a:t>
            </a:r>
          </a:p>
          <a:p>
            <a:pPr lvl="1">
              <a:lnSpc>
                <a:spcPct val="90000"/>
              </a:lnSpc>
            </a:pPr>
            <a:endParaRPr lang="en-US" sz="1800" dirty="0" smtClean="0"/>
          </a:p>
          <a:p>
            <a:pPr>
              <a:lnSpc>
                <a:spcPct val="90000"/>
              </a:lnSpc>
            </a:pPr>
            <a:r>
              <a:rPr lang="en-US" sz="1800" dirty="0" smtClean="0"/>
              <a:t>Traits can be assigned at the Area, Region, District as well as store level</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Location List</a:t>
            </a:r>
            <a:endParaRPr lang="en-US" dirty="0"/>
          </a:p>
        </p:txBody>
      </p:sp>
      <p:grpSp>
        <p:nvGrpSpPr>
          <p:cNvPr id="3" name="Group 3"/>
          <p:cNvGrpSpPr>
            <a:grpSpLocks/>
          </p:cNvGrpSpPr>
          <p:nvPr/>
        </p:nvGrpSpPr>
        <p:grpSpPr bwMode="auto">
          <a:xfrm>
            <a:off x="2267744" y="4797152"/>
            <a:ext cx="1296144" cy="1089280"/>
            <a:chOff x="1488" y="2736"/>
            <a:chExt cx="1056" cy="847"/>
          </a:xfrm>
        </p:grpSpPr>
        <p:pic>
          <p:nvPicPr>
            <p:cNvPr id="6" name="Picture 4"/>
            <p:cNvPicPr>
              <a:picLocks noChangeAspect="1" noChangeArrowheads="1"/>
            </p:cNvPicPr>
            <p:nvPr/>
          </p:nvPicPr>
          <p:blipFill>
            <a:blip r:embed="rId2" cstate="print"/>
            <a:srcRect/>
            <a:stretch>
              <a:fillRect/>
            </a:stretch>
          </p:blipFill>
          <p:spPr bwMode="auto">
            <a:xfrm>
              <a:off x="1536" y="3168"/>
              <a:ext cx="576" cy="415"/>
            </a:xfrm>
            <a:prstGeom prst="rect">
              <a:avLst/>
            </a:prstGeom>
            <a:noFill/>
          </p:spPr>
        </p:pic>
        <p:pic>
          <p:nvPicPr>
            <p:cNvPr id="7" name="Picture 5"/>
            <p:cNvPicPr>
              <a:picLocks noChangeAspect="1" noChangeArrowheads="1"/>
            </p:cNvPicPr>
            <p:nvPr/>
          </p:nvPicPr>
          <p:blipFill>
            <a:blip r:embed="rId2" cstate="print"/>
            <a:srcRect/>
            <a:stretch>
              <a:fillRect/>
            </a:stretch>
          </p:blipFill>
          <p:spPr bwMode="auto">
            <a:xfrm>
              <a:off x="1968" y="2880"/>
              <a:ext cx="576" cy="415"/>
            </a:xfrm>
            <a:prstGeom prst="rect">
              <a:avLst/>
            </a:prstGeom>
            <a:noFill/>
          </p:spPr>
        </p:pic>
        <p:pic>
          <p:nvPicPr>
            <p:cNvPr id="8" name="Picture 6"/>
            <p:cNvPicPr>
              <a:picLocks noChangeAspect="1" noChangeArrowheads="1"/>
            </p:cNvPicPr>
            <p:nvPr/>
          </p:nvPicPr>
          <p:blipFill>
            <a:blip r:embed="rId2" cstate="print"/>
            <a:srcRect/>
            <a:stretch>
              <a:fillRect/>
            </a:stretch>
          </p:blipFill>
          <p:spPr bwMode="auto">
            <a:xfrm>
              <a:off x="1488" y="2736"/>
              <a:ext cx="576" cy="415"/>
            </a:xfrm>
            <a:prstGeom prst="rect">
              <a:avLst/>
            </a:prstGeom>
            <a:noFill/>
          </p:spPr>
        </p:pic>
      </p:grpSp>
      <p:grpSp>
        <p:nvGrpSpPr>
          <p:cNvPr id="4" name="Group 7"/>
          <p:cNvGrpSpPr>
            <a:grpSpLocks/>
          </p:cNvGrpSpPr>
          <p:nvPr/>
        </p:nvGrpSpPr>
        <p:grpSpPr bwMode="auto">
          <a:xfrm>
            <a:off x="2267744" y="2852936"/>
            <a:ext cx="1152128" cy="1080120"/>
            <a:chOff x="960" y="1296"/>
            <a:chExt cx="1008" cy="1007"/>
          </a:xfrm>
        </p:grpSpPr>
        <p:pic>
          <p:nvPicPr>
            <p:cNvPr id="10" name="Picture 8"/>
            <p:cNvPicPr>
              <a:picLocks noChangeAspect="1" noChangeArrowheads="1"/>
            </p:cNvPicPr>
            <p:nvPr/>
          </p:nvPicPr>
          <p:blipFill>
            <a:blip r:embed="rId3" cstate="print"/>
            <a:srcRect/>
            <a:stretch>
              <a:fillRect/>
            </a:stretch>
          </p:blipFill>
          <p:spPr bwMode="auto">
            <a:xfrm>
              <a:off x="960" y="1440"/>
              <a:ext cx="528" cy="431"/>
            </a:xfrm>
            <a:prstGeom prst="rect">
              <a:avLst/>
            </a:prstGeom>
            <a:noFill/>
          </p:spPr>
        </p:pic>
        <p:pic>
          <p:nvPicPr>
            <p:cNvPr id="11" name="Picture 9"/>
            <p:cNvPicPr>
              <a:picLocks noChangeAspect="1" noChangeArrowheads="1"/>
            </p:cNvPicPr>
            <p:nvPr/>
          </p:nvPicPr>
          <p:blipFill>
            <a:blip r:embed="rId3" cstate="print"/>
            <a:srcRect/>
            <a:stretch>
              <a:fillRect/>
            </a:stretch>
          </p:blipFill>
          <p:spPr bwMode="auto">
            <a:xfrm>
              <a:off x="960" y="1872"/>
              <a:ext cx="528" cy="431"/>
            </a:xfrm>
            <a:prstGeom prst="rect">
              <a:avLst/>
            </a:prstGeom>
            <a:noFill/>
          </p:spPr>
        </p:pic>
        <p:pic>
          <p:nvPicPr>
            <p:cNvPr id="12" name="Picture 10"/>
            <p:cNvPicPr>
              <a:picLocks noChangeAspect="1" noChangeArrowheads="1"/>
            </p:cNvPicPr>
            <p:nvPr/>
          </p:nvPicPr>
          <p:blipFill>
            <a:blip r:embed="rId3" cstate="print"/>
            <a:srcRect/>
            <a:stretch>
              <a:fillRect/>
            </a:stretch>
          </p:blipFill>
          <p:spPr bwMode="auto">
            <a:xfrm>
              <a:off x="1440" y="1728"/>
              <a:ext cx="528" cy="431"/>
            </a:xfrm>
            <a:prstGeom prst="rect">
              <a:avLst/>
            </a:prstGeom>
            <a:noFill/>
          </p:spPr>
        </p:pic>
        <p:pic>
          <p:nvPicPr>
            <p:cNvPr id="13" name="Picture 11"/>
            <p:cNvPicPr>
              <a:picLocks noChangeAspect="1" noChangeArrowheads="1"/>
            </p:cNvPicPr>
            <p:nvPr/>
          </p:nvPicPr>
          <p:blipFill>
            <a:blip r:embed="rId3" cstate="print"/>
            <a:srcRect/>
            <a:stretch>
              <a:fillRect/>
            </a:stretch>
          </p:blipFill>
          <p:spPr bwMode="auto">
            <a:xfrm>
              <a:off x="1392" y="1296"/>
              <a:ext cx="528" cy="431"/>
            </a:xfrm>
            <a:prstGeom prst="rect">
              <a:avLst/>
            </a:prstGeom>
            <a:noFill/>
          </p:spPr>
        </p:pic>
      </p:grpSp>
      <p:grpSp>
        <p:nvGrpSpPr>
          <p:cNvPr id="5" name="Group 12"/>
          <p:cNvGrpSpPr>
            <a:grpSpLocks/>
          </p:cNvGrpSpPr>
          <p:nvPr/>
        </p:nvGrpSpPr>
        <p:grpSpPr bwMode="auto">
          <a:xfrm>
            <a:off x="5796136" y="2780928"/>
            <a:ext cx="1440160" cy="1166565"/>
            <a:chOff x="4032" y="1056"/>
            <a:chExt cx="1056" cy="1055"/>
          </a:xfrm>
        </p:grpSpPr>
        <p:pic>
          <p:nvPicPr>
            <p:cNvPr id="15" name="Picture 13"/>
            <p:cNvPicPr>
              <a:picLocks noChangeAspect="1" noChangeArrowheads="1"/>
            </p:cNvPicPr>
            <p:nvPr/>
          </p:nvPicPr>
          <p:blipFill>
            <a:blip r:embed="rId3" cstate="print"/>
            <a:srcRect/>
            <a:stretch>
              <a:fillRect/>
            </a:stretch>
          </p:blipFill>
          <p:spPr bwMode="auto">
            <a:xfrm>
              <a:off x="4032" y="1248"/>
              <a:ext cx="528" cy="431"/>
            </a:xfrm>
            <a:prstGeom prst="rect">
              <a:avLst/>
            </a:prstGeom>
            <a:noFill/>
          </p:spPr>
        </p:pic>
        <p:pic>
          <p:nvPicPr>
            <p:cNvPr id="16" name="Picture 14"/>
            <p:cNvPicPr>
              <a:picLocks noChangeAspect="1" noChangeArrowheads="1"/>
            </p:cNvPicPr>
            <p:nvPr/>
          </p:nvPicPr>
          <p:blipFill>
            <a:blip r:embed="rId3" cstate="print"/>
            <a:srcRect/>
            <a:stretch>
              <a:fillRect/>
            </a:stretch>
          </p:blipFill>
          <p:spPr bwMode="auto">
            <a:xfrm>
              <a:off x="4032" y="1680"/>
              <a:ext cx="528" cy="431"/>
            </a:xfrm>
            <a:prstGeom prst="rect">
              <a:avLst/>
            </a:prstGeom>
            <a:noFill/>
          </p:spPr>
        </p:pic>
        <p:pic>
          <p:nvPicPr>
            <p:cNvPr id="17" name="Picture 15"/>
            <p:cNvPicPr>
              <a:picLocks noChangeAspect="1" noChangeArrowheads="1"/>
            </p:cNvPicPr>
            <p:nvPr/>
          </p:nvPicPr>
          <p:blipFill>
            <a:blip r:embed="rId3" cstate="print"/>
            <a:srcRect/>
            <a:stretch>
              <a:fillRect/>
            </a:stretch>
          </p:blipFill>
          <p:spPr bwMode="auto">
            <a:xfrm>
              <a:off x="4560" y="1488"/>
              <a:ext cx="528" cy="431"/>
            </a:xfrm>
            <a:prstGeom prst="rect">
              <a:avLst/>
            </a:prstGeom>
            <a:noFill/>
          </p:spPr>
        </p:pic>
        <p:pic>
          <p:nvPicPr>
            <p:cNvPr id="18" name="Picture 16"/>
            <p:cNvPicPr>
              <a:picLocks noChangeAspect="1" noChangeArrowheads="1"/>
            </p:cNvPicPr>
            <p:nvPr/>
          </p:nvPicPr>
          <p:blipFill>
            <a:blip r:embed="rId2" cstate="print"/>
            <a:srcRect/>
            <a:stretch>
              <a:fillRect/>
            </a:stretch>
          </p:blipFill>
          <p:spPr bwMode="auto">
            <a:xfrm>
              <a:off x="4464" y="1056"/>
              <a:ext cx="576" cy="415"/>
            </a:xfrm>
            <a:prstGeom prst="rect">
              <a:avLst/>
            </a:prstGeom>
            <a:noFill/>
          </p:spPr>
        </p:pic>
      </p:grpSp>
      <p:grpSp>
        <p:nvGrpSpPr>
          <p:cNvPr id="9" name="Group 17"/>
          <p:cNvGrpSpPr>
            <a:grpSpLocks/>
          </p:cNvGrpSpPr>
          <p:nvPr/>
        </p:nvGrpSpPr>
        <p:grpSpPr bwMode="auto">
          <a:xfrm>
            <a:off x="5791200" y="4725144"/>
            <a:ext cx="1301080" cy="1080120"/>
            <a:chOff x="3936" y="2544"/>
            <a:chExt cx="942" cy="892"/>
          </a:xfrm>
        </p:grpSpPr>
        <p:pic>
          <p:nvPicPr>
            <p:cNvPr id="20" name="Picture 18"/>
            <p:cNvPicPr>
              <a:picLocks noChangeAspect="1" noChangeArrowheads="1"/>
            </p:cNvPicPr>
            <p:nvPr/>
          </p:nvPicPr>
          <p:blipFill>
            <a:blip r:embed="rId4" cstate="print"/>
            <a:srcRect/>
            <a:stretch>
              <a:fillRect/>
            </a:stretch>
          </p:blipFill>
          <p:spPr bwMode="auto">
            <a:xfrm>
              <a:off x="4176" y="2544"/>
              <a:ext cx="542" cy="321"/>
            </a:xfrm>
            <a:prstGeom prst="rect">
              <a:avLst/>
            </a:prstGeom>
            <a:noFill/>
          </p:spPr>
        </p:pic>
        <p:pic>
          <p:nvPicPr>
            <p:cNvPr id="21" name="Picture 19"/>
            <p:cNvPicPr>
              <a:picLocks noChangeAspect="1" noChangeArrowheads="1"/>
            </p:cNvPicPr>
            <p:nvPr/>
          </p:nvPicPr>
          <p:blipFill>
            <a:blip r:embed="rId5" cstate="print"/>
            <a:srcRect/>
            <a:stretch>
              <a:fillRect/>
            </a:stretch>
          </p:blipFill>
          <p:spPr bwMode="auto">
            <a:xfrm>
              <a:off x="4656" y="2784"/>
              <a:ext cx="222" cy="488"/>
            </a:xfrm>
            <a:prstGeom prst="rect">
              <a:avLst/>
            </a:prstGeom>
            <a:noFill/>
          </p:spPr>
        </p:pic>
        <p:pic>
          <p:nvPicPr>
            <p:cNvPr id="22" name="Picture 20"/>
            <p:cNvPicPr>
              <a:picLocks noChangeAspect="1" noChangeArrowheads="1"/>
            </p:cNvPicPr>
            <p:nvPr/>
          </p:nvPicPr>
          <p:blipFill>
            <a:blip r:embed="rId6" cstate="print"/>
            <a:srcRect/>
            <a:stretch>
              <a:fillRect/>
            </a:stretch>
          </p:blipFill>
          <p:spPr bwMode="auto">
            <a:xfrm>
              <a:off x="4320" y="2928"/>
              <a:ext cx="284" cy="508"/>
            </a:xfrm>
            <a:prstGeom prst="rect">
              <a:avLst/>
            </a:prstGeom>
            <a:noFill/>
          </p:spPr>
        </p:pic>
        <p:pic>
          <p:nvPicPr>
            <p:cNvPr id="23" name="Picture 21"/>
            <p:cNvPicPr>
              <a:picLocks noChangeAspect="1" noChangeArrowheads="1"/>
            </p:cNvPicPr>
            <p:nvPr/>
          </p:nvPicPr>
          <p:blipFill>
            <a:blip r:embed="rId7" cstate="print"/>
            <a:srcRect/>
            <a:stretch>
              <a:fillRect/>
            </a:stretch>
          </p:blipFill>
          <p:spPr bwMode="auto">
            <a:xfrm>
              <a:off x="3936" y="2880"/>
              <a:ext cx="243" cy="384"/>
            </a:xfrm>
            <a:prstGeom prst="rect">
              <a:avLst/>
            </a:prstGeom>
            <a:noFill/>
          </p:spPr>
        </p:pic>
      </p:grpSp>
      <p:grpSp>
        <p:nvGrpSpPr>
          <p:cNvPr id="14" name="Group 22"/>
          <p:cNvGrpSpPr>
            <a:grpSpLocks/>
          </p:cNvGrpSpPr>
          <p:nvPr/>
        </p:nvGrpSpPr>
        <p:grpSpPr bwMode="auto">
          <a:xfrm rot="-33485">
            <a:off x="3217103" y="2767187"/>
            <a:ext cx="2808179" cy="2735558"/>
            <a:chOff x="1518" y="1209"/>
            <a:chExt cx="2497" cy="2428"/>
          </a:xfrm>
        </p:grpSpPr>
        <p:sp>
          <p:nvSpPr>
            <p:cNvPr id="25" name="AutoShape 23"/>
            <p:cNvSpPr>
              <a:spLocks noChangeArrowheads="1"/>
            </p:cNvSpPr>
            <p:nvPr/>
          </p:nvSpPr>
          <p:spPr bwMode="auto">
            <a:xfrm rot="2722326">
              <a:off x="1553" y="1174"/>
              <a:ext cx="2428" cy="249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gradFill rotWithShape="0">
              <a:gsLst>
                <a:gs pos="0">
                  <a:schemeClr val="accent1"/>
                </a:gs>
                <a:gs pos="100000">
                  <a:schemeClr val="accent1">
                    <a:gamma/>
                    <a:shade val="36078"/>
                    <a:invGamma/>
                  </a:schemeClr>
                </a:gs>
              </a:gsLst>
              <a:lin ang="2700000" scaled="1"/>
            </a:gradFill>
            <a:ln w="12700">
              <a:solidFill>
                <a:schemeClr val="accent1"/>
              </a:solidFill>
              <a:miter lim="800000"/>
              <a:headEnd/>
              <a:tailEnd/>
            </a:ln>
            <a:effectLst/>
          </p:spPr>
          <p:txBody>
            <a:bodyPr wrap="none" anchor="ctr"/>
            <a:lstStyle/>
            <a:p>
              <a:pPr eaLnBrk="0" hangingPunct="0">
                <a:lnSpc>
                  <a:spcPct val="100000"/>
                </a:lnSpc>
                <a:spcBef>
                  <a:spcPct val="0"/>
                </a:spcBef>
                <a:buClrTx/>
              </a:pPr>
              <a:endParaRPr lang="en-US" sz="2400">
                <a:latin typeface="Times" pitchFamily="18" charset="0"/>
              </a:endParaRPr>
            </a:p>
          </p:txBody>
        </p:sp>
        <p:sp>
          <p:nvSpPr>
            <p:cNvPr id="26" name="Text Box 24"/>
            <p:cNvSpPr txBox="1">
              <a:spLocks noChangeArrowheads="1"/>
            </p:cNvSpPr>
            <p:nvPr/>
          </p:nvSpPr>
          <p:spPr bwMode="auto">
            <a:xfrm>
              <a:off x="2064" y="1870"/>
              <a:ext cx="1428" cy="1096"/>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pPr>
              <a:endParaRPr lang="en-US" sz="1800" dirty="0"/>
            </a:p>
            <a:p>
              <a:pPr eaLnBrk="0" hangingPunct="0">
                <a:lnSpc>
                  <a:spcPct val="100000"/>
                </a:lnSpc>
                <a:spcBef>
                  <a:spcPct val="0"/>
                </a:spcBef>
                <a:buClrTx/>
              </a:pPr>
              <a:r>
                <a:rPr lang="en-US" sz="1800" dirty="0">
                  <a:solidFill>
                    <a:schemeClr val="bg1"/>
                  </a:solidFill>
                </a:rPr>
                <a:t>Replenishment,</a:t>
              </a:r>
            </a:p>
            <a:p>
              <a:pPr eaLnBrk="0" hangingPunct="0">
                <a:lnSpc>
                  <a:spcPct val="100000"/>
                </a:lnSpc>
                <a:spcBef>
                  <a:spcPct val="0"/>
                </a:spcBef>
                <a:buClrTx/>
              </a:pPr>
              <a:r>
                <a:rPr lang="en-US" sz="1800" dirty="0">
                  <a:solidFill>
                    <a:schemeClr val="bg1"/>
                  </a:solidFill>
                </a:rPr>
                <a:t>Stock Counts, </a:t>
              </a:r>
            </a:p>
            <a:p>
              <a:pPr eaLnBrk="0" hangingPunct="0">
                <a:lnSpc>
                  <a:spcPct val="100000"/>
                </a:lnSpc>
                <a:spcBef>
                  <a:spcPct val="0"/>
                </a:spcBef>
                <a:buClrTx/>
              </a:pPr>
              <a:r>
                <a:rPr lang="en-US" sz="1800" dirty="0">
                  <a:solidFill>
                    <a:schemeClr val="bg1"/>
                  </a:solidFill>
                </a:rPr>
                <a:t>Mass Maintenance,</a:t>
              </a:r>
            </a:p>
            <a:p>
              <a:pPr eaLnBrk="0" hangingPunct="0">
                <a:lnSpc>
                  <a:spcPct val="100000"/>
                </a:lnSpc>
                <a:spcBef>
                  <a:spcPct val="0"/>
                </a:spcBef>
                <a:buClrTx/>
              </a:pPr>
              <a:r>
                <a:rPr lang="en-US" sz="1800" dirty="0">
                  <a:solidFill>
                    <a:schemeClr val="bg1"/>
                  </a:solidFill>
                </a:rPr>
                <a:t>Reporting, </a:t>
              </a:r>
            </a:p>
            <a:p>
              <a:pPr eaLnBrk="0" hangingPunct="0">
                <a:lnSpc>
                  <a:spcPct val="100000"/>
                </a:lnSpc>
                <a:spcBef>
                  <a:spcPct val="0"/>
                </a:spcBef>
                <a:buClrTx/>
              </a:pPr>
              <a:r>
                <a:rPr lang="en-US" sz="1800" dirty="0">
                  <a:solidFill>
                    <a:schemeClr val="bg1"/>
                  </a:solidFill>
                </a:rPr>
                <a:t>Other Apps, etc.</a:t>
              </a:r>
            </a:p>
          </p:txBody>
        </p:sp>
      </p:grpSp>
      <p:sp>
        <p:nvSpPr>
          <p:cNvPr id="27" name="Content Placeholder 2"/>
          <p:cNvSpPr txBox="1">
            <a:spLocks/>
          </p:cNvSpPr>
          <p:nvPr/>
        </p:nvSpPr>
        <p:spPr bwMode="auto">
          <a:xfrm>
            <a:off x="467544" y="692696"/>
            <a:ext cx="8305800" cy="152041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marL="169863" marR="0" lvl="0" indent="-169863" algn="l" defTabSz="914400" rtl="0" eaLnBrk="0" fontAlgn="base" latinLnBrk="0" hangingPunct="0">
              <a:lnSpc>
                <a:spcPct val="100000"/>
              </a:lnSpc>
              <a:spcBef>
                <a:spcPct val="20000"/>
              </a:spcBef>
              <a:spcAft>
                <a:spcPct val="0"/>
              </a:spcAft>
              <a:buClr>
                <a:srgbClr val="4E84C4"/>
              </a:buClr>
              <a:buSzPct val="150000"/>
              <a:buFontTx/>
              <a:buChar char="•"/>
              <a:tabLst/>
              <a:defRPr/>
            </a:pPr>
            <a:r>
              <a:rPr kumimoji="0" lang="en-IN" sz="1600" b="0" i="0" u="none" strike="noStrike" kern="0" cap="none" spc="0" normalizeH="0" baseline="0" noProof="0" dirty="0" smtClean="0">
                <a:ln>
                  <a:noFill/>
                </a:ln>
                <a:solidFill>
                  <a:schemeClr val="tx1"/>
                </a:solidFill>
                <a:effectLst/>
                <a:uLnTx/>
                <a:uFillTx/>
                <a:latin typeface="+mn-lt"/>
                <a:ea typeface="+mn-ea"/>
                <a:cs typeface="+mn-cs"/>
              </a:rPr>
              <a:t>Grouping of locations based on characteristics defined by the user</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69863" marR="0" lvl="0" indent="-169863" algn="l" defTabSz="914400" rtl="0" eaLnBrk="0" fontAlgn="base" latinLnBrk="0" hangingPunct="0">
              <a:lnSpc>
                <a:spcPct val="100000"/>
              </a:lnSpc>
              <a:spcBef>
                <a:spcPct val="20000"/>
              </a:spcBef>
              <a:spcAft>
                <a:spcPct val="0"/>
              </a:spcAft>
              <a:buClr>
                <a:srgbClr val="4E84C4"/>
              </a:buClr>
              <a:buSzPct val="150000"/>
              <a:buFontTx/>
              <a:buChar char="•"/>
              <a:tabLst/>
              <a:defRPr/>
            </a:pPr>
            <a:endParaRPr kumimoji="0" lang="en-IN" sz="1600" b="0" i="0" u="none" strike="noStrike" kern="0" cap="none" spc="0" normalizeH="0" baseline="0" noProof="0" dirty="0" smtClean="0">
              <a:ln>
                <a:noFill/>
              </a:ln>
              <a:solidFill>
                <a:schemeClr val="tx1"/>
              </a:solidFill>
              <a:effectLst/>
              <a:uLnTx/>
              <a:uFillTx/>
              <a:latin typeface="+mn-lt"/>
              <a:ea typeface="+mn-ea"/>
              <a:cs typeface="+mn-cs"/>
            </a:endParaRPr>
          </a:p>
          <a:p>
            <a:pPr marL="169863" marR="0" lvl="0" indent="-169863" algn="l" defTabSz="914400" rtl="0" eaLnBrk="0" fontAlgn="base" latinLnBrk="0" hangingPunct="0">
              <a:lnSpc>
                <a:spcPct val="100000"/>
              </a:lnSpc>
              <a:spcBef>
                <a:spcPct val="20000"/>
              </a:spcBef>
              <a:spcAft>
                <a:spcPct val="0"/>
              </a:spcAft>
              <a:buClr>
                <a:srgbClr val="4E84C4"/>
              </a:buClr>
              <a:buSzPct val="150000"/>
              <a:buFontTx/>
              <a:buChar char="•"/>
              <a:tabLst/>
              <a:defRPr/>
            </a:pPr>
            <a:r>
              <a:rPr kumimoji="0" lang="en-IN" sz="1600" b="0" i="0" u="none" strike="noStrike" kern="0" cap="none" spc="0" normalizeH="0" baseline="0" noProof="0" dirty="0" smtClean="0">
                <a:ln>
                  <a:noFill/>
                </a:ln>
                <a:solidFill>
                  <a:schemeClr val="tx1"/>
                </a:solidFill>
                <a:effectLst/>
                <a:uLnTx/>
                <a:uFillTx/>
                <a:latin typeface="+mn-lt"/>
                <a:ea typeface="+mn-ea"/>
                <a:cs typeface="+mn-cs"/>
              </a:rPr>
              <a:t>‘Static Indicator' if checked, list has to be created manually.</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69863" marR="0" lvl="0" indent="-169863" algn="l" defTabSz="914400" rtl="0" eaLnBrk="0" fontAlgn="base" latinLnBrk="0" hangingPunct="0">
              <a:lnSpc>
                <a:spcPct val="100000"/>
              </a:lnSpc>
              <a:spcBef>
                <a:spcPct val="20000"/>
              </a:spcBef>
              <a:spcAft>
                <a:spcPct val="0"/>
              </a:spcAft>
              <a:buClr>
                <a:srgbClr val="4E84C4"/>
              </a:buClr>
              <a:buSzPct val="150000"/>
              <a:buFontTx/>
              <a:buChar char="•"/>
              <a:tabLst/>
              <a:defRPr/>
            </a:pPr>
            <a:endParaRPr kumimoji="0" lang="en-IN" sz="1600" b="0" i="0" u="none" strike="noStrike" kern="0" cap="none" spc="0" normalizeH="0" baseline="0" noProof="0" dirty="0" smtClean="0">
              <a:ln>
                <a:noFill/>
              </a:ln>
              <a:solidFill>
                <a:schemeClr val="tx1"/>
              </a:solidFill>
              <a:effectLst/>
              <a:uLnTx/>
              <a:uFillTx/>
              <a:latin typeface="+mn-lt"/>
              <a:ea typeface="+mn-ea"/>
              <a:cs typeface="+mn-cs"/>
            </a:endParaRPr>
          </a:p>
          <a:p>
            <a:pPr marL="169863" marR="0" lvl="0" indent="-169863" algn="l" defTabSz="914400" rtl="0" eaLnBrk="0" fontAlgn="base" latinLnBrk="0" hangingPunct="0">
              <a:lnSpc>
                <a:spcPct val="100000"/>
              </a:lnSpc>
              <a:spcBef>
                <a:spcPct val="20000"/>
              </a:spcBef>
              <a:spcAft>
                <a:spcPct val="0"/>
              </a:spcAft>
              <a:buClr>
                <a:srgbClr val="4E84C4"/>
              </a:buClr>
              <a:buSzPct val="150000"/>
              <a:buFontTx/>
              <a:buChar char="•"/>
              <a:tabLst/>
              <a:defRPr/>
            </a:pPr>
            <a:r>
              <a:rPr kumimoji="0" lang="en-IN" sz="1600" b="0" i="0" u="none" strike="noStrike" kern="0" cap="none" spc="0" normalizeH="0" baseline="0" noProof="0" dirty="0" smtClean="0">
                <a:ln>
                  <a:noFill/>
                </a:ln>
                <a:solidFill>
                  <a:schemeClr val="tx1"/>
                </a:solidFill>
                <a:effectLst/>
                <a:uLnTx/>
                <a:uFillTx/>
                <a:latin typeface="+mn-lt"/>
                <a:ea typeface="+mn-ea"/>
                <a:cs typeface="+mn-cs"/>
              </a:rPr>
              <a:t>‘User Security </a:t>
            </a:r>
            <a:r>
              <a:rPr kumimoji="0" lang="en-IN" sz="1600" b="0" i="0" u="none" strike="noStrike" kern="0" cap="none" spc="0" normalizeH="0" baseline="0" noProof="0" dirty="0" err="1" smtClean="0">
                <a:ln>
                  <a:noFill/>
                </a:ln>
                <a:solidFill>
                  <a:schemeClr val="tx1"/>
                </a:solidFill>
                <a:effectLst/>
                <a:uLnTx/>
                <a:uFillTx/>
                <a:latin typeface="+mn-lt"/>
                <a:ea typeface="+mn-ea"/>
                <a:cs typeface="+mn-cs"/>
              </a:rPr>
              <a:t>Ind</a:t>
            </a:r>
            <a:r>
              <a:rPr kumimoji="0" lang="en-IN" sz="1600" b="0" i="0" u="none" strike="noStrike" kern="0" cap="none" spc="0" normalizeH="0" baseline="0" noProof="0" dirty="0" smtClean="0">
                <a:ln>
                  <a:noFill/>
                </a:ln>
                <a:solidFill>
                  <a:schemeClr val="tx1"/>
                </a:solidFill>
                <a:effectLst/>
                <a:uLnTx/>
                <a:uFillTx/>
                <a:latin typeface="+mn-lt"/>
                <a:ea typeface="+mn-ea"/>
                <a:cs typeface="+mn-cs"/>
              </a:rPr>
              <a:t>’ if checked, only the user who created the location list can edit it.</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Location List - Attributes</a:t>
            </a:r>
            <a:endParaRPr lang="en-US" dirty="0"/>
          </a:p>
        </p:txBody>
      </p:sp>
      <p:graphicFrame>
        <p:nvGraphicFramePr>
          <p:cNvPr id="27" name="Group 25"/>
          <p:cNvGraphicFramePr>
            <a:graphicFrameLocks noGrp="1"/>
          </p:cNvGraphicFramePr>
          <p:nvPr>
            <p:ph idx="1"/>
          </p:nvPr>
        </p:nvGraphicFramePr>
        <p:xfrm>
          <a:off x="611560" y="1628800"/>
          <a:ext cx="8077200" cy="3096592"/>
        </p:xfrm>
        <a:graphic>
          <a:graphicData uri="http://schemas.openxmlformats.org/drawingml/2006/table">
            <a:tbl>
              <a:tblPr/>
              <a:tblGrid>
                <a:gridCol w="3390896"/>
                <a:gridCol w="4686304"/>
              </a:tblGrid>
              <a:tr h="768085">
                <a:tc>
                  <a:txBody>
                    <a:bodyPr/>
                    <a:lstStyle/>
                    <a:p>
                      <a:pPr marL="0" marR="0" lvl="0" indent="0" algn="l" defTabSz="914400" rtl="0" eaLnBrk="1" fontAlgn="base" latinLnBrk="0" hangingPunct="1">
                        <a:lnSpc>
                          <a:spcPct val="110000"/>
                        </a:lnSpc>
                        <a:spcBef>
                          <a:spcPct val="50000"/>
                        </a:spcBef>
                        <a:spcAft>
                          <a:spcPct val="0"/>
                        </a:spcAft>
                        <a:buClrTx/>
                        <a:buSzTx/>
                        <a:buFontTx/>
                        <a:buNone/>
                        <a:tabLst/>
                      </a:pPr>
                      <a:r>
                        <a:rPr kumimoji="0" lang="en-US" sz="2000" b="1" i="0" u="none" strike="noStrike" cap="none" normalizeH="0" baseline="0" dirty="0" smtClean="0">
                          <a:ln>
                            <a:noFill/>
                          </a:ln>
                          <a:solidFill>
                            <a:schemeClr val="bg1"/>
                          </a:solidFill>
                          <a:effectLst>
                            <a:outerShdw blurRad="38100" dist="38100" dir="2700000" algn="tl">
                              <a:srgbClr val="000000"/>
                            </a:outerShdw>
                          </a:effectLst>
                          <a:latin typeface="Arial" charset="0"/>
                        </a:rPr>
                        <a:t>Attribute</a:t>
                      </a:r>
                    </a:p>
                  </a:txBody>
                  <a:tcPr anchor="b" horzOverflow="overflow">
                    <a:lnL cap="flat">
                      <a:noFill/>
                    </a:lnL>
                    <a:lnR w="12700" cap="flat" cmpd="sng" algn="ctr">
                      <a:solidFill>
                        <a:schemeClr val="tx1"/>
                      </a:solidFill>
                      <a:prstDash val="solid"/>
                      <a:round/>
                      <a:headEnd type="none" w="sm" len="sm"/>
                      <a:tailEnd type="none" w="sm" len="sm"/>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10000"/>
                        </a:lnSpc>
                        <a:spcBef>
                          <a:spcPct val="50000"/>
                        </a:spcBef>
                        <a:spcAft>
                          <a:spcPct val="0"/>
                        </a:spcAft>
                        <a:buClrTx/>
                        <a:buSzTx/>
                        <a:buFontTx/>
                        <a:buNone/>
                        <a:tabLst/>
                      </a:pPr>
                      <a:r>
                        <a:rPr kumimoji="0" lang="en-US" sz="2000" b="1" i="0" u="none" strike="noStrike" cap="none" normalizeH="0" baseline="0" dirty="0" smtClean="0">
                          <a:ln>
                            <a:noFill/>
                          </a:ln>
                          <a:solidFill>
                            <a:schemeClr val="bg1"/>
                          </a:solidFill>
                          <a:effectLst>
                            <a:outerShdw blurRad="38100" dist="38100" dir="2700000" algn="tl">
                              <a:srgbClr val="000000"/>
                            </a:outerShdw>
                          </a:effectLst>
                          <a:latin typeface="Arial" charset="0"/>
                        </a:rPr>
                        <a:t>Description</a:t>
                      </a:r>
                    </a:p>
                  </a:txBody>
                  <a:tcPr anchor="b" horzOverflow="overflow">
                    <a:lnL w="12700" cap="flat" cmpd="sng" algn="ctr">
                      <a:solidFill>
                        <a:schemeClr val="tx1"/>
                      </a:solidFill>
                      <a:prstDash val="solid"/>
                      <a:round/>
                      <a:headEnd type="none" w="sm" len="sm"/>
                      <a:tailEnd type="none" w="sm" len="sm"/>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77616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dirty="0" smtClean="0">
                          <a:ln>
                            <a:noFill/>
                          </a:ln>
                          <a:solidFill>
                            <a:schemeClr val="bg1"/>
                          </a:solidFill>
                          <a:effectLst>
                            <a:outerShdw blurRad="38100" dist="38100" dir="2700000" algn="tl">
                              <a:srgbClr val="000000"/>
                            </a:outerShdw>
                          </a:effectLst>
                          <a:latin typeface="Arial" charset="0"/>
                        </a:rPr>
                        <a:t>Static Indicator</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dirty="0" smtClean="0">
                          <a:ln>
                            <a:noFill/>
                          </a:ln>
                          <a:solidFill>
                            <a:schemeClr val="bg1"/>
                          </a:solidFill>
                          <a:effectLst>
                            <a:outerShdw blurRad="38100" dist="38100" dir="2700000" algn="tl">
                              <a:srgbClr val="000000"/>
                            </a:outerShdw>
                          </a:effectLst>
                          <a:latin typeface="Arial" charset="0"/>
                        </a:rPr>
                        <a:t>Determines if the List can be changed</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lumMod val="75000"/>
                      </a:schemeClr>
                    </a:solidFill>
                  </a:tcPr>
                </a:tc>
              </a:tr>
              <a:tr h="77616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dirty="0" smtClean="0">
                          <a:ln>
                            <a:noFill/>
                          </a:ln>
                          <a:solidFill>
                            <a:schemeClr val="bg1"/>
                          </a:solidFill>
                          <a:effectLst>
                            <a:outerShdw blurRad="38100" dist="38100" dir="2700000" algn="tl">
                              <a:srgbClr val="000000"/>
                            </a:outerShdw>
                          </a:effectLst>
                          <a:latin typeface="Arial" charset="0"/>
                        </a:rPr>
                        <a:t>Batch Rebuild Indicator</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dirty="0" smtClean="0">
                          <a:ln>
                            <a:noFill/>
                          </a:ln>
                          <a:solidFill>
                            <a:schemeClr val="bg1"/>
                          </a:solidFill>
                          <a:effectLst>
                            <a:outerShdw blurRad="38100" dist="38100" dir="2700000" algn="tl">
                              <a:srgbClr val="000000"/>
                            </a:outerShdw>
                          </a:effectLst>
                          <a:latin typeface="Arial" charset="0"/>
                        </a:rPr>
                        <a:t>Determines if the list will be rebuilt during a batch run</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75000"/>
                      </a:schemeClr>
                    </a:solidFill>
                  </a:tcPr>
                </a:tc>
              </a:tr>
              <a:tr h="77616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smtClean="0">
                          <a:ln>
                            <a:noFill/>
                          </a:ln>
                          <a:solidFill>
                            <a:schemeClr val="bg1"/>
                          </a:solidFill>
                          <a:effectLst>
                            <a:outerShdw blurRad="38100" dist="38100" dir="2700000" algn="tl">
                              <a:srgbClr val="000000"/>
                            </a:outerShdw>
                          </a:effectLst>
                          <a:latin typeface="Arial" charset="0"/>
                        </a:rPr>
                        <a:t>User Security Indicator</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dirty="0" smtClean="0">
                          <a:ln>
                            <a:noFill/>
                          </a:ln>
                          <a:solidFill>
                            <a:schemeClr val="bg1"/>
                          </a:solidFill>
                          <a:effectLst>
                            <a:outerShdw blurRad="38100" dist="38100" dir="2700000" algn="tl">
                              <a:srgbClr val="000000"/>
                            </a:outerShdw>
                          </a:effectLst>
                          <a:latin typeface="Arial" charset="0"/>
                        </a:rPr>
                        <a:t>Restricts the list to be changed by the user who created it.</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cap="flat">
                      <a:noFill/>
                    </a:lnB>
                    <a:lnTlToBr>
                      <a:noFill/>
                    </a:lnTlToBr>
                    <a:lnBlToTr>
                      <a:noFill/>
                    </a:lnBlToTr>
                    <a:solidFill>
                      <a:schemeClr val="bg1">
                        <a:lumMod val="75000"/>
                      </a:schemeClr>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Store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107950" y="71414"/>
            <a:ext cx="8763000" cy="448521"/>
          </a:xfrm>
        </p:spPr>
        <p:txBody>
          <a:bodyPr/>
          <a:lstStyle/>
          <a:p>
            <a:r>
              <a:rPr lang="en-US" dirty="0" smtClean="0"/>
              <a:t>Store</a:t>
            </a:r>
            <a:endParaRPr lang="en-US" dirty="0"/>
          </a:p>
        </p:txBody>
      </p:sp>
      <p:sp>
        <p:nvSpPr>
          <p:cNvPr id="21" name="Rectangle 2"/>
          <p:cNvSpPr>
            <a:spLocks noChangeArrowheads="1"/>
          </p:cNvSpPr>
          <p:nvPr/>
        </p:nvSpPr>
        <p:spPr bwMode="auto">
          <a:xfrm>
            <a:off x="838200" y="1066800"/>
            <a:ext cx="7772400" cy="8382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FontTx/>
              <a:buChar char="•"/>
            </a:pPr>
            <a:r>
              <a:rPr lang="en-US" sz="1800" b="0" dirty="0"/>
              <a:t>Entity at which all business transactions occur</a:t>
            </a:r>
          </a:p>
          <a:p>
            <a:pPr marL="569913" lvl="1" indent="-228600" algn="l">
              <a:lnSpc>
                <a:spcPct val="100000"/>
              </a:lnSpc>
              <a:spcBef>
                <a:spcPct val="20000"/>
              </a:spcBef>
              <a:buFontTx/>
              <a:buChar char="•"/>
            </a:pPr>
            <a:r>
              <a:rPr lang="en-US" sz="1600" b="0" dirty="0"/>
              <a:t>Sales &amp; Returns, Receipts, Transfers, Adjustments, Cycle Counts, RTV’s</a:t>
            </a:r>
          </a:p>
          <a:p>
            <a:pPr marL="227013" indent="-227013" algn="l">
              <a:lnSpc>
                <a:spcPct val="100000"/>
              </a:lnSpc>
              <a:spcBef>
                <a:spcPct val="20000"/>
              </a:spcBef>
              <a:buFontTx/>
              <a:buChar char="•"/>
            </a:pPr>
            <a:endParaRPr lang="en-US" sz="1800" b="0" dirty="0"/>
          </a:p>
        </p:txBody>
      </p:sp>
      <p:pic>
        <p:nvPicPr>
          <p:cNvPr id="23" name="Picture 4"/>
          <p:cNvPicPr>
            <a:picLocks noChangeAspect="1" noChangeArrowheads="1"/>
          </p:cNvPicPr>
          <p:nvPr/>
        </p:nvPicPr>
        <p:blipFill>
          <a:blip r:embed="rId2" cstate="print"/>
          <a:srcRect/>
          <a:stretch>
            <a:fillRect/>
          </a:stretch>
        </p:blipFill>
        <p:spPr bwMode="auto">
          <a:xfrm>
            <a:off x="4876800" y="4800600"/>
            <a:ext cx="530225" cy="838200"/>
          </a:xfrm>
          <a:prstGeom prst="rect">
            <a:avLst/>
          </a:prstGeom>
          <a:noFill/>
        </p:spPr>
      </p:pic>
      <p:grpSp>
        <p:nvGrpSpPr>
          <p:cNvPr id="2" name="Group 5"/>
          <p:cNvGrpSpPr>
            <a:grpSpLocks/>
          </p:cNvGrpSpPr>
          <p:nvPr/>
        </p:nvGrpSpPr>
        <p:grpSpPr bwMode="auto">
          <a:xfrm>
            <a:off x="838200" y="1981200"/>
            <a:ext cx="7391400" cy="1890713"/>
            <a:chOff x="528" y="1248"/>
            <a:chExt cx="4656" cy="1191"/>
          </a:xfrm>
        </p:grpSpPr>
        <p:sp>
          <p:nvSpPr>
            <p:cNvPr id="25" name="AutoShape 6"/>
            <p:cNvSpPr>
              <a:spLocks noChangeArrowheads="1"/>
            </p:cNvSpPr>
            <p:nvPr/>
          </p:nvSpPr>
          <p:spPr bwMode="auto">
            <a:xfrm flipV="1">
              <a:off x="528" y="1680"/>
              <a:ext cx="4464" cy="531"/>
            </a:xfrm>
            <a:custGeom>
              <a:avLst/>
              <a:gdLst>
                <a:gd name="G0" fmla="+- 9161 0 0"/>
                <a:gd name="G1" fmla="+- 21600 0 9161"/>
                <a:gd name="G2" fmla="*/ 9161 1 2"/>
                <a:gd name="G3" fmla="+- 21600 0 G2"/>
                <a:gd name="G4" fmla="+/ 9161 21600 2"/>
                <a:gd name="G5" fmla="+/ G1 0 2"/>
                <a:gd name="G6" fmla="*/ 21600 21600 9161"/>
                <a:gd name="G7" fmla="*/ G6 1 2"/>
                <a:gd name="G8" fmla="+- 21600 0 G7"/>
                <a:gd name="G9" fmla="*/ 21600 1 2"/>
                <a:gd name="G10" fmla="+- 9161 0 G9"/>
                <a:gd name="G11" fmla="?: G10 G8 0"/>
                <a:gd name="G12" fmla="?: G10 G7 21600"/>
                <a:gd name="T0" fmla="*/ 17019 w 21600"/>
                <a:gd name="T1" fmla="*/ 10800 h 21600"/>
                <a:gd name="T2" fmla="*/ 10800 w 21600"/>
                <a:gd name="T3" fmla="*/ 21600 h 21600"/>
                <a:gd name="T4" fmla="*/ 4581 w 21600"/>
                <a:gd name="T5" fmla="*/ 10800 h 21600"/>
                <a:gd name="T6" fmla="*/ 10800 w 21600"/>
                <a:gd name="T7" fmla="*/ 0 h 21600"/>
                <a:gd name="T8" fmla="*/ 6381 w 21600"/>
                <a:gd name="T9" fmla="*/ 6381 h 21600"/>
                <a:gd name="T10" fmla="*/ 15219 w 21600"/>
                <a:gd name="T11" fmla="*/ 15219 h 21600"/>
              </a:gdLst>
              <a:ahLst/>
              <a:cxnLst>
                <a:cxn ang="0">
                  <a:pos x="T0" y="T1"/>
                </a:cxn>
                <a:cxn ang="0">
                  <a:pos x="T2" y="T3"/>
                </a:cxn>
                <a:cxn ang="0">
                  <a:pos x="T4" y="T5"/>
                </a:cxn>
                <a:cxn ang="0">
                  <a:pos x="T6" y="T7"/>
                </a:cxn>
              </a:cxnLst>
              <a:rect l="T8" t="T9" r="T10" b="T11"/>
              <a:pathLst>
                <a:path w="21600" h="21600">
                  <a:moveTo>
                    <a:pt x="0" y="0"/>
                  </a:moveTo>
                  <a:lnTo>
                    <a:pt x="9161" y="21600"/>
                  </a:lnTo>
                  <a:lnTo>
                    <a:pt x="12439" y="21600"/>
                  </a:lnTo>
                  <a:lnTo>
                    <a:pt x="21600" y="0"/>
                  </a:lnTo>
                  <a:close/>
                </a:path>
              </a:pathLst>
            </a:cu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endParaRPr lang="en-US"/>
            </a:p>
          </p:txBody>
        </p:sp>
        <p:pic>
          <p:nvPicPr>
            <p:cNvPr id="26" name="Picture 7"/>
            <p:cNvPicPr>
              <a:picLocks noChangeAspect="1" noChangeArrowheads="1"/>
            </p:cNvPicPr>
            <p:nvPr/>
          </p:nvPicPr>
          <p:blipFill>
            <a:blip r:embed="rId3" cstate="print"/>
            <a:srcRect/>
            <a:stretch>
              <a:fillRect/>
            </a:stretch>
          </p:blipFill>
          <p:spPr bwMode="auto">
            <a:xfrm>
              <a:off x="2400" y="1248"/>
              <a:ext cx="742" cy="605"/>
            </a:xfrm>
            <a:prstGeom prst="rect">
              <a:avLst/>
            </a:prstGeom>
            <a:noFill/>
          </p:spPr>
        </p:pic>
        <p:pic>
          <p:nvPicPr>
            <p:cNvPr id="27" name="Picture 8"/>
            <p:cNvPicPr>
              <a:picLocks noChangeAspect="1" noChangeArrowheads="1"/>
            </p:cNvPicPr>
            <p:nvPr/>
          </p:nvPicPr>
          <p:blipFill>
            <a:blip r:embed="rId4" cstate="print"/>
            <a:srcRect/>
            <a:stretch>
              <a:fillRect/>
            </a:stretch>
          </p:blipFill>
          <p:spPr bwMode="auto">
            <a:xfrm>
              <a:off x="528" y="1987"/>
              <a:ext cx="423" cy="419"/>
            </a:xfrm>
            <a:prstGeom prst="rect">
              <a:avLst/>
            </a:prstGeom>
            <a:noFill/>
          </p:spPr>
        </p:pic>
        <p:pic>
          <p:nvPicPr>
            <p:cNvPr id="28" name="Picture 9"/>
            <p:cNvPicPr>
              <a:picLocks noChangeAspect="1" noChangeArrowheads="1"/>
            </p:cNvPicPr>
            <p:nvPr/>
          </p:nvPicPr>
          <p:blipFill>
            <a:blip r:embed="rId5" cstate="print"/>
            <a:srcRect/>
            <a:stretch>
              <a:fillRect/>
            </a:stretch>
          </p:blipFill>
          <p:spPr bwMode="auto">
            <a:xfrm>
              <a:off x="1296" y="1987"/>
              <a:ext cx="353" cy="419"/>
            </a:xfrm>
            <a:prstGeom prst="rect">
              <a:avLst/>
            </a:prstGeom>
            <a:noFill/>
          </p:spPr>
        </p:pic>
        <p:pic>
          <p:nvPicPr>
            <p:cNvPr id="29" name="Picture 10"/>
            <p:cNvPicPr>
              <a:picLocks noChangeAspect="1" noChangeArrowheads="1"/>
            </p:cNvPicPr>
            <p:nvPr/>
          </p:nvPicPr>
          <p:blipFill>
            <a:blip r:embed="rId6" cstate="print"/>
            <a:srcRect/>
            <a:stretch>
              <a:fillRect/>
            </a:stretch>
          </p:blipFill>
          <p:spPr bwMode="auto">
            <a:xfrm>
              <a:off x="4656" y="2016"/>
              <a:ext cx="528" cy="423"/>
            </a:xfrm>
            <a:prstGeom prst="rect">
              <a:avLst/>
            </a:prstGeom>
            <a:noFill/>
          </p:spPr>
        </p:pic>
        <p:pic>
          <p:nvPicPr>
            <p:cNvPr id="30" name="Picture 11"/>
            <p:cNvPicPr>
              <a:picLocks noChangeAspect="1" noChangeArrowheads="1"/>
            </p:cNvPicPr>
            <p:nvPr/>
          </p:nvPicPr>
          <p:blipFill>
            <a:blip r:embed="rId7" cstate="print"/>
            <a:srcRect/>
            <a:stretch>
              <a:fillRect/>
            </a:stretch>
          </p:blipFill>
          <p:spPr bwMode="auto">
            <a:xfrm>
              <a:off x="2880" y="2016"/>
              <a:ext cx="480" cy="353"/>
            </a:xfrm>
            <a:prstGeom prst="rect">
              <a:avLst/>
            </a:prstGeom>
            <a:noFill/>
          </p:spPr>
        </p:pic>
        <p:pic>
          <p:nvPicPr>
            <p:cNvPr id="31" name="Picture 12"/>
            <p:cNvPicPr>
              <a:picLocks noChangeAspect="1" noChangeArrowheads="1"/>
            </p:cNvPicPr>
            <p:nvPr/>
          </p:nvPicPr>
          <p:blipFill>
            <a:blip r:embed="rId8" cstate="print"/>
            <a:srcRect/>
            <a:stretch>
              <a:fillRect/>
            </a:stretch>
          </p:blipFill>
          <p:spPr bwMode="auto">
            <a:xfrm>
              <a:off x="2112" y="1968"/>
              <a:ext cx="458" cy="440"/>
            </a:xfrm>
            <a:prstGeom prst="rect">
              <a:avLst/>
            </a:prstGeom>
            <a:noFill/>
          </p:spPr>
        </p:pic>
        <p:pic>
          <p:nvPicPr>
            <p:cNvPr id="32" name="Picture 13"/>
            <p:cNvPicPr>
              <a:picLocks noChangeAspect="1" noChangeArrowheads="1"/>
            </p:cNvPicPr>
            <p:nvPr/>
          </p:nvPicPr>
          <p:blipFill>
            <a:blip r:embed="rId9" cstate="print"/>
            <a:srcRect/>
            <a:stretch>
              <a:fillRect/>
            </a:stretch>
          </p:blipFill>
          <p:spPr bwMode="auto">
            <a:xfrm>
              <a:off x="3792" y="1920"/>
              <a:ext cx="287" cy="453"/>
            </a:xfrm>
            <a:prstGeom prst="rect">
              <a:avLst/>
            </a:prstGeom>
            <a:noFill/>
          </p:spPr>
        </p:pic>
      </p:grpSp>
      <p:sp>
        <p:nvSpPr>
          <p:cNvPr id="33" name="Rectangle 14"/>
          <p:cNvSpPr>
            <a:spLocks noChangeArrowheads="1"/>
          </p:cNvSpPr>
          <p:nvPr/>
        </p:nvSpPr>
        <p:spPr bwMode="auto">
          <a:xfrm>
            <a:off x="609600" y="4343400"/>
            <a:ext cx="7772400" cy="5334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FontTx/>
              <a:buChar char="•"/>
            </a:pPr>
            <a:r>
              <a:rPr lang="en-US" sz="1800" b="0"/>
              <a:t>Can represent a non-physical location</a:t>
            </a:r>
          </a:p>
        </p:txBody>
      </p:sp>
      <p:pic>
        <p:nvPicPr>
          <p:cNvPr id="34" name="Picture 15"/>
          <p:cNvPicPr>
            <a:picLocks noChangeAspect="1" noChangeArrowheads="1"/>
          </p:cNvPicPr>
          <p:nvPr/>
        </p:nvPicPr>
        <p:blipFill>
          <a:blip r:embed="rId10" cstate="print"/>
          <a:srcRect/>
          <a:stretch>
            <a:fillRect/>
          </a:stretch>
        </p:blipFill>
        <p:spPr bwMode="auto">
          <a:xfrm>
            <a:off x="2819400" y="4876800"/>
            <a:ext cx="1143000" cy="676275"/>
          </a:xfrm>
          <a:prstGeom prst="rect">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107950" y="71414"/>
            <a:ext cx="8763000" cy="481670"/>
          </a:xfrm>
        </p:spPr>
        <p:txBody>
          <a:bodyPr/>
          <a:lstStyle/>
          <a:p>
            <a:r>
              <a:rPr lang="en-US" dirty="0" smtClean="0"/>
              <a:t>Store </a:t>
            </a:r>
            <a:r>
              <a:rPr lang="en-US" dirty="0"/>
              <a:t>Key Attributes</a:t>
            </a:r>
          </a:p>
        </p:txBody>
      </p:sp>
      <p:sp>
        <p:nvSpPr>
          <p:cNvPr id="1098755" name="Rectangle 3"/>
          <p:cNvSpPr>
            <a:spLocks noGrp="1" noChangeArrowheads="1"/>
          </p:cNvSpPr>
          <p:nvPr>
            <p:ph idx="1"/>
          </p:nvPr>
        </p:nvSpPr>
        <p:spPr>
          <a:xfrm>
            <a:off x="323850" y="1052513"/>
            <a:ext cx="5329238" cy="3388620"/>
          </a:xfrm>
          <a:noFill/>
        </p:spPr>
        <p:txBody>
          <a:bodyPr/>
          <a:lstStyle/>
          <a:p>
            <a:pPr>
              <a:lnSpc>
                <a:spcPct val="90000"/>
              </a:lnSpc>
            </a:pPr>
            <a:r>
              <a:rPr lang="en-US" sz="1800" dirty="0"/>
              <a:t>Attributes:</a:t>
            </a:r>
          </a:p>
          <a:p>
            <a:pPr lvl="1">
              <a:lnSpc>
                <a:spcPct val="90000"/>
              </a:lnSpc>
            </a:pPr>
            <a:r>
              <a:rPr lang="en-US" sz="1800" dirty="0" smtClean="0"/>
              <a:t>Default </a:t>
            </a:r>
            <a:r>
              <a:rPr lang="en-US" sz="1800" dirty="0"/>
              <a:t>warehouse</a:t>
            </a:r>
          </a:p>
          <a:p>
            <a:pPr lvl="1">
              <a:lnSpc>
                <a:spcPct val="90000"/>
              </a:lnSpc>
            </a:pPr>
            <a:r>
              <a:rPr lang="en-US" sz="1800" dirty="0"/>
              <a:t>Store open/close Dates</a:t>
            </a:r>
          </a:p>
          <a:p>
            <a:pPr lvl="1">
              <a:lnSpc>
                <a:spcPct val="90000"/>
              </a:lnSpc>
            </a:pPr>
            <a:r>
              <a:rPr lang="en-US" sz="1800" dirty="0"/>
              <a:t>VAT Regions (value added tax)</a:t>
            </a:r>
          </a:p>
          <a:p>
            <a:pPr lvl="1">
              <a:lnSpc>
                <a:spcPct val="90000"/>
              </a:lnSpc>
            </a:pPr>
            <a:r>
              <a:rPr lang="en-US" sz="1800" dirty="0"/>
              <a:t>Store attributes</a:t>
            </a:r>
          </a:p>
          <a:p>
            <a:pPr lvl="1">
              <a:lnSpc>
                <a:spcPct val="90000"/>
              </a:lnSpc>
            </a:pPr>
            <a:r>
              <a:rPr lang="en-US" sz="1800" dirty="0"/>
              <a:t>Location traits</a:t>
            </a:r>
          </a:p>
          <a:p>
            <a:pPr lvl="1">
              <a:lnSpc>
                <a:spcPct val="90000"/>
              </a:lnSpc>
            </a:pPr>
            <a:r>
              <a:rPr lang="en-US" sz="1800" dirty="0"/>
              <a:t>Addresses</a:t>
            </a:r>
          </a:p>
          <a:p>
            <a:pPr lvl="1">
              <a:lnSpc>
                <a:spcPct val="90000"/>
              </a:lnSpc>
            </a:pPr>
            <a:r>
              <a:rPr lang="en-US" sz="1800" dirty="0"/>
              <a:t>Store start/stop order dates</a:t>
            </a:r>
          </a:p>
          <a:p>
            <a:pPr lvl="1">
              <a:lnSpc>
                <a:spcPct val="90000"/>
              </a:lnSpc>
            </a:pPr>
            <a:r>
              <a:rPr lang="en-US" sz="1800" dirty="0"/>
              <a:t>Channel </a:t>
            </a:r>
            <a:r>
              <a:rPr lang="en-US" sz="1800" dirty="0" smtClean="0"/>
              <a:t>ID</a:t>
            </a:r>
          </a:p>
          <a:p>
            <a:pPr lvl="1">
              <a:lnSpc>
                <a:spcPct val="90000"/>
              </a:lnSpc>
            </a:pPr>
            <a:r>
              <a:rPr lang="en-US" sz="1800" dirty="0" smtClean="0"/>
              <a:t>Org Unit ID</a:t>
            </a:r>
            <a:endParaRPr lang="en-US" sz="1800" dirty="0"/>
          </a:p>
          <a:p>
            <a:pPr lvl="1">
              <a:lnSpc>
                <a:spcPct val="90000"/>
              </a:lnSpc>
            </a:pPr>
            <a:r>
              <a:rPr lang="en-US" sz="1800" dirty="0" smtClean="0"/>
              <a:t>Stock </a:t>
            </a:r>
            <a:r>
              <a:rPr lang="en-US" sz="1800" dirty="0"/>
              <a:t>Holding Indicator</a:t>
            </a:r>
          </a:p>
        </p:txBody>
      </p:sp>
      <p:grpSp>
        <p:nvGrpSpPr>
          <p:cNvPr id="2" name="Group 20"/>
          <p:cNvGrpSpPr>
            <a:grpSpLocks/>
          </p:cNvGrpSpPr>
          <p:nvPr/>
        </p:nvGrpSpPr>
        <p:grpSpPr bwMode="auto">
          <a:xfrm>
            <a:off x="4859338" y="1063625"/>
            <a:ext cx="4067175" cy="4903788"/>
            <a:chOff x="3061" y="670"/>
            <a:chExt cx="2562" cy="3089"/>
          </a:xfrm>
        </p:grpSpPr>
        <p:sp>
          <p:nvSpPr>
            <p:cNvPr id="1098757" name="Line 5"/>
            <p:cNvSpPr>
              <a:spLocks noChangeShapeType="1"/>
            </p:cNvSpPr>
            <p:nvPr/>
          </p:nvSpPr>
          <p:spPr bwMode="auto">
            <a:xfrm flipH="1">
              <a:off x="5132" y="958"/>
              <a:ext cx="0" cy="2448"/>
            </a:xfrm>
            <a:prstGeom prst="line">
              <a:avLst/>
            </a:prstGeom>
            <a:noFill/>
            <a:ln w="38100">
              <a:solidFill>
                <a:schemeClr val="tx1"/>
              </a:solidFill>
              <a:prstDash val="sysDot"/>
              <a:round/>
              <a:headEnd/>
              <a:tailEnd/>
            </a:ln>
            <a:effectLst/>
          </p:spPr>
          <p:txBody>
            <a:bodyPr wrap="none" anchor="ctr"/>
            <a:lstStyle/>
            <a:p>
              <a:endParaRPr lang="en-US" dirty="0"/>
            </a:p>
          </p:txBody>
        </p:sp>
        <p:sp>
          <p:nvSpPr>
            <p:cNvPr id="1098758" name="Line 6"/>
            <p:cNvSpPr>
              <a:spLocks noChangeShapeType="1"/>
            </p:cNvSpPr>
            <p:nvPr/>
          </p:nvSpPr>
          <p:spPr bwMode="auto">
            <a:xfrm>
              <a:off x="3980" y="3022"/>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8759" name="Line 7"/>
            <p:cNvSpPr>
              <a:spLocks noChangeShapeType="1"/>
            </p:cNvSpPr>
            <p:nvPr/>
          </p:nvSpPr>
          <p:spPr bwMode="auto">
            <a:xfrm>
              <a:off x="3980" y="249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8760" name="Line 8"/>
            <p:cNvSpPr>
              <a:spLocks noChangeShapeType="1"/>
            </p:cNvSpPr>
            <p:nvPr/>
          </p:nvSpPr>
          <p:spPr bwMode="auto">
            <a:xfrm>
              <a:off x="3980" y="201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8761" name="Line 9"/>
            <p:cNvSpPr>
              <a:spLocks noChangeShapeType="1"/>
            </p:cNvSpPr>
            <p:nvPr/>
          </p:nvSpPr>
          <p:spPr bwMode="auto">
            <a:xfrm>
              <a:off x="3980" y="143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8762" name="Line 10"/>
            <p:cNvSpPr>
              <a:spLocks noChangeShapeType="1"/>
            </p:cNvSpPr>
            <p:nvPr/>
          </p:nvSpPr>
          <p:spPr bwMode="auto">
            <a:xfrm flipV="1">
              <a:off x="3980" y="95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8763" name="Line 11"/>
            <p:cNvSpPr>
              <a:spLocks noChangeShapeType="1"/>
            </p:cNvSpPr>
            <p:nvPr/>
          </p:nvSpPr>
          <p:spPr bwMode="auto">
            <a:xfrm flipH="1">
              <a:off x="3532" y="963"/>
              <a:ext cx="0" cy="2575"/>
            </a:xfrm>
            <a:prstGeom prst="line">
              <a:avLst/>
            </a:prstGeom>
            <a:noFill/>
            <a:ln w="38100">
              <a:solidFill>
                <a:schemeClr val="tx1"/>
              </a:solidFill>
              <a:round/>
              <a:headEnd/>
              <a:tailEnd/>
            </a:ln>
            <a:effectLst/>
          </p:spPr>
          <p:txBody>
            <a:bodyPr wrap="none" anchor="ctr"/>
            <a:lstStyle/>
            <a:p>
              <a:endParaRPr lang="en-US" dirty="0"/>
            </a:p>
          </p:txBody>
        </p:sp>
        <p:sp>
          <p:nvSpPr>
            <p:cNvPr id="1098764" name="Rectangle 12"/>
            <p:cNvSpPr>
              <a:spLocks noChangeArrowheads="1"/>
            </p:cNvSpPr>
            <p:nvPr/>
          </p:nvSpPr>
          <p:spPr bwMode="auto">
            <a:xfrm>
              <a:off x="3068"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Company</a:t>
              </a:r>
            </a:p>
          </p:txBody>
        </p:sp>
        <p:sp>
          <p:nvSpPr>
            <p:cNvPr id="1098765" name="Rectangle 13"/>
            <p:cNvSpPr>
              <a:spLocks noChangeArrowheads="1"/>
            </p:cNvSpPr>
            <p:nvPr/>
          </p:nvSpPr>
          <p:spPr bwMode="auto">
            <a:xfrm>
              <a:off x="3073"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Chain</a:t>
              </a:r>
            </a:p>
          </p:txBody>
        </p:sp>
        <p:sp>
          <p:nvSpPr>
            <p:cNvPr id="1098766" name="Rectangle 14"/>
            <p:cNvSpPr>
              <a:spLocks noChangeArrowheads="1"/>
            </p:cNvSpPr>
            <p:nvPr/>
          </p:nvSpPr>
          <p:spPr bwMode="auto">
            <a:xfrm>
              <a:off x="3079"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Area</a:t>
              </a:r>
            </a:p>
          </p:txBody>
        </p:sp>
        <p:sp>
          <p:nvSpPr>
            <p:cNvPr id="1098767" name="Rectangle 15"/>
            <p:cNvSpPr>
              <a:spLocks noChangeArrowheads="1"/>
            </p:cNvSpPr>
            <p:nvPr/>
          </p:nvSpPr>
          <p:spPr bwMode="auto">
            <a:xfrm>
              <a:off x="3066"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Region</a:t>
              </a:r>
            </a:p>
          </p:txBody>
        </p:sp>
        <p:sp>
          <p:nvSpPr>
            <p:cNvPr id="1098768" name="Rectangle 16"/>
            <p:cNvSpPr>
              <a:spLocks noChangeArrowheads="1"/>
            </p:cNvSpPr>
            <p:nvPr/>
          </p:nvSpPr>
          <p:spPr bwMode="auto">
            <a:xfrm>
              <a:off x="3061"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District</a:t>
              </a:r>
            </a:p>
          </p:txBody>
        </p:sp>
        <p:sp>
          <p:nvSpPr>
            <p:cNvPr id="1098769" name="Rectangle 17"/>
            <p:cNvSpPr>
              <a:spLocks noChangeArrowheads="1"/>
            </p:cNvSpPr>
            <p:nvPr/>
          </p:nvSpPr>
          <p:spPr bwMode="auto">
            <a:xfrm>
              <a:off x="3068" y="3358"/>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Store</a:t>
              </a:r>
            </a:p>
          </p:txBody>
        </p:sp>
        <p:sp>
          <p:nvSpPr>
            <p:cNvPr id="1098770" name="Rectangle 18"/>
            <p:cNvSpPr>
              <a:spLocks noChangeArrowheads="1"/>
            </p:cNvSpPr>
            <p:nvPr/>
          </p:nvSpPr>
          <p:spPr bwMode="auto">
            <a:xfrm>
              <a:off x="4700"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Warehouse</a:t>
              </a:r>
            </a:p>
            <a:p>
              <a:pPr eaLnBrk="0" hangingPunct="0">
                <a:lnSpc>
                  <a:spcPct val="100000"/>
                </a:lnSpc>
                <a:spcBef>
                  <a:spcPct val="0"/>
                </a:spcBef>
                <a:buClrTx/>
                <a:buFontTx/>
                <a:buNone/>
              </a:pPr>
              <a:endParaRPr lang="en-US" b="1" dirty="0"/>
            </a:p>
          </p:txBody>
        </p:sp>
        <p:sp>
          <p:nvSpPr>
            <p:cNvPr id="1098771" name="Line 19"/>
            <p:cNvSpPr>
              <a:spLocks noChangeShapeType="1"/>
            </p:cNvSpPr>
            <p:nvPr/>
          </p:nvSpPr>
          <p:spPr bwMode="auto">
            <a:xfrm>
              <a:off x="3980" y="3550"/>
              <a:ext cx="720" cy="0"/>
            </a:xfrm>
            <a:prstGeom prst="line">
              <a:avLst/>
            </a:prstGeom>
            <a:noFill/>
            <a:ln w="38100">
              <a:solidFill>
                <a:schemeClr val="tx1"/>
              </a:solidFill>
              <a:prstDash val="sysDot"/>
              <a:round/>
              <a:headEnd/>
              <a:tailEnd/>
            </a:ln>
            <a:effectLst/>
          </p:spPr>
          <p:txBody>
            <a:bodyPr wrap="none" anchor="ctr">
              <a:spAutoFit/>
            </a:bodyPr>
            <a:lstStyle/>
            <a:p>
              <a:endParaRPr lang="en-US" dirty="0"/>
            </a:p>
          </p:txBody>
        </p:sp>
      </p:gr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r>
              <a:rPr lang="en-US" dirty="0" smtClean="0"/>
              <a:t>Store </a:t>
            </a:r>
            <a:r>
              <a:rPr lang="en-US" dirty="0"/>
              <a:t>Key Attributes</a:t>
            </a:r>
          </a:p>
        </p:txBody>
      </p:sp>
      <p:sp>
        <p:nvSpPr>
          <p:cNvPr id="1099779" name="Rectangle 3"/>
          <p:cNvSpPr>
            <a:spLocks noGrp="1" noChangeArrowheads="1"/>
          </p:cNvSpPr>
          <p:nvPr>
            <p:ph idx="1"/>
          </p:nvPr>
        </p:nvSpPr>
        <p:spPr>
          <a:xfrm>
            <a:off x="228600" y="1143000"/>
            <a:ext cx="4848225" cy="3798888"/>
          </a:xfrm>
        </p:spPr>
        <p:txBody>
          <a:bodyPr/>
          <a:lstStyle/>
          <a:p>
            <a:r>
              <a:rPr lang="en-US" dirty="0"/>
              <a:t>Groupings:</a:t>
            </a:r>
          </a:p>
          <a:p>
            <a:pPr lvl="1"/>
            <a:r>
              <a:rPr lang="en-US" dirty="0"/>
              <a:t>Promotional zones</a:t>
            </a:r>
          </a:p>
          <a:p>
            <a:pPr lvl="1"/>
            <a:r>
              <a:rPr lang="en-US" dirty="0"/>
              <a:t>Regular Pricing zones</a:t>
            </a:r>
          </a:p>
          <a:p>
            <a:pPr lvl="1"/>
            <a:r>
              <a:rPr lang="en-US" dirty="0"/>
              <a:t>Clearance zones</a:t>
            </a:r>
          </a:p>
          <a:p>
            <a:pPr lvl="1"/>
            <a:r>
              <a:rPr lang="en-US" dirty="0"/>
              <a:t>Transfer zones</a:t>
            </a:r>
          </a:p>
          <a:p>
            <a:pPr lvl="1"/>
            <a:r>
              <a:rPr lang="en-US" dirty="0"/>
              <a:t>Store Class</a:t>
            </a:r>
          </a:p>
          <a:p>
            <a:pPr lvl="1"/>
            <a:r>
              <a:rPr lang="en-US" dirty="0"/>
              <a:t>Store grade groups</a:t>
            </a:r>
          </a:p>
          <a:p>
            <a:pPr lvl="1"/>
            <a:r>
              <a:rPr lang="en-US" dirty="0"/>
              <a:t>Location Lists</a:t>
            </a:r>
          </a:p>
        </p:txBody>
      </p:sp>
      <p:grpSp>
        <p:nvGrpSpPr>
          <p:cNvPr id="2" name="Group 4"/>
          <p:cNvGrpSpPr>
            <a:grpSpLocks/>
          </p:cNvGrpSpPr>
          <p:nvPr/>
        </p:nvGrpSpPr>
        <p:grpSpPr bwMode="auto">
          <a:xfrm>
            <a:off x="4859338" y="1063625"/>
            <a:ext cx="4067175" cy="4903788"/>
            <a:chOff x="3061" y="670"/>
            <a:chExt cx="2562" cy="3089"/>
          </a:xfrm>
        </p:grpSpPr>
        <p:sp>
          <p:nvSpPr>
            <p:cNvPr id="1099781" name="Line 5"/>
            <p:cNvSpPr>
              <a:spLocks noChangeShapeType="1"/>
            </p:cNvSpPr>
            <p:nvPr/>
          </p:nvSpPr>
          <p:spPr bwMode="auto">
            <a:xfrm flipH="1">
              <a:off x="5132" y="958"/>
              <a:ext cx="0" cy="2448"/>
            </a:xfrm>
            <a:prstGeom prst="line">
              <a:avLst/>
            </a:prstGeom>
            <a:noFill/>
            <a:ln w="38100">
              <a:solidFill>
                <a:schemeClr val="tx1"/>
              </a:solidFill>
              <a:prstDash val="sysDot"/>
              <a:round/>
              <a:headEnd/>
              <a:tailEnd/>
            </a:ln>
            <a:effectLst/>
          </p:spPr>
          <p:txBody>
            <a:bodyPr wrap="none" anchor="ctr"/>
            <a:lstStyle/>
            <a:p>
              <a:endParaRPr lang="en-US" dirty="0"/>
            </a:p>
          </p:txBody>
        </p:sp>
        <p:sp>
          <p:nvSpPr>
            <p:cNvPr id="1099782" name="Line 6"/>
            <p:cNvSpPr>
              <a:spLocks noChangeShapeType="1"/>
            </p:cNvSpPr>
            <p:nvPr/>
          </p:nvSpPr>
          <p:spPr bwMode="auto">
            <a:xfrm>
              <a:off x="3980" y="3022"/>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9783" name="Line 7"/>
            <p:cNvSpPr>
              <a:spLocks noChangeShapeType="1"/>
            </p:cNvSpPr>
            <p:nvPr/>
          </p:nvSpPr>
          <p:spPr bwMode="auto">
            <a:xfrm>
              <a:off x="3980" y="249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9784" name="Line 8"/>
            <p:cNvSpPr>
              <a:spLocks noChangeShapeType="1"/>
            </p:cNvSpPr>
            <p:nvPr/>
          </p:nvSpPr>
          <p:spPr bwMode="auto">
            <a:xfrm>
              <a:off x="3980" y="201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9785" name="Line 9"/>
            <p:cNvSpPr>
              <a:spLocks noChangeShapeType="1"/>
            </p:cNvSpPr>
            <p:nvPr/>
          </p:nvSpPr>
          <p:spPr bwMode="auto">
            <a:xfrm>
              <a:off x="3980" y="143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9786" name="Line 10"/>
            <p:cNvSpPr>
              <a:spLocks noChangeShapeType="1"/>
            </p:cNvSpPr>
            <p:nvPr/>
          </p:nvSpPr>
          <p:spPr bwMode="auto">
            <a:xfrm flipV="1">
              <a:off x="3980" y="95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099787" name="Line 11"/>
            <p:cNvSpPr>
              <a:spLocks noChangeShapeType="1"/>
            </p:cNvSpPr>
            <p:nvPr/>
          </p:nvSpPr>
          <p:spPr bwMode="auto">
            <a:xfrm flipH="1">
              <a:off x="3532" y="963"/>
              <a:ext cx="0" cy="2575"/>
            </a:xfrm>
            <a:prstGeom prst="line">
              <a:avLst/>
            </a:prstGeom>
            <a:noFill/>
            <a:ln w="38100">
              <a:solidFill>
                <a:schemeClr val="tx1"/>
              </a:solidFill>
              <a:round/>
              <a:headEnd/>
              <a:tailEnd/>
            </a:ln>
            <a:effectLst/>
          </p:spPr>
          <p:txBody>
            <a:bodyPr wrap="none" anchor="ctr"/>
            <a:lstStyle/>
            <a:p>
              <a:endParaRPr lang="en-US" dirty="0"/>
            </a:p>
          </p:txBody>
        </p:sp>
        <p:sp>
          <p:nvSpPr>
            <p:cNvPr id="1099788" name="Rectangle 12"/>
            <p:cNvSpPr>
              <a:spLocks noChangeArrowheads="1"/>
            </p:cNvSpPr>
            <p:nvPr/>
          </p:nvSpPr>
          <p:spPr bwMode="auto">
            <a:xfrm>
              <a:off x="3068"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Company</a:t>
              </a:r>
            </a:p>
          </p:txBody>
        </p:sp>
        <p:sp>
          <p:nvSpPr>
            <p:cNvPr id="1099789" name="Rectangle 13"/>
            <p:cNvSpPr>
              <a:spLocks noChangeArrowheads="1"/>
            </p:cNvSpPr>
            <p:nvPr/>
          </p:nvSpPr>
          <p:spPr bwMode="auto">
            <a:xfrm>
              <a:off x="3073"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Chain</a:t>
              </a:r>
            </a:p>
          </p:txBody>
        </p:sp>
        <p:sp>
          <p:nvSpPr>
            <p:cNvPr id="1099790" name="Rectangle 14"/>
            <p:cNvSpPr>
              <a:spLocks noChangeArrowheads="1"/>
            </p:cNvSpPr>
            <p:nvPr/>
          </p:nvSpPr>
          <p:spPr bwMode="auto">
            <a:xfrm>
              <a:off x="3079"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Area</a:t>
              </a:r>
            </a:p>
          </p:txBody>
        </p:sp>
        <p:sp>
          <p:nvSpPr>
            <p:cNvPr id="1099791" name="Rectangle 15"/>
            <p:cNvSpPr>
              <a:spLocks noChangeArrowheads="1"/>
            </p:cNvSpPr>
            <p:nvPr/>
          </p:nvSpPr>
          <p:spPr bwMode="auto">
            <a:xfrm>
              <a:off x="3066"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Region</a:t>
              </a:r>
            </a:p>
          </p:txBody>
        </p:sp>
        <p:sp>
          <p:nvSpPr>
            <p:cNvPr id="1099792" name="Rectangle 16"/>
            <p:cNvSpPr>
              <a:spLocks noChangeArrowheads="1"/>
            </p:cNvSpPr>
            <p:nvPr/>
          </p:nvSpPr>
          <p:spPr bwMode="auto">
            <a:xfrm>
              <a:off x="3061"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District</a:t>
              </a:r>
            </a:p>
          </p:txBody>
        </p:sp>
        <p:sp>
          <p:nvSpPr>
            <p:cNvPr id="1099793" name="Rectangle 17"/>
            <p:cNvSpPr>
              <a:spLocks noChangeArrowheads="1"/>
            </p:cNvSpPr>
            <p:nvPr/>
          </p:nvSpPr>
          <p:spPr bwMode="auto">
            <a:xfrm>
              <a:off x="3068" y="3358"/>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Store</a:t>
              </a:r>
            </a:p>
          </p:txBody>
        </p:sp>
        <p:sp>
          <p:nvSpPr>
            <p:cNvPr id="1099794" name="Rectangle 18"/>
            <p:cNvSpPr>
              <a:spLocks noChangeArrowheads="1"/>
            </p:cNvSpPr>
            <p:nvPr/>
          </p:nvSpPr>
          <p:spPr bwMode="auto">
            <a:xfrm>
              <a:off x="4700"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Warehouse</a:t>
              </a:r>
            </a:p>
            <a:p>
              <a:pPr eaLnBrk="0" hangingPunct="0">
                <a:lnSpc>
                  <a:spcPct val="100000"/>
                </a:lnSpc>
                <a:spcBef>
                  <a:spcPct val="0"/>
                </a:spcBef>
                <a:buClrTx/>
                <a:buFontTx/>
                <a:buNone/>
              </a:pPr>
              <a:endParaRPr lang="en-US" b="1" dirty="0"/>
            </a:p>
          </p:txBody>
        </p:sp>
        <p:sp>
          <p:nvSpPr>
            <p:cNvPr id="1099795" name="Line 19"/>
            <p:cNvSpPr>
              <a:spLocks noChangeShapeType="1"/>
            </p:cNvSpPr>
            <p:nvPr/>
          </p:nvSpPr>
          <p:spPr bwMode="auto">
            <a:xfrm>
              <a:off x="3980" y="3550"/>
              <a:ext cx="720" cy="0"/>
            </a:xfrm>
            <a:prstGeom prst="line">
              <a:avLst/>
            </a:prstGeom>
            <a:noFill/>
            <a:ln w="38100">
              <a:solidFill>
                <a:schemeClr val="tx1"/>
              </a:solidFill>
              <a:prstDash val="sysDot"/>
              <a:round/>
              <a:headEnd/>
              <a:tailEnd/>
            </a:ln>
            <a:effectLst/>
          </p:spPr>
          <p:txBody>
            <a:bodyPr wrap="none" anchor="ctr">
              <a:spAutoFit/>
            </a:bodyPr>
            <a:lstStyle/>
            <a:p>
              <a:endParaRPr lang="en-US" dirty="0"/>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a:xfrm>
            <a:off x="34925" y="71414"/>
            <a:ext cx="8763000" cy="481670"/>
          </a:xfrm>
        </p:spPr>
        <p:txBody>
          <a:bodyPr/>
          <a:lstStyle/>
          <a:p>
            <a:r>
              <a:rPr lang="en-US" dirty="0" smtClean="0"/>
              <a:t>Store </a:t>
            </a:r>
            <a:r>
              <a:rPr lang="en-US" dirty="0"/>
              <a:t>Activity Schedule</a:t>
            </a:r>
          </a:p>
        </p:txBody>
      </p:sp>
      <p:sp>
        <p:nvSpPr>
          <p:cNvPr id="1100803" name="Rectangle 3"/>
          <p:cNvSpPr>
            <a:spLocks noGrp="1" noChangeArrowheads="1"/>
          </p:cNvSpPr>
          <p:nvPr>
            <p:ph idx="1"/>
          </p:nvPr>
        </p:nvSpPr>
        <p:spPr>
          <a:xfrm>
            <a:off x="179388" y="981075"/>
            <a:ext cx="4248150" cy="5040313"/>
          </a:xfrm>
        </p:spPr>
        <p:txBody>
          <a:bodyPr/>
          <a:lstStyle/>
          <a:p>
            <a:r>
              <a:rPr lang="en-US" dirty="0"/>
              <a:t>Defines the days that a store is open/closed for </a:t>
            </a:r>
          </a:p>
          <a:p>
            <a:pPr lvl="1"/>
            <a:r>
              <a:rPr lang="en-US" dirty="0"/>
              <a:t>Receiving</a:t>
            </a:r>
          </a:p>
          <a:p>
            <a:pPr lvl="1"/>
            <a:r>
              <a:rPr lang="en-US" dirty="0"/>
              <a:t>Shipping</a:t>
            </a:r>
          </a:p>
          <a:p>
            <a:pPr lvl="1"/>
            <a:r>
              <a:rPr lang="en-US" dirty="0"/>
              <a:t>Sales </a:t>
            </a:r>
          </a:p>
          <a:p>
            <a:endParaRPr lang="en-US" dirty="0"/>
          </a:p>
          <a:p>
            <a:r>
              <a:rPr lang="en-US" dirty="0"/>
              <a:t>Used by:</a:t>
            </a:r>
          </a:p>
          <a:p>
            <a:pPr lvl="1"/>
            <a:r>
              <a:rPr lang="en-US" dirty="0"/>
              <a:t>Replenishment</a:t>
            </a:r>
          </a:p>
          <a:p>
            <a:pPr lvl="1"/>
            <a:r>
              <a:rPr lang="en-US" dirty="0"/>
              <a:t>Sales Audit</a:t>
            </a:r>
          </a:p>
          <a:p>
            <a:pPr lvl="1"/>
            <a:r>
              <a:rPr lang="en-US" dirty="0"/>
              <a:t>Warehouse Management</a:t>
            </a:r>
          </a:p>
        </p:txBody>
      </p:sp>
      <p:grpSp>
        <p:nvGrpSpPr>
          <p:cNvPr id="2" name="Group 4"/>
          <p:cNvGrpSpPr>
            <a:grpSpLocks/>
          </p:cNvGrpSpPr>
          <p:nvPr/>
        </p:nvGrpSpPr>
        <p:grpSpPr bwMode="auto">
          <a:xfrm>
            <a:off x="4859338" y="1063625"/>
            <a:ext cx="4067175" cy="4903788"/>
            <a:chOff x="3061" y="670"/>
            <a:chExt cx="2562" cy="3089"/>
          </a:xfrm>
        </p:grpSpPr>
        <p:sp>
          <p:nvSpPr>
            <p:cNvPr id="1100805" name="Line 5"/>
            <p:cNvSpPr>
              <a:spLocks noChangeShapeType="1"/>
            </p:cNvSpPr>
            <p:nvPr/>
          </p:nvSpPr>
          <p:spPr bwMode="auto">
            <a:xfrm flipH="1">
              <a:off x="5132" y="958"/>
              <a:ext cx="0" cy="2448"/>
            </a:xfrm>
            <a:prstGeom prst="line">
              <a:avLst/>
            </a:prstGeom>
            <a:noFill/>
            <a:ln w="38100">
              <a:solidFill>
                <a:schemeClr val="tx1"/>
              </a:solidFill>
              <a:prstDash val="sysDot"/>
              <a:round/>
              <a:headEnd/>
              <a:tailEnd/>
            </a:ln>
            <a:effectLst/>
          </p:spPr>
          <p:txBody>
            <a:bodyPr wrap="none" anchor="ctr"/>
            <a:lstStyle/>
            <a:p>
              <a:endParaRPr lang="en-US" dirty="0"/>
            </a:p>
          </p:txBody>
        </p:sp>
        <p:sp>
          <p:nvSpPr>
            <p:cNvPr id="1100806" name="Line 6"/>
            <p:cNvSpPr>
              <a:spLocks noChangeShapeType="1"/>
            </p:cNvSpPr>
            <p:nvPr/>
          </p:nvSpPr>
          <p:spPr bwMode="auto">
            <a:xfrm>
              <a:off x="3980" y="3022"/>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0807" name="Line 7"/>
            <p:cNvSpPr>
              <a:spLocks noChangeShapeType="1"/>
            </p:cNvSpPr>
            <p:nvPr/>
          </p:nvSpPr>
          <p:spPr bwMode="auto">
            <a:xfrm>
              <a:off x="3980" y="249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0808" name="Line 8"/>
            <p:cNvSpPr>
              <a:spLocks noChangeShapeType="1"/>
            </p:cNvSpPr>
            <p:nvPr/>
          </p:nvSpPr>
          <p:spPr bwMode="auto">
            <a:xfrm>
              <a:off x="3980" y="201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0809" name="Line 9"/>
            <p:cNvSpPr>
              <a:spLocks noChangeShapeType="1"/>
            </p:cNvSpPr>
            <p:nvPr/>
          </p:nvSpPr>
          <p:spPr bwMode="auto">
            <a:xfrm>
              <a:off x="3980" y="143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0810" name="Line 10"/>
            <p:cNvSpPr>
              <a:spLocks noChangeShapeType="1"/>
            </p:cNvSpPr>
            <p:nvPr/>
          </p:nvSpPr>
          <p:spPr bwMode="auto">
            <a:xfrm flipV="1">
              <a:off x="3980" y="95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0811" name="Line 11"/>
            <p:cNvSpPr>
              <a:spLocks noChangeShapeType="1"/>
            </p:cNvSpPr>
            <p:nvPr/>
          </p:nvSpPr>
          <p:spPr bwMode="auto">
            <a:xfrm flipH="1">
              <a:off x="3532" y="963"/>
              <a:ext cx="0" cy="2575"/>
            </a:xfrm>
            <a:prstGeom prst="line">
              <a:avLst/>
            </a:prstGeom>
            <a:noFill/>
            <a:ln w="38100">
              <a:solidFill>
                <a:schemeClr val="tx1"/>
              </a:solidFill>
              <a:round/>
              <a:headEnd/>
              <a:tailEnd/>
            </a:ln>
            <a:effectLst/>
          </p:spPr>
          <p:txBody>
            <a:bodyPr wrap="none" anchor="ctr"/>
            <a:lstStyle/>
            <a:p>
              <a:endParaRPr lang="en-US" dirty="0"/>
            </a:p>
          </p:txBody>
        </p:sp>
        <p:sp>
          <p:nvSpPr>
            <p:cNvPr id="1100812" name="Rectangle 12"/>
            <p:cNvSpPr>
              <a:spLocks noChangeArrowheads="1"/>
            </p:cNvSpPr>
            <p:nvPr/>
          </p:nvSpPr>
          <p:spPr bwMode="auto">
            <a:xfrm>
              <a:off x="3068"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Company</a:t>
              </a:r>
            </a:p>
          </p:txBody>
        </p:sp>
        <p:sp>
          <p:nvSpPr>
            <p:cNvPr id="1100813" name="Rectangle 13"/>
            <p:cNvSpPr>
              <a:spLocks noChangeArrowheads="1"/>
            </p:cNvSpPr>
            <p:nvPr/>
          </p:nvSpPr>
          <p:spPr bwMode="auto">
            <a:xfrm>
              <a:off x="3073"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Chain</a:t>
              </a:r>
            </a:p>
          </p:txBody>
        </p:sp>
        <p:sp>
          <p:nvSpPr>
            <p:cNvPr id="1100814" name="Rectangle 14"/>
            <p:cNvSpPr>
              <a:spLocks noChangeArrowheads="1"/>
            </p:cNvSpPr>
            <p:nvPr/>
          </p:nvSpPr>
          <p:spPr bwMode="auto">
            <a:xfrm>
              <a:off x="3079"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Area</a:t>
              </a:r>
            </a:p>
          </p:txBody>
        </p:sp>
        <p:sp>
          <p:nvSpPr>
            <p:cNvPr id="1100815" name="Rectangle 15"/>
            <p:cNvSpPr>
              <a:spLocks noChangeArrowheads="1"/>
            </p:cNvSpPr>
            <p:nvPr/>
          </p:nvSpPr>
          <p:spPr bwMode="auto">
            <a:xfrm>
              <a:off x="3066"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Region</a:t>
              </a:r>
            </a:p>
          </p:txBody>
        </p:sp>
        <p:sp>
          <p:nvSpPr>
            <p:cNvPr id="1100816" name="Rectangle 16"/>
            <p:cNvSpPr>
              <a:spLocks noChangeArrowheads="1"/>
            </p:cNvSpPr>
            <p:nvPr/>
          </p:nvSpPr>
          <p:spPr bwMode="auto">
            <a:xfrm>
              <a:off x="3061"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District</a:t>
              </a:r>
            </a:p>
          </p:txBody>
        </p:sp>
        <p:sp>
          <p:nvSpPr>
            <p:cNvPr id="1100817" name="Rectangle 17"/>
            <p:cNvSpPr>
              <a:spLocks noChangeArrowheads="1"/>
            </p:cNvSpPr>
            <p:nvPr/>
          </p:nvSpPr>
          <p:spPr bwMode="auto">
            <a:xfrm>
              <a:off x="3068" y="3358"/>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Store</a:t>
              </a:r>
            </a:p>
          </p:txBody>
        </p:sp>
        <p:sp>
          <p:nvSpPr>
            <p:cNvPr id="1100818" name="Rectangle 18"/>
            <p:cNvSpPr>
              <a:spLocks noChangeArrowheads="1"/>
            </p:cNvSpPr>
            <p:nvPr/>
          </p:nvSpPr>
          <p:spPr bwMode="auto">
            <a:xfrm>
              <a:off x="4700"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Warehouse</a:t>
              </a:r>
            </a:p>
            <a:p>
              <a:pPr eaLnBrk="0" hangingPunct="0">
                <a:lnSpc>
                  <a:spcPct val="100000"/>
                </a:lnSpc>
                <a:spcBef>
                  <a:spcPct val="0"/>
                </a:spcBef>
                <a:buClrTx/>
                <a:buFontTx/>
                <a:buNone/>
              </a:pPr>
              <a:endParaRPr lang="en-US" b="1" dirty="0"/>
            </a:p>
          </p:txBody>
        </p:sp>
        <p:sp>
          <p:nvSpPr>
            <p:cNvPr id="1100819" name="Line 19"/>
            <p:cNvSpPr>
              <a:spLocks noChangeShapeType="1"/>
            </p:cNvSpPr>
            <p:nvPr/>
          </p:nvSpPr>
          <p:spPr bwMode="auto">
            <a:xfrm>
              <a:off x="3980" y="3550"/>
              <a:ext cx="720" cy="0"/>
            </a:xfrm>
            <a:prstGeom prst="line">
              <a:avLst/>
            </a:prstGeom>
            <a:noFill/>
            <a:ln w="38100">
              <a:solidFill>
                <a:schemeClr val="tx1"/>
              </a:solidFill>
              <a:prstDash val="sysDot"/>
              <a:round/>
              <a:headEnd/>
              <a:tailEnd/>
            </a:ln>
            <a:effectLst/>
          </p:spPr>
          <p:txBody>
            <a:bodyPr wrap="none" anchor="ctr">
              <a:spAutoFit/>
            </a:bodyPr>
            <a:lstStyle/>
            <a:p>
              <a:endParaRPr lang="en-US"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1" name="Rectangle 3"/>
          <p:cNvSpPr>
            <a:spLocks noGrp="1" noChangeArrowheads="1"/>
          </p:cNvSpPr>
          <p:nvPr>
            <p:ph type="title"/>
          </p:nvPr>
        </p:nvSpPr>
        <p:spPr>
          <a:xfrm>
            <a:off x="0" y="68242"/>
            <a:ext cx="8763000" cy="517065"/>
          </a:xfrm>
        </p:spPr>
        <p:txBody>
          <a:bodyPr/>
          <a:lstStyle/>
          <a:p>
            <a:r>
              <a:rPr lang="en-US" sz="2400" dirty="0" smtClean="0"/>
              <a:t>Store </a:t>
            </a:r>
            <a:r>
              <a:rPr lang="en-US" sz="2400" dirty="0"/>
              <a:t>Delivery Schedule</a:t>
            </a:r>
          </a:p>
        </p:txBody>
      </p:sp>
      <p:sp>
        <p:nvSpPr>
          <p:cNvPr id="1102852" name="Rectangle 4"/>
          <p:cNvSpPr>
            <a:spLocks noGrp="1" noChangeArrowheads="1"/>
          </p:cNvSpPr>
          <p:nvPr>
            <p:ph idx="1"/>
          </p:nvPr>
        </p:nvSpPr>
        <p:spPr>
          <a:xfrm>
            <a:off x="250825" y="1052513"/>
            <a:ext cx="4249738" cy="2382191"/>
          </a:xfrm>
        </p:spPr>
        <p:txBody>
          <a:bodyPr/>
          <a:lstStyle/>
          <a:p>
            <a:pPr>
              <a:lnSpc>
                <a:spcPct val="90000"/>
              </a:lnSpc>
            </a:pPr>
            <a:r>
              <a:rPr lang="en-US" dirty="0"/>
              <a:t>Associates each store with a day of the week on which the store can expect a shipment from the warehouse</a:t>
            </a:r>
          </a:p>
          <a:p>
            <a:pPr>
              <a:lnSpc>
                <a:spcPct val="90000"/>
              </a:lnSpc>
            </a:pPr>
            <a:endParaRPr lang="en-US" dirty="0"/>
          </a:p>
          <a:p>
            <a:pPr>
              <a:lnSpc>
                <a:spcPct val="90000"/>
              </a:lnSpc>
            </a:pPr>
            <a:r>
              <a:rPr lang="en-US" dirty="0"/>
              <a:t>Ship dates can be selected by:</a:t>
            </a:r>
          </a:p>
          <a:p>
            <a:pPr lvl="1">
              <a:lnSpc>
                <a:spcPct val="90000"/>
              </a:lnSpc>
            </a:pPr>
            <a:r>
              <a:rPr lang="en-US" dirty="0"/>
              <a:t>Day of the week</a:t>
            </a:r>
          </a:p>
          <a:p>
            <a:pPr lvl="1">
              <a:lnSpc>
                <a:spcPct val="90000"/>
              </a:lnSpc>
            </a:pPr>
            <a:r>
              <a:rPr lang="en-US" dirty="0"/>
              <a:t>Days within a specified date range</a:t>
            </a:r>
          </a:p>
          <a:p>
            <a:pPr lvl="1">
              <a:lnSpc>
                <a:spcPct val="90000"/>
              </a:lnSpc>
            </a:pPr>
            <a:r>
              <a:rPr lang="en-US" dirty="0"/>
              <a:t>Specified date</a:t>
            </a:r>
          </a:p>
          <a:p>
            <a:pPr lvl="1">
              <a:lnSpc>
                <a:spcPct val="90000"/>
              </a:lnSpc>
            </a:pPr>
            <a:endParaRPr lang="en-US" dirty="0"/>
          </a:p>
        </p:txBody>
      </p:sp>
      <p:sp>
        <p:nvSpPr>
          <p:cNvPr id="1102850" name="Rectangle 2"/>
          <p:cNvSpPr>
            <a:spLocks noChangeArrowheads="1"/>
          </p:cNvSpPr>
          <p:nvPr/>
        </p:nvSpPr>
        <p:spPr bwMode="auto">
          <a:xfrm>
            <a:off x="685800" y="1371600"/>
            <a:ext cx="8077200" cy="2667000"/>
          </a:xfrm>
          <a:prstGeom prst="rect">
            <a:avLst/>
          </a:prstGeom>
          <a:noFill/>
          <a:ln w="9525">
            <a:noFill/>
            <a:miter lim="800000"/>
            <a:headEnd/>
            <a:tailEnd/>
          </a:ln>
          <a:effectLst/>
        </p:spPr>
        <p:txBody>
          <a:bodyPr/>
          <a:lstStyle/>
          <a:p>
            <a:pPr marL="742950" lvl="1" indent="-285750" algn="l" eaLnBrk="0" hangingPunct="0">
              <a:lnSpc>
                <a:spcPct val="90000"/>
              </a:lnSpc>
              <a:buClrTx/>
              <a:buSzPct val="65000"/>
              <a:buFont typeface="Wingdings" pitchFamily="2" charset="2"/>
              <a:buChar char="Ø"/>
            </a:pPr>
            <a:endParaRPr lang="en-US" sz="2000" b="1" dirty="0"/>
          </a:p>
          <a:p>
            <a:pPr marL="742950" lvl="1" indent="-285750" algn="l" eaLnBrk="0" hangingPunct="0">
              <a:lnSpc>
                <a:spcPct val="90000"/>
              </a:lnSpc>
              <a:buClrTx/>
              <a:buSzPct val="65000"/>
              <a:buFont typeface="Wingdings" pitchFamily="2" charset="2"/>
              <a:buChar char="Ø"/>
            </a:pPr>
            <a:endParaRPr lang="en-US" sz="2000" b="1" dirty="0"/>
          </a:p>
          <a:p>
            <a:pPr marL="742950" lvl="1" indent="-285750" algn="l" eaLnBrk="0" hangingPunct="0">
              <a:lnSpc>
                <a:spcPct val="90000"/>
              </a:lnSpc>
              <a:buClrTx/>
              <a:buSzPct val="65000"/>
              <a:buFont typeface="Wingdings" pitchFamily="2" charset="2"/>
              <a:buNone/>
            </a:pPr>
            <a:endParaRPr lang="en-US" sz="2000" dirty="0"/>
          </a:p>
          <a:p>
            <a:pPr marL="742950" lvl="1" indent="-285750" algn="l" eaLnBrk="0" hangingPunct="0">
              <a:lnSpc>
                <a:spcPct val="90000"/>
              </a:lnSpc>
              <a:buClrTx/>
              <a:buSzPct val="65000"/>
              <a:buFont typeface="Wingdings" pitchFamily="2" charset="2"/>
              <a:buChar char="Ø"/>
            </a:pPr>
            <a:endParaRPr lang="en-US" sz="2000" dirty="0"/>
          </a:p>
        </p:txBody>
      </p:sp>
      <p:grpSp>
        <p:nvGrpSpPr>
          <p:cNvPr id="2" name="Group 5"/>
          <p:cNvGrpSpPr>
            <a:grpSpLocks/>
          </p:cNvGrpSpPr>
          <p:nvPr/>
        </p:nvGrpSpPr>
        <p:grpSpPr bwMode="auto">
          <a:xfrm>
            <a:off x="4859338" y="1063625"/>
            <a:ext cx="4067175" cy="4903788"/>
            <a:chOff x="3061" y="670"/>
            <a:chExt cx="2562" cy="3089"/>
          </a:xfrm>
        </p:grpSpPr>
        <p:sp>
          <p:nvSpPr>
            <p:cNvPr id="1102854" name="Line 6"/>
            <p:cNvSpPr>
              <a:spLocks noChangeShapeType="1"/>
            </p:cNvSpPr>
            <p:nvPr/>
          </p:nvSpPr>
          <p:spPr bwMode="auto">
            <a:xfrm flipH="1">
              <a:off x="5132" y="958"/>
              <a:ext cx="0" cy="2448"/>
            </a:xfrm>
            <a:prstGeom prst="line">
              <a:avLst/>
            </a:prstGeom>
            <a:noFill/>
            <a:ln w="38100">
              <a:solidFill>
                <a:schemeClr val="tx1"/>
              </a:solidFill>
              <a:prstDash val="sysDot"/>
              <a:round/>
              <a:headEnd/>
              <a:tailEnd/>
            </a:ln>
            <a:effectLst/>
          </p:spPr>
          <p:txBody>
            <a:bodyPr wrap="none" anchor="ctr"/>
            <a:lstStyle/>
            <a:p>
              <a:endParaRPr lang="en-US" dirty="0"/>
            </a:p>
          </p:txBody>
        </p:sp>
        <p:sp>
          <p:nvSpPr>
            <p:cNvPr id="1102855" name="Line 7"/>
            <p:cNvSpPr>
              <a:spLocks noChangeShapeType="1"/>
            </p:cNvSpPr>
            <p:nvPr/>
          </p:nvSpPr>
          <p:spPr bwMode="auto">
            <a:xfrm>
              <a:off x="3980" y="3022"/>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2856" name="Line 8"/>
            <p:cNvSpPr>
              <a:spLocks noChangeShapeType="1"/>
            </p:cNvSpPr>
            <p:nvPr/>
          </p:nvSpPr>
          <p:spPr bwMode="auto">
            <a:xfrm>
              <a:off x="3980" y="249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2857" name="Line 9"/>
            <p:cNvSpPr>
              <a:spLocks noChangeShapeType="1"/>
            </p:cNvSpPr>
            <p:nvPr/>
          </p:nvSpPr>
          <p:spPr bwMode="auto">
            <a:xfrm>
              <a:off x="3980" y="2014"/>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2858" name="Line 10"/>
            <p:cNvSpPr>
              <a:spLocks noChangeShapeType="1"/>
            </p:cNvSpPr>
            <p:nvPr/>
          </p:nvSpPr>
          <p:spPr bwMode="auto">
            <a:xfrm>
              <a:off x="3980" y="143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2859" name="Line 11"/>
            <p:cNvSpPr>
              <a:spLocks noChangeShapeType="1"/>
            </p:cNvSpPr>
            <p:nvPr/>
          </p:nvSpPr>
          <p:spPr bwMode="auto">
            <a:xfrm flipV="1">
              <a:off x="3980" y="958"/>
              <a:ext cx="1152" cy="0"/>
            </a:xfrm>
            <a:prstGeom prst="line">
              <a:avLst/>
            </a:prstGeom>
            <a:noFill/>
            <a:ln w="38100">
              <a:solidFill>
                <a:schemeClr val="tx1"/>
              </a:solidFill>
              <a:prstDash val="sysDot"/>
              <a:round/>
              <a:headEnd/>
              <a:tailEnd/>
            </a:ln>
            <a:effectLst/>
          </p:spPr>
          <p:txBody>
            <a:bodyPr anchor="ctr">
              <a:spAutoFit/>
            </a:bodyPr>
            <a:lstStyle/>
            <a:p>
              <a:endParaRPr lang="en-US" dirty="0"/>
            </a:p>
          </p:txBody>
        </p:sp>
        <p:sp>
          <p:nvSpPr>
            <p:cNvPr id="1102860" name="Line 12"/>
            <p:cNvSpPr>
              <a:spLocks noChangeShapeType="1"/>
            </p:cNvSpPr>
            <p:nvPr/>
          </p:nvSpPr>
          <p:spPr bwMode="auto">
            <a:xfrm flipH="1">
              <a:off x="3532" y="963"/>
              <a:ext cx="0" cy="2575"/>
            </a:xfrm>
            <a:prstGeom prst="line">
              <a:avLst/>
            </a:prstGeom>
            <a:noFill/>
            <a:ln w="38100">
              <a:solidFill>
                <a:schemeClr val="tx1"/>
              </a:solidFill>
              <a:round/>
              <a:headEnd/>
              <a:tailEnd/>
            </a:ln>
            <a:effectLst/>
          </p:spPr>
          <p:txBody>
            <a:bodyPr wrap="none" anchor="ctr"/>
            <a:lstStyle/>
            <a:p>
              <a:endParaRPr lang="en-US" dirty="0"/>
            </a:p>
          </p:txBody>
        </p:sp>
        <p:sp>
          <p:nvSpPr>
            <p:cNvPr id="1102861" name="Rectangle 13"/>
            <p:cNvSpPr>
              <a:spLocks noChangeArrowheads="1"/>
            </p:cNvSpPr>
            <p:nvPr/>
          </p:nvSpPr>
          <p:spPr bwMode="auto">
            <a:xfrm>
              <a:off x="3068" y="670"/>
              <a:ext cx="932" cy="454"/>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Company</a:t>
              </a:r>
            </a:p>
          </p:txBody>
        </p:sp>
        <p:sp>
          <p:nvSpPr>
            <p:cNvPr id="1102862" name="Rectangle 14"/>
            <p:cNvSpPr>
              <a:spLocks noChangeArrowheads="1"/>
            </p:cNvSpPr>
            <p:nvPr/>
          </p:nvSpPr>
          <p:spPr bwMode="auto">
            <a:xfrm>
              <a:off x="3073" y="1235"/>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Chain</a:t>
              </a:r>
            </a:p>
          </p:txBody>
        </p:sp>
        <p:sp>
          <p:nvSpPr>
            <p:cNvPr id="1102863" name="Rectangle 15"/>
            <p:cNvSpPr>
              <a:spLocks noChangeArrowheads="1"/>
            </p:cNvSpPr>
            <p:nvPr/>
          </p:nvSpPr>
          <p:spPr bwMode="auto">
            <a:xfrm>
              <a:off x="3079" y="1769"/>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Area</a:t>
              </a:r>
            </a:p>
          </p:txBody>
        </p:sp>
        <p:sp>
          <p:nvSpPr>
            <p:cNvPr id="1102864" name="Rectangle 16"/>
            <p:cNvSpPr>
              <a:spLocks noChangeArrowheads="1"/>
            </p:cNvSpPr>
            <p:nvPr/>
          </p:nvSpPr>
          <p:spPr bwMode="auto">
            <a:xfrm>
              <a:off x="3066" y="2280"/>
              <a:ext cx="923" cy="400"/>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Region</a:t>
              </a:r>
            </a:p>
          </p:txBody>
        </p:sp>
        <p:sp>
          <p:nvSpPr>
            <p:cNvPr id="1102865" name="Rectangle 17"/>
            <p:cNvSpPr>
              <a:spLocks noChangeArrowheads="1"/>
            </p:cNvSpPr>
            <p:nvPr/>
          </p:nvSpPr>
          <p:spPr bwMode="auto">
            <a:xfrm>
              <a:off x="3061" y="2801"/>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District</a:t>
              </a:r>
            </a:p>
          </p:txBody>
        </p:sp>
        <p:sp>
          <p:nvSpPr>
            <p:cNvPr id="1102866" name="Rectangle 18"/>
            <p:cNvSpPr>
              <a:spLocks noChangeArrowheads="1"/>
            </p:cNvSpPr>
            <p:nvPr/>
          </p:nvSpPr>
          <p:spPr bwMode="auto">
            <a:xfrm>
              <a:off x="3068" y="3358"/>
              <a:ext cx="923" cy="401"/>
            </a:xfrm>
            <a:prstGeom prst="rect">
              <a:avLst/>
            </a:prstGeom>
            <a:solidFill>
              <a:srgbClr val="0070C0"/>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solidFill>
                    <a:schemeClr val="bg1"/>
                  </a:solidFill>
                </a:rPr>
                <a:t>Store</a:t>
              </a:r>
            </a:p>
          </p:txBody>
        </p:sp>
        <p:sp>
          <p:nvSpPr>
            <p:cNvPr id="1102867" name="Rectangle 19"/>
            <p:cNvSpPr>
              <a:spLocks noChangeArrowheads="1"/>
            </p:cNvSpPr>
            <p:nvPr/>
          </p:nvSpPr>
          <p:spPr bwMode="auto">
            <a:xfrm>
              <a:off x="4700" y="3358"/>
              <a:ext cx="923" cy="401"/>
            </a:xfrm>
            <a:prstGeom prst="rect">
              <a:avLst/>
            </a:prstGeom>
            <a:solidFill>
              <a:schemeClr val="bg1"/>
            </a:solidFill>
            <a:ln w="9525">
              <a:solidFill>
                <a:schemeClr val="tx1"/>
              </a:solidFill>
              <a:miter lim="800000"/>
              <a:headEnd/>
              <a:tailEnd/>
            </a:ln>
            <a:effectLst/>
          </p:spPr>
          <p:txBody>
            <a:bodyPr wrap="none" anchor="ctr"/>
            <a:lstStyle/>
            <a:p>
              <a:pPr eaLnBrk="0" hangingPunct="0">
                <a:lnSpc>
                  <a:spcPct val="100000"/>
                </a:lnSpc>
                <a:spcBef>
                  <a:spcPct val="0"/>
                </a:spcBef>
                <a:buClrTx/>
                <a:buFontTx/>
                <a:buNone/>
              </a:pPr>
              <a:r>
                <a:rPr lang="en-US" sz="2000" dirty="0"/>
                <a:t>Warehouse</a:t>
              </a:r>
            </a:p>
            <a:p>
              <a:pPr eaLnBrk="0" hangingPunct="0">
                <a:lnSpc>
                  <a:spcPct val="100000"/>
                </a:lnSpc>
                <a:spcBef>
                  <a:spcPct val="0"/>
                </a:spcBef>
                <a:buClrTx/>
                <a:buFontTx/>
                <a:buNone/>
              </a:pPr>
              <a:endParaRPr lang="en-US" b="1" dirty="0"/>
            </a:p>
          </p:txBody>
        </p:sp>
        <p:sp>
          <p:nvSpPr>
            <p:cNvPr id="1102868" name="Line 20"/>
            <p:cNvSpPr>
              <a:spLocks noChangeShapeType="1"/>
            </p:cNvSpPr>
            <p:nvPr/>
          </p:nvSpPr>
          <p:spPr bwMode="auto">
            <a:xfrm>
              <a:off x="3980" y="3550"/>
              <a:ext cx="720" cy="0"/>
            </a:xfrm>
            <a:prstGeom prst="line">
              <a:avLst/>
            </a:prstGeom>
            <a:noFill/>
            <a:ln w="38100">
              <a:solidFill>
                <a:schemeClr val="tx1"/>
              </a:solidFill>
              <a:prstDash val="sysDot"/>
              <a:round/>
              <a:headEnd/>
              <a:tailEnd/>
            </a:ln>
            <a:effectLst/>
          </p:spPr>
          <p:txBody>
            <a:bodyPr wrap="none" anchor="ctr">
              <a:spAutoFit/>
            </a:bodyPr>
            <a:lstStyle/>
            <a:p>
              <a:endParaRPr lang="en-US" dirty="0"/>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5720" y="642918"/>
            <a:ext cx="8643998" cy="5572164"/>
          </a:xfrm>
          <a:prstGeom prst="rect">
            <a:avLst/>
          </a:prstGeom>
          <a:noFill/>
          <a:ln w="9525">
            <a:noFill/>
            <a:miter lim="800000"/>
            <a:headEnd/>
            <a:tailEnd/>
          </a:ln>
          <a:effectLst/>
        </p:spPr>
      </p:pic>
      <p:sp>
        <p:nvSpPr>
          <p:cNvPr id="2" name="Title 1"/>
          <p:cNvSpPr>
            <a:spLocks noGrp="1"/>
          </p:cNvSpPr>
          <p:nvPr>
            <p:ph type="title"/>
          </p:nvPr>
        </p:nvSpPr>
        <p:spPr>
          <a:xfrm>
            <a:off x="161925" y="53975"/>
            <a:ext cx="8753475" cy="448521"/>
          </a:xfrm>
        </p:spPr>
        <p:txBody>
          <a:bodyPr/>
          <a:lstStyle/>
          <a:p>
            <a:r>
              <a:rPr lang="en-US" dirty="0" smtClean="0"/>
              <a:t>Creating the Store</a:t>
            </a:r>
            <a:endParaRPr lang="en-US" dirty="0"/>
          </a:p>
        </p:txBody>
      </p:sp>
      <p:sp>
        <p:nvSpPr>
          <p:cNvPr id="4" name="Rectangle 3"/>
          <p:cNvSpPr/>
          <p:nvPr/>
        </p:nvSpPr>
        <p:spPr>
          <a:xfrm>
            <a:off x="5357818" y="714356"/>
            <a:ext cx="3143272"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Store ID created in RMS will have only 5 digits (numerical) as ORPOS can accept the same </a:t>
            </a:r>
          </a:p>
          <a:p>
            <a:pPr algn="l"/>
            <a:r>
              <a:rPr lang="en-US" dirty="0" smtClean="0"/>
              <a:t>Store ID will be created as per Oracle Apps Cost Centre Code</a:t>
            </a:r>
            <a:endParaRPr lang="en-US" dirty="0"/>
          </a:p>
        </p:txBody>
      </p:sp>
      <p:sp>
        <p:nvSpPr>
          <p:cNvPr id="5" name="Rectangle 4"/>
          <p:cNvSpPr/>
          <p:nvPr/>
        </p:nvSpPr>
        <p:spPr>
          <a:xfrm>
            <a:off x="928662" y="1071546"/>
            <a:ext cx="414340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4" idx="1"/>
            <a:endCxn id="5" idx="3"/>
          </p:cNvCxnSpPr>
          <p:nvPr/>
        </p:nvCxnSpPr>
        <p:spPr>
          <a:xfrm rot="10800000">
            <a:off x="5072066" y="1250141"/>
            <a:ext cx="285752" cy="1588"/>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57818" y="1928802"/>
            <a:ext cx="314327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Contact Name, Phone number, address details of Store should be captured in the address screen and not in the main screen of Store creation</a:t>
            </a:r>
            <a:endParaRPr lang="en-US" dirty="0"/>
          </a:p>
        </p:txBody>
      </p:sp>
      <p:sp>
        <p:nvSpPr>
          <p:cNvPr id="12" name="Rectangle 11"/>
          <p:cNvSpPr/>
          <p:nvPr/>
        </p:nvSpPr>
        <p:spPr>
          <a:xfrm>
            <a:off x="928662" y="1643050"/>
            <a:ext cx="4143404" cy="714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1"/>
            <a:endCxn id="12" idx="3"/>
          </p:cNvCxnSpPr>
          <p:nvPr/>
        </p:nvCxnSpPr>
        <p:spPr>
          <a:xfrm rot="10800000">
            <a:off x="5072066" y="2000241"/>
            <a:ext cx="285752" cy="321471"/>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57818" y="2857496"/>
            <a:ext cx="314327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Tax related Information. Important for tax calculation</a:t>
            </a:r>
            <a:endParaRPr lang="en-US" dirty="0"/>
          </a:p>
        </p:txBody>
      </p:sp>
      <p:sp>
        <p:nvSpPr>
          <p:cNvPr id="30" name="Rectangle 29"/>
          <p:cNvSpPr/>
          <p:nvPr/>
        </p:nvSpPr>
        <p:spPr>
          <a:xfrm>
            <a:off x="928662" y="2357430"/>
            <a:ext cx="414340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stCxn id="29" idx="1"/>
            <a:endCxn id="30" idx="3"/>
          </p:cNvCxnSpPr>
          <p:nvPr/>
        </p:nvCxnSpPr>
        <p:spPr>
          <a:xfrm rot="10800000">
            <a:off x="5072066" y="2607464"/>
            <a:ext cx="285752" cy="535785"/>
          </a:xfrm>
          <a:prstGeom prst="bentConnector3">
            <a:avLst>
              <a:gd name="adj1" fmla="val 333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357818" y="3643314"/>
            <a:ext cx="3143272" cy="1071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Attach District as per Org. Hierarchy</a:t>
            </a:r>
          </a:p>
          <a:p>
            <a:pPr algn="l"/>
            <a:r>
              <a:rPr lang="en-US" dirty="0" smtClean="0"/>
              <a:t>Attach Transfer Zone corresponding to the district. Store to store transfer will be restricted to the stores belonging to same transfer zone.</a:t>
            </a:r>
            <a:endParaRPr lang="en-US" dirty="0"/>
          </a:p>
        </p:txBody>
      </p:sp>
      <p:sp>
        <p:nvSpPr>
          <p:cNvPr id="36" name="Rectangle 35"/>
          <p:cNvSpPr/>
          <p:nvPr/>
        </p:nvSpPr>
        <p:spPr>
          <a:xfrm>
            <a:off x="928662" y="2857496"/>
            <a:ext cx="4143404"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35" idx="1"/>
            <a:endCxn id="36" idx="3"/>
          </p:cNvCxnSpPr>
          <p:nvPr/>
        </p:nvCxnSpPr>
        <p:spPr>
          <a:xfrm rot="10800000">
            <a:off x="5072066" y="3071811"/>
            <a:ext cx="285752" cy="1107289"/>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28662" y="3643314"/>
            <a:ext cx="4143404" cy="20002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Store Formats</a:t>
            </a:r>
          </a:p>
          <a:p>
            <a:pPr lvl="1" algn="l"/>
            <a:r>
              <a:rPr lang="en-US" dirty="0" smtClean="0"/>
              <a:t>1000 – Regular</a:t>
            </a:r>
          </a:p>
          <a:p>
            <a:pPr lvl="1" algn="l"/>
            <a:r>
              <a:rPr lang="en-US" dirty="0" smtClean="0"/>
              <a:t>1001 – Franchisee (SOA) Integrated</a:t>
            </a:r>
          </a:p>
          <a:p>
            <a:pPr lvl="1" algn="l"/>
            <a:r>
              <a:rPr lang="en-US" dirty="0" smtClean="0"/>
              <a:t>1002 – Franchisee (SOA) Not Integrated</a:t>
            </a:r>
          </a:p>
          <a:p>
            <a:pPr lvl="1" algn="l"/>
            <a:r>
              <a:rPr lang="en-US" dirty="0" smtClean="0"/>
              <a:t>1003 – Franchisee (SOR) Integrated</a:t>
            </a:r>
          </a:p>
          <a:p>
            <a:pPr lvl="1" algn="l"/>
            <a:r>
              <a:rPr lang="en-US" dirty="0" smtClean="0"/>
              <a:t>1004 – Franchisee (SOR) Not Integrated</a:t>
            </a:r>
          </a:p>
          <a:p>
            <a:pPr lvl="1" algn="l"/>
            <a:r>
              <a:rPr lang="en-US" dirty="0" smtClean="0"/>
              <a:t>1005 – Wholesale</a:t>
            </a:r>
            <a:endParaRPr lang="en-US" dirty="0"/>
          </a:p>
        </p:txBody>
      </p:sp>
      <p:sp>
        <p:nvSpPr>
          <p:cNvPr id="49" name="Rectangle 48"/>
          <p:cNvSpPr/>
          <p:nvPr/>
        </p:nvSpPr>
        <p:spPr>
          <a:xfrm>
            <a:off x="928662" y="3286124"/>
            <a:ext cx="4143404"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lbow Connector 49"/>
          <p:cNvCxnSpPr>
            <a:stCxn id="48" idx="1"/>
            <a:endCxn id="49" idx="1"/>
          </p:cNvCxnSpPr>
          <p:nvPr/>
        </p:nvCxnSpPr>
        <p:spPr>
          <a:xfrm rot="10800000">
            <a:off x="928662" y="3429000"/>
            <a:ext cx="1588" cy="1214446"/>
          </a:xfrm>
          <a:prstGeom prst="bentConnector3">
            <a:avLst>
              <a:gd name="adj1" fmla="val 143954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Calendar</a:t>
            </a:r>
            <a:endParaRPr lang="en-US" dirty="0"/>
          </a:p>
        </p:txBody>
      </p:sp>
      <p:sp>
        <p:nvSpPr>
          <p:cNvPr id="3" name="Content Placeholder 2"/>
          <p:cNvSpPr>
            <a:spLocks noGrp="1"/>
          </p:cNvSpPr>
          <p:nvPr>
            <p:ph idx="1"/>
          </p:nvPr>
        </p:nvSpPr>
        <p:spPr>
          <a:xfrm>
            <a:off x="228600" y="914400"/>
            <a:ext cx="8305800" cy="3157788"/>
          </a:xfrm>
        </p:spPr>
        <p:txBody>
          <a:bodyPr/>
          <a:lstStyle/>
          <a:p>
            <a:pPr>
              <a:buNone/>
            </a:pPr>
            <a:r>
              <a:rPr lang="en-US" sz="1800" b="1" dirty="0" smtClean="0"/>
              <a:t>Normal (Julian) calendar</a:t>
            </a:r>
          </a:p>
          <a:p>
            <a:endParaRPr lang="en-US" sz="1800" b="1" dirty="0" smtClean="0"/>
          </a:p>
          <a:p>
            <a:pPr lvl="1"/>
            <a:r>
              <a:rPr lang="en-US" sz="1800" dirty="0" smtClean="0"/>
              <a:t>Results in uneven yearly, quarterly, and monthly comparisons since calendar dates generally fall on different days from one year to the next. </a:t>
            </a:r>
          </a:p>
          <a:p>
            <a:pPr lvl="1"/>
            <a:endParaRPr lang="en-US" sz="1800" dirty="0" smtClean="0"/>
          </a:p>
          <a:p>
            <a:pPr lvl="1"/>
            <a:endParaRPr lang="en-US" sz="1800" dirty="0" smtClean="0"/>
          </a:p>
          <a:p>
            <a:pPr lvl="1"/>
            <a:r>
              <a:rPr lang="en-US" sz="1800" dirty="0" smtClean="0"/>
              <a:t>The number of weekdays differs from one year to the next. For example: There may be four Saturdays in a month one year, but five Saturdays the next year.</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5720" y="642918"/>
            <a:ext cx="8643998" cy="5572164"/>
          </a:xfrm>
          <a:prstGeom prst="rect">
            <a:avLst/>
          </a:prstGeom>
          <a:noFill/>
          <a:ln w="9525">
            <a:noFill/>
            <a:miter lim="800000"/>
            <a:headEnd/>
            <a:tailEnd/>
          </a:ln>
          <a:effectLst/>
        </p:spPr>
      </p:pic>
      <p:sp>
        <p:nvSpPr>
          <p:cNvPr id="2" name="Title 1"/>
          <p:cNvSpPr>
            <a:spLocks noGrp="1"/>
          </p:cNvSpPr>
          <p:nvPr>
            <p:ph type="title"/>
          </p:nvPr>
        </p:nvSpPr>
        <p:spPr>
          <a:xfrm>
            <a:off x="161925" y="53975"/>
            <a:ext cx="8753475" cy="448521"/>
          </a:xfrm>
        </p:spPr>
        <p:txBody>
          <a:bodyPr/>
          <a:lstStyle/>
          <a:p>
            <a:r>
              <a:rPr lang="en-US" dirty="0" smtClean="0"/>
              <a:t>Creating the Store</a:t>
            </a:r>
            <a:endParaRPr lang="en-US" dirty="0"/>
          </a:p>
        </p:txBody>
      </p:sp>
      <p:sp>
        <p:nvSpPr>
          <p:cNvPr id="4" name="Rectangle 3"/>
          <p:cNvSpPr/>
          <p:nvPr/>
        </p:nvSpPr>
        <p:spPr>
          <a:xfrm>
            <a:off x="785786" y="1142984"/>
            <a:ext cx="42148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Select the appropriate channel</a:t>
            </a:r>
            <a:endParaRPr lang="en-US" dirty="0"/>
          </a:p>
        </p:txBody>
      </p:sp>
      <p:sp>
        <p:nvSpPr>
          <p:cNvPr id="5" name="Rectangle 4"/>
          <p:cNvSpPr/>
          <p:nvPr/>
        </p:nvSpPr>
        <p:spPr>
          <a:xfrm>
            <a:off x="642910" y="3786190"/>
            <a:ext cx="435771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4" idx="1"/>
            <a:endCxn id="5" idx="1"/>
          </p:cNvCxnSpPr>
          <p:nvPr/>
        </p:nvCxnSpPr>
        <p:spPr>
          <a:xfrm rot="10800000" flipV="1">
            <a:off x="642910" y="1393016"/>
            <a:ext cx="142876" cy="2536049"/>
          </a:xfrm>
          <a:prstGeom prst="bentConnector3">
            <a:avLst>
              <a:gd name="adj1" fmla="val 17688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85786" y="1714488"/>
            <a:ext cx="421484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Select the default virtual warehouse for the store. </a:t>
            </a:r>
            <a:r>
              <a:rPr lang="en-US" i="1" dirty="0" smtClean="0"/>
              <a:t>(System allows stock movement with other warehouses as well)</a:t>
            </a:r>
            <a:endParaRPr lang="en-US" dirty="0"/>
          </a:p>
        </p:txBody>
      </p:sp>
      <p:sp>
        <p:nvSpPr>
          <p:cNvPr id="19" name="Rectangle 18"/>
          <p:cNvSpPr/>
          <p:nvPr/>
        </p:nvSpPr>
        <p:spPr>
          <a:xfrm>
            <a:off x="642910" y="4071942"/>
            <a:ext cx="435771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stCxn id="18" idx="1"/>
            <a:endCxn id="19" idx="1"/>
          </p:cNvCxnSpPr>
          <p:nvPr/>
        </p:nvCxnSpPr>
        <p:spPr>
          <a:xfrm rot="10800000" flipV="1">
            <a:off x="642910" y="1964521"/>
            <a:ext cx="142876" cy="2214578"/>
          </a:xfrm>
          <a:prstGeom prst="bentConnector3">
            <a:avLst>
              <a:gd name="adj1" fmla="val 23506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5786" y="2285992"/>
            <a:ext cx="4214842"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Currency should the local currency where the store operates. For Indian operation, this will always be INR</a:t>
            </a:r>
          </a:p>
          <a:p>
            <a:pPr algn="l"/>
            <a:r>
              <a:rPr lang="en-US" dirty="0" smtClean="0"/>
              <a:t>Language to be selected as “English” always</a:t>
            </a:r>
            <a:endParaRPr lang="en-US" dirty="0"/>
          </a:p>
        </p:txBody>
      </p:sp>
      <p:sp>
        <p:nvSpPr>
          <p:cNvPr id="29" name="Rectangle 28"/>
          <p:cNvSpPr/>
          <p:nvPr/>
        </p:nvSpPr>
        <p:spPr>
          <a:xfrm>
            <a:off x="642910" y="4286256"/>
            <a:ext cx="435771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lbow Connector 29"/>
          <p:cNvCxnSpPr>
            <a:stCxn id="28" idx="1"/>
            <a:endCxn id="29" idx="1"/>
          </p:cNvCxnSpPr>
          <p:nvPr/>
        </p:nvCxnSpPr>
        <p:spPr>
          <a:xfrm rot="10800000" flipV="1">
            <a:off x="642910" y="2750339"/>
            <a:ext cx="142876" cy="1785950"/>
          </a:xfrm>
          <a:prstGeom prst="bentConnector3">
            <a:avLst>
              <a:gd name="adj1" fmla="val 29324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643570" y="1142984"/>
            <a:ext cx="3214710"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l"/>
            <a:r>
              <a:rPr lang="en-US" b="1" dirty="0" smtClean="0"/>
              <a:t>Sister Store </a:t>
            </a:r>
            <a:r>
              <a:rPr lang="en-US" dirty="0" smtClean="0"/>
              <a:t>is used by Allocations to copy the stores history when defining allocations for new stores</a:t>
            </a:r>
          </a:p>
        </p:txBody>
      </p:sp>
      <p:sp>
        <p:nvSpPr>
          <p:cNvPr id="41" name="Rectangle 40"/>
          <p:cNvSpPr/>
          <p:nvPr/>
        </p:nvSpPr>
        <p:spPr>
          <a:xfrm>
            <a:off x="642910" y="5000636"/>
            <a:ext cx="435771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0" idx="1"/>
            <a:endCxn id="41" idx="3"/>
          </p:cNvCxnSpPr>
          <p:nvPr/>
        </p:nvCxnSpPr>
        <p:spPr>
          <a:xfrm rot="10800000" flipV="1">
            <a:off x="5000628" y="1500174"/>
            <a:ext cx="642942" cy="3643338"/>
          </a:xfrm>
          <a:prstGeom prst="bentConnector3">
            <a:avLst>
              <a:gd name="adj1" fmla="val 7031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643570" y="2000240"/>
            <a:ext cx="3214710" cy="22145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l"/>
            <a:r>
              <a:rPr lang="en-US" b="1" dirty="0" smtClean="0"/>
              <a:t>Transfer Entity </a:t>
            </a:r>
            <a:r>
              <a:rPr lang="en-US" dirty="0" smtClean="0"/>
              <a:t>to be selected as –</a:t>
            </a:r>
          </a:p>
          <a:p>
            <a:pPr marL="457200" lvl="2" algn="l"/>
            <a:r>
              <a:rPr lang="en-US" dirty="0" smtClean="0"/>
              <a:t>82 - Lifestyle International </a:t>
            </a:r>
            <a:r>
              <a:rPr lang="en-US" dirty="0" err="1" smtClean="0"/>
              <a:t>Pvt</a:t>
            </a:r>
            <a:r>
              <a:rPr lang="en-US" dirty="0" smtClean="0"/>
              <a:t> </a:t>
            </a:r>
            <a:r>
              <a:rPr lang="en-US" dirty="0" err="1" smtClean="0"/>
              <a:t>Ltd~LIFESTYLE</a:t>
            </a:r>
            <a:r>
              <a:rPr lang="en-US" dirty="0" smtClean="0"/>
              <a:t> INTL PVT LTD</a:t>
            </a:r>
          </a:p>
          <a:p>
            <a:pPr marL="457200" lvl="2" algn="l"/>
            <a:r>
              <a:rPr lang="en-US" dirty="0" smtClean="0"/>
              <a:t>83 - Max </a:t>
            </a:r>
            <a:r>
              <a:rPr lang="en-US" dirty="0" err="1" smtClean="0"/>
              <a:t>Retail~MAX</a:t>
            </a:r>
            <a:r>
              <a:rPr lang="en-US" dirty="0" smtClean="0"/>
              <a:t> RETAIL – DIVISION</a:t>
            </a:r>
          </a:p>
          <a:p>
            <a:pPr marL="0" lvl="1" algn="l"/>
            <a:endParaRPr lang="en-US" b="1" dirty="0" smtClean="0"/>
          </a:p>
          <a:p>
            <a:pPr marL="0" lvl="1" algn="l"/>
            <a:r>
              <a:rPr lang="en-US" b="1" dirty="0" smtClean="0"/>
              <a:t>Stock Transfer</a:t>
            </a:r>
            <a:r>
              <a:rPr lang="en-US" dirty="0" smtClean="0"/>
              <a:t> between locations of two different transfer entities is considered as </a:t>
            </a:r>
            <a:r>
              <a:rPr lang="en-US" b="1" dirty="0" smtClean="0"/>
              <a:t>Intercompany Transfer</a:t>
            </a:r>
            <a:endParaRPr lang="en-US" dirty="0"/>
          </a:p>
        </p:txBody>
      </p:sp>
      <p:sp>
        <p:nvSpPr>
          <p:cNvPr id="44" name="Rectangle 43"/>
          <p:cNvSpPr/>
          <p:nvPr/>
        </p:nvSpPr>
        <p:spPr>
          <a:xfrm>
            <a:off x="642910" y="5286388"/>
            <a:ext cx="435771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a:stCxn id="43" idx="1"/>
            <a:endCxn id="44" idx="3"/>
          </p:cNvCxnSpPr>
          <p:nvPr/>
        </p:nvCxnSpPr>
        <p:spPr>
          <a:xfrm rot="10800000" flipV="1">
            <a:off x="5000628" y="3107529"/>
            <a:ext cx="642942" cy="2286016"/>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643570" y="5429264"/>
            <a:ext cx="3214710"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Default Org. Unit ID, 1, to be selected</a:t>
            </a:r>
            <a:endParaRPr lang="en-US" dirty="0"/>
          </a:p>
        </p:txBody>
      </p:sp>
      <p:sp>
        <p:nvSpPr>
          <p:cNvPr id="47" name="Rectangle 46"/>
          <p:cNvSpPr/>
          <p:nvPr/>
        </p:nvSpPr>
        <p:spPr>
          <a:xfrm>
            <a:off x="642910" y="5500702"/>
            <a:ext cx="435771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6" idx="1"/>
            <a:endCxn id="47" idx="3"/>
          </p:cNvCxnSpPr>
          <p:nvPr/>
        </p:nvCxnSpPr>
        <p:spPr>
          <a:xfrm rot="10800000">
            <a:off x="5000628" y="5643578"/>
            <a:ext cx="642942" cy="1588"/>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5720" y="642918"/>
            <a:ext cx="8643998" cy="5572164"/>
          </a:xfrm>
          <a:prstGeom prst="rect">
            <a:avLst/>
          </a:prstGeom>
          <a:noFill/>
          <a:ln w="9525">
            <a:noFill/>
            <a:miter lim="800000"/>
            <a:headEnd/>
            <a:tailEnd/>
          </a:ln>
          <a:effectLst/>
        </p:spPr>
      </p:pic>
      <p:sp>
        <p:nvSpPr>
          <p:cNvPr id="2" name="Title 1"/>
          <p:cNvSpPr>
            <a:spLocks noGrp="1"/>
          </p:cNvSpPr>
          <p:nvPr>
            <p:ph type="title"/>
          </p:nvPr>
        </p:nvSpPr>
        <p:spPr>
          <a:xfrm>
            <a:off x="161925" y="53975"/>
            <a:ext cx="8753475" cy="448521"/>
          </a:xfrm>
        </p:spPr>
        <p:txBody>
          <a:bodyPr/>
          <a:lstStyle/>
          <a:p>
            <a:r>
              <a:rPr lang="en-US" dirty="0" smtClean="0"/>
              <a:t>Creating the Store</a:t>
            </a:r>
            <a:endParaRPr lang="en-US" dirty="0"/>
          </a:p>
        </p:txBody>
      </p:sp>
      <p:sp>
        <p:nvSpPr>
          <p:cNvPr id="5" name="Rectangle 4"/>
          <p:cNvSpPr/>
          <p:nvPr/>
        </p:nvSpPr>
        <p:spPr>
          <a:xfrm>
            <a:off x="5357818" y="1857364"/>
            <a:ext cx="2714644" cy="9286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57818" y="2786058"/>
            <a:ext cx="271464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357818" y="3286124"/>
            <a:ext cx="271464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357818" y="4214818"/>
            <a:ext cx="271464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596" y="5000636"/>
            <a:ext cx="457203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Indicates if the store is a physical stock holding location or not.</a:t>
            </a:r>
          </a:p>
          <a:p>
            <a:pPr algn="l"/>
            <a:r>
              <a:rPr lang="en-US" dirty="0" smtClean="0"/>
              <a:t>E-Store, Catalogue store etc. might be non stock holding locations</a:t>
            </a:r>
            <a:endParaRPr lang="en-US" dirty="0"/>
          </a:p>
        </p:txBody>
      </p:sp>
      <p:sp>
        <p:nvSpPr>
          <p:cNvPr id="49" name="Rectangle 48"/>
          <p:cNvSpPr/>
          <p:nvPr/>
        </p:nvSpPr>
        <p:spPr>
          <a:xfrm>
            <a:off x="5357818" y="4714884"/>
            <a:ext cx="2714644"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lbow Connector 49"/>
          <p:cNvCxnSpPr>
            <a:stCxn id="48" idx="3"/>
            <a:endCxn id="49" idx="1"/>
          </p:cNvCxnSpPr>
          <p:nvPr/>
        </p:nvCxnSpPr>
        <p:spPr>
          <a:xfrm flipV="1">
            <a:off x="5000628" y="4822041"/>
            <a:ext cx="357190" cy="571504"/>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28596" y="4071942"/>
            <a:ext cx="457203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Transaction </a:t>
            </a:r>
            <a:r>
              <a:rPr lang="en-US" dirty="0" err="1" smtClean="0"/>
              <a:t>Nos</a:t>
            </a:r>
            <a:r>
              <a:rPr lang="en-US" dirty="0" smtClean="0"/>
              <a:t> will be unique by Store or Register</a:t>
            </a:r>
          </a:p>
          <a:p>
            <a:pPr algn="l"/>
            <a:r>
              <a:rPr lang="en-US" dirty="0" smtClean="0"/>
              <a:t>If the store is integrated with POS via </a:t>
            </a:r>
            <a:r>
              <a:rPr lang="en-US" dirty="0" err="1" smtClean="0"/>
              <a:t>ReSA</a:t>
            </a:r>
            <a:endParaRPr lang="en-US" dirty="0"/>
          </a:p>
        </p:txBody>
      </p:sp>
      <p:cxnSp>
        <p:nvCxnSpPr>
          <p:cNvPr id="40" name="Elbow Connector 39"/>
          <p:cNvCxnSpPr>
            <a:stCxn id="39" idx="3"/>
            <a:endCxn id="36" idx="1"/>
          </p:cNvCxnSpPr>
          <p:nvPr/>
        </p:nvCxnSpPr>
        <p:spPr>
          <a:xfrm>
            <a:off x="5000628" y="4464851"/>
            <a:ext cx="357190" cy="1588"/>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28596" y="3143248"/>
            <a:ext cx="4572032"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Store closure parameters</a:t>
            </a:r>
          </a:p>
          <a:p>
            <a:pPr algn="l"/>
            <a:r>
              <a:rPr lang="en-US" dirty="0" smtClean="0"/>
              <a:t>Stop Order days will restrict creation of Orders to the store before closure</a:t>
            </a:r>
            <a:endParaRPr lang="en-US" dirty="0"/>
          </a:p>
        </p:txBody>
      </p:sp>
      <p:cxnSp>
        <p:nvCxnSpPr>
          <p:cNvPr id="44" name="Elbow Connector 43"/>
          <p:cNvCxnSpPr>
            <a:stCxn id="43" idx="3"/>
            <a:endCxn id="30" idx="1"/>
          </p:cNvCxnSpPr>
          <p:nvPr/>
        </p:nvCxnSpPr>
        <p:spPr>
          <a:xfrm flipV="1">
            <a:off x="5000628" y="3536157"/>
            <a:ext cx="357190" cy="35719"/>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596" y="2285992"/>
            <a:ext cx="4572032"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Store Opening parameters</a:t>
            </a:r>
          </a:p>
          <a:p>
            <a:pPr algn="l"/>
            <a:r>
              <a:rPr lang="en-US" dirty="0" smtClean="0"/>
              <a:t>Start Order Days allows to create orders prior to store opening</a:t>
            </a:r>
            <a:endParaRPr lang="en-US" dirty="0"/>
          </a:p>
        </p:txBody>
      </p:sp>
      <p:cxnSp>
        <p:nvCxnSpPr>
          <p:cNvPr id="51" name="Elbow Connector 50"/>
          <p:cNvCxnSpPr>
            <a:stCxn id="47" idx="3"/>
            <a:endCxn id="12" idx="1"/>
          </p:cNvCxnSpPr>
          <p:nvPr/>
        </p:nvCxnSpPr>
        <p:spPr>
          <a:xfrm>
            <a:off x="5000628" y="2678901"/>
            <a:ext cx="357190" cy="35719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28596" y="1785926"/>
            <a:ext cx="457203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dirty="0" smtClean="0"/>
              <a:t>Capture store size and class</a:t>
            </a:r>
            <a:endParaRPr lang="en-US" dirty="0"/>
          </a:p>
        </p:txBody>
      </p:sp>
      <p:cxnSp>
        <p:nvCxnSpPr>
          <p:cNvPr id="54" name="Elbow Connector 53"/>
          <p:cNvCxnSpPr>
            <a:stCxn id="53" idx="3"/>
            <a:endCxn id="5" idx="1"/>
          </p:cNvCxnSpPr>
          <p:nvPr/>
        </p:nvCxnSpPr>
        <p:spPr>
          <a:xfrm>
            <a:off x="5000628" y="1964521"/>
            <a:ext cx="357190" cy="35719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857488" y="5857892"/>
            <a:ext cx="114300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81670"/>
          </a:xfrm>
        </p:spPr>
        <p:txBody>
          <a:bodyPr/>
          <a:lstStyle/>
          <a:p>
            <a:r>
              <a:rPr lang="en-US" dirty="0" smtClean="0"/>
              <a:t>Address Type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57200" y="685800"/>
            <a:ext cx="8077200" cy="4875727"/>
          </a:xfrm>
          <a:prstGeom prst="rect">
            <a:avLst/>
          </a:prstGeom>
          <a:noFill/>
          <a:ln w="9525" algn="ctr">
            <a:noFill/>
            <a:miter lim="800000"/>
            <a:headEnd/>
            <a:tailEnd/>
          </a:ln>
          <a:effectLst/>
        </p:spPr>
      </p:pic>
      <p:sp>
        <p:nvSpPr>
          <p:cNvPr id="6" name="Rectangle 5"/>
          <p:cNvSpPr/>
          <p:nvPr/>
        </p:nvSpPr>
        <p:spPr>
          <a:xfrm>
            <a:off x="3214678" y="2357430"/>
            <a:ext cx="2667000" cy="128588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100" dirty="0" smtClean="0"/>
              <a:t>01 - Business</a:t>
            </a:r>
          </a:p>
          <a:p>
            <a:pPr>
              <a:buNone/>
            </a:pPr>
            <a:r>
              <a:rPr lang="en-US" sz="1100" dirty="0" smtClean="0"/>
              <a:t>02 - Postal</a:t>
            </a:r>
          </a:p>
          <a:p>
            <a:pPr>
              <a:buNone/>
            </a:pPr>
            <a:r>
              <a:rPr lang="en-US" sz="1100" dirty="0" smtClean="0"/>
              <a:t>03 - Returns</a:t>
            </a:r>
          </a:p>
          <a:p>
            <a:pPr>
              <a:buNone/>
            </a:pPr>
            <a:r>
              <a:rPr lang="en-US" sz="1100" dirty="0" smtClean="0"/>
              <a:t>04 - Order</a:t>
            </a:r>
          </a:p>
          <a:p>
            <a:pPr>
              <a:buNone/>
            </a:pPr>
            <a:r>
              <a:rPr lang="en-US" sz="1100" dirty="0" smtClean="0"/>
              <a:t>05 -Invoice</a:t>
            </a:r>
          </a:p>
          <a:p>
            <a:pPr algn="ctr"/>
            <a:endParaRPr lang="en-US" sz="1100" dirty="0"/>
          </a:p>
        </p:txBody>
      </p:sp>
      <p:cxnSp>
        <p:nvCxnSpPr>
          <p:cNvPr id="7" name="Straight Arrow Connector 6"/>
          <p:cNvCxnSpPr>
            <a:stCxn id="6" idx="1"/>
          </p:cNvCxnSpPr>
          <p:nvPr/>
        </p:nvCxnSpPr>
        <p:spPr>
          <a:xfrm rot="10800000" flipV="1">
            <a:off x="1843078" y="3000372"/>
            <a:ext cx="1371600" cy="581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Warehouse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Warehouse</a:t>
            </a:r>
            <a:endParaRPr lang="en-US" dirty="0"/>
          </a:p>
        </p:txBody>
      </p:sp>
      <p:grpSp>
        <p:nvGrpSpPr>
          <p:cNvPr id="3" name="Group 3"/>
          <p:cNvGrpSpPr>
            <a:grpSpLocks/>
          </p:cNvGrpSpPr>
          <p:nvPr/>
        </p:nvGrpSpPr>
        <p:grpSpPr bwMode="auto">
          <a:xfrm>
            <a:off x="1533500" y="1857364"/>
            <a:ext cx="6019800" cy="838200"/>
            <a:chOff x="960" y="816"/>
            <a:chExt cx="4258" cy="740"/>
          </a:xfrm>
        </p:grpSpPr>
        <p:pic>
          <p:nvPicPr>
            <p:cNvPr id="6" name="Picture 4"/>
            <p:cNvPicPr>
              <a:picLocks noChangeAspect="1" noChangeArrowheads="1"/>
            </p:cNvPicPr>
            <p:nvPr/>
          </p:nvPicPr>
          <p:blipFill>
            <a:blip r:embed="rId2" cstate="print"/>
            <a:srcRect/>
            <a:stretch>
              <a:fillRect/>
            </a:stretch>
          </p:blipFill>
          <p:spPr bwMode="auto">
            <a:xfrm>
              <a:off x="2352" y="864"/>
              <a:ext cx="960" cy="692"/>
            </a:xfrm>
            <a:prstGeom prst="rect">
              <a:avLst/>
            </a:prstGeom>
            <a:noFill/>
          </p:spPr>
        </p:pic>
        <p:pic>
          <p:nvPicPr>
            <p:cNvPr id="7" name="Picture 5"/>
            <p:cNvPicPr>
              <a:picLocks noChangeAspect="1" noChangeArrowheads="1"/>
            </p:cNvPicPr>
            <p:nvPr/>
          </p:nvPicPr>
          <p:blipFill>
            <a:blip r:embed="rId3" cstate="print"/>
            <a:srcRect/>
            <a:stretch>
              <a:fillRect/>
            </a:stretch>
          </p:blipFill>
          <p:spPr bwMode="auto">
            <a:xfrm>
              <a:off x="960" y="864"/>
              <a:ext cx="553" cy="604"/>
            </a:xfrm>
            <a:prstGeom prst="rect">
              <a:avLst/>
            </a:prstGeom>
            <a:noFill/>
          </p:spPr>
        </p:pic>
        <p:pic>
          <p:nvPicPr>
            <p:cNvPr id="8" name="Picture 6"/>
            <p:cNvPicPr>
              <a:picLocks noChangeAspect="1" noChangeArrowheads="1"/>
            </p:cNvPicPr>
            <p:nvPr/>
          </p:nvPicPr>
          <p:blipFill>
            <a:blip r:embed="rId4" cstate="print"/>
            <a:srcRect/>
            <a:stretch>
              <a:fillRect/>
            </a:stretch>
          </p:blipFill>
          <p:spPr bwMode="auto">
            <a:xfrm>
              <a:off x="4320" y="816"/>
              <a:ext cx="418" cy="341"/>
            </a:xfrm>
            <a:prstGeom prst="rect">
              <a:avLst/>
            </a:prstGeom>
            <a:noFill/>
          </p:spPr>
        </p:pic>
        <p:pic>
          <p:nvPicPr>
            <p:cNvPr id="9" name="Picture 7"/>
            <p:cNvPicPr>
              <a:picLocks noChangeAspect="1" noChangeArrowheads="1"/>
            </p:cNvPicPr>
            <p:nvPr/>
          </p:nvPicPr>
          <p:blipFill>
            <a:blip r:embed="rId4" cstate="print"/>
            <a:srcRect/>
            <a:stretch>
              <a:fillRect/>
            </a:stretch>
          </p:blipFill>
          <p:spPr bwMode="auto">
            <a:xfrm>
              <a:off x="4320" y="1200"/>
              <a:ext cx="418" cy="341"/>
            </a:xfrm>
            <a:prstGeom prst="rect">
              <a:avLst/>
            </a:prstGeom>
            <a:noFill/>
          </p:spPr>
        </p:pic>
        <p:pic>
          <p:nvPicPr>
            <p:cNvPr id="10" name="Picture 8"/>
            <p:cNvPicPr>
              <a:picLocks noChangeAspect="1" noChangeArrowheads="1"/>
            </p:cNvPicPr>
            <p:nvPr/>
          </p:nvPicPr>
          <p:blipFill>
            <a:blip r:embed="rId4" cstate="print"/>
            <a:srcRect/>
            <a:stretch>
              <a:fillRect/>
            </a:stretch>
          </p:blipFill>
          <p:spPr bwMode="auto">
            <a:xfrm>
              <a:off x="4800" y="960"/>
              <a:ext cx="418" cy="341"/>
            </a:xfrm>
            <a:prstGeom prst="rect">
              <a:avLst/>
            </a:prstGeom>
            <a:noFill/>
          </p:spPr>
        </p:pic>
        <p:sp>
          <p:nvSpPr>
            <p:cNvPr id="11" name="AutoShape 9"/>
            <p:cNvSpPr>
              <a:spLocks noChangeArrowheads="1"/>
            </p:cNvSpPr>
            <p:nvPr/>
          </p:nvSpPr>
          <p:spPr bwMode="auto">
            <a:xfrm>
              <a:off x="1680" y="1056"/>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sp>
          <p:nvSpPr>
            <p:cNvPr id="12" name="AutoShape 10"/>
            <p:cNvSpPr>
              <a:spLocks noChangeArrowheads="1"/>
            </p:cNvSpPr>
            <p:nvPr/>
          </p:nvSpPr>
          <p:spPr bwMode="auto">
            <a:xfrm>
              <a:off x="3552" y="1056"/>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grpSp>
        <p:nvGrpSpPr>
          <p:cNvPr id="4" name="Group 11"/>
          <p:cNvGrpSpPr>
            <a:grpSpLocks/>
          </p:cNvGrpSpPr>
          <p:nvPr/>
        </p:nvGrpSpPr>
        <p:grpSpPr bwMode="auto">
          <a:xfrm>
            <a:off x="1228700" y="3152764"/>
            <a:ext cx="6324600" cy="876300"/>
            <a:chOff x="768" y="1824"/>
            <a:chExt cx="4450" cy="773"/>
          </a:xfrm>
        </p:grpSpPr>
        <p:pic>
          <p:nvPicPr>
            <p:cNvPr id="14" name="Picture 12"/>
            <p:cNvPicPr>
              <a:picLocks noChangeAspect="1" noChangeArrowheads="1"/>
            </p:cNvPicPr>
            <p:nvPr/>
          </p:nvPicPr>
          <p:blipFill>
            <a:blip r:embed="rId2" cstate="print"/>
            <a:srcRect/>
            <a:stretch>
              <a:fillRect/>
            </a:stretch>
          </p:blipFill>
          <p:spPr bwMode="auto">
            <a:xfrm>
              <a:off x="2400" y="1824"/>
              <a:ext cx="960" cy="692"/>
            </a:xfrm>
            <a:prstGeom prst="rect">
              <a:avLst/>
            </a:prstGeom>
            <a:noFill/>
          </p:spPr>
        </p:pic>
        <p:pic>
          <p:nvPicPr>
            <p:cNvPr id="15" name="Picture 13"/>
            <p:cNvPicPr>
              <a:picLocks noChangeAspect="1" noChangeArrowheads="1"/>
            </p:cNvPicPr>
            <p:nvPr/>
          </p:nvPicPr>
          <p:blipFill>
            <a:blip r:embed="rId4" cstate="print"/>
            <a:srcRect/>
            <a:stretch>
              <a:fillRect/>
            </a:stretch>
          </p:blipFill>
          <p:spPr bwMode="auto">
            <a:xfrm>
              <a:off x="768" y="1915"/>
              <a:ext cx="418" cy="341"/>
            </a:xfrm>
            <a:prstGeom prst="rect">
              <a:avLst/>
            </a:prstGeom>
            <a:noFill/>
          </p:spPr>
        </p:pic>
        <p:pic>
          <p:nvPicPr>
            <p:cNvPr id="16" name="Picture 14"/>
            <p:cNvPicPr>
              <a:picLocks noChangeAspect="1" noChangeArrowheads="1"/>
            </p:cNvPicPr>
            <p:nvPr/>
          </p:nvPicPr>
          <p:blipFill>
            <a:blip r:embed="rId4" cstate="print"/>
            <a:srcRect/>
            <a:stretch>
              <a:fillRect/>
            </a:stretch>
          </p:blipFill>
          <p:spPr bwMode="auto">
            <a:xfrm>
              <a:off x="782" y="2251"/>
              <a:ext cx="418" cy="341"/>
            </a:xfrm>
            <a:prstGeom prst="rect">
              <a:avLst/>
            </a:prstGeom>
            <a:noFill/>
          </p:spPr>
        </p:pic>
        <p:pic>
          <p:nvPicPr>
            <p:cNvPr id="17" name="Picture 15"/>
            <p:cNvPicPr>
              <a:picLocks noChangeAspect="1" noChangeArrowheads="1"/>
            </p:cNvPicPr>
            <p:nvPr/>
          </p:nvPicPr>
          <p:blipFill>
            <a:blip r:embed="rId4" cstate="print"/>
            <a:srcRect/>
            <a:stretch>
              <a:fillRect/>
            </a:stretch>
          </p:blipFill>
          <p:spPr bwMode="auto">
            <a:xfrm>
              <a:off x="1152" y="2102"/>
              <a:ext cx="418" cy="341"/>
            </a:xfrm>
            <a:prstGeom prst="rect">
              <a:avLst/>
            </a:prstGeom>
            <a:noFill/>
          </p:spPr>
        </p:pic>
        <p:pic>
          <p:nvPicPr>
            <p:cNvPr id="18" name="Picture 16"/>
            <p:cNvPicPr>
              <a:picLocks noChangeAspect="1" noChangeArrowheads="1"/>
            </p:cNvPicPr>
            <p:nvPr/>
          </p:nvPicPr>
          <p:blipFill>
            <a:blip r:embed="rId4" cstate="print"/>
            <a:srcRect/>
            <a:stretch>
              <a:fillRect/>
            </a:stretch>
          </p:blipFill>
          <p:spPr bwMode="auto">
            <a:xfrm>
              <a:off x="4320" y="1872"/>
              <a:ext cx="418" cy="341"/>
            </a:xfrm>
            <a:prstGeom prst="rect">
              <a:avLst/>
            </a:prstGeom>
            <a:noFill/>
          </p:spPr>
        </p:pic>
        <p:pic>
          <p:nvPicPr>
            <p:cNvPr id="19" name="Picture 17"/>
            <p:cNvPicPr>
              <a:picLocks noChangeAspect="1" noChangeArrowheads="1"/>
            </p:cNvPicPr>
            <p:nvPr/>
          </p:nvPicPr>
          <p:blipFill>
            <a:blip r:embed="rId4" cstate="print"/>
            <a:srcRect/>
            <a:stretch>
              <a:fillRect/>
            </a:stretch>
          </p:blipFill>
          <p:spPr bwMode="auto">
            <a:xfrm>
              <a:off x="4320" y="2256"/>
              <a:ext cx="418" cy="341"/>
            </a:xfrm>
            <a:prstGeom prst="rect">
              <a:avLst/>
            </a:prstGeom>
            <a:noFill/>
          </p:spPr>
        </p:pic>
        <p:pic>
          <p:nvPicPr>
            <p:cNvPr id="20" name="Picture 18"/>
            <p:cNvPicPr>
              <a:picLocks noChangeAspect="1" noChangeArrowheads="1"/>
            </p:cNvPicPr>
            <p:nvPr/>
          </p:nvPicPr>
          <p:blipFill>
            <a:blip r:embed="rId4" cstate="print"/>
            <a:srcRect/>
            <a:stretch>
              <a:fillRect/>
            </a:stretch>
          </p:blipFill>
          <p:spPr bwMode="auto">
            <a:xfrm>
              <a:off x="4800" y="2016"/>
              <a:ext cx="418" cy="341"/>
            </a:xfrm>
            <a:prstGeom prst="rect">
              <a:avLst/>
            </a:prstGeom>
            <a:noFill/>
          </p:spPr>
        </p:pic>
        <p:sp>
          <p:nvSpPr>
            <p:cNvPr id="21" name="AutoShape 19"/>
            <p:cNvSpPr>
              <a:spLocks noChangeArrowheads="1"/>
            </p:cNvSpPr>
            <p:nvPr/>
          </p:nvSpPr>
          <p:spPr bwMode="auto">
            <a:xfrm>
              <a:off x="1680" y="2112"/>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sp>
          <p:nvSpPr>
            <p:cNvPr id="22" name="AutoShape 20"/>
            <p:cNvSpPr>
              <a:spLocks noChangeArrowheads="1"/>
            </p:cNvSpPr>
            <p:nvPr/>
          </p:nvSpPr>
          <p:spPr bwMode="auto">
            <a:xfrm>
              <a:off x="3552" y="2112"/>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grpSp>
        <p:nvGrpSpPr>
          <p:cNvPr id="5" name="Group 21"/>
          <p:cNvGrpSpPr>
            <a:grpSpLocks/>
          </p:cNvGrpSpPr>
          <p:nvPr/>
        </p:nvGrpSpPr>
        <p:grpSpPr bwMode="auto">
          <a:xfrm>
            <a:off x="1000100" y="4295764"/>
            <a:ext cx="6781800" cy="838200"/>
            <a:chOff x="384" y="2784"/>
            <a:chExt cx="5026" cy="740"/>
          </a:xfrm>
        </p:grpSpPr>
        <p:pic>
          <p:nvPicPr>
            <p:cNvPr id="24" name="Picture 22"/>
            <p:cNvPicPr>
              <a:picLocks noChangeAspect="1" noChangeArrowheads="1"/>
            </p:cNvPicPr>
            <p:nvPr/>
          </p:nvPicPr>
          <p:blipFill>
            <a:blip r:embed="rId2" cstate="print"/>
            <a:srcRect/>
            <a:stretch>
              <a:fillRect/>
            </a:stretch>
          </p:blipFill>
          <p:spPr bwMode="auto">
            <a:xfrm>
              <a:off x="1440" y="2832"/>
              <a:ext cx="960" cy="692"/>
            </a:xfrm>
            <a:prstGeom prst="rect">
              <a:avLst/>
            </a:prstGeom>
            <a:noFill/>
          </p:spPr>
        </p:pic>
        <p:pic>
          <p:nvPicPr>
            <p:cNvPr id="25" name="Picture 23"/>
            <p:cNvPicPr>
              <a:picLocks noChangeAspect="1" noChangeArrowheads="1"/>
            </p:cNvPicPr>
            <p:nvPr/>
          </p:nvPicPr>
          <p:blipFill>
            <a:blip r:embed="rId3" cstate="print"/>
            <a:srcRect/>
            <a:stretch>
              <a:fillRect/>
            </a:stretch>
          </p:blipFill>
          <p:spPr bwMode="auto">
            <a:xfrm>
              <a:off x="384" y="2784"/>
              <a:ext cx="553" cy="604"/>
            </a:xfrm>
            <a:prstGeom prst="rect">
              <a:avLst/>
            </a:prstGeom>
            <a:noFill/>
          </p:spPr>
        </p:pic>
        <p:pic>
          <p:nvPicPr>
            <p:cNvPr id="26" name="Picture 24"/>
            <p:cNvPicPr>
              <a:picLocks noChangeAspect="1" noChangeArrowheads="1"/>
            </p:cNvPicPr>
            <p:nvPr/>
          </p:nvPicPr>
          <p:blipFill>
            <a:blip r:embed="rId2" cstate="print"/>
            <a:srcRect/>
            <a:stretch>
              <a:fillRect/>
            </a:stretch>
          </p:blipFill>
          <p:spPr bwMode="auto">
            <a:xfrm>
              <a:off x="2976" y="2784"/>
              <a:ext cx="960" cy="692"/>
            </a:xfrm>
            <a:prstGeom prst="rect">
              <a:avLst/>
            </a:prstGeom>
            <a:noFill/>
          </p:spPr>
        </p:pic>
        <p:pic>
          <p:nvPicPr>
            <p:cNvPr id="27" name="Picture 25"/>
            <p:cNvPicPr>
              <a:picLocks noChangeAspect="1" noChangeArrowheads="1"/>
            </p:cNvPicPr>
            <p:nvPr/>
          </p:nvPicPr>
          <p:blipFill>
            <a:blip r:embed="rId4" cstate="print"/>
            <a:srcRect/>
            <a:stretch>
              <a:fillRect/>
            </a:stretch>
          </p:blipFill>
          <p:spPr bwMode="auto">
            <a:xfrm>
              <a:off x="4512" y="2784"/>
              <a:ext cx="418" cy="341"/>
            </a:xfrm>
            <a:prstGeom prst="rect">
              <a:avLst/>
            </a:prstGeom>
            <a:noFill/>
          </p:spPr>
        </p:pic>
        <p:pic>
          <p:nvPicPr>
            <p:cNvPr id="28" name="Picture 26"/>
            <p:cNvPicPr>
              <a:picLocks noChangeAspect="1" noChangeArrowheads="1"/>
            </p:cNvPicPr>
            <p:nvPr/>
          </p:nvPicPr>
          <p:blipFill>
            <a:blip r:embed="rId4" cstate="print"/>
            <a:srcRect/>
            <a:stretch>
              <a:fillRect/>
            </a:stretch>
          </p:blipFill>
          <p:spPr bwMode="auto">
            <a:xfrm>
              <a:off x="4512" y="3168"/>
              <a:ext cx="418" cy="341"/>
            </a:xfrm>
            <a:prstGeom prst="rect">
              <a:avLst/>
            </a:prstGeom>
            <a:noFill/>
          </p:spPr>
        </p:pic>
        <p:pic>
          <p:nvPicPr>
            <p:cNvPr id="29" name="Picture 27"/>
            <p:cNvPicPr>
              <a:picLocks noChangeAspect="1" noChangeArrowheads="1"/>
            </p:cNvPicPr>
            <p:nvPr/>
          </p:nvPicPr>
          <p:blipFill>
            <a:blip r:embed="rId4" cstate="print"/>
            <a:srcRect/>
            <a:stretch>
              <a:fillRect/>
            </a:stretch>
          </p:blipFill>
          <p:spPr bwMode="auto">
            <a:xfrm>
              <a:off x="4992" y="2928"/>
              <a:ext cx="418" cy="341"/>
            </a:xfrm>
            <a:prstGeom prst="rect">
              <a:avLst/>
            </a:prstGeom>
            <a:noFill/>
          </p:spPr>
        </p:pic>
        <p:sp>
          <p:nvSpPr>
            <p:cNvPr id="30" name="AutoShape 28"/>
            <p:cNvSpPr>
              <a:spLocks noChangeArrowheads="1"/>
            </p:cNvSpPr>
            <p:nvPr/>
          </p:nvSpPr>
          <p:spPr bwMode="auto">
            <a:xfrm>
              <a:off x="960" y="3072"/>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sp>
          <p:nvSpPr>
            <p:cNvPr id="31" name="AutoShape 29"/>
            <p:cNvSpPr>
              <a:spLocks noChangeArrowheads="1"/>
            </p:cNvSpPr>
            <p:nvPr/>
          </p:nvSpPr>
          <p:spPr bwMode="auto">
            <a:xfrm>
              <a:off x="2448" y="3072"/>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sp>
          <p:nvSpPr>
            <p:cNvPr id="32" name="AutoShape 30"/>
            <p:cNvSpPr>
              <a:spLocks noChangeArrowheads="1"/>
            </p:cNvSpPr>
            <p:nvPr/>
          </p:nvSpPr>
          <p:spPr bwMode="auto">
            <a:xfrm>
              <a:off x="3984" y="3024"/>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sp>
        <p:nvSpPr>
          <p:cNvPr id="33" name="Text Box 31"/>
          <p:cNvSpPr txBox="1">
            <a:spLocks noChangeArrowheads="1"/>
          </p:cNvSpPr>
          <p:nvPr/>
        </p:nvSpPr>
        <p:spPr bwMode="auto">
          <a:xfrm>
            <a:off x="2676500" y="2633652"/>
            <a:ext cx="3124200" cy="366712"/>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Distribution Center</a:t>
            </a:r>
          </a:p>
        </p:txBody>
      </p:sp>
      <p:sp>
        <p:nvSpPr>
          <p:cNvPr id="34" name="Text Box 32"/>
          <p:cNvSpPr txBox="1">
            <a:spLocks noChangeArrowheads="1"/>
          </p:cNvSpPr>
          <p:nvPr/>
        </p:nvSpPr>
        <p:spPr bwMode="auto">
          <a:xfrm>
            <a:off x="2752700" y="3898889"/>
            <a:ext cx="3124200" cy="366713"/>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Redistribution Center</a:t>
            </a:r>
          </a:p>
        </p:txBody>
      </p:sp>
      <p:sp>
        <p:nvSpPr>
          <p:cNvPr id="35" name="Rectangle 33"/>
          <p:cNvSpPr>
            <a:spLocks noChangeArrowheads="1"/>
          </p:cNvSpPr>
          <p:nvPr/>
        </p:nvSpPr>
        <p:spPr bwMode="auto">
          <a:xfrm>
            <a:off x="685800" y="804850"/>
            <a:ext cx="7772400" cy="8382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FontTx/>
              <a:buChar char="•"/>
            </a:pPr>
            <a:r>
              <a:rPr lang="en-US" sz="1800" b="0" dirty="0"/>
              <a:t>Entity at which inventory transactions occur, except Sales</a:t>
            </a:r>
          </a:p>
          <a:p>
            <a:pPr marL="569913" lvl="1" indent="-228600" algn="l">
              <a:lnSpc>
                <a:spcPct val="100000"/>
              </a:lnSpc>
              <a:spcBef>
                <a:spcPct val="20000"/>
              </a:spcBef>
              <a:buFontTx/>
              <a:buChar char="•"/>
            </a:pPr>
            <a:r>
              <a:rPr lang="en-US" sz="1600" b="0" dirty="0"/>
              <a:t>RTV’s, Receipts, Transfers, Adjustments, Cycle Counts</a:t>
            </a:r>
          </a:p>
        </p:txBody>
      </p:sp>
      <p:sp>
        <p:nvSpPr>
          <p:cNvPr id="36" name="Text Box 34"/>
          <p:cNvSpPr txBox="1">
            <a:spLocks noChangeArrowheads="1"/>
          </p:cNvSpPr>
          <p:nvPr/>
        </p:nvSpPr>
        <p:spPr bwMode="auto">
          <a:xfrm>
            <a:off x="2752700" y="5057764"/>
            <a:ext cx="3124200" cy="641350"/>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Multi-Level Distribution Warehouses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Physical Vs Virtual</a:t>
            </a:r>
            <a:endParaRPr lang="en-US" dirty="0"/>
          </a:p>
        </p:txBody>
      </p:sp>
      <p:sp>
        <p:nvSpPr>
          <p:cNvPr id="3" name="Rectangle 3"/>
          <p:cNvSpPr txBox="1">
            <a:spLocks noChangeArrowheads="1"/>
          </p:cNvSpPr>
          <p:nvPr/>
        </p:nvSpPr>
        <p:spPr bwMode="auto">
          <a:xfrm>
            <a:off x="576234" y="785794"/>
            <a:ext cx="7848600" cy="134190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marL="169863" marR="0" lvl="0" indent="-169863" algn="l" defTabSz="914400" rtl="0" eaLnBrk="0" fontAlgn="base" latinLnBrk="0" hangingPunct="0">
              <a:lnSpc>
                <a:spcPct val="100000"/>
              </a:lnSpc>
              <a:spcBef>
                <a:spcPct val="20000"/>
              </a:spcBef>
              <a:spcAft>
                <a:spcPct val="0"/>
              </a:spcAft>
              <a:buClr>
                <a:srgbClr val="4E84C4"/>
              </a:buClr>
              <a:buSzPct val="150000"/>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Inventory movement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457200" marR="0" lvl="1" indent="-173038" algn="l" defTabSz="914400" rtl="0" eaLnBrk="0" fontAlgn="base" latinLnBrk="0" hangingPunct="0">
              <a:lnSpc>
                <a:spcPct val="100000"/>
              </a:lnSpc>
              <a:spcBef>
                <a:spcPct val="20000"/>
              </a:spcBef>
              <a:spcAft>
                <a:spcPct val="0"/>
              </a:spcAft>
              <a:buClr>
                <a:srgbClr val="4E84C4"/>
              </a:buClr>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Between virtual warehouses, no physical movement of the inventory is required.  </a:t>
            </a:r>
          </a:p>
          <a:p>
            <a:pPr marL="457200" marR="0" lvl="1" indent="-173038" algn="l" defTabSz="914400" rtl="0" eaLnBrk="0" fontAlgn="base" latinLnBrk="0" hangingPunct="0">
              <a:lnSpc>
                <a:spcPct val="100000"/>
              </a:lnSpc>
              <a:spcBef>
                <a:spcPct val="20000"/>
              </a:spcBef>
              <a:spcAft>
                <a:spcPct val="0"/>
              </a:spcAft>
              <a:buClr>
                <a:srgbClr val="4E84C4"/>
              </a:buClr>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“Book Transfer”</a:t>
            </a:r>
            <a:endParaRPr kumimoji="0" lang="en-US" sz="1800" b="0" i="0" u="none" strike="noStrike" kern="0" cap="none" spc="0" normalizeH="0" baseline="0" noProof="0" dirty="0">
              <a:ln>
                <a:noFill/>
              </a:ln>
              <a:solidFill>
                <a:schemeClr val="tx1"/>
              </a:solidFill>
              <a:effectLst/>
              <a:uLnTx/>
              <a:uFillTx/>
              <a:latin typeface="+mn-lt"/>
            </a:endParaRPr>
          </a:p>
        </p:txBody>
      </p:sp>
      <p:grpSp>
        <p:nvGrpSpPr>
          <p:cNvPr id="4" name="Group 4"/>
          <p:cNvGrpSpPr>
            <a:grpSpLocks/>
          </p:cNvGrpSpPr>
          <p:nvPr/>
        </p:nvGrpSpPr>
        <p:grpSpPr bwMode="auto">
          <a:xfrm>
            <a:off x="500034" y="2565382"/>
            <a:ext cx="2155825" cy="1116012"/>
            <a:chOff x="672" y="720"/>
            <a:chExt cx="1358" cy="703"/>
          </a:xfrm>
        </p:grpSpPr>
        <p:pic>
          <p:nvPicPr>
            <p:cNvPr id="5" name="Picture 5"/>
            <p:cNvPicPr>
              <a:picLocks noChangeAspect="1" noChangeArrowheads="1"/>
            </p:cNvPicPr>
            <p:nvPr/>
          </p:nvPicPr>
          <p:blipFill>
            <a:blip r:embed="rId2" cstate="print"/>
            <a:srcRect/>
            <a:stretch>
              <a:fillRect/>
            </a:stretch>
          </p:blipFill>
          <p:spPr bwMode="auto">
            <a:xfrm>
              <a:off x="672" y="768"/>
              <a:ext cx="542" cy="559"/>
            </a:xfrm>
            <a:prstGeom prst="rect">
              <a:avLst/>
            </a:prstGeom>
            <a:noFill/>
          </p:spPr>
        </p:pic>
        <p:pic>
          <p:nvPicPr>
            <p:cNvPr id="6" name="Picture 6"/>
            <p:cNvPicPr>
              <a:picLocks noChangeAspect="1" noChangeArrowheads="1"/>
            </p:cNvPicPr>
            <p:nvPr/>
          </p:nvPicPr>
          <p:blipFill>
            <a:blip r:embed="rId2" cstate="print"/>
            <a:srcRect/>
            <a:stretch>
              <a:fillRect/>
            </a:stretch>
          </p:blipFill>
          <p:spPr bwMode="auto">
            <a:xfrm>
              <a:off x="768" y="864"/>
              <a:ext cx="542" cy="559"/>
            </a:xfrm>
            <a:prstGeom prst="rect">
              <a:avLst/>
            </a:prstGeom>
            <a:noFill/>
          </p:spPr>
        </p:pic>
        <p:pic>
          <p:nvPicPr>
            <p:cNvPr id="7" name="Picture 7"/>
            <p:cNvPicPr>
              <a:picLocks noChangeAspect="1" noChangeArrowheads="1"/>
            </p:cNvPicPr>
            <p:nvPr/>
          </p:nvPicPr>
          <p:blipFill>
            <a:blip r:embed="rId2" cstate="print"/>
            <a:srcRect/>
            <a:stretch>
              <a:fillRect/>
            </a:stretch>
          </p:blipFill>
          <p:spPr bwMode="auto">
            <a:xfrm>
              <a:off x="1344" y="720"/>
              <a:ext cx="542" cy="559"/>
            </a:xfrm>
            <a:prstGeom prst="rect">
              <a:avLst/>
            </a:prstGeom>
            <a:noFill/>
          </p:spPr>
        </p:pic>
        <p:pic>
          <p:nvPicPr>
            <p:cNvPr id="8" name="Picture 8"/>
            <p:cNvPicPr>
              <a:picLocks noChangeAspect="1" noChangeArrowheads="1"/>
            </p:cNvPicPr>
            <p:nvPr/>
          </p:nvPicPr>
          <p:blipFill>
            <a:blip r:embed="rId2" cstate="print"/>
            <a:srcRect/>
            <a:stretch>
              <a:fillRect/>
            </a:stretch>
          </p:blipFill>
          <p:spPr bwMode="auto">
            <a:xfrm>
              <a:off x="1488" y="816"/>
              <a:ext cx="542" cy="559"/>
            </a:xfrm>
            <a:prstGeom prst="rect">
              <a:avLst/>
            </a:prstGeom>
            <a:noFill/>
          </p:spPr>
        </p:pic>
      </p:grpSp>
      <p:grpSp>
        <p:nvGrpSpPr>
          <p:cNvPr id="9" name="Group 9"/>
          <p:cNvGrpSpPr>
            <a:grpSpLocks/>
          </p:cNvGrpSpPr>
          <p:nvPr/>
        </p:nvGrpSpPr>
        <p:grpSpPr bwMode="auto">
          <a:xfrm>
            <a:off x="4081434" y="2538394"/>
            <a:ext cx="1012825" cy="1039813"/>
            <a:chOff x="2592" y="960"/>
            <a:chExt cx="638" cy="655"/>
          </a:xfrm>
        </p:grpSpPr>
        <p:pic>
          <p:nvPicPr>
            <p:cNvPr id="10" name="Picture 10"/>
            <p:cNvPicPr>
              <a:picLocks noChangeAspect="1" noChangeArrowheads="1"/>
            </p:cNvPicPr>
            <p:nvPr/>
          </p:nvPicPr>
          <p:blipFill>
            <a:blip r:embed="rId2" cstate="print"/>
            <a:srcRect/>
            <a:stretch>
              <a:fillRect/>
            </a:stretch>
          </p:blipFill>
          <p:spPr bwMode="auto">
            <a:xfrm>
              <a:off x="2592" y="960"/>
              <a:ext cx="542" cy="559"/>
            </a:xfrm>
            <a:prstGeom prst="rect">
              <a:avLst/>
            </a:prstGeom>
            <a:noFill/>
          </p:spPr>
        </p:pic>
        <p:pic>
          <p:nvPicPr>
            <p:cNvPr id="11" name="Picture 11"/>
            <p:cNvPicPr>
              <a:picLocks noChangeAspect="1" noChangeArrowheads="1"/>
            </p:cNvPicPr>
            <p:nvPr/>
          </p:nvPicPr>
          <p:blipFill>
            <a:blip r:embed="rId2" cstate="print"/>
            <a:srcRect/>
            <a:stretch>
              <a:fillRect/>
            </a:stretch>
          </p:blipFill>
          <p:spPr bwMode="auto">
            <a:xfrm>
              <a:off x="2688" y="1056"/>
              <a:ext cx="542" cy="559"/>
            </a:xfrm>
            <a:prstGeom prst="rect">
              <a:avLst/>
            </a:prstGeom>
            <a:noFill/>
          </p:spPr>
        </p:pic>
      </p:grpSp>
      <p:pic>
        <p:nvPicPr>
          <p:cNvPr id="12" name="Picture 12"/>
          <p:cNvPicPr>
            <a:picLocks noChangeAspect="1" noChangeArrowheads="1"/>
          </p:cNvPicPr>
          <p:nvPr/>
        </p:nvPicPr>
        <p:blipFill>
          <a:blip r:embed="rId2" cstate="print"/>
          <a:srcRect/>
          <a:stretch>
            <a:fillRect/>
          </a:stretch>
        </p:blipFill>
        <p:spPr bwMode="auto">
          <a:xfrm>
            <a:off x="7434234" y="2614594"/>
            <a:ext cx="860425" cy="887413"/>
          </a:xfrm>
          <a:prstGeom prst="rect">
            <a:avLst/>
          </a:prstGeom>
          <a:noFill/>
        </p:spPr>
      </p:pic>
      <p:sp>
        <p:nvSpPr>
          <p:cNvPr id="13" name="AutoShape 13"/>
          <p:cNvSpPr>
            <a:spLocks noChangeArrowheads="1"/>
          </p:cNvSpPr>
          <p:nvPr/>
        </p:nvSpPr>
        <p:spPr bwMode="auto">
          <a:xfrm>
            <a:off x="2862234" y="2919394"/>
            <a:ext cx="838200" cy="38100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nvGrpSpPr>
          <p:cNvPr id="14" name="Group 14"/>
          <p:cNvGrpSpPr>
            <a:grpSpLocks/>
          </p:cNvGrpSpPr>
          <p:nvPr/>
        </p:nvGrpSpPr>
        <p:grpSpPr bwMode="auto">
          <a:xfrm>
            <a:off x="728634" y="3757594"/>
            <a:ext cx="7924800" cy="1371600"/>
            <a:chOff x="480" y="2544"/>
            <a:chExt cx="4992" cy="864"/>
          </a:xfrm>
        </p:grpSpPr>
        <p:pic>
          <p:nvPicPr>
            <p:cNvPr id="15" name="Picture 15"/>
            <p:cNvPicPr>
              <a:picLocks noChangeAspect="1" noChangeArrowheads="1"/>
            </p:cNvPicPr>
            <p:nvPr/>
          </p:nvPicPr>
          <p:blipFill>
            <a:blip r:embed="rId3" cstate="print"/>
            <a:srcRect/>
            <a:stretch>
              <a:fillRect/>
            </a:stretch>
          </p:blipFill>
          <p:spPr bwMode="auto">
            <a:xfrm>
              <a:off x="480" y="2578"/>
              <a:ext cx="1152" cy="830"/>
            </a:xfrm>
            <a:prstGeom prst="rect">
              <a:avLst/>
            </a:prstGeom>
            <a:noFill/>
          </p:spPr>
        </p:pic>
        <p:grpSp>
          <p:nvGrpSpPr>
            <p:cNvPr id="16" name="Group 16"/>
            <p:cNvGrpSpPr>
              <a:grpSpLocks/>
            </p:cNvGrpSpPr>
            <p:nvPr/>
          </p:nvGrpSpPr>
          <p:grpSpPr bwMode="auto">
            <a:xfrm>
              <a:off x="2496" y="2544"/>
              <a:ext cx="864" cy="814"/>
              <a:chOff x="3936" y="672"/>
              <a:chExt cx="864" cy="814"/>
            </a:xfrm>
          </p:grpSpPr>
          <p:pic>
            <p:nvPicPr>
              <p:cNvPr id="24" name="Picture 17"/>
              <p:cNvPicPr>
                <a:picLocks noChangeAspect="1" noChangeArrowheads="1"/>
              </p:cNvPicPr>
              <p:nvPr/>
            </p:nvPicPr>
            <p:blipFill>
              <a:blip r:embed="rId3" cstate="print"/>
              <a:srcRect/>
              <a:stretch>
                <a:fillRect/>
              </a:stretch>
            </p:blipFill>
            <p:spPr bwMode="auto">
              <a:xfrm>
                <a:off x="3936" y="672"/>
                <a:ext cx="864" cy="622"/>
              </a:xfrm>
              <a:prstGeom prst="rect">
                <a:avLst/>
              </a:prstGeom>
              <a:noFill/>
            </p:spPr>
          </p:pic>
          <p:sp>
            <p:nvSpPr>
              <p:cNvPr id="25" name="Rectangle 18"/>
              <p:cNvSpPr>
                <a:spLocks noChangeArrowheads="1"/>
              </p:cNvSpPr>
              <p:nvPr/>
            </p:nvSpPr>
            <p:spPr bwMode="auto">
              <a:xfrm>
                <a:off x="3936" y="1152"/>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600" dirty="0" smtClean="0">
                    <a:solidFill>
                      <a:schemeClr val="bg1"/>
                    </a:solidFill>
                    <a:effectLst>
                      <a:outerShdw blurRad="38100" dist="38100" dir="2700000" algn="tl">
                        <a:srgbClr val="000000"/>
                      </a:outerShdw>
                    </a:effectLst>
                  </a:rPr>
                  <a:t>B </a:t>
                </a:r>
                <a:r>
                  <a:rPr lang="en-US" sz="1600" dirty="0">
                    <a:solidFill>
                      <a:schemeClr val="bg1"/>
                    </a:solidFill>
                    <a:effectLst>
                      <a:outerShdw blurRad="38100" dist="38100" dir="2700000" algn="tl">
                        <a:srgbClr val="000000"/>
                      </a:outerShdw>
                    </a:effectLst>
                  </a:rPr>
                  <a:t>&amp; M</a:t>
                </a:r>
              </a:p>
            </p:txBody>
          </p:sp>
        </p:grpSp>
        <p:grpSp>
          <p:nvGrpSpPr>
            <p:cNvPr id="17" name="Group 19"/>
            <p:cNvGrpSpPr>
              <a:grpSpLocks/>
            </p:cNvGrpSpPr>
            <p:nvPr/>
          </p:nvGrpSpPr>
          <p:grpSpPr bwMode="auto">
            <a:xfrm>
              <a:off x="3552" y="2544"/>
              <a:ext cx="864" cy="814"/>
              <a:chOff x="3936" y="1536"/>
              <a:chExt cx="864" cy="814"/>
            </a:xfrm>
          </p:grpSpPr>
          <p:pic>
            <p:nvPicPr>
              <p:cNvPr id="22" name="Picture 20"/>
              <p:cNvPicPr>
                <a:picLocks noChangeAspect="1" noChangeArrowheads="1"/>
              </p:cNvPicPr>
              <p:nvPr/>
            </p:nvPicPr>
            <p:blipFill>
              <a:blip r:embed="rId3" cstate="print"/>
              <a:srcRect/>
              <a:stretch>
                <a:fillRect/>
              </a:stretch>
            </p:blipFill>
            <p:spPr bwMode="auto">
              <a:xfrm>
                <a:off x="3936" y="1536"/>
                <a:ext cx="864" cy="622"/>
              </a:xfrm>
              <a:prstGeom prst="rect">
                <a:avLst/>
              </a:prstGeom>
              <a:noFill/>
            </p:spPr>
          </p:pic>
          <p:sp>
            <p:nvSpPr>
              <p:cNvPr id="23" name="Rectangle 21"/>
              <p:cNvSpPr>
                <a:spLocks noChangeArrowheads="1"/>
              </p:cNvSpPr>
              <p:nvPr/>
            </p:nvSpPr>
            <p:spPr bwMode="auto">
              <a:xfrm>
                <a:off x="3936" y="2016"/>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Catalog</a:t>
                </a:r>
              </a:p>
            </p:txBody>
          </p:sp>
        </p:grpSp>
        <p:grpSp>
          <p:nvGrpSpPr>
            <p:cNvPr id="18" name="Group 22"/>
            <p:cNvGrpSpPr>
              <a:grpSpLocks/>
            </p:cNvGrpSpPr>
            <p:nvPr/>
          </p:nvGrpSpPr>
          <p:grpSpPr bwMode="auto">
            <a:xfrm>
              <a:off x="4608" y="2544"/>
              <a:ext cx="864" cy="814"/>
              <a:chOff x="3936" y="2400"/>
              <a:chExt cx="864" cy="814"/>
            </a:xfrm>
          </p:grpSpPr>
          <p:pic>
            <p:nvPicPr>
              <p:cNvPr id="20" name="Picture 23"/>
              <p:cNvPicPr>
                <a:picLocks noChangeAspect="1" noChangeArrowheads="1"/>
              </p:cNvPicPr>
              <p:nvPr/>
            </p:nvPicPr>
            <p:blipFill>
              <a:blip r:embed="rId3" cstate="print"/>
              <a:srcRect/>
              <a:stretch>
                <a:fillRect/>
              </a:stretch>
            </p:blipFill>
            <p:spPr bwMode="auto">
              <a:xfrm>
                <a:off x="3936" y="2400"/>
                <a:ext cx="864" cy="622"/>
              </a:xfrm>
              <a:prstGeom prst="rect">
                <a:avLst/>
              </a:prstGeom>
              <a:noFill/>
            </p:spPr>
          </p:pic>
          <p:sp>
            <p:nvSpPr>
              <p:cNvPr id="21" name="Rectangle 24"/>
              <p:cNvSpPr>
                <a:spLocks noChangeArrowheads="1"/>
              </p:cNvSpPr>
              <p:nvPr/>
            </p:nvSpPr>
            <p:spPr bwMode="auto">
              <a:xfrm>
                <a:off x="3936" y="2880"/>
                <a:ext cx="864" cy="334"/>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E-Stores</a:t>
                </a:r>
              </a:p>
            </p:txBody>
          </p:sp>
        </p:grpSp>
        <p:sp>
          <p:nvSpPr>
            <p:cNvPr id="19" name="AutoShape 25"/>
            <p:cNvSpPr>
              <a:spLocks noChangeArrowheads="1"/>
            </p:cNvSpPr>
            <p:nvPr/>
          </p:nvSpPr>
          <p:spPr bwMode="auto">
            <a:xfrm>
              <a:off x="1824" y="2832"/>
              <a:ext cx="528" cy="240"/>
            </a:xfrm>
            <a:prstGeom prst="rightArrow">
              <a:avLst>
                <a:gd name="adj1" fmla="val 50000"/>
                <a:gd name="adj2" fmla="val 55000"/>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endParaRPr lang="en-US"/>
            </a:p>
          </p:txBody>
        </p:sp>
      </p:grpSp>
      <p:sp>
        <p:nvSpPr>
          <p:cNvPr id="26" name="AutoShape 26"/>
          <p:cNvSpPr>
            <a:spLocks noChangeArrowheads="1"/>
          </p:cNvSpPr>
          <p:nvPr/>
        </p:nvSpPr>
        <p:spPr bwMode="auto">
          <a:xfrm>
            <a:off x="6215034" y="2233594"/>
            <a:ext cx="2133600" cy="533400"/>
          </a:xfrm>
          <a:prstGeom prst="curvedDownArrow">
            <a:avLst>
              <a:gd name="adj1" fmla="val 80000"/>
              <a:gd name="adj2" fmla="val 160000"/>
              <a:gd name="adj3" fmla="val 33333"/>
            </a:avLst>
          </a:prstGeom>
          <a:gradFill rotWithShape="0">
            <a:gsLst>
              <a:gs pos="0">
                <a:schemeClr val="accent1">
                  <a:gamma/>
                  <a:shade val="46275"/>
                  <a:invGamma/>
                </a:schemeClr>
              </a:gs>
              <a:gs pos="100000">
                <a:schemeClr val="accent1"/>
              </a:gs>
            </a:gsLst>
            <a:lin ang="0" scaled="1"/>
          </a:gradFill>
          <a:ln w="9525">
            <a:solidFill>
              <a:schemeClr val="accent1"/>
            </a:solidFill>
            <a:miter lim="800000"/>
            <a:headEnd/>
            <a:tailEnd/>
          </a:ln>
          <a:effectLst/>
        </p:spPr>
        <p:txBody>
          <a:bodyPr wrap="none" anchor="ctr"/>
          <a:lstStyle/>
          <a:p>
            <a:endParaRPr lang="en-US"/>
          </a:p>
        </p:txBody>
      </p:sp>
      <p:pic>
        <p:nvPicPr>
          <p:cNvPr id="27" name="Picture 27"/>
          <p:cNvPicPr>
            <a:picLocks noChangeAspect="1" noChangeArrowheads="1"/>
          </p:cNvPicPr>
          <p:nvPr/>
        </p:nvPicPr>
        <p:blipFill>
          <a:blip r:embed="rId2" cstate="print"/>
          <a:srcRect/>
          <a:stretch>
            <a:fillRect/>
          </a:stretch>
        </p:blipFill>
        <p:spPr bwMode="auto">
          <a:xfrm>
            <a:off x="7662834" y="2717782"/>
            <a:ext cx="860425" cy="887412"/>
          </a:xfrm>
          <a:prstGeom prst="rect">
            <a:avLst/>
          </a:prstGeom>
          <a:noFill/>
        </p:spPr>
      </p:pic>
      <p:pic>
        <p:nvPicPr>
          <p:cNvPr id="28" name="Picture 28"/>
          <p:cNvPicPr>
            <a:picLocks noChangeAspect="1" noChangeArrowheads="1"/>
          </p:cNvPicPr>
          <p:nvPr/>
        </p:nvPicPr>
        <p:blipFill>
          <a:blip r:embed="rId2" cstate="print">
            <a:lum bright="60000" contrast="-70000"/>
          </a:blip>
          <a:srcRect/>
          <a:stretch>
            <a:fillRect/>
          </a:stretch>
        </p:blipFill>
        <p:spPr bwMode="auto">
          <a:xfrm>
            <a:off x="5834034" y="2614594"/>
            <a:ext cx="860425" cy="887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Physical Vs Virtual</a:t>
            </a:r>
            <a:endParaRPr lang="en-US" dirty="0"/>
          </a:p>
        </p:txBody>
      </p:sp>
      <p:sp>
        <p:nvSpPr>
          <p:cNvPr id="3" name="Content Placeholder 2"/>
          <p:cNvSpPr>
            <a:spLocks noGrp="1"/>
          </p:cNvSpPr>
          <p:nvPr>
            <p:ph idx="1"/>
          </p:nvPr>
        </p:nvSpPr>
        <p:spPr>
          <a:xfrm>
            <a:off x="228600" y="914400"/>
            <a:ext cx="8305800" cy="4752070"/>
          </a:xfrm>
        </p:spPr>
        <p:txBody>
          <a:bodyPr/>
          <a:lstStyle/>
          <a:p>
            <a:r>
              <a:rPr lang="en-US" b="1" dirty="0" smtClean="0"/>
              <a:t>Ordering </a:t>
            </a:r>
          </a:p>
          <a:p>
            <a:pPr marL="569913" lvl="1" indent="-228600"/>
            <a:r>
              <a:rPr lang="en-US" sz="1800" dirty="0" smtClean="0"/>
              <a:t>Buyer Orders to the virtual warehouse.</a:t>
            </a:r>
          </a:p>
          <a:p>
            <a:pPr marL="569913" lvl="1" indent="-228600"/>
            <a:r>
              <a:rPr lang="en-US" sz="1800" dirty="0" smtClean="0"/>
              <a:t>EDI will roll-up the virtual warehouses to the physical warehouse for the supplier.</a:t>
            </a:r>
          </a:p>
          <a:p>
            <a:r>
              <a:rPr lang="en-US" b="1" dirty="0" smtClean="0"/>
              <a:t>Replenishment &amp; Forecasting</a:t>
            </a:r>
          </a:p>
          <a:p>
            <a:pPr lvl="1"/>
            <a:r>
              <a:rPr lang="en-US" sz="1800" dirty="0" smtClean="0"/>
              <a:t>Virtual Warehouses can be setup as the system replenishment warehouse and have forecasts generated against them.</a:t>
            </a:r>
          </a:p>
          <a:p>
            <a:r>
              <a:rPr lang="en-US" b="1" dirty="0" smtClean="0"/>
              <a:t>Supplier Deals</a:t>
            </a:r>
          </a:p>
          <a:p>
            <a:pPr lvl="1"/>
            <a:r>
              <a:rPr lang="en-US" sz="1800" dirty="0" smtClean="0"/>
              <a:t>Location specific deals are setup and managed at the physical warehouse level.</a:t>
            </a:r>
          </a:p>
          <a:p>
            <a:r>
              <a:rPr lang="en-US" b="1" dirty="0" smtClean="0"/>
              <a:t>Stock Counts &amp; Inventory Adjustment</a:t>
            </a:r>
          </a:p>
          <a:p>
            <a:pPr lvl="1"/>
            <a:r>
              <a:rPr lang="en-US" sz="1800" dirty="0" smtClean="0"/>
              <a:t>Results are initially prorated among the virtual warehouse(s).</a:t>
            </a:r>
            <a:endParaRPr lang="en-US" dirty="0" smtClean="0"/>
          </a:p>
          <a:p>
            <a:pPr lvl="1"/>
            <a:r>
              <a:rPr lang="en-US" sz="1800" dirty="0" smtClean="0"/>
              <a:t>Results can be redistributed (for Unit &amp; Dollar Stock Counts)</a:t>
            </a:r>
          </a:p>
          <a:p>
            <a:pPr lvl="1"/>
            <a:endParaRPr lang="en-US" sz="1800"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1406" y="71414"/>
            <a:ext cx="7581900" cy="448521"/>
          </a:xfrm>
        </p:spPr>
        <p:txBody>
          <a:bodyPr/>
          <a:lstStyle/>
          <a:p>
            <a:r>
              <a:rPr lang="en-US" dirty="0" smtClean="0"/>
              <a:t>WH </a:t>
            </a:r>
            <a:r>
              <a:rPr lang="en-US" dirty="0"/>
              <a:t>System Options</a:t>
            </a:r>
          </a:p>
        </p:txBody>
      </p:sp>
      <p:graphicFrame>
        <p:nvGraphicFramePr>
          <p:cNvPr id="5" name="Group 20"/>
          <p:cNvGraphicFramePr>
            <a:graphicFrameLocks noGrp="1"/>
          </p:cNvGraphicFramePr>
          <p:nvPr>
            <p:ph idx="1"/>
          </p:nvPr>
        </p:nvGraphicFramePr>
        <p:xfrm>
          <a:off x="609600" y="1219178"/>
          <a:ext cx="7848600" cy="4076700"/>
        </p:xfrm>
        <a:graphic>
          <a:graphicData uri="http://schemas.openxmlformats.org/drawingml/2006/table">
            <a:tbl>
              <a:tblPr/>
              <a:tblGrid>
                <a:gridCol w="2057400"/>
                <a:gridCol w="2209800"/>
                <a:gridCol w="1371600"/>
                <a:gridCol w="2209800"/>
              </a:tblGrid>
              <a:tr h="863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8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2131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Virtual Warehouse Distribution Rule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200" b="0" i="0" u="none" strike="noStrike" cap="none" normalizeH="0" baseline="0" dirty="0" smtClean="0">
                        <a:ln>
                          <a:noFill/>
                        </a:ln>
                        <a:solidFill>
                          <a:schemeClr val="bg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Indicates which distribution rule to use when the actual quantity to be distributed among virtual warehouses is different from the expected quantity.</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The valid values are stored on the  RMS “Code” Tables.  The values are on CODE_DETAIL with a </a:t>
                      </a:r>
                      <a:r>
                        <a:rPr kumimoji="0" lang="en-US" sz="1200" b="1" i="0" u="none" strike="noStrike" cap="none" normalizeH="0" baseline="0" dirty="0" err="1" smtClean="0">
                          <a:ln>
                            <a:noFill/>
                          </a:ln>
                          <a:solidFill>
                            <a:schemeClr val="bg1"/>
                          </a:solidFill>
                          <a:effectLst/>
                          <a:latin typeface="Arial" charset="0"/>
                        </a:rPr>
                        <a:t>code_type</a:t>
                      </a:r>
                      <a:r>
                        <a:rPr kumimoji="0" lang="en-US" sz="1200" b="1" i="0" u="none" strike="noStrike" cap="none" normalizeH="0" baseline="0" dirty="0" smtClean="0">
                          <a:ln>
                            <a:noFill/>
                          </a:ln>
                          <a:solidFill>
                            <a:schemeClr val="bg1"/>
                          </a:solidFill>
                          <a:effectLst/>
                          <a:latin typeface="Arial" charset="0"/>
                        </a:rPr>
                        <a:t> = ‘DRUL’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PRORAT = Proration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MN2MX = Minimum to Maximum</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bg1"/>
                          </a:solidFill>
                          <a:effectLst/>
                          <a:latin typeface="Arial" charset="0"/>
                        </a:rPr>
                        <a:t>MX2MN = Maximum to Minimum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bg1"/>
                          </a:solidFill>
                          <a:effectLst/>
                          <a:latin typeface="Arial" charset="0"/>
                          <a:ea typeface="MS PGothic" pitchFamily="34" charset="-128"/>
                        </a:rPr>
                        <a:t>The general rule of thumb with this one is to set it to PRORAT.  With the other methods you can’t prioritize which virtual warehouse is selected first from the group.  It is random.</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154162"/>
          </a:xfrm>
        </p:spPr>
        <p:txBody>
          <a:bodyPr/>
          <a:lstStyle/>
          <a:p>
            <a:pPr eaLnBrk="1" hangingPunct="1"/>
            <a:r>
              <a:rPr lang="en-US" sz="2000" dirty="0" smtClean="0"/>
              <a:t>Foundation Data</a:t>
            </a:r>
            <a:br>
              <a:rPr lang="en-US" sz="2000" dirty="0" smtClean="0"/>
            </a:br>
            <a:r>
              <a:rPr lang="en-US" sz="2000" dirty="0" smtClean="0"/>
              <a:t/>
            </a:r>
            <a:br>
              <a:rPr lang="en-US" sz="2000" dirty="0" smtClean="0"/>
            </a:br>
            <a:r>
              <a:rPr lang="en-US" sz="2000" dirty="0" smtClean="0"/>
              <a:t>Currency &amp; Exchange Rate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124200" y="2819400"/>
            <a:ext cx="2209800" cy="1295400"/>
          </a:xfrm>
          <a:prstGeom prst="rect">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Oracle Retail </a:t>
            </a: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Merchandising </a:t>
            </a: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System</a:t>
            </a: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(RMS) </a:t>
            </a:r>
          </a:p>
        </p:txBody>
      </p:sp>
      <p:sp>
        <p:nvSpPr>
          <p:cNvPr id="5" name="AutoShape 4"/>
          <p:cNvSpPr>
            <a:spLocks noChangeArrowheads="1"/>
          </p:cNvSpPr>
          <p:nvPr/>
        </p:nvSpPr>
        <p:spPr bwMode="auto">
          <a:xfrm>
            <a:off x="3276600" y="4876800"/>
            <a:ext cx="1981200" cy="838200"/>
          </a:xfrm>
          <a:prstGeom prst="roundRect">
            <a:avLst>
              <a:gd name="adj" fmla="val 16667"/>
            </a:avLst>
          </a:prstGeom>
          <a:gradFill rotWithShape="0">
            <a:gsLst>
              <a:gs pos="0">
                <a:srgbClr val="33CC33"/>
              </a:gs>
              <a:gs pos="100000">
                <a:srgbClr val="33CC33">
                  <a:gamma/>
                  <a:shade val="0"/>
                  <a:invGamma/>
                </a:srgbClr>
              </a:gs>
            </a:gsLst>
            <a:lin ang="2700000" scaled="1"/>
          </a:gradFill>
          <a:ln w="12700">
            <a:solidFill>
              <a:srgbClr val="33CC33"/>
            </a:solidFill>
            <a:round/>
            <a:headEnd/>
            <a:tailEnd/>
          </a:ln>
          <a:effectLst/>
        </p:spPr>
        <p:txBody>
          <a:bodyPr wrap="none" anchor="ctr"/>
          <a:lstStyle/>
          <a:p>
            <a:pPr eaLnBrk="0" hangingPunct="0">
              <a:lnSpc>
                <a:spcPct val="100000"/>
              </a:lnSpc>
              <a:spcBef>
                <a:spcPct val="0"/>
              </a:spcBef>
              <a:buClrTx/>
              <a:buNone/>
            </a:pPr>
            <a:r>
              <a:rPr lang="en-US" sz="1600" dirty="0" smtClean="0">
                <a:solidFill>
                  <a:schemeClr val="bg1"/>
                </a:solidFill>
                <a:effectLst>
                  <a:outerShdw blurRad="38100" dist="38100" dir="2700000" algn="tl">
                    <a:srgbClr val="000000"/>
                  </a:outerShdw>
                </a:effectLst>
              </a:rPr>
              <a:t>RTM, </a:t>
            </a:r>
            <a:r>
              <a:rPr lang="en-US" sz="1600" dirty="0" err="1" smtClean="0">
                <a:solidFill>
                  <a:schemeClr val="bg1"/>
                </a:solidFill>
                <a:effectLst>
                  <a:outerShdw blurRad="38100" dist="38100" dir="2700000" algn="tl">
                    <a:srgbClr val="000000"/>
                  </a:outerShdw>
                </a:effectLst>
              </a:rPr>
              <a:t>ReIM</a:t>
            </a:r>
            <a:r>
              <a:rPr lang="en-US" sz="1600" dirty="0" smtClean="0">
                <a:solidFill>
                  <a:schemeClr val="bg1"/>
                </a:solidFill>
                <a:effectLst>
                  <a:outerShdw blurRad="38100" dist="38100" dir="2700000" algn="tl">
                    <a:srgbClr val="000000"/>
                  </a:outerShdw>
                </a:effectLst>
              </a:rPr>
              <a:t>, </a:t>
            </a:r>
          </a:p>
          <a:p>
            <a:pPr eaLnBrk="0" hangingPunct="0">
              <a:lnSpc>
                <a:spcPct val="100000"/>
              </a:lnSpc>
              <a:spcBef>
                <a:spcPct val="0"/>
              </a:spcBef>
              <a:buClrTx/>
              <a:buNone/>
            </a:pPr>
            <a:r>
              <a:rPr lang="en-US" sz="1600" dirty="0" smtClean="0">
                <a:solidFill>
                  <a:schemeClr val="bg1"/>
                </a:solidFill>
                <a:effectLst>
                  <a:outerShdw blurRad="38100" dist="38100" dir="2700000" algn="tl">
                    <a:srgbClr val="000000"/>
                  </a:outerShdw>
                </a:effectLst>
              </a:rPr>
              <a:t>RDW, RPM </a:t>
            </a:r>
            <a:endParaRPr lang="en-US" sz="1600" dirty="0">
              <a:solidFill>
                <a:schemeClr val="bg1"/>
              </a:solidFill>
              <a:effectLst>
                <a:outerShdw blurRad="38100" dist="38100" dir="2700000" algn="tl">
                  <a:srgbClr val="000000"/>
                </a:outerShdw>
              </a:effectLst>
            </a:endParaRPr>
          </a:p>
        </p:txBody>
      </p:sp>
      <p:sp>
        <p:nvSpPr>
          <p:cNvPr id="6" name="Text Box 5"/>
          <p:cNvSpPr txBox="1">
            <a:spLocks noChangeArrowheads="1"/>
          </p:cNvSpPr>
          <p:nvPr/>
        </p:nvSpPr>
        <p:spPr bwMode="auto">
          <a:xfrm>
            <a:off x="1447800" y="4114800"/>
            <a:ext cx="2057400" cy="825500"/>
          </a:xfrm>
          <a:prstGeom prst="rect">
            <a:avLst/>
          </a:prstGeom>
          <a:noFill/>
          <a:ln w="9525">
            <a:noFill/>
            <a:miter lim="800000"/>
            <a:headEnd/>
            <a:tailEnd/>
          </a:ln>
          <a:effectLst/>
        </p:spPr>
        <p:txBody>
          <a:bodyPr>
            <a:spAutoFit/>
          </a:bodyPr>
          <a:lstStyle/>
          <a:p>
            <a:pPr eaLnBrk="0" hangingPunct="0">
              <a:lnSpc>
                <a:spcPct val="100000"/>
              </a:lnSpc>
              <a:buClrTx/>
            </a:pPr>
            <a:r>
              <a:rPr lang="en-US" sz="1600" b="0">
                <a:effectLst>
                  <a:outerShdw blurRad="38100" dist="38100" dir="2700000" algn="tl">
                    <a:srgbClr val="C0C0C0"/>
                  </a:outerShdw>
                </a:effectLst>
              </a:rPr>
              <a:t>RMS can either upload it or enter in manually</a:t>
            </a:r>
          </a:p>
        </p:txBody>
      </p:sp>
      <p:sp>
        <p:nvSpPr>
          <p:cNvPr id="7" name="AutoShape 6"/>
          <p:cNvSpPr>
            <a:spLocks noChangeArrowheads="1"/>
          </p:cNvSpPr>
          <p:nvPr/>
        </p:nvSpPr>
        <p:spPr bwMode="auto">
          <a:xfrm>
            <a:off x="6172200" y="3048000"/>
            <a:ext cx="1981200" cy="838200"/>
          </a:xfrm>
          <a:prstGeom prst="roundRect">
            <a:avLst>
              <a:gd name="adj" fmla="val 16667"/>
            </a:avLst>
          </a:prstGeom>
          <a:gradFill rotWithShape="0">
            <a:gsLst>
              <a:gs pos="0">
                <a:srgbClr val="CC0066"/>
              </a:gs>
              <a:gs pos="100000">
                <a:srgbClr val="CC0066">
                  <a:gamma/>
                  <a:shade val="0"/>
                  <a:invGamma/>
                </a:srgbClr>
              </a:gs>
            </a:gsLst>
            <a:lin ang="2700000" scaled="1"/>
          </a:gradFill>
          <a:ln w="12700" algn="ctr">
            <a:solidFill>
              <a:srgbClr val="CC0066"/>
            </a:solidFill>
            <a:round/>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Point of Sale </a:t>
            </a:r>
          </a:p>
        </p:txBody>
      </p:sp>
      <p:sp>
        <p:nvSpPr>
          <p:cNvPr id="8" name="Rectangle 7"/>
          <p:cNvSpPr>
            <a:spLocks noChangeArrowheads="1"/>
          </p:cNvSpPr>
          <p:nvPr/>
        </p:nvSpPr>
        <p:spPr bwMode="auto">
          <a:xfrm>
            <a:off x="3505200" y="1371600"/>
            <a:ext cx="1447800" cy="762000"/>
          </a:xfrm>
          <a:prstGeom prst="rect">
            <a:avLst/>
          </a:prstGeom>
          <a:gradFill rotWithShape="0">
            <a:gsLst>
              <a:gs pos="0">
                <a:srgbClr val="3366FF"/>
              </a:gs>
              <a:gs pos="100000">
                <a:srgbClr val="3366FF">
                  <a:gamma/>
                  <a:shade val="49804"/>
                  <a:invGamma/>
                </a:srgbClr>
              </a:gs>
            </a:gsLst>
            <a:lin ang="2700000" scaled="1"/>
          </a:gradFill>
          <a:ln w="12700">
            <a:solidFill>
              <a:srgbClr val="6699FF"/>
            </a:solidFill>
            <a:miter lim="800000"/>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Financial</a:t>
            </a: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System</a:t>
            </a:r>
          </a:p>
        </p:txBody>
      </p:sp>
      <p:sp>
        <p:nvSpPr>
          <p:cNvPr id="9" name="Line 8"/>
          <p:cNvSpPr>
            <a:spLocks noChangeShapeType="1"/>
          </p:cNvSpPr>
          <p:nvPr/>
        </p:nvSpPr>
        <p:spPr bwMode="auto">
          <a:xfrm>
            <a:off x="4267200" y="4114800"/>
            <a:ext cx="0" cy="685800"/>
          </a:xfrm>
          <a:prstGeom prst="line">
            <a:avLst/>
          </a:prstGeom>
          <a:noFill/>
          <a:ln w="28575">
            <a:solidFill>
              <a:schemeClr val="tx1"/>
            </a:solidFill>
            <a:round/>
            <a:headEnd/>
            <a:tailEnd type="triangle" w="med" len="med"/>
          </a:ln>
          <a:effectLst/>
        </p:spPr>
        <p:txBody>
          <a:bodyPr/>
          <a:lstStyle/>
          <a:p>
            <a:endParaRPr lang="en-US"/>
          </a:p>
        </p:txBody>
      </p:sp>
      <p:sp>
        <p:nvSpPr>
          <p:cNvPr id="10" name="Rectangle 9"/>
          <p:cNvSpPr>
            <a:spLocks noChangeArrowheads="1"/>
          </p:cNvSpPr>
          <p:nvPr/>
        </p:nvSpPr>
        <p:spPr bwMode="auto">
          <a:xfrm>
            <a:off x="914400" y="1219200"/>
            <a:ext cx="1770063" cy="914400"/>
          </a:xfrm>
          <a:prstGeom prst="rect">
            <a:avLst/>
          </a:prstGeom>
          <a:gradFill rotWithShape="0">
            <a:gsLst>
              <a:gs pos="0">
                <a:srgbClr val="F6970A"/>
              </a:gs>
              <a:gs pos="100000">
                <a:srgbClr val="F6970A">
                  <a:gamma/>
                  <a:shade val="0"/>
                  <a:invGamma/>
                </a:srgbClr>
              </a:gs>
            </a:gsLst>
            <a:lin ang="2700000" scaled="1"/>
          </a:gradFill>
          <a:ln w="12700">
            <a:solidFill>
              <a:srgbClr val="F6970A"/>
            </a:solidFill>
            <a:miter lim="800000"/>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Exchange Rate </a:t>
            </a:r>
          </a:p>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Source (Provider)</a:t>
            </a:r>
          </a:p>
        </p:txBody>
      </p:sp>
      <p:sp>
        <p:nvSpPr>
          <p:cNvPr id="11" name="Line 10"/>
          <p:cNvSpPr>
            <a:spLocks noChangeShapeType="1"/>
          </p:cNvSpPr>
          <p:nvPr/>
        </p:nvSpPr>
        <p:spPr bwMode="auto">
          <a:xfrm>
            <a:off x="4267200" y="2133600"/>
            <a:ext cx="0" cy="685800"/>
          </a:xfrm>
          <a:prstGeom prst="line">
            <a:avLst/>
          </a:prstGeom>
          <a:noFill/>
          <a:ln w="28575">
            <a:solidFill>
              <a:schemeClr val="tx1"/>
            </a:solidFill>
            <a:round/>
            <a:headEnd/>
            <a:tailEnd type="triangle" w="med" len="med"/>
          </a:ln>
          <a:effectLst/>
        </p:spPr>
        <p:txBody>
          <a:bodyPr/>
          <a:lstStyle/>
          <a:p>
            <a:endParaRPr lang="en-US"/>
          </a:p>
        </p:txBody>
      </p:sp>
      <p:sp>
        <p:nvSpPr>
          <p:cNvPr id="12" name="Line 11"/>
          <p:cNvSpPr>
            <a:spLocks noChangeShapeType="1"/>
          </p:cNvSpPr>
          <p:nvPr/>
        </p:nvSpPr>
        <p:spPr bwMode="auto">
          <a:xfrm>
            <a:off x="2819400" y="17526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 name="Line 12"/>
          <p:cNvSpPr>
            <a:spLocks noChangeShapeType="1"/>
          </p:cNvSpPr>
          <p:nvPr/>
        </p:nvSpPr>
        <p:spPr bwMode="auto">
          <a:xfrm>
            <a:off x="7162800" y="2362200"/>
            <a:ext cx="0" cy="685800"/>
          </a:xfrm>
          <a:prstGeom prst="line">
            <a:avLst/>
          </a:prstGeom>
          <a:noFill/>
          <a:ln w="28575">
            <a:solidFill>
              <a:schemeClr val="tx1"/>
            </a:solidFill>
            <a:round/>
            <a:headEnd/>
            <a:tailEnd type="triangle" w="med" len="med"/>
          </a:ln>
          <a:effectLst/>
        </p:spPr>
        <p:txBody>
          <a:bodyPr/>
          <a:lstStyle/>
          <a:p>
            <a:endParaRPr lang="en-US"/>
          </a:p>
        </p:txBody>
      </p:sp>
      <p:sp>
        <p:nvSpPr>
          <p:cNvPr id="14" name="Line 13"/>
          <p:cNvSpPr>
            <a:spLocks noChangeShapeType="1"/>
          </p:cNvSpPr>
          <p:nvPr/>
        </p:nvSpPr>
        <p:spPr bwMode="auto">
          <a:xfrm>
            <a:off x="4267200" y="2362200"/>
            <a:ext cx="2895600" cy="0"/>
          </a:xfrm>
          <a:prstGeom prst="line">
            <a:avLst/>
          </a:prstGeom>
          <a:noFill/>
          <a:ln w="28575">
            <a:solidFill>
              <a:schemeClr val="tx1"/>
            </a:solidFill>
            <a:round/>
            <a:headEnd/>
            <a:tailEnd/>
          </a:ln>
          <a:effectLst/>
        </p:spPr>
        <p:txBody>
          <a:bodyPr/>
          <a:lstStyle/>
          <a:p>
            <a:endParaRPr lang="en-US"/>
          </a:p>
        </p:txBody>
      </p:sp>
      <p:sp>
        <p:nvSpPr>
          <p:cNvPr id="15" name="Rectangle 14"/>
          <p:cNvSpPr>
            <a:spLocks noGrp="1" noChangeArrowheads="1"/>
          </p:cNvSpPr>
          <p:nvPr>
            <p:ph type="title"/>
          </p:nvPr>
        </p:nvSpPr>
        <p:spPr>
          <a:xfrm>
            <a:off x="123844" y="71414"/>
            <a:ext cx="7162800" cy="448521"/>
          </a:xfrm>
        </p:spPr>
        <p:txBody>
          <a:bodyPr/>
          <a:lstStyle/>
          <a:p>
            <a:r>
              <a:rPr lang="en-US" dirty="0"/>
              <a:t>Currency Date Flow Example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Retail 4-5-4 Calendar</a:t>
            </a:r>
            <a:endParaRPr lang="en-US" dirty="0"/>
          </a:p>
        </p:txBody>
      </p:sp>
      <p:sp>
        <p:nvSpPr>
          <p:cNvPr id="3" name="Content Placeholder 2"/>
          <p:cNvSpPr>
            <a:spLocks noGrp="1"/>
          </p:cNvSpPr>
          <p:nvPr>
            <p:ph idx="1"/>
          </p:nvPr>
        </p:nvSpPr>
        <p:spPr>
          <a:xfrm>
            <a:off x="228600" y="914400"/>
            <a:ext cx="8305800" cy="4031873"/>
          </a:xfrm>
        </p:spPr>
        <p:txBody>
          <a:bodyPr/>
          <a:lstStyle/>
          <a:p>
            <a:pPr marL="566738" lvl="1" indent="-252413">
              <a:lnSpc>
                <a:spcPct val="80000"/>
              </a:lnSpc>
            </a:pPr>
            <a:r>
              <a:rPr lang="en-US" dirty="0" smtClean="0"/>
              <a:t>Each quarter contains 13 full weeks divided into a 4-5-4 format</a:t>
            </a:r>
          </a:p>
          <a:p>
            <a:pPr marL="566738" lvl="1" indent="-252413">
              <a:lnSpc>
                <a:spcPct val="80000"/>
              </a:lnSpc>
            </a:pPr>
            <a:endParaRPr lang="en-US" dirty="0" smtClean="0"/>
          </a:p>
          <a:p>
            <a:pPr marL="566738" lvl="1" indent="-252413">
              <a:lnSpc>
                <a:spcPct val="80000"/>
              </a:lnSpc>
            </a:pPr>
            <a:r>
              <a:rPr lang="en-US" dirty="0" smtClean="0"/>
              <a:t>The 4-5-4 Retail Accounting Calendar divides the year into quarters with the first and last month of each quarter consisting of 4 weeks each and the middle month of each quarter consisting of 5 weeks</a:t>
            </a:r>
          </a:p>
          <a:p>
            <a:pPr marL="566738" lvl="1" indent="-252413">
              <a:lnSpc>
                <a:spcPct val="80000"/>
              </a:lnSpc>
            </a:pPr>
            <a:endParaRPr lang="en-US" dirty="0" smtClean="0"/>
          </a:p>
          <a:p>
            <a:pPr marL="566738" lvl="1" indent="-252413">
              <a:lnSpc>
                <a:spcPct val="80000"/>
              </a:lnSpc>
            </a:pPr>
            <a:r>
              <a:rPr lang="en-US" dirty="0" smtClean="0"/>
              <a:t>Each accounting calendar month will begin on a Sunday and end on a Saturday</a:t>
            </a:r>
          </a:p>
          <a:p>
            <a:pPr marL="566738" lvl="1" indent="-252413">
              <a:lnSpc>
                <a:spcPct val="80000"/>
              </a:lnSpc>
            </a:pPr>
            <a:endParaRPr lang="en-US" dirty="0" smtClean="0"/>
          </a:p>
          <a:p>
            <a:pPr marL="566738" lvl="1" indent="-252413">
              <a:lnSpc>
                <a:spcPct val="80000"/>
              </a:lnSpc>
            </a:pPr>
            <a:r>
              <a:rPr lang="en-US" dirty="0" smtClean="0"/>
              <a:t>Each accounting calendar month will have the same number of selling days as the same month last year. For example, March has 5 perfect weeks every year, 5 Saturdays, 5 Mondays, etc</a:t>
            </a:r>
          </a:p>
          <a:p>
            <a:pPr marL="566738" lvl="1" indent="-252413">
              <a:lnSpc>
                <a:spcPct val="80000"/>
              </a:lnSpc>
            </a:pPr>
            <a:endParaRPr lang="en-US" dirty="0" smtClean="0"/>
          </a:p>
          <a:p>
            <a:pPr marL="566738" lvl="1" indent="-252413">
              <a:lnSpc>
                <a:spcPct val="80000"/>
              </a:lnSpc>
            </a:pPr>
            <a:r>
              <a:rPr lang="en-US" dirty="0" smtClean="0"/>
              <a:t>The number of days in the retail year, except leap year, equals only 364 days. </a:t>
            </a:r>
          </a:p>
          <a:p>
            <a:pPr marL="566738" lvl="1" indent="-252413">
              <a:lnSpc>
                <a:spcPct val="80000"/>
              </a:lnSpc>
            </a:pPr>
            <a:endParaRPr lang="en-US" dirty="0" smtClean="0"/>
          </a:p>
          <a:p>
            <a:pPr marL="566738" lvl="1" indent="-252413">
              <a:lnSpc>
                <a:spcPct val="80000"/>
              </a:lnSpc>
            </a:pPr>
            <a:r>
              <a:rPr lang="en-US" dirty="0" smtClean="0"/>
              <a:t>To compensate for the missing day in non-leap years, an extra week is added to the calendar once every seven years.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85800" y="1182697"/>
            <a:ext cx="17526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b="1" dirty="0"/>
              <a:t>Primary</a:t>
            </a:r>
          </a:p>
        </p:txBody>
      </p:sp>
      <p:sp>
        <p:nvSpPr>
          <p:cNvPr id="5" name="Rectangle 5"/>
          <p:cNvSpPr>
            <a:spLocks noChangeArrowheads="1"/>
          </p:cNvSpPr>
          <p:nvPr/>
        </p:nvSpPr>
        <p:spPr bwMode="auto">
          <a:xfrm>
            <a:off x="3835400" y="1182697"/>
            <a:ext cx="17526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b="1" dirty="0"/>
              <a:t>Local</a:t>
            </a:r>
          </a:p>
        </p:txBody>
      </p:sp>
      <p:pic>
        <p:nvPicPr>
          <p:cNvPr id="6" name="Picture 6"/>
          <p:cNvPicPr>
            <a:picLocks noChangeAspect="1" noChangeArrowheads="1"/>
          </p:cNvPicPr>
          <p:nvPr/>
        </p:nvPicPr>
        <p:blipFill>
          <a:blip r:embed="rId2" cstate="print"/>
          <a:srcRect/>
          <a:stretch>
            <a:fillRect/>
          </a:stretch>
        </p:blipFill>
        <p:spPr bwMode="auto">
          <a:xfrm>
            <a:off x="4292600" y="2401897"/>
            <a:ext cx="838200" cy="684213"/>
          </a:xfrm>
          <a:prstGeom prst="rect">
            <a:avLst/>
          </a:prstGeom>
          <a:noFill/>
        </p:spPr>
      </p:pic>
      <p:pic>
        <p:nvPicPr>
          <p:cNvPr id="7" name="Picture 7"/>
          <p:cNvPicPr>
            <a:picLocks noChangeAspect="1" noChangeArrowheads="1"/>
          </p:cNvPicPr>
          <p:nvPr/>
        </p:nvPicPr>
        <p:blipFill>
          <a:blip r:embed="rId3" cstate="print"/>
          <a:srcRect/>
          <a:stretch>
            <a:fillRect/>
          </a:stretch>
        </p:blipFill>
        <p:spPr bwMode="auto">
          <a:xfrm>
            <a:off x="5207000" y="2355860"/>
            <a:ext cx="1016000" cy="731837"/>
          </a:xfrm>
          <a:prstGeom prst="rect">
            <a:avLst/>
          </a:prstGeom>
          <a:noFill/>
        </p:spPr>
      </p:pic>
      <p:pic>
        <p:nvPicPr>
          <p:cNvPr id="8" name="Picture 8"/>
          <p:cNvPicPr>
            <a:picLocks noChangeAspect="1" noChangeArrowheads="1"/>
          </p:cNvPicPr>
          <p:nvPr/>
        </p:nvPicPr>
        <p:blipFill>
          <a:blip r:embed="rId2" cstate="print"/>
          <a:srcRect/>
          <a:stretch>
            <a:fillRect/>
          </a:stretch>
        </p:blipFill>
        <p:spPr bwMode="auto">
          <a:xfrm>
            <a:off x="3200400" y="2401897"/>
            <a:ext cx="838200" cy="684213"/>
          </a:xfrm>
          <a:prstGeom prst="rect">
            <a:avLst/>
          </a:prstGeom>
          <a:noFill/>
        </p:spPr>
      </p:pic>
      <p:sp>
        <p:nvSpPr>
          <p:cNvPr id="9" name="Rectangle 9"/>
          <p:cNvSpPr>
            <a:spLocks noChangeArrowheads="1"/>
          </p:cNvSpPr>
          <p:nvPr/>
        </p:nvSpPr>
        <p:spPr bwMode="auto">
          <a:xfrm>
            <a:off x="4321175" y="1944697"/>
            <a:ext cx="581025"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sz="2400" b="0" dirty="0" smtClean="0">
                <a:solidFill>
                  <a:schemeClr val="accent1"/>
                </a:solidFill>
              </a:rPr>
              <a:t>Rs</a:t>
            </a:r>
            <a:endParaRPr lang="en-GB" sz="2400" b="0" dirty="0">
              <a:solidFill>
                <a:schemeClr val="accent1"/>
              </a:solidFill>
            </a:endParaRPr>
          </a:p>
        </p:txBody>
      </p:sp>
      <p:sp>
        <p:nvSpPr>
          <p:cNvPr id="10" name="Rectangle 10"/>
          <p:cNvSpPr>
            <a:spLocks noChangeArrowheads="1"/>
          </p:cNvSpPr>
          <p:nvPr/>
        </p:nvSpPr>
        <p:spPr bwMode="auto">
          <a:xfrm>
            <a:off x="5511800" y="1944697"/>
            <a:ext cx="452438"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2400" b="0" dirty="0">
                <a:solidFill>
                  <a:schemeClr val="accent1"/>
                </a:solidFill>
                <a:cs typeface="Arial" charset="0"/>
              </a:rPr>
              <a:t>£</a:t>
            </a:r>
          </a:p>
        </p:txBody>
      </p:sp>
      <p:sp>
        <p:nvSpPr>
          <p:cNvPr id="11" name="Rectangle 11"/>
          <p:cNvSpPr>
            <a:spLocks noChangeArrowheads="1"/>
          </p:cNvSpPr>
          <p:nvPr/>
        </p:nvSpPr>
        <p:spPr bwMode="auto">
          <a:xfrm>
            <a:off x="3276600" y="1939935"/>
            <a:ext cx="452438" cy="309562"/>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sz="2400" b="0" dirty="0">
                <a:solidFill>
                  <a:schemeClr val="accent1"/>
                </a:solidFill>
                <a:cs typeface="Arial" charset="0"/>
              </a:rPr>
              <a:t>€</a:t>
            </a:r>
            <a:endParaRPr lang="en-US" sz="2400" b="0" dirty="0">
              <a:solidFill>
                <a:schemeClr val="accent1"/>
              </a:solidFill>
              <a:cs typeface="Arial" charset="0"/>
            </a:endParaRPr>
          </a:p>
        </p:txBody>
      </p:sp>
      <p:pic>
        <p:nvPicPr>
          <p:cNvPr id="12" name="Picture 12"/>
          <p:cNvPicPr>
            <a:picLocks noChangeAspect="1" noChangeArrowheads="1"/>
          </p:cNvPicPr>
          <p:nvPr/>
        </p:nvPicPr>
        <p:blipFill>
          <a:blip r:embed="rId4" cstate="print"/>
          <a:srcRect/>
          <a:stretch>
            <a:fillRect/>
          </a:stretch>
        </p:blipFill>
        <p:spPr bwMode="auto">
          <a:xfrm>
            <a:off x="990600" y="1944697"/>
            <a:ext cx="1308100" cy="1155700"/>
          </a:xfrm>
          <a:prstGeom prst="rect">
            <a:avLst/>
          </a:prstGeom>
          <a:noFill/>
        </p:spPr>
      </p:pic>
      <p:sp>
        <p:nvSpPr>
          <p:cNvPr id="13" name="Text Box 13"/>
          <p:cNvSpPr txBox="1">
            <a:spLocks noChangeArrowheads="1"/>
          </p:cNvSpPr>
          <p:nvPr/>
        </p:nvSpPr>
        <p:spPr bwMode="auto">
          <a:xfrm>
            <a:off x="304800" y="3360747"/>
            <a:ext cx="2667000" cy="641350"/>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Single unifying currency for corporate</a:t>
            </a:r>
          </a:p>
        </p:txBody>
      </p:sp>
      <p:sp>
        <p:nvSpPr>
          <p:cNvPr id="14" name="Text Box 14"/>
          <p:cNvSpPr txBox="1">
            <a:spLocks noChangeArrowheads="1"/>
          </p:cNvSpPr>
          <p:nvPr/>
        </p:nvSpPr>
        <p:spPr bwMode="auto">
          <a:xfrm>
            <a:off x="3505200" y="3392497"/>
            <a:ext cx="2387600" cy="641350"/>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Main Currency that Locations Operate in</a:t>
            </a:r>
          </a:p>
        </p:txBody>
      </p:sp>
      <p:sp>
        <p:nvSpPr>
          <p:cNvPr id="15" name="Rectangle 15"/>
          <p:cNvSpPr>
            <a:spLocks noChangeArrowheads="1"/>
          </p:cNvSpPr>
          <p:nvPr/>
        </p:nvSpPr>
        <p:spPr bwMode="auto">
          <a:xfrm>
            <a:off x="1905000" y="1792297"/>
            <a:ext cx="738174" cy="350819"/>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sz="2400" dirty="0" smtClean="0">
                <a:solidFill>
                  <a:schemeClr val="accent1"/>
                </a:solidFill>
              </a:rPr>
              <a:t>Rs</a:t>
            </a:r>
            <a:endParaRPr lang="en-GB" sz="2400" b="0" dirty="0">
              <a:solidFill>
                <a:schemeClr val="accent1"/>
              </a:solidFill>
            </a:endParaRPr>
          </a:p>
        </p:txBody>
      </p:sp>
      <p:pic>
        <p:nvPicPr>
          <p:cNvPr id="16" name="Picture 16"/>
          <p:cNvPicPr>
            <a:picLocks noChangeAspect="1" noChangeArrowheads="1"/>
          </p:cNvPicPr>
          <p:nvPr/>
        </p:nvPicPr>
        <p:blipFill>
          <a:blip r:embed="rId5" cstate="print"/>
          <a:srcRect/>
          <a:stretch>
            <a:fillRect/>
          </a:stretch>
        </p:blipFill>
        <p:spPr bwMode="auto">
          <a:xfrm>
            <a:off x="7162800" y="2097097"/>
            <a:ext cx="1066800" cy="935038"/>
          </a:xfrm>
          <a:prstGeom prst="rect">
            <a:avLst/>
          </a:prstGeom>
          <a:noFill/>
        </p:spPr>
      </p:pic>
      <p:sp>
        <p:nvSpPr>
          <p:cNvPr id="17" name="Rectangle 17"/>
          <p:cNvSpPr>
            <a:spLocks noChangeArrowheads="1"/>
          </p:cNvSpPr>
          <p:nvPr/>
        </p:nvSpPr>
        <p:spPr bwMode="auto">
          <a:xfrm>
            <a:off x="6705600" y="1182697"/>
            <a:ext cx="17526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GB" b="1" dirty="0"/>
              <a:t>Supplier</a:t>
            </a:r>
          </a:p>
        </p:txBody>
      </p:sp>
      <p:sp>
        <p:nvSpPr>
          <p:cNvPr id="18" name="Text Box 18"/>
          <p:cNvSpPr txBox="1">
            <a:spLocks noChangeArrowheads="1"/>
          </p:cNvSpPr>
          <p:nvPr/>
        </p:nvSpPr>
        <p:spPr bwMode="auto">
          <a:xfrm>
            <a:off x="6248400" y="3392497"/>
            <a:ext cx="2590800" cy="1465263"/>
          </a:xfrm>
          <a:prstGeom prst="rect">
            <a:avLst/>
          </a:prstGeom>
          <a:noFill/>
          <a:ln w="9525">
            <a:noFill/>
            <a:miter lim="800000"/>
            <a:headEnd/>
            <a:tailEnd/>
          </a:ln>
          <a:effectLst/>
        </p:spPr>
        <p:txBody>
          <a:bodyPr>
            <a:spAutoFit/>
          </a:bodyPr>
          <a:lstStyle/>
          <a:p>
            <a:pPr eaLnBrk="0" hangingPunct="0">
              <a:lnSpc>
                <a:spcPct val="100000"/>
              </a:lnSpc>
              <a:buClrTx/>
              <a:buNone/>
            </a:pPr>
            <a:r>
              <a:rPr lang="en-US" sz="1800" b="0" dirty="0"/>
              <a:t>The currency that is used for cost management and the DEFAULT currency for Orders &amp; Deals</a:t>
            </a:r>
          </a:p>
        </p:txBody>
      </p:sp>
      <p:sp>
        <p:nvSpPr>
          <p:cNvPr id="19" name="Rectangle 19"/>
          <p:cNvSpPr>
            <a:spLocks noChangeArrowheads="1"/>
          </p:cNvSpPr>
          <p:nvPr/>
        </p:nvSpPr>
        <p:spPr bwMode="auto">
          <a:xfrm>
            <a:off x="7772400" y="2020897"/>
            <a:ext cx="452438"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2400" b="0" dirty="0">
                <a:solidFill>
                  <a:schemeClr val="accent1"/>
                </a:solidFill>
                <a:cs typeface="Arial" charset="0"/>
              </a:rPr>
              <a:t>£</a:t>
            </a:r>
          </a:p>
        </p:txBody>
      </p:sp>
      <p:sp>
        <p:nvSpPr>
          <p:cNvPr id="20" name="Rectangle 20"/>
          <p:cNvSpPr>
            <a:spLocks noGrp="1" noChangeArrowheads="1"/>
          </p:cNvSpPr>
          <p:nvPr>
            <p:ph type="title"/>
          </p:nvPr>
        </p:nvSpPr>
        <p:spPr>
          <a:xfrm>
            <a:off x="142844" y="58720"/>
            <a:ext cx="7162800" cy="441322"/>
          </a:xfrm>
        </p:spPr>
        <p:txBody>
          <a:bodyPr/>
          <a:lstStyle/>
          <a:p>
            <a:r>
              <a:rPr lang="en-US" dirty="0"/>
              <a:t>Basic Currency Types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23" name="Picture 3"/>
          <p:cNvPicPr>
            <a:picLocks noChangeAspect="1" noChangeArrowheads="1"/>
          </p:cNvPicPr>
          <p:nvPr/>
        </p:nvPicPr>
        <p:blipFill>
          <a:blip r:embed="rId3" cstate="print"/>
          <a:srcRect/>
          <a:stretch>
            <a:fillRect/>
          </a:stretch>
        </p:blipFill>
        <p:spPr bwMode="auto">
          <a:xfrm>
            <a:off x="8153400" y="5562600"/>
            <a:ext cx="514350" cy="533400"/>
          </a:xfrm>
          <a:prstGeom prst="rect">
            <a:avLst/>
          </a:prstGeom>
          <a:noFill/>
        </p:spPr>
      </p:pic>
      <p:graphicFrame>
        <p:nvGraphicFramePr>
          <p:cNvPr id="1105924" name="Group 4"/>
          <p:cNvGraphicFramePr>
            <a:graphicFrameLocks noGrp="1"/>
          </p:cNvGraphicFramePr>
          <p:nvPr>
            <p:ph sz="half" idx="2"/>
          </p:nvPr>
        </p:nvGraphicFramePr>
        <p:xfrm>
          <a:off x="1676400" y="1066800"/>
          <a:ext cx="6096000" cy="3959035"/>
        </p:xfrm>
        <a:graphic>
          <a:graphicData uri="http://schemas.openxmlformats.org/drawingml/2006/table">
            <a:tbl>
              <a:tblPr/>
              <a:tblGrid>
                <a:gridCol w="2452688"/>
                <a:gridCol w="3643312"/>
              </a:tblGrid>
              <a:tr h="304800">
                <a:tc>
                  <a:txBody>
                    <a:bodyPr/>
                    <a:lstStyle/>
                    <a:p>
                      <a:pPr marL="0" marR="0" lvl="0" indent="0" algn="l" defTabSz="914400" rtl="0" eaLnBrk="1" fontAlgn="base" latinLnBrk="0" hangingPunct="1">
                        <a:lnSpc>
                          <a:spcPct val="110000"/>
                        </a:lnSpc>
                        <a:spcBef>
                          <a:spcPct val="50000"/>
                        </a:spcBef>
                        <a:spcAft>
                          <a:spcPct val="0"/>
                        </a:spcAft>
                        <a:buClrTx/>
                        <a:buSzTx/>
                        <a:buFontTx/>
                        <a:buNone/>
                        <a:tabLst/>
                      </a:pPr>
                      <a:r>
                        <a:rPr kumimoji="0" lang="en-US" sz="1800" b="1" i="0" u="none" strike="noStrike" cap="none" normalizeH="0" baseline="0" smtClean="0">
                          <a:ln>
                            <a:noFill/>
                          </a:ln>
                          <a:solidFill>
                            <a:schemeClr val="bg1"/>
                          </a:solidFill>
                          <a:effectLst>
                            <a:outerShdw blurRad="38100" dist="38100" dir="2700000" algn="tl">
                              <a:srgbClr val="000000"/>
                            </a:outerShdw>
                          </a:effectLst>
                          <a:latin typeface="Arial" charset="0"/>
                        </a:rPr>
                        <a:t>Action</a:t>
                      </a:r>
                    </a:p>
                  </a:txBody>
                  <a:tcPr anchor="b" horzOverflow="overflow">
                    <a:lnL cap="flat">
                      <a:noFill/>
                    </a:lnL>
                    <a:lnR w="12700" cap="flat" cmpd="sng" algn="ctr">
                      <a:solidFill>
                        <a:schemeClr val="tx1"/>
                      </a:solidFill>
                      <a:prstDash val="solid"/>
                      <a:round/>
                      <a:headEnd type="none" w="sm" len="sm"/>
                      <a:tailEnd type="none" w="sm" len="sm"/>
                    </a:lnR>
                    <a:lnT cap="flat">
                      <a:noFill/>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1902A6">
                            <a:gamma/>
                            <a:shade val="46275"/>
                            <a:invGamma/>
                          </a:srgbClr>
                        </a:gs>
                        <a:gs pos="50000">
                          <a:srgbClr val="1902A6"/>
                        </a:gs>
                        <a:gs pos="100000">
                          <a:srgbClr val="1902A6">
                            <a:gamma/>
                            <a:shade val="46275"/>
                            <a:invGamma/>
                          </a:srgbClr>
                        </a:gs>
                      </a:gsLst>
                      <a:lin ang="0" scaled="1"/>
                    </a:gradFill>
                  </a:tcPr>
                </a:tc>
                <a:tc>
                  <a:txBody>
                    <a:bodyPr/>
                    <a:lstStyle/>
                    <a:p>
                      <a:pPr marL="0" marR="0" lvl="0" indent="0" algn="ctr" defTabSz="914400" rtl="0" eaLnBrk="1" fontAlgn="base" latinLnBrk="0" hangingPunct="1">
                        <a:lnSpc>
                          <a:spcPct val="110000"/>
                        </a:lnSpc>
                        <a:spcBef>
                          <a:spcPct val="50000"/>
                        </a:spcBef>
                        <a:spcAft>
                          <a:spcPct val="0"/>
                        </a:spcAft>
                        <a:buClrTx/>
                        <a:buSzTx/>
                        <a:buFontTx/>
                        <a:buNone/>
                        <a:tabLst/>
                      </a:pPr>
                      <a:r>
                        <a:rPr kumimoji="0" lang="en-US" sz="1800" b="1" i="0" u="none" strike="noStrike" cap="none" normalizeH="0" baseline="0" smtClean="0">
                          <a:ln>
                            <a:noFill/>
                          </a:ln>
                          <a:solidFill>
                            <a:schemeClr val="bg1"/>
                          </a:solidFill>
                          <a:effectLst>
                            <a:outerShdw blurRad="38100" dist="38100" dir="2700000" algn="tl">
                              <a:srgbClr val="000000"/>
                            </a:outerShdw>
                          </a:effectLst>
                          <a:latin typeface="Arial" charset="0"/>
                        </a:rPr>
                        <a:t>Currency</a:t>
                      </a:r>
                      <a:endParaRPr kumimoji="0" lang="en-US" sz="1800" b="1" i="0" u="none" strike="noStrike" cap="none" normalizeH="0" baseline="30000" smtClean="0">
                        <a:ln>
                          <a:noFill/>
                        </a:ln>
                        <a:solidFill>
                          <a:schemeClr val="bg1"/>
                        </a:solidFill>
                        <a:effectLst>
                          <a:outerShdw blurRad="38100" dist="38100" dir="2700000" algn="tl">
                            <a:srgbClr val="000000"/>
                          </a:outerShdw>
                        </a:effectLst>
                        <a:latin typeface="Arial" charset="0"/>
                      </a:endParaRPr>
                    </a:p>
                  </a:txBody>
                  <a:tcPr anchor="b" horzOverflow="overflow">
                    <a:lnL w="12700" cap="flat" cmpd="sng" algn="ctr">
                      <a:solidFill>
                        <a:schemeClr val="tx1"/>
                      </a:solidFill>
                      <a:prstDash val="solid"/>
                      <a:round/>
                      <a:headEnd type="none" w="sm" len="sm"/>
                      <a:tailEnd type="none" w="sm" len="sm"/>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1902A6">
                            <a:gamma/>
                            <a:shade val="46275"/>
                            <a:invGamma/>
                          </a:srgbClr>
                        </a:gs>
                        <a:gs pos="50000">
                          <a:srgbClr val="1902A6"/>
                        </a:gs>
                        <a:gs pos="100000">
                          <a:srgbClr val="1902A6">
                            <a:gamma/>
                            <a:shade val="46275"/>
                            <a:invGamma/>
                          </a:srgbClr>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View Sales</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Local &amp; Primary</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View Individual Transactions</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sym typeface="Wingdings" pitchFamily="2" charset="2"/>
                        </a:rPr>
                        <a:t>Local</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View Stock Ledger</a:t>
                      </a:r>
                      <a:r>
                        <a:rPr kumimoji="0" lang="en-US" sz="1600" b="1" i="0" u="none" strike="noStrike" cap="none" normalizeH="0" baseline="30000" smtClean="0">
                          <a:ln>
                            <a:noFill/>
                          </a:ln>
                          <a:solidFill>
                            <a:schemeClr val="bg1"/>
                          </a:solidFill>
                          <a:effectLst>
                            <a:outerShdw blurRad="38100" dist="38100" dir="2700000" algn="tl">
                              <a:srgbClr val="000000"/>
                            </a:outerShdw>
                          </a:effectLst>
                          <a:latin typeface="Arial" charset="0"/>
                        </a:rPr>
                        <a:t>1</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sym typeface="Wingdings" pitchFamily="2" charset="2"/>
                        </a:rPr>
                        <a:t>Local &amp; Primary</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Create PO’s</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sym typeface="Wingdings" pitchFamily="2" charset="2"/>
                        </a:rPr>
                        <a:t>Any (Defaults to Supplier)</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Plan</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Local &amp; Primary</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Manage Price</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Local &amp; Primary</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Manage Cost</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Supplier</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Supplier Deal Management</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Any (Defaults to Supplier)</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77777">
                            <a:gamma/>
                            <a:tint val="63529"/>
                            <a:invGamma/>
                          </a:srgbClr>
                        </a:gs>
                        <a:gs pos="100000">
                          <a:srgbClr val="777777"/>
                        </a:gs>
                      </a:gsLst>
                      <a:lin ang="0" scaled="1"/>
                    </a:gra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Audit Store Sales</a:t>
                      </a: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cap="flat">
                      <a:noFill/>
                    </a:lnB>
                    <a:lnTlToBr>
                      <a:noFill/>
                    </a:lnTlToBr>
                    <a:lnBlToTr>
                      <a:noFill/>
                    </a:lnBlToTr>
                    <a:gradFill rotWithShape="0">
                      <a:gsLst>
                        <a:gs pos="0">
                          <a:srgbClr val="777777">
                            <a:gamma/>
                            <a:tint val="63529"/>
                            <a:invGamma/>
                          </a:srgbClr>
                        </a:gs>
                        <a:gs pos="100000">
                          <a:srgbClr val="777777"/>
                        </a:gs>
                      </a:gsLst>
                      <a:lin ang="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bg1"/>
                          </a:solidFill>
                          <a:effectLst>
                            <a:outerShdw blurRad="38100" dist="38100" dir="2700000" algn="tl">
                              <a:srgbClr val="000000"/>
                            </a:outerShdw>
                          </a:effectLst>
                          <a:latin typeface="Arial" charset="0"/>
                        </a:rPr>
                        <a:t>Local</a:t>
                      </a:r>
                    </a:p>
                  </a:txBody>
                  <a:tcPr anchor="ct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gradFill rotWithShape="0">
                      <a:gsLst>
                        <a:gs pos="0">
                          <a:srgbClr val="777777">
                            <a:gamma/>
                            <a:tint val="63529"/>
                            <a:invGamma/>
                          </a:srgbClr>
                        </a:gs>
                        <a:gs pos="100000">
                          <a:srgbClr val="777777"/>
                        </a:gs>
                      </a:gsLst>
                      <a:lin ang="0" scaled="1"/>
                    </a:gradFill>
                  </a:tcPr>
                </a:tc>
              </a:tr>
            </a:tbl>
          </a:graphicData>
        </a:graphic>
      </p:graphicFrame>
      <p:sp>
        <p:nvSpPr>
          <p:cNvPr id="1105964" name="Text Box 44"/>
          <p:cNvSpPr txBox="1">
            <a:spLocks noChangeArrowheads="1"/>
          </p:cNvSpPr>
          <p:nvPr/>
        </p:nvSpPr>
        <p:spPr bwMode="auto">
          <a:xfrm>
            <a:off x="1524000" y="5334000"/>
            <a:ext cx="6553200" cy="825500"/>
          </a:xfrm>
          <a:prstGeom prst="rect">
            <a:avLst/>
          </a:prstGeom>
          <a:noFill/>
          <a:ln w="9525">
            <a:noFill/>
            <a:miter lim="800000"/>
            <a:headEnd/>
            <a:tailEnd/>
          </a:ln>
          <a:effectLst/>
        </p:spPr>
        <p:txBody>
          <a:bodyPr>
            <a:spAutoFit/>
          </a:bodyPr>
          <a:lstStyle/>
          <a:p>
            <a:pPr marL="457200" indent="-457200" algn="l" eaLnBrk="0" hangingPunct="0">
              <a:lnSpc>
                <a:spcPct val="100000"/>
              </a:lnSpc>
              <a:spcBef>
                <a:spcPct val="0"/>
              </a:spcBef>
              <a:buClrTx/>
              <a:buFontTx/>
              <a:buAutoNum type="arabicPeriod"/>
            </a:pPr>
            <a:r>
              <a:rPr lang="en-US" sz="1600" b="0" dirty="0"/>
              <a:t>If the Primary &amp; Local Currency are the same, there will still only be 1 record (local currency) on the tables.</a:t>
            </a:r>
          </a:p>
          <a:p>
            <a:pPr marL="914400" lvl="1" indent="-457200" algn="l" eaLnBrk="0" hangingPunct="0">
              <a:lnSpc>
                <a:spcPct val="100000"/>
              </a:lnSpc>
              <a:spcBef>
                <a:spcPct val="0"/>
              </a:spcBef>
              <a:buClrTx/>
              <a:buFontTx/>
              <a:buChar char="•"/>
            </a:pPr>
            <a:r>
              <a:rPr lang="en-US" sz="1600" b="0" dirty="0"/>
              <a:t>Reporting </a:t>
            </a:r>
          </a:p>
        </p:txBody>
      </p:sp>
      <p:sp>
        <p:nvSpPr>
          <p:cNvPr id="1105965" name="Rectangle 45"/>
          <p:cNvSpPr>
            <a:spLocks noGrp="1" noChangeArrowheads="1"/>
          </p:cNvSpPr>
          <p:nvPr>
            <p:ph type="title"/>
          </p:nvPr>
        </p:nvSpPr>
        <p:spPr>
          <a:xfrm>
            <a:off x="228600" y="71414"/>
            <a:ext cx="8763000" cy="498475"/>
          </a:xfrm>
        </p:spPr>
        <p:txBody>
          <a:bodyPr/>
          <a:lstStyle/>
          <a:p>
            <a:r>
              <a:rPr lang="en-US" dirty="0"/>
              <a:t>Where the Types are Used</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7972" name="Picture 4"/>
          <p:cNvPicPr>
            <a:picLocks noChangeAspect="1" noChangeArrowheads="1"/>
          </p:cNvPicPr>
          <p:nvPr/>
        </p:nvPicPr>
        <p:blipFill>
          <a:blip r:embed="rId3" cstate="print"/>
          <a:srcRect/>
          <a:stretch>
            <a:fillRect/>
          </a:stretch>
        </p:blipFill>
        <p:spPr bwMode="auto">
          <a:xfrm>
            <a:off x="1524000" y="2209800"/>
            <a:ext cx="1111250" cy="887413"/>
          </a:xfrm>
          <a:prstGeom prst="rect">
            <a:avLst/>
          </a:prstGeom>
          <a:noFill/>
        </p:spPr>
      </p:pic>
      <p:sp>
        <p:nvSpPr>
          <p:cNvPr id="1107973" name="Rectangle 5"/>
          <p:cNvSpPr>
            <a:spLocks noChangeArrowheads="1"/>
          </p:cNvSpPr>
          <p:nvPr/>
        </p:nvSpPr>
        <p:spPr bwMode="auto">
          <a:xfrm>
            <a:off x="685800" y="1447800"/>
            <a:ext cx="25908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u="sng"/>
              <a:t>Consolidated</a:t>
            </a:r>
          </a:p>
        </p:txBody>
      </p:sp>
      <p:sp>
        <p:nvSpPr>
          <p:cNvPr id="1107974" name="Rectangle 6"/>
          <p:cNvSpPr>
            <a:spLocks noChangeArrowheads="1"/>
          </p:cNvSpPr>
          <p:nvPr/>
        </p:nvSpPr>
        <p:spPr bwMode="auto">
          <a:xfrm>
            <a:off x="533400" y="3733800"/>
            <a:ext cx="25908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u="sng"/>
              <a:t>Operational</a:t>
            </a:r>
          </a:p>
        </p:txBody>
      </p:sp>
      <p:pic>
        <p:nvPicPr>
          <p:cNvPr id="1107975" name="Picture 7"/>
          <p:cNvPicPr>
            <a:picLocks noChangeAspect="1" noChangeArrowheads="1"/>
          </p:cNvPicPr>
          <p:nvPr/>
        </p:nvPicPr>
        <p:blipFill>
          <a:blip r:embed="rId4" cstate="print"/>
          <a:srcRect/>
          <a:stretch>
            <a:fillRect/>
          </a:stretch>
        </p:blipFill>
        <p:spPr bwMode="auto">
          <a:xfrm>
            <a:off x="1600200" y="4343400"/>
            <a:ext cx="914400" cy="949325"/>
          </a:xfrm>
          <a:prstGeom prst="rect">
            <a:avLst/>
          </a:prstGeom>
          <a:noFill/>
        </p:spPr>
      </p:pic>
      <p:sp>
        <p:nvSpPr>
          <p:cNvPr id="1107976" name="AutoShape 8"/>
          <p:cNvSpPr>
            <a:spLocks noChangeArrowheads="1"/>
          </p:cNvSpPr>
          <p:nvPr/>
        </p:nvSpPr>
        <p:spPr bwMode="auto">
          <a:xfrm>
            <a:off x="2895600" y="2438400"/>
            <a:ext cx="990600" cy="381000"/>
          </a:xfrm>
          <a:prstGeom prst="notchedRightArrow">
            <a:avLst>
              <a:gd name="adj1" fmla="val 50000"/>
              <a:gd name="adj2" fmla="val 65000"/>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endParaRPr lang="en-US"/>
          </a:p>
        </p:txBody>
      </p:sp>
      <p:pic>
        <p:nvPicPr>
          <p:cNvPr id="1107977" name="Picture 9"/>
          <p:cNvPicPr>
            <a:picLocks noChangeAspect="1" noChangeArrowheads="1"/>
          </p:cNvPicPr>
          <p:nvPr/>
        </p:nvPicPr>
        <p:blipFill>
          <a:blip r:embed="rId5" cstate="print"/>
          <a:srcRect/>
          <a:stretch>
            <a:fillRect/>
          </a:stretch>
        </p:blipFill>
        <p:spPr bwMode="auto">
          <a:xfrm>
            <a:off x="4343400" y="4267200"/>
            <a:ext cx="881063" cy="914400"/>
          </a:xfrm>
          <a:prstGeom prst="rect">
            <a:avLst/>
          </a:prstGeom>
          <a:noFill/>
        </p:spPr>
      </p:pic>
      <p:pic>
        <p:nvPicPr>
          <p:cNvPr id="1107978" name="Picture 10"/>
          <p:cNvPicPr>
            <a:picLocks noChangeAspect="1" noChangeArrowheads="1"/>
          </p:cNvPicPr>
          <p:nvPr/>
        </p:nvPicPr>
        <p:blipFill>
          <a:blip r:embed="rId6" cstate="print"/>
          <a:srcRect/>
          <a:stretch>
            <a:fillRect/>
          </a:stretch>
        </p:blipFill>
        <p:spPr bwMode="auto">
          <a:xfrm>
            <a:off x="3962400" y="2209800"/>
            <a:ext cx="868363" cy="815975"/>
          </a:xfrm>
          <a:prstGeom prst="rect">
            <a:avLst/>
          </a:prstGeom>
          <a:noFill/>
        </p:spPr>
      </p:pic>
      <p:sp>
        <p:nvSpPr>
          <p:cNvPr id="1107979" name="AutoShape 11"/>
          <p:cNvSpPr>
            <a:spLocks noChangeArrowheads="1"/>
          </p:cNvSpPr>
          <p:nvPr/>
        </p:nvSpPr>
        <p:spPr bwMode="auto">
          <a:xfrm>
            <a:off x="2971800" y="4572000"/>
            <a:ext cx="990600" cy="381000"/>
          </a:xfrm>
          <a:prstGeom prst="notchedRightArrow">
            <a:avLst>
              <a:gd name="adj1" fmla="val 50000"/>
              <a:gd name="adj2" fmla="val 65000"/>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endParaRPr lang="en-US"/>
          </a:p>
        </p:txBody>
      </p:sp>
      <p:pic>
        <p:nvPicPr>
          <p:cNvPr id="1107980" name="Picture 12"/>
          <p:cNvPicPr>
            <a:picLocks noChangeAspect="1" noChangeArrowheads="1"/>
          </p:cNvPicPr>
          <p:nvPr/>
        </p:nvPicPr>
        <p:blipFill>
          <a:blip r:embed="rId5" cstate="print"/>
          <a:srcRect/>
          <a:stretch>
            <a:fillRect/>
          </a:stretch>
        </p:blipFill>
        <p:spPr bwMode="auto">
          <a:xfrm>
            <a:off x="6400800" y="2057400"/>
            <a:ext cx="881063" cy="914400"/>
          </a:xfrm>
          <a:prstGeom prst="rect">
            <a:avLst/>
          </a:prstGeom>
          <a:noFill/>
        </p:spPr>
      </p:pic>
      <p:sp>
        <p:nvSpPr>
          <p:cNvPr id="1107981" name="AutoShape 13"/>
          <p:cNvSpPr>
            <a:spLocks noChangeArrowheads="1"/>
          </p:cNvSpPr>
          <p:nvPr/>
        </p:nvSpPr>
        <p:spPr bwMode="auto">
          <a:xfrm>
            <a:off x="5029200" y="2362200"/>
            <a:ext cx="990600" cy="381000"/>
          </a:xfrm>
          <a:prstGeom prst="notchedRightArrow">
            <a:avLst>
              <a:gd name="adj1" fmla="val 50000"/>
              <a:gd name="adj2" fmla="val 65000"/>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endParaRPr lang="en-US"/>
          </a:p>
        </p:txBody>
      </p:sp>
      <p:sp>
        <p:nvSpPr>
          <p:cNvPr id="1107982" name="Rectangle 14"/>
          <p:cNvSpPr>
            <a:spLocks noChangeArrowheads="1"/>
          </p:cNvSpPr>
          <p:nvPr/>
        </p:nvSpPr>
        <p:spPr bwMode="auto">
          <a:xfrm>
            <a:off x="1219200" y="3124200"/>
            <a:ext cx="16002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sz="1400" b="0"/>
              <a:t>Determined</a:t>
            </a:r>
          </a:p>
        </p:txBody>
      </p:sp>
      <p:sp>
        <p:nvSpPr>
          <p:cNvPr id="1107983" name="Rectangle 15"/>
          <p:cNvSpPr>
            <a:spLocks noChangeArrowheads="1"/>
          </p:cNvSpPr>
          <p:nvPr/>
        </p:nvSpPr>
        <p:spPr bwMode="auto">
          <a:xfrm>
            <a:off x="3581400" y="3124200"/>
            <a:ext cx="16764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sz="1400" b="0"/>
              <a:t>Setup Ahead of Time</a:t>
            </a:r>
          </a:p>
        </p:txBody>
      </p:sp>
      <p:sp>
        <p:nvSpPr>
          <p:cNvPr id="1107984" name="Rectangle 16"/>
          <p:cNvSpPr>
            <a:spLocks noChangeArrowheads="1"/>
          </p:cNvSpPr>
          <p:nvPr/>
        </p:nvSpPr>
        <p:spPr bwMode="auto">
          <a:xfrm>
            <a:off x="6324600" y="3048000"/>
            <a:ext cx="10668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sz="1400" b="0"/>
              <a:t>Used</a:t>
            </a:r>
          </a:p>
        </p:txBody>
      </p:sp>
      <p:sp>
        <p:nvSpPr>
          <p:cNvPr id="1107985" name="Rectangle 17"/>
          <p:cNvSpPr>
            <a:spLocks noChangeArrowheads="1"/>
          </p:cNvSpPr>
          <p:nvPr/>
        </p:nvSpPr>
        <p:spPr bwMode="auto">
          <a:xfrm>
            <a:off x="1524000" y="5334000"/>
            <a:ext cx="10668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sz="1400" b="0"/>
              <a:t>Current</a:t>
            </a:r>
          </a:p>
        </p:txBody>
      </p:sp>
      <p:sp>
        <p:nvSpPr>
          <p:cNvPr id="1107986" name="Rectangle 18"/>
          <p:cNvSpPr>
            <a:spLocks noChangeArrowheads="1"/>
          </p:cNvSpPr>
          <p:nvPr/>
        </p:nvSpPr>
        <p:spPr bwMode="auto">
          <a:xfrm>
            <a:off x="4343400" y="5257800"/>
            <a:ext cx="1066800" cy="3810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pPr>
            <a:r>
              <a:rPr lang="en-GB" sz="1400" b="0"/>
              <a:t>Used</a:t>
            </a:r>
          </a:p>
        </p:txBody>
      </p:sp>
      <p:sp>
        <p:nvSpPr>
          <p:cNvPr id="1107987" name="Rectangle 19"/>
          <p:cNvSpPr>
            <a:spLocks noGrp="1" noChangeArrowheads="1"/>
          </p:cNvSpPr>
          <p:nvPr>
            <p:ph type="title"/>
          </p:nvPr>
        </p:nvSpPr>
        <p:spPr/>
        <p:txBody>
          <a:bodyPr/>
          <a:lstStyle/>
          <a:p>
            <a:r>
              <a:rPr lang="en-US"/>
              <a:t>Base Exchange Rate Types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en-US"/>
              <a:t>Ordering</a:t>
            </a:r>
          </a:p>
        </p:txBody>
      </p:sp>
      <p:sp>
        <p:nvSpPr>
          <p:cNvPr id="1116163" name="Rectangle 3"/>
          <p:cNvSpPr>
            <a:spLocks noGrp="1" noChangeArrowheads="1"/>
          </p:cNvSpPr>
          <p:nvPr>
            <p:ph type="body" idx="1"/>
          </p:nvPr>
        </p:nvSpPr>
        <p:spPr>
          <a:xfrm>
            <a:off x="758825" y="1843088"/>
            <a:ext cx="1609725" cy="487362"/>
          </a:xfrm>
        </p:spPr>
        <p:txBody>
          <a:bodyPr/>
          <a:lstStyle/>
          <a:p>
            <a:pPr algn="ctr">
              <a:buFontTx/>
              <a:buNone/>
            </a:pPr>
            <a:r>
              <a:rPr lang="en-US" sz="1400" u="sng"/>
              <a:t>Primary</a:t>
            </a:r>
          </a:p>
        </p:txBody>
      </p:sp>
      <p:pic>
        <p:nvPicPr>
          <p:cNvPr id="1116164" name="Picture 4"/>
          <p:cNvPicPr>
            <a:picLocks noChangeAspect="1" noChangeArrowheads="1"/>
          </p:cNvPicPr>
          <p:nvPr/>
        </p:nvPicPr>
        <p:blipFill>
          <a:blip r:embed="rId2" cstate="print"/>
          <a:srcRect/>
          <a:stretch>
            <a:fillRect/>
          </a:stretch>
        </p:blipFill>
        <p:spPr bwMode="auto">
          <a:xfrm>
            <a:off x="4343400" y="2209800"/>
            <a:ext cx="762000" cy="617538"/>
          </a:xfrm>
          <a:prstGeom prst="rect">
            <a:avLst/>
          </a:prstGeom>
          <a:noFill/>
        </p:spPr>
      </p:pic>
      <p:pic>
        <p:nvPicPr>
          <p:cNvPr id="1116165" name="Picture 5"/>
          <p:cNvPicPr>
            <a:picLocks noChangeAspect="1" noChangeArrowheads="1"/>
          </p:cNvPicPr>
          <p:nvPr/>
        </p:nvPicPr>
        <p:blipFill>
          <a:blip r:embed="rId3" cstate="print"/>
          <a:srcRect/>
          <a:stretch>
            <a:fillRect/>
          </a:stretch>
        </p:blipFill>
        <p:spPr bwMode="auto">
          <a:xfrm>
            <a:off x="1143000" y="3760788"/>
            <a:ext cx="838200" cy="735012"/>
          </a:xfrm>
          <a:prstGeom prst="rect">
            <a:avLst/>
          </a:prstGeom>
          <a:noFill/>
        </p:spPr>
      </p:pic>
      <p:sp>
        <p:nvSpPr>
          <p:cNvPr id="1116166" name="Rectangle 6"/>
          <p:cNvSpPr>
            <a:spLocks noChangeArrowheads="1"/>
          </p:cNvSpPr>
          <p:nvPr/>
        </p:nvSpPr>
        <p:spPr bwMode="auto">
          <a:xfrm>
            <a:off x="2057400" y="5029200"/>
            <a:ext cx="1524000" cy="309563"/>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None/>
            </a:pPr>
            <a:r>
              <a:rPr lang="en-US" sz="1600" b="0" dirty="0">
                <a:solidFill>
                  <a:srgbClr val="1902A6"/>
                </a:solidFill>
                <a:cs typeface="Arial" charset="0"/>
              </a:rPr>
              <a:t>Korean Won</a:t>
            </a:r>
          </a:p>
        </p:txBody>
      </p:sp>
      <p:sp>
        <p:nvSpPr>
          <p:cNvPr id="1116167" name="Rectangle 7"/>
          <p:cNvSpPr>
            <a:spLocks noChangeArrowheads="1"/>
          </p:cNvSpPr>
          <p:nvPr/>
        </p:nvSpPr>
        <p:spPr bwMode="auto">
          <a:xfrm>
            <a:off x="3962400" y="4572000"/>
            <a:ext cx="1524000"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600" b="0" dirty="0">
                <a:cs typeface="Arial" charset="0"/>
              </a:rPr>
              <a:t>Hong </a:t>
            </a:r>
          </a:p>
          <a:p>
            <a:pPr marL="227013" indent="-227013">
              <a:lnSpc>
                <a:spcPct val="100000"/>
              </a:lnSpc>
              <a:spcBef>
                <a:spcPct val="20000"/>
              </a:spcBef>
              <a:buNone/>
            </a:pPr>
            <a:r>
              <a:rPr lang="en-US" sz="1600" b="0" dirty="0">
                <a:cs typeface="Arial" charset="0"/>
              </a:rPr>
              <a:t>Kong $</a:t>
            </a:r>
          </a:p>
        </p:txBody>
      </p:sp>
      <p:sp>
        <p:nvSpPr>
          <p:cNvPr id="1116168" name="Rectangle 8"/>
          <p:cNvSpPr>
            <a:spLocks noChangeArrowheads="1"/>
          </p:cNvSpPr>
          <p:nvPr/>
        </p:nvSpPr>
        <p:spPr bwMode="auto">
          <a:xfrm>
            <a:off x="2057400" y="2590800"/>
            <a:ext cx="1828800" cy="309563"/>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None/>
            </a:pPr>
            <a:r>
              <a:rPr lang="en-US" sz="1600" b="0" dirty="0" smtClean="0">
                <a:solidFill>
                  <a:srgbClr val="1902A6"/>
                </a:solidFill>
                <a:cs typeface="Arial" charset="0"/>
              </a:rPr>
              <a:t>Indian Rupee</a:t>
            </a:r>
            <a:endParaRPr lang="en-US" sz="1600" b="0" dirty="0">
              <a:solidFill>
                <a:srgbClr val="1902A6"/>
              </a:solidFill>
              <a:cs typeface="Arial" charset="0"/>
            </a:endParaRPr>
          </a:p>
        </p:txBody>
      </p:sp>
      <p:pic>
        <p:nvPicPr>
          <p:cNvPr id="1116169" name="Picture 9"/>
          <p:cNvPicPr>
            <a:picLocks noChangeAspect="1" noChangeArrowheads="1"/>
          </p:cNvPicPr>
          <p:nvPr/>
        </p:nvPicPr>
        <p:blipFill>
          <a:blip r:embed="rId4" cstate="print"/>
          <a:srcRect/>
          <a:stretch>
            <a:fillRect/>
          </a:stretch>
        </p:blipFill>
        <p:spPr bwMode="auto">
          <a:xfrm>
            <a:off x="1066800" y="4953000"/>
            <a:ext cx="838200" cy="684213"/>
          </a:xfrm>
          <a:prstGeom prst="rect">
            <a:avLst/>
          </a:prstGeom>
          <a:noFill/>
        </p:spPr>
      </p:pic>
      <p:pic>
        <p:nvPicPr>
          <p:cNvPr id="1116170" name="Picture 10"/>
          <p:cNvPicPr>
            <a:picLocks noChangeAspect="1" noChangeArrowheads="1"/>
          </p:cNvPicPr>
          <p:nvPr/>
        </p:nvPicPr>
        <p:blipFill>
          <a:blip r:embed="rId5" cstate="print"/>
          <a:srcRect/>
          <a:stretch>
            <a:fillRect/>
          </a:stretch>
        </p:blipFill>
        <p:spPr bwMode="auto">
          <a:xfrm>
            <a:off x="990600" y="2325688"/>
            <a:ext cx="990600" cy="874712"/>
          </a:xfrm>
          <a:prstGeom prst="rect">
            <a:avLst/>
          </a:prstGeom>
          <a:noFill/>
        </p:spPr>
      </p:pic>
      <p:sp>
        <p:nvSpPr>
          <p:cNvPr id="1116171" name="Rectangle 11"/>
          <p:cNvSpPr>
            <a:spLocks noChangeArrowheads="1"/>
          </p:cNvSpPr>
          <p:nvPr/>
        </p:nvSpPr>
        <p:spPr bwMode="auto">
          <a:xfrm>
            <a:off x="685800" y="3352800"/>
            <a:ext cx="1676400" cy="4572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400" b="0" u="sng" dirty="0"/>
              <a:t>Supplier</a:t>
            </a:r>
          </a:p>
        </p:txBody>
      </p:sp>
      <p:sp>
        <p:nvSpPr>
          <p:cNvPr id="1116172" name="Rectangle 12"/>
          <p:cNvSpPr>
            <a:spLocks noChangeArrowheads="1"/>
          </p:cNvSpPr>
          <p:nvPr/>
        </p:nvSpPr>
        <p:spPr bwMode="auto">
          <a:xfrm>
            <a:off x="5257800" y="1981200"/>
            <a:ext cx="3429000" cy="68580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FontTx/>
              <a:buChar char="•"/>
            </a:pPr>
            <a:r>
              <a:rPr lang="en-US" sz="1600" b="0"/>
              <a:t>Order in Hong Kong Dollars</a:t>
            </a:r>
          </a:p>
          <a:p>
            <a:pPr marL="227013" indent="-227013" algn="l">
              <a:lnSpc>
                <a:spcPct val="100000"/>
              </a:lnSpc>
              <a:spcBef>
                <a:spcPct val="20000"/>
              </a:spcBef>
              <a:buFontTx/>
              <a:buChar char="•"/>
            </a:pPr>
            <a:endParaRPr lang="en-US" sz="1600" b="0"/>
          </a:p>
          <a:p>
            <a:pPr marL="227013" indent="-227013" algn="l">
              <a:lnSpc>
                <a:spcPct val="100000"/>
              </a:lnSpc>
              <a:spcBef>
                <a:spcPct val="20000"/>
              </a:spcBef>
              <a:buFontTx/>
              <a:buChar char="•"/>
            </a:pPr>
            <a:r>
              <a:rPr lang="en-US" sz="1600" b="0"/>
              <a:t>Inventory Value at Location is Stored in Korean Won</a:t>
            </a:r>
          </a:p>
          <a:p>
            <a:pPr marL="227013" indent="-227013" algn="l">
              <a:lnSpc>
                <a:spcPct val="100000"/>
              </a:lnSpc>
              <a:spcBef>
                <a:spcPct val="20000"/>
              </a:spcBef>
              <a:buFontTx/>
              <a:buChar char="•"/>
            </a:pPr>
            <a:endParaRPr lang="en-US" sz="1600" b="0"/>
          </a:p>
          <a:p>
            <a:pPr marL="227013" indent="-227013" algn="l">
              <a:lnSpc>
                <a:spcPct val="100000"/>
              </a:lnSpc>
              <a:spcBef>
                <a:spcPct val="20000"/>
              </a:spcBef>
            </a:pPr>
            <a:endParaRPr lang="en-US" sz="1600" b="0"/>
          </a:p>
        </p:txBody>
      </p:sp>
      <p:sp>
        <p:nvSpPr>
          <p:cNvPr id="1116173" name="Rectangle 13"/>
          <p:cNvSpPr>
            <a:spLocks noChangeArrowheads="1"/>
          </p:cNvSpPr>
          <p:nvPr/>
        </p:nvSpPr>
        <p:spPr bwMode="auto">
          <a:xfrm>
            <a:off x="2057400" y="3962400"/>
            <a:ext cx="1524000" cy="309563"/>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20000"/>
              </a:spcBef>
              <a:buNone/>
            </a:pPr>
            <a:r>
              <a:rPr lang="en-US" sz="1600" b="0" dirty="0">
                <a:solidFill>
                  <a:srgbClr val="1902A6"/>
                </a:solidFill>
                <a:cs typeface="Arial" charset="0"/>
              </a:rPr>
              <a:t>Hong Kong $</a:t>
            </a:r>
          </a:p>
        </p:txBody>
      </p:sp>
      <p:sp>
        <p:nvSpPr>
          <p:cNvPr id="1116174" name="Rectangle 14"/>
          <p:cNvSpPr>
            <a:spLocks noChangeArrowheads="1"/>
          </p:cNvSpPr>
          <p:nvPr/>
        </p:nvSpPr>
        <p:spPr bwMode="auto">
          <a:xfrm>
            <a:off x="5410200" y="4572000"/>
            <a:ext cx="1828800"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600" b="0" dirty="0" smtClean="0">
                <a:cs typeface="Arial" charset="0"/>
              </a:rPr>
              <a:t>Indian </a:t>
            </a:r>
          </a:p>
          <a:p>
            <a:pPr marL="227013" indent="-227013">
              <a:lnSpc>
                <a:spcPct val="100000"/>
              </a:lnSpc>
              <a:spcBef>
                <a:spcPct val="20000"/>
              </a:spcBef>
              <a:buNone/>
            </a:pPr>
            <a:r>
              <a:rPr lang="en-US" sz="1600" b="0" dirty="0" smtClean="0">
                <a:cs typeface="Arial" charset="0"/>
              </a:rPr>
              <a:t>Rupee</a:t>
            </a:r>
            <a:endParaRPr lang="en-US" sz="1600" b="0" dirty="0">
              <a:cs typeface="Arial" charset="0"/>
            </a:endParaRPr>
          </a:p>
        </p:txBody>
      </p:sp>
      <p:sp>
        <p:nvSpPr>
          <p:cNvPr id="1116175" name="Rectangle 15"/>
          <p:cNvSpPr>
            <a:spLocks noChangeArrowheads="1"/>
          </p:cNvSpPr>
          <p:nvPr/>
        </p:nvSpPr>
        <p:spPr bwMode="auto">
          <a:xfrm>
            <a:off x="7315200" y="4572000"/>
            <a:ext cx="1524000" cy="309563"/>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600" b="0" dirty="0">
                <a:cs typeface="Arial" charset="0"/>
              </a:rPr>
              <a:t>Korean </a:t>
            </a:r>
          </a:p>
          <a:p>
            <a:pPr marL="227013" indent="-227013">
              <a:lnSpc>
                <a:spcPct val="100000"/>
              </a:lnSpc>
              <a:spcBef>
                <a:spcPct val="20000"/>
              </a:spcBef>
              <a:buNone/>
            </a:pPr>
            <a:r>
              <a:rPr lang="en-US" sz="1600" b="0" dirty="0">
                <a:cs typeface="Arial" charset="0"/>
              </a:rPr>
              <a:t>Won</a:t>
            </a:r>
          </a:p>
        </p:txBody>
      </p:sp>
      <p:sp>
        <p:nvSpPr>
          <p:cNvPr id="1116176" name="AutoShape 16"/>
          <p:cNvSpPr>
            <a:spLocks noChangeArrowheads="1"/>
          </p:cNvSpPr>
          <p:nvPr/>
        </p:nvSpPr>
        <p:spPr bwMode="auto">
          <a:xfrm>
            <a:off x="5181600" y="4648200"/>
            <a:ext cx="533400" cy="381000"/>
          </a:xfrm>
          <a:prstGeom prst="rightArrow">
            <a:avLst>
              <a:gd name="adj1" fmla="val 50000"/>
              <a:gd name="adj2" fmla="val 35000"/>
            </a:avLst>
          </a:prstGeom>
          <a:gradFill rotWithShape="0">
            <a:gsLst>
              <a:gs pos="0">
                <a:srgbClr val="33CC33"/>
              </a:gs>
              <a:gs pos="100000">
                <a:srgbClr val="33CC33">
                  <a:gamma/>
                  <a:shade val="0"/>
                  <a:invGamma/>
                </a:srgbClr>
              </a:gs>
            </a:gsLst>
            <a:lin ang="2700000" scaled="1"/>
          </a:gradFill>
          <a:ln w="12700" algn="ctr">
            <a:solidFill>
              <a:srgbClr val="33CC33"/>
            </a:solidFill>
            <a:miter lim="800000"/>
            <a:headEnd/>
            <a:tailEnd/>
          </a:ln>
          <a:effectLst/>
        </p:spPr>
        <p:txBody>
          <a:bodyPr wrap="none" anchor="ctr"/>
          <a:lstStyle/>
          <a:p>
            <a:endParaRPr lang="en-US"/>
          </a:p>
        </p:txBody>
      </p:sp>
      <p:sp>
        <p:nvSpPr>
          <p:cNvPr id="1116177" name="AutoShape 17"/>
          <p:cNvSpPr>
            <a:spLocks noChangeArrowheads="1"/>
          </p:cNvSpPr>
          <p:nvPr/>
        </p:nvSpPr>
        <p:spPr bwMode="auto">
          <a:xfrm>
            <a:off x="6934200" y="4648200"/>
            <a:ext cx="533400" cy="381000"/>
          </a:xfrm>
          <a:prstGeom prst="rightArrow">
            <a:avLst>
              <a:gd name="adj1" fmla="val 50000"/>
              <a:gd name="adj2" fmla="val 35000"/>
            </a:avLst>
          </a:prstGeom>
          <a:gradFill rotWithShape="0">
            <a:gsLst>
              <a:gs pos="0">
                <a:srgbClr val="33CC33"/>
              </a:gs>
              <a:gs pos="100000">
                <a:srgbClr val="33CC33">
                  <a:gamma/>
                  <a:shade val="0"/>
                  <a:invGamma/>
                </a:srgbClr>
              </a:gs>
            </a:gsLst>
            <a:lin ang="2700000" scaled="1"/>
          </a:gradFill>
          <a:ln w="12700" algn="ctr">
            <a:solidFill>
              <a:srgbClr val="33CC33"/>
            </a:solidFill>
            <a:miter lim="800000"/>
            <a:headEnd/>
            <a:tailEnd/>
          </a:ln>
          <a:effectLst/>
        </p:spPr>
        <p:txBody>
          <a:bodyPr wrap="none" anchor="ctr"/>
          <a:lstStyle/>
          <a:p>
            <a:endParaRPr lang="en-US"/>
          </a:p>
        </p:txBody>
      </p:sp>
      <p:sp>
        <p:nvSpPr>
          <p:cNvPr id="1116178" name="Rectangle 18"/>
          <p:cNvSpPr>
            <a:spLocks noChangeArrowheads="1"/>
          </p:cNvSpPr>
          <p:nvPr/>
        </p:nvSpPr>
        <p:spPr bwMode="auto">
          <a:xfrm>
            <a:off x="609600" y="1295400"/>
            <a:ext cx="3352800" cy="4343400"/>
          </a:xfrm>
          <a:prstGeom prst="rect">
            <a:avLst/>
          </a:prstGeom>
          <a:noFill/>
          <a:ln w="9525">
            <a:solidFill>
              <a:schemeClr val="tx1"/>
            </a:solidFill>
            <a:miter lim="800000"/>
            <a:headEnd/>
            <a:tailEnd/>
          </a:ln>
          <a:effectLst/>
        </p:spPr>
        <p:txBody>
          <a:bodyPr wrap="none" anchor="ctr"/>
          <a:lstStyle/>
          <a:p>
            <a:endParaRPr lang="en-US"/>
          </a:p>
        </p:txBody>
      </p:sp>
      <p:sp>
        <p:nvSpPr>
          <p:cNvPr id="1116179" name="Text Box 19"/>
          <p:cNvSpPr txBox="1">
            <a:spLocks noChangeArrowheads="1"/>
          </p:cNvSpPr>
          <p:nvPr/>
        </p:nvSpPr>
        <p:spPr bwMode="auto">
          <a:xfrm>
            <a:off x="609600" y="1295400"/>
            <a:ext cx="3352800" cy="457200"/>
          </a:xfrm>
          <a:prstGeom prst="rect">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Currency Setup</a:t>
            </a:r>
          </a:p>
        </p:txBody>
      </p:sp>
      <p:sp>
        <p:nvSpPr>
          <p:cNvPr id="1116180" name="Rectangle 20"/>
          <p:cNvSpPr>
            <a:spLocks noChangeArrowheads="1"/>
          </p:cNvSpPr>
          <p:nvPr/>
        </p:nvSpPr>
        <p:spPr bwMode="auto">
          <a:xfrm>
            <a:off x="685800" y="4572000"/>
            <a:ext cx="1676400" cy="457200"/>
          </a:xfrm>
          <a:prstGeom prst="rect">
            <a:avLst/>
          </a:prstGeom>
          <a:noFill/>
          <a:ln w="9525">
            <a:noFill/>
            <a:miter lim="800000"/>
            <a:headEnd/>
            <a:tailEnd/>
          </a:ln>
          <a:effectLst/>
        </p:spPr>
        <p:txBody>
          <a:bodyPr lIns="92075" tIns="46038" rIns="92075" bIns="46038"/>
          <a:lstStyle/>
          <a:p>
            <a:pPr marL="227013" indent="-227013">
              <a:lnSpc>
                <a:spcPct val="100000"/>
              </a:lnSpc>
              <a:spcBef>
                <a:spcPct val="20000"/>
              </a:spcBef>
              <a:buNone/>
            </a:pPr>
            <a:r>
              <a:rPr lang="en-US" sz="1400" b="0" u="sng" dirty="0"/>
              <a:t>Location</a:t>
            </a:r>
          </a:p>
        </p:txBody>
      </p:sp>
      <p:sp>
        <p:nvSpPr>
          <p:cNvPr id="1116181" name="Rectangle 21"/>
          <p:cNvSpPr>
            <a:spLocks noChangeArrowheads="1"/>
          </p:cNvSpPr>
          <p:nvPr/>
        </p:nvSpPr>
        <p:spPr bwMode="auto">
          <a:xfrm>
            <a:off x="4191000" y="1371600"/>
            <a:ext cx="4495800" cy="1981200"/>
          </a:xfrm>
          <a:prstGeom prst="rect">
            <a:avLst/>
          </a:prstGeom>
          <a:noFill/>
          <a:ln w="9525">
            <a:solidFill>
              <a:schemeClr val="tx1"/>
            </a:solidFill>
            <a:miter lim="800000"/>
            <a:headEnd/>
            <a:tailEnd/>
          </a:ln>
          <a:effectLst/>
        </p:spPr>
        <p:txBody>
          <a:bodyPr wrap="none" anchor="ctr"/>
          <a:lstStyle/>
          <a:p>
            <a:endParaRPr lang="en-US"/>
          </a:p>
        </p:txBody>
      </p:sp>
      <p:sp>
        <p:nvSpPr>
          <p:cNvPr id="1116182" name="Text Box 22"/>
          <p:cNvSpPr txBox="1">
            <a:spLocks noChangeArrowheads="1"/>
          </p:cNvSpPr>
          <p:nvPr/>
        </p:nvSpPr>
        <p:spPr bwMode="auto">
          <a:xfrm>
            <a:off x="4191000" y="1371600"/>
            <a:ext cx="4495800" cy="457200"/>
          </a:xfrm>
          <a:prstGeom prst="rect">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Creating an Order to the Location</a:t>
            </a:r>
          </a:p>
        </p:txBody>
      </p:sp>
      <p:sp>
        <p:nvSpPr>
          <p:cNvPr id="1116183" name="Rectangle 23"/>
          <p:cNvSpPr>
            <a:spLocks noChangeArrowheads="1"/>
          </p:cNvSpPr>
          <p:nvPr/>
        </p:nvSpPr>
        <p:spPr bwMode="auto">
          <a:xfrm>
            <a:off x="4191000" y="3810000"/>
            <a:ext cx="4495800" cy="1752600"/>
          </a:xfrm>
          <a:prstGeom prst="rect">
            <a:avLst/>
          </a:prstGeom>
          <a:noFill/>
          <a:ln w="9525">
            <a:solidFill>
              <a:schemeClr val="tx1"/>
            </a:solidFill>
            <a:miter lim="800000"/>
            <a:headEnd/>
            <a:tailEnd/>
          </a:ln>
          <a:effectLst/>
        </p:spPr>
        <p:txBody>
          <a:bodyPr wrap="none" anchor="ctr"/>
          <a:lstStyle/>
          <a:p>
            <a:endParaRPr lang="en-US"/>
          </a:p>
        </p:txBody>
      </p:sp>
      <p:sp>
        <p:nvSpPr>
          <p:cNvPr id="1116184" name="Text Box 24"/>
          <p:cNvSpPr txBox="1">
            <a:spLocks noChangeArrowheads="1"/>
          </p:cNvSpPr>
          <p:nvPr/>
        </p:nvSpPr>
        <p:spPr bwMode="auto">
          <a:xfrm>
            <a:off x="4191000" y="3810000"/>
            <a:ext cx="4495800" cy="457200"/>
          </a:xfrm>
          <a:prstGeom prst="rect">
            <a:avLst/>
          </a:prstGeom>
          <a:gradFill rotWithShape="0">
            <a:gsLst>
              <a:gs pos="0">
                <a:srgbClr val="3366FF"/>
              </a:gs>
              <a:gs pos="100000">
                <a:srgbClr val="3366FF">
                  <a:gamma/>
                  <a:shade val="49804"/>
                  <a:invGamma/>
                </a:srgbClr>
              </a:gs>
            </a:gsLst>
            <a:lin ang="2700000" scaled="1"/>
          </a:gradFill>
          <a:ln w="12700" algn="ctr">
            <a:solidFill>
              <a:srgbClr val="6699FF"/>
            </a:solidFill>
            <a:miter lim="800000"/>
            <a:headEnd/>
            <a:tailEnd/>
          </a:ln>
          <a:effectLst/>
        </p:spPr>
        <p:txBody>
          <a:bodyPr wrap="none" anchor="ctr"/>
          <a:lstStyle/>
          <a:p>
            <a:pPr eaLnBrk="0" hangingPunct="0">
              <a:lnSpc>
                <a:spcPct val="100000"/>
              </a:lnSpc>
              <a:spcBef>
                <a:spcPct val="0"/>
              </a:spcBef>
              <a:buClrTx/>
              <a:buNone/>
            </a:pPr>
            <a:r>
              <a:rPr lang="en-US" sz="1800" dirty="0">
                <a:solidFill>
                  <a:schemeClr val="bg1"/>
                </a:solidFill>
                <a:effectLst>
                  <a:outerShdw blurRad="38100" dist="38100" dir="2700000" algn="tl">
                    <a:srgbClr val="000000"/>
                  </a:outerShdw>
                </a:effectLst>
              </a:rPr>
              <a:t>Currency Conversion Path</a:t>
            </a:r>
          </a:p>
        </p:txBody>
      </p:sp>
      <p:sp>
        <p:nvSpPr>
          <p:cNvPr id="1116185" name="Oval 25"/>
          <p:cNvSpPr>
            <a:spLocks noChangeArrowheads="1"/>
          </p:cNvSpPr>
          <p:nvPr/>
        </p:nvSpPr>
        <p:spPr bwMode="auto">
          <a:xfrm>
            <a:off x="457200" y="1143000"/>
            <a:ext cx="381000" cy="381000"/>
          </a:xfrm>
          <a:prstGeom prst="ellipse">
            <a:avLst/>
          </a:prstGeom>
          <a:gradFill rotWithShape="0">
            <a:gsLst>
              <a:gs pos="0">
                <a:srgbClr val="33CC33"/>
              </a:gs>
              <a:gs pos="100000">
                <a:srgbClr val="33CC33">
                  <a:gamma/>
                  <a:shade val="0"/>
                  <a:invGamma/>
                </a:srgbClr>
              </a:gs>
            </a:gsLst>
            <a:lin ang="2700000" scaled="1"/>
          </a:gradFill>
          <a:ln w="12700" algn="ctr">
            <a:solidFill>
              <a:srgbClr val="33CC33"/>
            </a:solidFill>
            <a:round/>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1</a:t>
            </a:r>
          </a:p>
        </p:txBody>
      </p:sp>
      <p:sp>
        <p:nvSpPr>
          <p:cNvPr id="1116186" name="Oval 26"/>
          <p:cNvSpPr>
            <a:spLocks noChangeArrowheads="1"/>
          </p:cNvSpPr>
          <p:nvPr/>
        </p:nvSpPr>
        <p:spPr bwMode="auto">
          <a:xfrm>
            <a:off x="4114800" y="1219200"/>
            <a:ext cx="381000" cy="381000"/>
          </a:xfrm>
          <a:prstGeom prst="ellipse">
            <a:avLst/>
          </a:prstGeom>
          <a:gradFill rotWithShape="0">
            <a:gsLst>
              <a:gs pos="0">
                <a:srgbClr val="33CC33"/>
              </a:gs>
              <a:gs pos="100000">
                <a:srgbClr val="33CC33">
                  <a:gamma/>
                  <a:shade val="0"/>
                  <a:invGamma/>
                </a:srgbClr>
              </a:gs>
            </a:gsLst>
            <a:lin ang="2700000" scaled="1"/>
          </a:gradFill>
          <a:ln w="12700" algn="ctr">
            <a:solidFill>
              <a:srgbClr val="33CC33"/>
            </a:solidFill>
            <a:round/>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2</a:t>
            </a:r>
          </a:p>
        </p:txBody>
      </p:sp>
      <p:sp>
        <p:nvSpPr>
          <p:cNvPr id="1116187" name="Oval 27"/>
          <p:cNvSpPr>
            <a:spLocks noChangeArrowheads="1"/>
          </p:cNvSpPr>
          <p:nvPr/>
        </p:nvSpPr>
        <p:spPr bwMode="auto">
          <a:xfrm>
            <a:off x="4114800" y="3657600"/>
            <a:ext cx="381000" cy="381000"/>
          </a:xfrm>
          <a:prstGeom prst="ellipse">
            <a:avLst/>
          </a:prstGeom>
          <a:gradFill rotWithShape="0">
            <a:gsLst>
              <a:gs pos="0">
                <a:srgbClr val="33CC33"/>
              </a:gs>
              <a:gs pos="100000">
                <a:srgbClr val="33CC33">
                  <a:gamma/>
                  <a:shade val="0"/>
                  <a:invGamma/>
                </a:srgbClr>
              </a:gs>
            </a:gsLst>
            <a:lin ang="2700000" scaled="1"/>
          </a:gradFill>
          <a:ln w="12700" algn="ctr">
            <a:solidFill>
              <a:srgbClr val="33CC33"/>
            </a:solidFill>
            <a:round/>
            <a:headEnd/>
            <a:tailEnd/>
          </a:ln>
          <a:effectLst/>
        </p:spPr>
        <p:txBody>
          <a:bodyPr wrap="none" anchor="ctr"/>
          <a:lstStyle/>
          <a:p>
            <a:pPr eaLnBrk="0" hangingPunct="0">
              <a:lnSpc>
                <a:spcPct val="100000"/>
              </a:lnSpc>
              <a:spcBef>
                <a:spcPct val="0"/>
              </a:spcBef>
              <a:buClrTx/>
              <a:buNone/>
            </a:pPr>
            <a:r>
              <a:rPr lang="en-US" sz="1600" dirty="0">
                <a:solidFill>
                  <a:schemeClr val="bg1"/>
                </a:solidFill>
                <a:effectLst>
                  <a:outerShdw blurRad="38100" dist="38100" dir="2700000" algn="tl">
                    <a:srgbClr val="000000"/>
                  </a:outerShdw>
                </a:effectLst>
              </a:rPr>
              <a:t>3</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5" name="Rectangle 3"/>
          <p:cNvSpPr>
            <a:spLocks noChangeArrowheads="1"/>
          </p:cNvSpPr>
          <p:nvPr/>
        </p:nvSpPr>
        <p:spPr bwMode="auto">
          <a:xfrm>
            <a:off x="0" y="2605088"/>
            <a:ext cx="9144000" cy="0"/>
          </a:xfrm>
          <a:prstGeom prst="rect">
            <a:avLst/>
          </a:prstGeom>
          <a:noFill/>
          <a:ln w="9525">
            <a:noFill/>
            <a:miter lim="800000"/>
            <a:headEnd/>
            <a:tailEnd/>
          </a:ln>
          <a:effectLst/>
        </p:spPr>
        <p:txBody>
          <a:bodyPr wrap="none" lIns="0" tIns="152352" rIns="0" bIns="76176" anchor="ctr">
            <a:spAutoFit/>
          </a:bodyPr>
          <a:lstStyle/>
          <a:p>
            <a:pPr algn="l" eaLnBrk="0" hangingPunct="0">
              <a:lnSpc>
                <a:spcPct val="100000"/>
              </a:lnSpc>
              <a:spcBef>
                <a:spcPct val="0"/>
              </a:spcBef>
              <a:buClrTx/>
            </a:pPr>
            <a:endParaRPr lang="en-US" sz="2400" b="0">
              <a:latin typeface="Times"/>
            </a:endParaRPr>
          </a:p>
        </p:txBody>
      </p:sp>
      <p:graphicFrame>
        <p:nvGraphicFramePr>
          <p:cNvPr id="1119236" name="Group 4"/>
          <p:cNvGraphicFramePr>
            <a:graphicFrameLocks noGrp="1"/>
          </p:cNvGraphicFramePr>
          <p:nvPr/>
        </p:nvGraphicFramePr>
        <p:xfrm>
          <a:off x="685800" y="1519238"/>
          <a:ext cx="8077200" cy="3421698"/>
        </p:xfrm>
        <a:graphic>
          <a:graphicData uri="http://schemas.openxmlformats.org/drawingml/2006/table">
            <a:tbl>
              <a:tblPr/>
              <a:tblGrid>
                <a:gridCol w="2039938"/>
                <a:gridCol w="2303462"/>
                <a:gridCol w="1352550"/>
                <a:gridCol w="2381250"/>
              </a:tblGrid>
              <a:tr h="3571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9350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Consolidation or Operational Indicator</a:t>
                      </a:r>
                      <a:endParaRPr kumimoji="0" lang="en-US" sz="1400" b="1" i="0" u="none" strike="noStrike" cap="none" normalizeH="0" baseline="0" dirty="0" smtClean="0">
                        <a:ln>
                          <a:noFill/>
                        </a:ln>
                        <a:solidFill>
                          <a:schemeClr val="bg1"/>
                        </a:solidFill>
                        <a:effectLst/>
                        <a:latin typeface="Arial" charset="0"/>
                        <a:ea typeface="MS PGothic" pitchFamily="34" charset="-128"/>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smtClean="0">
                          <a:ln>
                            <a:noFill/>
                          </a:ln>
                          <a:solidFill>
                            <a:schemeClr val="bg1"/>
                          </a:solidFill>
                          <a:effectLst/>
                          <a:latin typeface="Arial" charset="0"/>
                          <a:ea typeface="MS PGothic" pitchFamily="34" charset="-128"/>
                          <a:cs typeface="Arial" charset="0"/>
                        </a:rPr>
                        <a:t>This is the indicator to tell if the retailer will be using the consolidated or operational currency exchange. </a:t>
                      </a:r>
                      <a:endParaRPr kumimoji="0" lang="en-US" sz="1400" b="1" i="0" u="none" strike="noStrike" cap="none" normalizeH="0" baseline="0" smtClean="0">
                        <a:ln>
                          <a:noFill/>
                        </a:ln>
                        <a:solidFill>
                          <a:schemeClr val="bg1"/>
                        </a:solidFill>
                        <a:effectLst/>
                        <a:latin typeface="Arial" charset="0"/>
                        <a:ea typeface="MS PGothic" pitchFamily="34"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ea typeface="Times New Roman" pitchFamily="18" charset="0"/>
                          <a:cs typeface="Arial" charset="0"/>
                        </a:rPr>
                        <a:t>Y, 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If Y, the consolidated exchange rates will be used.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If N, the operational. </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r>
              <a:tr h="1684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Times New Roman" pitchFamily="18" charset="0"/>
                          <a:cs typeface="Arial" charset="0"/>
                        </a:rPr>
                        <a:t>Primary Currency</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The primary currency of the retailer. </a:t>
                      </a:r>
                      <a:endParaRPr kumimoji="0" lang="en-US" sz="1400" b="1" i="0" u="none" strike="noStrike" cap="none" normalizeH="0" baseline="0" dirty="0" smtClean="0">
                        <a:ln>
                          <a:noFill/>
                        </a:ln>
                        <a:solidFill>
                          <a:schemeClr val="bg1"/>
                        </a:solidFill>
                        <a:effectLst/>
                        <a:latin typeface="Arial" charset="0"/>
                        <a:ea typeface="MS PGothic" pitchFamily="34"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Based on Currency Code in Currency Table </a:t>
                      </a:r>
                      <a:endParaRPr kumimoji="0" lang="en-US" sz="1400" b="1" i="0" u="none" strike="noStrike" cap="none" normalizeH="0" baseline="0" dirty="0" smtClean="0">
                        <a:ln>
                          <a:noFill/>
                        </a:ln>
                        <a:solidFill>
                          <a:schemeClr val="bg1"/>
                        </a:solidFill>
                        <a:effectLst/>
                        <a:latin typeface="Arial" charset="0"/>
                        <a:ea typeface="MS PGothic" pitchFamily="34"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bg1"/>
                          </a:solidFill>
                          <a:effectLst/>
                          <a:latin typeface="Arial" charset="0"/>
                          <a:ea typeface="MS PGothic" pitchFamily="34" charset="-128"/>
                          <a:cs typeface="Arial" charset="0"/>
                        </a:rPr>
                        <a:t>Sets the primary currency for the Merchandising Products </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r>
            </a:tbl>
          </a:graphicData>
        </a:graphic>
      </p:graphicFrame>
      <p:sp>
        <p:nvSpPr>
          <p:cNvPr id="1119258" name="Rectangle 26"/>
          <p:cNvSpPr>
            <a:spLocks noGrp="1" noChangeArrowheads="1"/>
          </p:cNvSpPr>
          <p:nvPr>
            <p:ph type="title"/>
          </p:nvPr>
        </p:nvSpPr>
        <p:spPr/>
        <p:txBody>
          <a:bodyPr/>
          <a:lstStyle/>
          <a:p>
            <a:r>
              <a:rPr lang="en-US"/>
              <a:t>Currency System Options</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9" name="Rectangle 3"/>
          <p:cNvSpPr>
            <a:spLocks noChangeArrowheads="1"/>
          </p:cNvSpPr>
          <p:nvPr/>
        </p:nvSpPr>
        <p:spPr bwMode="auto">
          <a:xfrm>
            <a:off x="0" y="2605088"/>
            <a:ext cx="9144000" cy="0"/>
          </a:xfrm>
          <a:prstGeom prst="rect">
            <a:avLst/>
          </a:prstGeom>
          <a:noFill/>
          <a:ln w="9525">
            <a:noFill/>
            <a:miter lim="800000"/>
            <a:headEnd/>
            <a:tailEnd/>
          </a:ln>
          <a:effectLst/>
        </p:spPr>
        <p:txBody>
          <a:bodyPr wrap="none" lIns="0" tIns="152352" rIns="0" bIns="76176" anchor="ctr">
            <a:spAutoFit/>
          </a:bodyPr>
          <a:lstStyle/>
          <a:p>
            <a:pPr algn="l" eaLnBrk="0" hangingPunct="0">
              <a:lnSpc>
                <a:spcPct val="100000"/>
              </a:lnSpc>
              <a:spcBef>
                <a:spcPct val="0"/>
              </a:spcBef>
              <a:buClrTx/>
            </a:pPr>
            <a:endParaRPr lang="en-US" sz="2400" b="0">
              <a:latin typeface="Times"/>
            </a:endParaRPr>
          </a:p>
        </p:txBody>
      </p:sp>
      <p:graphicFrame>
        <p:nvGraphicFramePr>
          <p:cNvPr id="1120260" name="Group 4"/>
          <p:cNvGraphicFramePr>
            <a:graphicFrameLocks noGrp="1"/>
          </p:cNvGraphicFramePr>
          <p:nvPr/>
        </p:nvGraphicFramePr>
        <p:xfrm>
          <a:off x="685800" y="1349375"/>
          <a:ext cx="8077200" cy="2804160"/>
        </p:xfrm>
        <a:graphic>
          <a:graphicData uri="http://schemas.openxmlformats.org/drawingml/2006/table">
            <a:tbl>
              <a:tblPr/>
              <a:tblGrid>
                <a:gridCol w="2039938"/>
                <a:gridCol w="1998662"/>
                <a:gridCol w="1371600"/>
                <a:gridCol w="2667000"/>
              </a:tblGrid>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System Option</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Description</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Optional Settings</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bg1"/>
                          </a:solidFill>
                          <a:effectLst/>
                          <a:latin typeface="Arial" charset="0"/>
                          <a:ea typeface="MS Mincho" pitchFamily="49" charset="-128"/>
                          <a:cs typeface="Arial" charset="0"/>
                        </a:rPr>
                        <a:t>Effects</a:t>
                      </a:r>
                      <a:endParaRPr kumimoji="0" lang="en-US" altLang="ja-JP" sz="1600" b="0" i="0" u="none" strike="noStrike" cap="none" normalizeH="0" baseline="0" dirty="0" smtClean="0">
                        <a:ln>
                          <a:noFill/>
                        </a:ln>
                        <a:solidFill>
                          <a:schemeClr val="bg1"/>
                        </a:solidFill>
                        <a:effectLst/>
                        <a:latin typeface="Arial" charset="0"/>
                        <a:ea typeface="MS Mincho" pitchFamily="49" charset="-128"/>
                        <a:cs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82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ea typeface="Times New Roman" pitchFamily="18" charset="0"/>
                          <a:cs typeface="Arial" charset="0"/>
                        </a:rPr>
                        <a:t>Multi-Currency Ind</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smtClean="0">
                          <a:ln>
                            <a:noFill/>
                          </a:ln>
                          <a:solidFill>
                            <a:schemeClr val="bg1"/>
                          </a:solidFill>
                          <a:effectLst/>
                          <a:latin typeface="Arial" charset="0"/>
                          <a:ea typeface="MS PGothic" pitchFamily="34" charset="-128"/>
                          <a:cs typeface="Arial" charset="0"/>
                        </a:rPr>
                        <a:t>This indicates whether or not the multi-currency feature will be supported. </a:t>
                      </a:r>
                      <a:endParaRPr kumimoji="0" lang="en-US" sz="1400" b="1" i="0" u="none" strike="noStrike" cap="none" normalizeH="0" baseline="0" smtClean="0">
                        <a:ln>
                          <a:noFill/>
                        </a:ln>
                        <a:solidFill>
                          <a:schemeClr val="bg1"/>
                        </a:solidFill>
                        <a:effectLst/>
                        <a:latin typeface="Arial" charset="0"/>
                        <a:ea typeface="MS PGothic" pitchFamily="34"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smtClean="0">
                          <a:ln>
                            <a:noFill/>
                          </a:ln>
                          <a:solidFill>
                            <a:schemeClr val="bg1"/>
                          </a:solidFill>
                          <a:effectLst/>
                          <a:latin typeface="Arial" charset="0"/>
                          <a:ea typeface="MS PGothic" pitchFamily="34" charset="-128"/>
                          <a:cs typeface="Arial" charset="0"/>
                        </a:rPr>
                        <a:t>Y,N </a:t>
                      </a:r>
                      <a:endParaRPr kumimoji="0" lang="en-US" sz="1400" b="1" i="0" u="none" strike="noStrike" cap="none" normalizeH="0" baseline="0" smtClean="0">
                        <a:ln>
                          <a:noFill/>
                        </a:ln>
                        <a:solidFill>
                          <a:schemeClr val="bg1"/>
                        </a:solidFill>
                        <a:effectLst/>
                        <a:latin typeface="Arial" charset="0"/>
                        <a:ea typeface="MS PGothic" pitchFamily="34"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smtClean="0">
                          <a:ln>
                            <a:noFill/>
                          </a:ln>
                          <a:solidFill>
                            <a:schemeClr val="bg1"/>
                          </a:solidFill>
                          <a:effectLst/>
                          <a:latin typeface="Arial" charset="0"/>
                          <a:ea typeface="MS PGothic" pitchFamily="34" charset="-128"/>
                          <a:cs typeface="Arial" charset="0"/>
                        </a:rPr>
                        <a:t>If multi-currency is not supported, suppliers STILL can have a different currency than the primary currency.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smtClean="0">
                          <a:ln>
                            <a:noFill/>
                          </a:ln>
                          <a:solidFill>
                            <a:schemeClr val="bg1"/>
                          </a:solidFill>
                          <a:effectLst/>
                          <a:latin typeface="Arial" charset="0"/>
                          <a:ea typeface="MS PGothic" pitchFamily="34" charset="-128"/>
                          <a:cs typeface="Arial" charset="0"/>
                        </a:rPr>
                        <a:t>If multi-currency is on the stock ledger will be calculated in both primary and local.  If primary and local are the same, there will still be two records</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gradFill rotWithShape="0">
                      <a:gsLst>
                        <a:gs pos="0">
                          <a:schemeClr val="bg2">
                            <a:gamma/>
                            <a:shade val="46275"/>
                            <a:invGamma/>
                          </a:schemeClr>
                        </a:gs>
                        <a:gs pos="100000">
                          <a:schemeClr val="bg2"/>
                        </a:gs>
                      </a:gsLst>
                      <a:lin ang="0" scaled="1"/>
                    </a:gradFill>
                  </a:tcPr>
                </a:tc>
              </a:tr>
            </a:tbl>
          </a:graphicData>
        </a:graphic>
      </p:graphicFrame>
      <p:sp>
        <p:nvSpPr>
          <p:cNvPr id="1120277" name="Rectangle 21"/>
          <p:cNvSpPr>
            <a:spLocks noGrp="1" noChangeArrowheads="1"/>
          </p:cNvSpPr>
          <p:nvPr>
            <p:ph type="title"/>
          </p:nvPr>
        </p:nvSpPr>
        <p:spPr/>
        <p:txBody>
          <a:bodyPr/>
          <a:lstStyle/>
          <a:p>
            <a:r>
              <a:rPr lang="en-US"/>
              <a:t>Currency, System Options – Con’t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Documents and Settings\369142\Local Settings\Temporary Internet Files\Content.IE5\KPMV2FCT\MC900437629[1].png"/>
          <p:cNvPicPr>
            <a:picLocks noChangeAspect="1" noChangeArrowheads="1"/>
          </p:cNvPicPr>
          <p:nvPr/>
        </p:nvPicPr>
        <p:blipFill>
          <a:blip r:embed="rId2" cstate="print"/>
          <a:srcRect/>
          <a:stretch>
            <a:fillRect/>
          </a:stretch>
        </p:blipFill>
        <p:spPr bwMode="auto">
          <a:xfrm>
            <a:off x="1857356" y="500042"/>
            <a:ext cx="5429288" cy="5429288"/>
          </a:xfrm>
          <a:prstGeom prst="rect">
            <a:avLst/>
          </a:prstGeom>
          <a:noFill/>
        </p:spPr>
      </p:pic>
      <p:sp>
        <p:nvSpPr>
          <p:cNvPr id="7" name="Rectangle 6"/>
          <p:cNvSpPr/>
          <p:nvPr/>
        </p:nvSpPr>
        <p:spPr>
          <a:xfrm>
            <a:off x="428596" y="4857760"/>
            <a:ext cx="8358246" cy="1283557"/>
          </a:xfrm>
          <a:prstGeom prst="rect">
            <a:avLst/>
          </a:prstGeom>
        </p:spPr>
        <p:txBody>
          <a:bodyPr wrap="square">
            <a:spAutoFit/>
          </a:bodyPr>
          <a:lstStyle/>
          <a:p>
            <a:pPr algn="just">
              <a:buNone/>
            </a:pPr>
            <a:r>
              <a:rPr lang="en-US" sz="1400" b="1" i="1" dirty="0" smtClean="0"/>
              <a:t>"How do you know so much about everything? was asked of a very wise and intelligent man; and the answer was By never being afraid or ashamed to ask questions as to anything of which I was ignorant.“</a:t>
            </a:r>
          </a:p>
          <a:p>
            <a:pPr algn="just">
              <a:buNone/>
            </a:pPr>
            <a:r>
              <a:rPr lang="en-US" sz="1400" b="1" i="1" dirty="0" smtClean="0"/>
              <a:t>							</a:t>
            </a:r>
          </a:p>
          <a:p>
            <a:pPr algn="r">
              <a:buNone/>
            </a:pPr>
            <a:r>
              <a:rPr lang="en-US" sz="1400" b="1" i="1" dirty="0" smtClean="0"/>
              <a:t>- John Abbott</a:t>
            </a:r>
            <a:endParaRPr lang="en-US" sz="14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508105"/>
          </a:xfrm>
        </p:spPr>
        <p:txBody>
          <a:bodyPr/>
          <a:lstStyle/>
          <a:p>
            <a:pPr eaLnBrk="1" hangingPunct="1"/>
            <a:r>
              <a:rPr lang="en-US" sz="2000" dirty="0" smtClean="0"/>
              <a:t/>
            </a:r>
            <a:br>
              <a:rPr lang="en-US" sz="2000" dirty="0" smtClean="0"/>
            </a:br>
            <a:r>
              <a:rPr lang="en-US" sz="2000" dirty="0" smtClean="0"/>
              <a:t/>
            </a:r>
            <a:br>
              <a:rPr lang="en-US" sz="2000" dirty="0" smtClean="0"/>
            </a:br>
            <a:r>
              <a:rPr lang="en-US" sz="2000" dirty="0" smtClean="0"/>
              <a:t>Thank You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81670"/>
          </a:xfrm>
        </p:spPr>
        <p:txBody>
          <a:bodyPr/>
          <a:lstStyle/>
          <a:p>
            <a:r>
              <a:rPr lang="en-US" dirty="0" smtClean="0"/>
              <a:t>Calendar - </a:t>
            </a:r>
            <a:r>
              <a:rPr lang="en-US" dirty="0" smtClean="0"/>
              <a:t>Sample 4-5-4 Retail </a:t>
            </a:r>
            <a:r>
              <a:rPr lang="en-US" dirty="0" smtClean="0"/>
              <a:t>Calendar</a:t>
            </a:r>
            <a:endParaRPr lang="en-IN" dirty="0"/>
          </a:p>
        </p:txBody>
      </p:sp>
      <p:pic>
        <p:nvPicPr>
          <p:cNvPr id="10" name="Picture 9" descr="Sample 4-5-4 Retail Calendar"/>
          <p:cNvPicPr/>
          <p:nvPr/>
        </p:nvPicPr>
        <p:blipFill>
          <a:blip r:embed="rId2" cstate="print"/>
          <a:srcRect/>
          <a:stretch>
            <a:fillRect/>
          </a:stretch>
        </p:blipFill>
        <p:spPr bwMode="auto">
          <a:xfrm>
            <a:off x="971600" y="1124744"/>
            <a:ext cx="6984776"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Retail Calendar</a:t>
            </a:r>
            <a:endParaRPr lang="en-US" dirty="0"/>
          </a:p>
        </p:txBody>
      </p:sp>
      <p:sp>
        <p:nvSpPr>
          <p:cNvPr id="4" name="Rectangle 3"/>
          <p:cNvSpPr/>
          <p:nvPr/>
        </p:nvSpPr>
        <p:spPr>
          <a:xfrm>
            <a:off x="285720" y="714356"/>
            <a:ext cx="3857652" cy="3559436"/>
          </a:xfrm>
          <a:prstGeom prst="rect">
            <a:avLst/>
          </a:prstGeom>
        </p:spPr>
        <p:txBody>
          <a:bodyPr wrap="square">
            <a:spAutoFit/>
          </a:bodyPr>
          <a:lstStyle/>
          <a:p>
            <a:pPr algn="l"/>
            <a:r>
              <a:rPr lang="en-US" sz="1600" dirty="0" smtClean="0"/>
              <a:t>Pro</a:t>
            </a:r>
          </a:p>
          <a:p>
            <a:pPr algn="l"/>
            <a:endParaRPr lang="en-US" sz="1600" dirty="0" smtClean="0"/>
          </a:p>
          <a:p>
            <a:pPr marL="342900" indent="-342900" algn="l">
              <a:buFont typeface="+mj-lt"/>
              <a:buAutoNum type="arabicPeriod"/>
            </a:pPr>
            <a:r>
              <a:rPr lang="en-US" sz="1600" dirty="0" smtClean="0"/>
              <a:t> Accurate sales comparison</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Historical sales trend analysis can be done</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Weekly targets/OTB can be maintained and monitored</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Sales history tracked daily, weekly and monthly</a:t>
            </a:r>
            <a:endParaRPr lang="en-US" sz="1600" dirty="0"/>
          </a:p>
        </p:txBody>
      </p:sp>
      <p:sp>
        <p:nvSpPr>
          <p:cNvPr id="5" name="Rectangle 4"/>
          <p:cNvSpPr/>
          <p:nvPr/>
        </p:nvSpPr>
        <p:spPr>
          <a:xfrm>
            <a:off x="4714876" y="714356"/>
            <a:ext cx="4143404" cy="3204852"/>
          </a:xfrm>
          <a:prstGeom prst="rect">
            <a:avLst/>
          </a:prstGeom>
        </p:spPr>
        <p:txBody>
          <a:bodyPr wrap="square">
            <a:spAutoFit/>
          </a:bodyPr>
          <a:lstStyle/>
          <a:p>
            <a:pPr algn="l"/>
            <a:r>
              <a:rPr lang="en-US" sz="1600" dirty="0" smtClean="0"/>
              <a:t>Cons</a:t>
            </a:r>
          </a:p>
          <a:p>
            <a:pPr algn="l"/>
            <a:endParaRPr lang="en-US" sz="1600" dirty="0" smtClean="0"/>
          </a:p>
          <a:p>
            <a:pPr marL="342900" indent="-342900" algn="l">
              <a:buFont typeface="+mj-lt"/>
              <a:buAutoNum type="arabicPeriod"/>
            </a:pPr>
            <a:r>
              <a:rPr lang="en-US" sz="1600" dirty="0" smtClean="0"/>
              <a:t>Organization Process Change/mindset change</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Month begin or end dates are different from normal calendar month. </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Workaround to post month end processing to sync the financial calendar in Oracle Financials</a:t>
            </a:r>
            <a:endParaRPr lang="en-US"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1925" y="53975"/>
            <a:ext cx="8753475" cy="4485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4E84C4"/>
                </a:solidFill>
                <a:effectLst/>
                <a:uLnTx/>
                <a:uFillTx/>
                <a:latin typeface="+mj-lt"/>
                <a:ea typeface="+mj-ea"/>
                <a:cs typeface="+mj-cs"/>
              </a:rPr>
              <a:t>Normal Calendar</a:t>
            </a:r>
            <a:endParaRPr kumimoji="0" lang="en-US" sz="2200" b="1" i="0" u="none" strike="noStrike" kern="0" cap="none" spc="0" normalizeH="0" baseline="0" noProof="0" dirty="0">
              <a:ln>
                <a:noFill/>
              </a:ln>
              <a:solidFill>
                <a:srgbClr val="4E84C4"/>
              </a:solidFill>
              <a:effectLst/>
              <a:uLnTx/>
              <a:uFillTx/>
              <a:latin typeface="+mj-lt"/>
              <a:ea typeface="+mj-ea"/>
              <a:cs typeface="+mj-cs"/>
            </a:endParaRPr>
          </a:p>
        </p:txBody>
      </p:sp>
      <p:sp>
        <p:nvSpPr>
          <p:cNvPr id="5" name="Rectangle 4"/>
          <p:cNvSpPr/>
          <p:nvPr/>
        </p:nvSpPr>
        <p:spPr>
          <a:xfrm>
            <a:off x="285720" y="714356"/>
            <a:ext cx="3857652" cy="3303340"/>
          </a:xfrm>
          <a:prstGeom prst="rect">
            <a:avLst/>
          </a:prstGeom>
        </p:spPr>
        <p:txBody>
          <a:bodyPr wrap="square">
            <a:spAutoFit/>
          </a:bodyPr>
          <a:lstStyle/>
          <a:p>
            <a:pPr algn="l"/>
            <a:r>
              <a:rPr lang="en-US" sz="1600" dirty="0" smtClean="0"/>
              <a:t>Pro</a:t>
            </a:r>
          </a:p>
          <a:p>
            <a:pPr algn="l"/>
            <a:endParaRPr lang="en-US" sz="1600" dirty="0" smtClean="0"/>
          </a:p>
          <a:p>
            <a:pPr marL="342900" indent="-342900" algn="l">
              <a:buFont typeface="+mj-lt"/>
              <a:buAutoNum type="arabicPeriod"/>
            </a:pPr>
            <a:r>
              <a:rPr lang="en-US" sz="1600" dirty="0" smtClean="0"/>
              <a:t>Simple approach</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No process change</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Easy integration with the Oracle financial system</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No weekly targets/OTB can be maintained or monitored</a:t>
            </a:r>
          </a:p>
        </p:txBody>
      </p:sp>
      <p:sp>
        <p:nvSpPr>
          <p:cNvPr id="6" name="Rectangle 5"/>
          <p:cNvSpPr/>
          <p:nvPr/>
        </p:nvSpPr>
        <p:spPr>
          <a:xfrm>
            <a:off x="4714876" y="714356"/>
            <a:ext cx="4143404" cy="2180469"/>
          </a:xfrm>
          <a:prstGeom prst="rect">
            <a:avLst/>
          </a:prstGeom>
        </p:spPr>
        <p:txBody>
          <a:bodyPr wrap="square">
            <a:spAutoFit/>
          </a:bodyPr>
          <a:lstStyle/>
          <a:p>
            <a:pPr algn="l"/>
            <a:r>
              <a:rPr lang="en-US" sz="1600" dirty="0" smtClean="0"/>
              <a:t>Cons</a:t>
            </a:r>
          </a:p>
          <a:p>
            <a:pPr algn="l"/>
            <a:endParaRPr lang="en-US" sz="1600" dirty="0" smtClean="0"/>
          </a:p>
          <a:p>
            <a:pPr marL="342900" indent="-342900" algn="l">
              <a:buFont typeface="+mj-lt"/>
              <a:buAutoNum type="arabicPeriod"/>
            </a:pPr>
            <a:r>
              <a:rPr lang="en-US" sz="1600" dirty="0" smtClean="0"/>
              <a:t>Results in uneven sales comparison</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Uneven historical sales trend analysis</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Sales History Tracked monthly</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64115</TotalTime>
  <Words>3289</Words>
  <Application>Microsoft Office PowerPoint</Application>
  <PresentationFormat>On-screen Show (4:3)</PresentationFormat>
  <Paragraphs>760</Paragraphs>
  <Slides>67</Slides>
  <Notes>16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GCP Deliverable &amp; Presentation Graphics Standard - Master Slide</vt:lpstr>
      <vt:lpstr>Maven – The Knowledge Sharing Platform  Oracle Retail Solution Overview Day 3 (16th April 2012) Uday Pendyala</vt:lpstr>
      <vt:lpstr>Slide 2</vt:lpstr>
      <vt:lpstr>Foundation Data  Calendar</vt:lpstr>
      <vt:lpstr>Calendar</vt:lpstr>
      <vt:lpstr>Calendar</vt:lpstr>
      <vt:lpstr>Retail 4-5-4 Calendar</vt:lpstr>
      <vt:lpstr>Calendar - Sample 4-5-4 Retail Calendar</vt:lpstr>
      <vt:lpstr>Retail Calendar</vt:lpstr>
      <vt:lpstr>Slide 9</vt:lpstr>
      <vt:lpstr>Calendar System Options</vt:lpstr>
      <vt:lpstr>Foundation Data  Organization Hierarchy</vt:lpstr>
      <vt:lpstr>Foundation Data: Organization Hierarchy</vt:lpstr>
      <vt:lpstr>Foundation Data: Organization Hierarchy</vt:lpstr>
      <vt:lpstr>Foundation Data : Organization Hierarchy</vt:lpstr>
      <vt:lpstr>Determining Organization Hierarchy</vt:lpstr>
      <vt:lpstr>Organization Hierarchy: Level 1 Company</vt:lpstr>
      <vt:lpstr>Organization Hierarchy: Level 2 Chain</vt:lpstr>
      <vt:lpstr>Organization Hierarchy: Level 3 Area</vt:lpstr>
      <vt:lpstr>Organization Hierarchy: Level 4 Region</vt:lpstr>
      <vt:lpstr>Organization Hierarchy: Level 5 District</vt:lpstr>
      <vt:lpstr>Organization Hierarchy: Level 6 Store</vt:lpstr>
      <vt:lpstr>Organization Hierarchy: Level # Warehouse</vt:lpstr>
      <vt:lpstr>Foundation Data  Multi Channel </vt:lpstr>
      <vt:lpstr>Foundation Data : Multi-Channel &amp; Banner</vt:lpstr>
      <vt:lpstr>Example</vt:lpstr>
      <vt:lpstr>Foundation Data : Multi-Channel</vt:lpstr>
      <vt:lpstr>Foundation Data : Multi-Channel</vt:lpstr>
      <vt:lpstr>Organization Hierarchy Diagram - Example</vt:lpstr>
      <vt:lpstr>Organisation Hierarchy: System Options</vt:lpstr>
      <vt:lpstr>Multi Channel: System Options</vt:lpstr>
      <vt:lpstr>Foundation Data  Transfer Entity &amp; Zones</vt:lpstr>
      <vt:lpstr>Foundation Data : Transfer  Entity</vt:lpstr>
      <vt:lpstr>Foundation Data : Transfer  Zone</vt:lpstr>
      <vt:lpstr>Combining</vt:lpstr>
      <vt:lpstr>Store Setup</vt:lpstr>
      <vt:lpstr>Warehouse Setup</vt:lpstr>
      <vt:lpstr>System Options – Transfer Entity</vt:lpstr>
      <vt:lpstr>Foundation Data  Location List &amp; Traits</vt:lpstr>
      <vt:lpstr>Organization Hierarchy-Location Traits</vt:lpstr>
      <vt:lpstr>Location Traits</vt:lpstr>
      <vt:lpstr>Location List</vt:lpstr>
      <vt:lpstr>Location List - Attributes</vt:lpstr>
      <vt:lpstr>Foundation Data  Store </vt:lpstr>
      <vt:lpstr>Store</vt:lpstr>
      <vt:lpstr>Store Key Attributes</vt:lpstr>
      <vt:lpstr>Store Key Attributes</vt:lpstr>
      <vt:lpstr>Store Activity Schedule</vt:lpstr>
      <vt:lpstr>Store Delivery Schedule</vt:lpstr>
      <vt:lpstr>Creating the Store</vt:lpstr>
      <vt:lpstr>Creating the Store</vt:lpstr>
      <vt:lpstr>Creating the Store</vt:lpstr>
      <vt:lpstr>Address Type</vt:lpstr>
      <vt:lpstr>Foundation Data  Warehouse</vt:lpstr>
      <vt:lpstr>Warehouse</vt:lpstr>
      <vt:lpstr>Physical Vs Virtual</vt:lpstr>
      <vt:lpstr>Physical Vs Virtual</vt:lpstr>
      <vt:lpstr>WH System Options</vt:lpstr>
      <vt:lpstr>Foundation Data  Currency &amp; Exchange Rate</vt:lpstr>
      <vt:lpstr>Currency Date Flow Example</vt:lpstr>
      <vt:lpstr>Basic Currency Types</vt:lpstr>
      <vt:lpstr>Where the Types are Used</vt:lpstr>
      <vt:lpstr>Base Exchange Rate Types</vt:lpstr>
      <vt:lpstr>Ordering</vt:lpstr>
      <vt:lpstr>Currency System Options</vt:lpstr>
      <vt:lpstr>Currency, System Options – Con’t</vt:lpstr>
      <vt:lpstr>Slide 66</vt:lpstr>
      <vt:lpstr>  Thank You  </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Retail-Foundation Data</dc:title>
  <dc:creator>TCS</dc:creator>
  <cp:lastModifiedBy>Administrator</cp:lastModifiedBy>
  <cp:revision>2498</cp:revision>
  <dcterms:created xsi:type="dcterms:W3CDTF">2003-04-02T09:13:12Z</dcterms:created>
  <dcterms:modified xsi:type="dcterms:W3CDTF">2012-04-16T12:52:44Z</dcterms:modified>
</cp:coreProperties>
</file>