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8288000" cy="10287000"/>
  <p:notesSz cx="6858000" cy="9144000"/>
  <p:embeddedFontLst>
    <p:embeddedFont>
      <p:font typeface="Alice" panose="020B0604020202020204" charset="0"/>
      <p:regular r:id="rId10"/>
    </p:embeddedFont>
    <p:embeddedFont>
      <p:font typeface="Lora" pitchFamily="2" charset="0"/>
      <p:regular r:id="rId11"/>
    </p:embeddedFont>
    <p:embeddedFont>
      <p:font typeface="Merriweather" panose="00000500000000000000" pitchFamily="2" charset="0"/>
      <p:regular r:id="rId12"/>
    </p:embeddedFont>
    <p:embeddedFont>
      <p:font typeface="Public Sans" panose="020B0604020202020204" charset="0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>
        <p:scale>
          <a:sx n="50" d="100"/>
          <a:sy n="50" d="100"/>
        </p:scale>
        <p:origin x="946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877281" y="0"/>
            <a:ext cx="3088591" cy="10287000"/>
            <a:chOff x="0" y="0"/>
            <a:chExt cx="813456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3456" cy="2709333"/>
            </a:xfrm>
            <a:custGeom>
              <a:avLst/>
              <a:gdLst/>
              <a:ahLst/>
              <a:cxnLst/>
              <a:rect l="l" t="t" r="r" b="b"/>
              <a:pathLst>
                <a:path w="813456" h="2709333">
                  <a:moveTo>
                    <a:pt x="0" y="0"/>
                  </a:moveTo>
                  <a:lnTo>
                    <a:pt x="813456" y="0"/>
                  </a:lnTo>
                  <a:lnTo>
                    <a:pt x="813456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DFD3CA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813456" cy="273790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2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-3725255" y="7105272"/>
            <a:ext cx="7450509" cy="7450509"/>
          </a:xfrm>
          <a:custGeom>
            <a:avLst/>
            <a:gdLst/>
            <a:ahLst/>
            <a:cxnLst/>
            <a:rect l="l" t="t" r="r" b="b"/>
            <a:pathLst>
              <a:path w="7450509" h="7450509">
                <a:moveTo>
                  <a:pt x="0" y="0"/>
                </a:moveTo>
                <a:lnTo>
                  <a:pt x="7450510" y="0"/>
                </a:lnTo>
                <a:lnTo>
                  <a:pt x="7450510" y="7450510"/>
                </a:lnTo>
                <a:lnTo>
                  <a:pt x="0" y="74505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Freeform 6"/>
          <p:cNvSpPr/>
          <p:nvPr/>
        </p:nvSpPr>
        <p:spPr>
          <a:xfrm>
            <a:off x="16706625" y="-4304799"/>
            <a:ext cx="7450509" cy="7450509"/>
          </a:xfrm>
          <a:custGeom>
            <a:avLst/>
            <a:gdLst/>
            <a:ahLst/>
            <a:cxnLst/>
            <a:rect l="l" t="t" r="r" b="b"/>
            <a:pathLst>
              <a:path w="7450509" h="7450509">
                <a:moveTo>
                  <a:pt x="0" y="0"/>
                </a:moveTo>
                <a:lnTo>
                  <a:pt x="7450509" y="0"/>
                </a:lnTo>
                <a:lnTo>
                  <a:pt x="7450509" y="7450509"/>
                </a:lnTo>
                <a:lnTo>
                  <a:pt x="0" y="74505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7" name="Freeform 7"/>
          <p:cNvSpPr/>
          <p:nvPr/>
        </p:nvSpPr>
        <p:spPr>
          <a:xfrm>
            <a:off x="3007822" y="6143595"/>
            <a:ext cx="5025218" cy="3348051"/>
          </a:xfrm>
          <a:custGeom>
            <a:avLst/>
            <a:gdLst/>
            <a:ahLst/>
            <a:cxnLst/>
            <a:rect l="l" t="t" r="r" b="b"/>
            <a:pathLst>
              <a:path w="5025218" h="3348051">
                <a:moveTo>
                  <a:pt x="0" y="0"/>
                </a:moveTo>
                <a:lnTo>
                  <a:pt x="5025217" y="0"/>
                </a:lnTo>
                <a:lnTo>
                  <a:pt x="5025217" y="3348052"/>
                </a:lnTo>
                <a:lnTo>
                  <a:pt x="0" y="334805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8" name="TextBox 8"/>
          <p:cNvSpPr txBox="1"/>
          <p:nvPr/>
        </p:nvSpPr>
        <p:spPr>
          <a:xfrm>
            <a:off x="5042540" y="1736027"/>
            <a:ext cx="9560334" cy="14096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798"/>
              </a:lnSpc>
            </a:pPr>
            <a:r>
              <a:rPr lang="en-US" sz="9998" spc="329">
                <a:solidFill>
                  <a:srgbClr val="000000"/>
                </a:solidFill>
                <a:latin typeface="Alice"/>
                <a:ea typeface="Alice"/>
                <a:cs typeface="Alice"/>
                <a:sym typeface="Alice"/>
              </a:rPr>
              <a:t>Innovation Lab 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6986516" y="3686044"/>
            <a:ext cx="5672381" cy="7380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6044"/>
              </a:lnSpc>
              <a:spcBef>
                <a:spcPct val="0"/>
              </a:spcBef>
            </a:pPr>
            <a:r>
              <a:rPr lang="en-US" sz="4317">
                <a:solidFill>
                  <a:srgbClr val="010101"/>
                </a:solidFill>
                <a:latin typeface="Lora"/>
                <a:ea typeface="Lora"/>
                <a:cs typeface="Lora"/>
                <a:sym typeface="Lora"/>
              </a:rPr>
              <a:t>Deepfake Detection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0515601" y="7182480"/>
            <a:ext cx="6923464" cy="22581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6044"/>
              </a:lnSpc>
            </a:pPr>
            <a:r>
              <a:rPr lang="en-US" sz="4317" dirty="0">
                <a:solidFill>
                  <a:srgbClr val="010101"/>
                </a:solidFill>
                <a:latin typeface="Lora"/>
                <a:ea typeface="Lora"/>
                <a:cs typeface="Lora"/>
                <a:sym typeface="Lora"/>
              </a:rPr>
              <a:t>Supreet Maurya</a:t>
            </a:r>
          </a:p>
          <a:p>
            <a:pPr marL="0" lvl="0" indent="0" algn="l">
              <a:lnSpc>
                <a:spcPts val="6044"/>
              </a:lnSpc>
              <a:spcBef>
                <a:spcPct val="0"/>
              </a:spcBef>
            </a:pPr>
            <a:r>
              <a:rPr lang="en-US" sz="4317" dirty="0">
                <a:solidFill>
                  <a:srgbClr val="010101"/>
                </a:solidFill>
                <a:latin typeface="Lora"/>
                <a:ea typeface="Lora"/>
                <a:cs typeface="Lora"/>
                <a:sym typeface="Lora"/>
              </a:rPr>
              <a:t>2201CS70</a:t>
            </a:r>
          </a:p>
          <a:p>
            <a:pPr marL="0" lvl="0" indent="0" algn="l">
              <a:lnSpc>
                <a:spcPts val="6044"/>
              </a:lnSpc>
              <a:spcBef>
                <a:spcPct val="0"/>
              </a:spcBef>
            </a:pPr>
            <a:r>
              <a:rPr lang="en-US" sz="2400" dirty="0">
                <a:solidFill>
                  <a:srgbClr val="010101"/>
                </a:solidFill>
                <a:latin typeface="Lora"/>
                <a:ea typeface="Lora"/>
                <a:cs typeface="Lora"/>
                <a:sym typeface="Lora"/>
              </a:rPr>
              <a:t>Under – Dr. Somnath Tripathy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597202" y="1266727"/>
            <a:ext cx="6546798" cy="10193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390"/>
              </a:lnSpc>
              <a:spcBef>
                <a:spcPct val="0"/>
              </a:spcBef>
            </a:pPr>
            <a:r>
              <a:rPr lang="en-US" sz="5993" spc="77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Objective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2597202" y="2434997"/>
            <a:ext cx="9616646" cy="4243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385"/>
              </a:lnSpc>
              <a:spcBef>
                <a:spcPct val="0"/>
              </a:spcBef>
            </a:pPr>
            <a:r>
              <a:rPr lang="en-US" sz="2417">
                <a:solidFill>
                  <a:srgbClr val="010101"/>
                </a:solidFill>
                <a:latin typeface="Public Sans"/>
                <a:ea typeface="Public Sans"/>
                <a:cs typeface="Public Sans"/>
                <a:sym typeface="Public Sans"/>
              </a:rPr>
              <a:t>Given a input video we have to classify it as a REAL or FAKE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-877281" y="0"/>
            <a:ext cx="3088591" cy="10287000"/>
            <a:chOff x="0" y="0"/>
            <a:chExt cx="813456" cy="2709333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813456" cy="2709333"/>
            </a:xfrm>
            <a:custGeom>
              <a:avLst/>
              <a:gdLst/>
              <a:ahLst/>
              <a:cxnLst/>
              <a:rect l="l" t="t" r="r" b="b"/>
              <a:pathLst>
                <a:path w="813456" h="2709333">
                  <a:moveTo>
                    <a:pt x="0" y="0"/>
                  </a:moveTo>
                  <a:lnTo>
                    <a:pt x="813456" y="0"/>
                  </a:lnTo>
                  <a:lnTo>
                    <a:pt x="813456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DFD3CA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28575"/>
              <a:ext cx="813456" cy="273790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852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2597202" y="4771525"/>
            <a:ext cx="14263644" cy="12816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385"/>
              </a:lnSpc>
              <a:spcBef>
                <a:spcPct val="0"/>
              </a:spcBef>
            </a:pPr>
            <a:r>
              <a:rPr lang="en-US" sz="2417">
                <a:solidFill>
                  <a:srgbClr val="010101"/>
                </a:solidFill>
                <a:latin typeface="Public Sans"/>
                <a:ea typeface="Public Sans"/>
                <a:cs typeface="Public Sans"/>
                <a:sym typeface="Public Sans"/>
              </a:rPr>
              <a:t>Two-stage analysis composed of a CNN to extract features at the frame level followed by a temporally-aware RNN network to capture temporal inconsistencies between frames introduced by the face-swapping process</a:t>
            </a:r>
          </a:p>
        </p:txBody>
      </p:sp>
      <p:sp>
        <p:nvSpPr>
          <p:cNvPr id="8" name="Freeform 8"/>
          <p:cNvSpPr/>
          <p:nvPr/>
        </p:nvSpPr>
        <p:spPr>
          <a:xfrm rot="-5400000">
            <a:off x="-2421094" y="4207228"/>
            <a:ext cx="8543440" cy="1872544"/>
          </a:xfrm>
          <a:custGeom>
            <a:avLst/>
            <a:gdLst/>
            <a:ahLst/>
            <a:cxnLst/>
            <a:rect l="l" t="t" r="r" b="b"/>
            <a:pathLst>
              <a:path w="8543440" h="1872544">
                <a:moveTo>
                  <a:pt x="0" y="0"/>
                </a:moveTo>
                <a:lnTo>
                  <a:pt x="8543440" y="0"/>
                </a:lnTo>
                <a:lnTo>
                  <a:pt x="8543440" y="1872544"/>
                </a:lnTo>
                <a:lnTo>
                  <a:pt x="0" y="18725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b="-38523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9" name="Freeform 9"/>
          <p:cNvSpPr/>
          <p:nvPr/>
        </p:nvSpPr>
        <p:spPr>
          <a:xfrm>
            <a:off x="2597202" y="7518119"/>
            <a:ext cx="2832946" cy="1814698"/>
          </a:xfrm>
          <a:custGeom>
            <a:avLst/>
            <a:gdLst/>
            <a:ahLst/>
            <a:cxnLst/>
            <a:rect l="l" t="t" r="r" b="b"/>
            <a:pathLst>
              <a:path w="2832946" h="1814698">
                <a:moveTo>
                  <a:pt x="0" y="0"/>
                </a:moveTo>
                <a:lnTo>
                  <a:pt x="2832946" y="0"/>
                </a:lnTo>
                <a:lnTo>
                  <a:pt x="2832946" y="1814698"/>
                </a:lnTo>
                <a:lnTo>
                  <a:pt x="0" y="181469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0" name="Freeform 10"/>
          <p:cNvSpPr/>
          <p:nvPr/>
        </p:nvSpPr>
        <p:spPr>
          <a:xfrm>
            <a:off x="5999439" y="7815426"/>
            <a:ext cx="1406086" cy="1406086"/>
          </a:xfrm>
          <a:custGeom>
            <a:avLst/>
            <a:gdLst/>
            <a:ahLst/>
            <a:cxnLst/>
            <a:rect l="l" t="t" r="r" b="b"/>
            <a:pathLst>
              <a:path w="1406086" h="1406086">
                <a:moveTo>
                  <a:pt x="0" y="0"/>
                </a:moveTo>
                <a:lnTo>
                  <a:pt x="1406086" y="0"/>
                </a:lnTo>
                <a:lnTo>
                  <a:pt x="1406086" y="1406085"/>
                </a:lnTo>
                <a:lnTo>
                  <a:pt x="0" y="140608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>
          <a:xfrm>
            <a:off x="8394852" y="7587868"/>
            <a:ext cx="1861202" cy="1861202"/>
          </a:xfrm>
          <a:custGeom>
            <a:avLst/>
            <a:gdLst/>
            <a:ahLst/>
            <a:cxnLst/>
            <a:rect l="l" t="t" r="r" b="b"/>
            <a:pathLst>
              <a:path w="1861202" h="1861202">
                <a:moveTo>
                  <a:pt x="0" y="0"/>
                </a:moveTo>
                <a:lnTo>
                  <a:pt x="1861202" y="0"/>
                </a:lnTo>
                <a:lnTo>
                  <a:pt x="1861202" y="1861202"/>
                </a:lnTo>
                <a:lnTo>
                  <a:pt x="0" y="186120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2" name="TextBox 12"/>
          <p:cNvSpPr txBox="1"/>
          <p:nvPr/>
        </p:nvSpPr>
        <p:spPr>
          <a:xfrm>
            <a:off x="2597202" y="6796086"/>
            <a:ext cx="7655370" cy="10193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390"/>
              </a:lnSpc>
              <a:spcBef>
                <a:spcPct val="0"/>
              </a:spcBef>
            </a:pPr>
            <a:r>
              <a:rPr lang="en-US" sz="5993" spc="77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Technologies Used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2597202" y="3599786"/>
            <a:ext cx="6546798" cy="10193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390"/>
              </a:lnSpc>
              <a:spcBef>
                <a:spcPct val="0"/>
              </a:spcBef>
            </a:pPr>
            <a:r>
              <a:rPr lang="en-US" sz="5993" spc="77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Solution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877281" y="0"/>
            <a:ext cx="2942330" cy="10287000"/>
            <a:chOff x="0" y="0"/>
            <a:chExt cx="774935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774935" cy="2709333"/>
            </a:xfrm>
            <a:custGeom>
              <a:avLst/>
              <a:gdLst/>
              <a:ahLst/>
              <a:cxnLst/>
              <a:rect l="l" t="t" r="r" b="b"/>
              <a:pathLst>
                <a:path w="774935" h="2709333">
                  <a:moveTo>
                    <a:pt x="0" y="0"/>
                  </a:moveTo>
                  <a:lnTo>
                    <a:pt x="774935" y="0"/>
                  </a:lnTo>
                  <a:lnTo>
                    <a:pt x="774935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DFD3CA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774935" cy="273790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852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 rot="-5400000">
            <a:off x="-2421094" y="4207228"/>
            <a:ext cx="8543440" cy="1872544"/>
          </a:xfrm>
          <a:custGeom>
            <a:avLst/>
            <a:gdLst/>
            <a:ahLst/>
            <a:cxnLst/>
            <a:rect l="l" t="t" r="r" b="b"/>
            <a:pathLst>
              <a:path w="8543440" h="1872544">
                <a:moveTo>
                  <a:pt x="0" y="0"/>
                </a:moveTo>
                <a:lnTo>
                  <a:pt x="8543440" y="0"/>
                </a:lnTo>
                <a:lnTo>
                  <a:pt x="8543440" y="1872544"/>
                </a:lnTo>
                <a:lnTo>
                  <a:pt x="0" y="18725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b="-38523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7" name="Freeform 7"/>
          <p:cNvSpPr/>
          <p:nvPr/>
        </p:nvSpPr>
        <p:spPr>
          <a:xfrm>
            <a:off x="5055130" y="2627592"/>
            <a:ext cx="7343354" cy="5708866"/>
          </a:xfrm>
          <a:custGeom>
            <a:avLst/>
            <a:gdLst/>
            <a:ahLst/>
            <a:cxnLst/>
            <a:rect l="l" t="t" r="r" b="b"/>
            <a:pathLst>
              <a:path w="7343354" h="5708866">
                <a:moveTo>
                  <a:pt x="0" y="0"/>
                </a:moveTo>
                <a:lnTo>
                  <a:pt x="7343354" y="0"/>
                </a:lnTo>
                <a:lnTo>
                  <a:pt x="7343354" y="5708866"/>
                </a:lnTo>
                <a:lnTo>
                  <a:pt x="0" y="570886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8" name="Group 8"/>
          <p:cNvGrpSpPr/>
          <p:nvPr/>
        </p:nvGrpSpPr>
        <p:grpSpPr>
          <a:xfrm>
            <a:off x="2745237" y="4441404"/>
            <a:ext cx="1999157" cy="2081242"/>
            <a:chOff x="0" y="0"/>
            <a:chExt cx="526527" cy="548146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526527" cy="548146"/>
            </a:xfrm>
            <a:custGeom>
              <a:avLst/>
              <a:gdLst/>
              <a:ahLst/>
              <a:cxnLst/>
              <a:rect l="l" t="t" r="r" b="b"/>
              <a:pathLst>
                <a:path w="526527" h="548146">
                  <a:moveTo>
                    <a:pt x="197502" y="0"/>
                  </a:moveTo>
                  <a:lnTo>
                    <a:pt x="329025" y="0"/>
                  </a:lnTo>
                  <a:cubicBezTo>
                    <a:pt x="438102" y="0"/>
                    <a:pt x="526527" y="88425"/>
                    <a:pt x="526527" y="197502"/>
                  </a:cubicBezTo>
                  <a:lnTo>
                    <a:pt x="526527" y="350644"/>
                  </a:lnTo>
                  <a:cubicBezTo>
                    <a:pt x="526527" y="459721"/>
                    <a:pt x="438102" y="548146"/>
                    <a:pt x="329025" y="548146"/>
                  </a:cubicBezTo>
                  <a:lnTo>
                    <a:pt x="197502" y="548146"/>
                  </a:lnTo>
                  <a:cubicBezTo>
                    <a:pt x="88425" y="548146"/>
                    <a:pt x="0" y="459721"/>
                    <a:pt x="0" y="350644"/>
                  </a:cubicBezTo>
                  <a:lnTo>
                    <a:pt x="0" y="197502"/>
                  </a:lnTo>
                  <a:cubicBezTo>
                    <a:pt x="0" y="88425"/>
                    <a:pt x="88425" y="0"/>
                    <a:pt x="197502" y="0"/>
                  </a:cubicBezTo>
                  <a:close/>
                </a:path>
              </a:pathLst>
            </a:custGeom>
            <a:solidFill>
              <a:srgbClr val="E7C4C7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28575"/>
              <a:ext cx="526527" cy="57672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2"/>
                </a:lnSpc>
              </a:pPr>
              <a:r>
                <a:rPr lang="en-US" sz="2160" spc="187" dirty="0">
                  <a:solidFill>
                    <a:srgbClr val="000000"/>
                  </a:solidFill>
                  <a:latin typeface="Merriweather"/>
                  <a:ea typeface="Merriweather"/>
                  <a:cs typeface="Merriweather"/>
                  <a:sym typeface="Merriweather"/>
                </a:rPr>
                <a:t>Efficient</a:t>
              </a:r>
            </a:p>
            <a:p>
              <a:pPr algn="ctr">
                <a:lnSpc>
                  <a:spcPts val="2852"/>
                </a:lnSpc>
              </a:pPr>
              <a:r>
                <a:rPr lang="en-US" sz="2160" spc="187" dirty="0">
                  <a:solidFill>
                    <a:srgbClr val="000000"/>
                  </a:solidFill>
                  <a:latin typeface="Merriweather"/>
                  <a:ea typeface="Merriweather"/>
                  <a:cs typeface="Merriweather"/>
                  <a:sym typeface="Merriweather"/>
                </a:rPr>
                <a:t>Net</a:t>
              </a:r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4399572" y="261469"/>
            <a:ext cx="8902886" cy="12582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0595"/>
              </a:lnSpc>
              <a:spcBef>
                <a:spcPct val="0"/>
              </a:spcBef>
            </a:pPr>
            <a:r>
              <a:rPr lang="en-US" sz="6460" dirty="0" err="1">
                <a:solidFill>
                  <a:srgbClr val="000000"/>
                </a:solidFill>
                <a:latin typeface="Alice"/>
                <a:ea typeface="Alice"/>
                <a:cs typeface="Alice"/>
                <a:sym typeface="Alice"/>
              </a:rPr>
              <a:t>Architechture</a:t>
            </a:r>
            <a:r>
              <a:rPr lang="en-US" sz="6460" dirty="0">
                <a:solidFill>
                  <a:srgbClr val="000000"/>
                </a:solidFill>
                <a:latin typeface="Alice"/>
                <a:ea typeface="Alice"/>
                <a:cs typeface="Alice"/>
                <a:sym typeface="Alice"/>
              </a:rPr>
              <a:t> of model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2928051" y="6548589"/>
            <a:ext cx="1816343" cy="986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35"/>
              </a:lnSpc>
            </a:pPr>
            <a:r>
              <a:rPr lang="en-US" sz="2460">
                <a:solidFill>
                  <a:srgbClr val="000000"/>
                </a:solidFill>
                <a:latin typeface="Alice"/>
                <a:ea typeface="Alice"/>
                <a:cs typeface="Alice"/>
                <a:sym typeface="Alice"/>
              </a:rPr>
              <a:t>    Feature </a:t>
            </a:r>
          </a:p>
          <a:p>
            <a:pPr marL="0" lvl="0" indent="0" algn="l">
              <a:lnSpc>
                <a:spcPts val="4035"/>
              </a:lnSpc>
              <a:spcBef>
                <a:spcPct val="0"/>
              </a:spcBef>
            </a:pPr>
            <a:r>
              <a:rPr lang="en-US" sz="2460">
                <a:solidFill>
                  <a:srgbClr val="000000"/>
                </a:solidFill>
                <a:latin typeface="Alice"/>
                <a:ea typeface="Alice"/>
                <a:cs typeface="Alice"/>
                <a:sym typeface="Alice"/>
              </a:rPr>
              <a:t> Extraction</a:t>
            </a:r>
          </a:p>
        </p:txBody>
      </p:sp>
      <p:sp>
        <p:nvSpPr>
          <p:cNvPr id="13" name="AutoShape 13"/>
          <p:cNvSpPr/>
          <p:nvPr/>
        </p:nvSpPr>
        <p:spPr>
          <a:xfrm>
            <a:off x="4558047" y="5501075"/>
            <a:ext cx="994166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IN"/>
          </a:p>
        </p:txBody>
      </p:sp>
      <p:sp>
        <p:nvSpPr>
          <p:cNvPr id="14" name="AutoShape 14"/>
          <p:cNvSpPr/>
          <p:nvPr/>
        </p:nvSpPr>
        <p:spPr>
          <a:xfrm>
            <a:off x="1933886" y="5520125"/>
            <a:ext cx="994166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IN"/>
          </a:p>
        </p:txBody>
      </p:sp>
      <p:grpSp>
        <p:nvGrpSpPr>
          <p:cNvPr id="15" name="Group 15"/>
          <p:cNvGrpSpPr/>
          <p:nvPr/>
        </p:nvGrpSpPr>
        <p:grpSpPr>
          <a:xfrm>
            <a:off x="-70954" y="2199608"/>
            <a:ext cx="2026568" cy="1582709"/>
            <a:chOff x="0" y="0"/>
            <a:chExt cx="533746" cy="416845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533746" cy="416845"/>
            </a:xfrm>
            <a:custGeom>
              <a:avLst/>
              <a:gdLst/>
              <a:ahLst/>
              <a:cxnLst/>
              <a:rect l="l" t="t" r="r" b="b"/>
              <a:pathLst>
                <a:path w="533746" h="416845">
                  <a:moveTo>
                    <a:pt x="194831" y="0"/>
                  </a:moveTo>
                  <a:lnTo>
                    <a:pt x="338916" y="0"/>
                  </a:lnTo>
                  <a:cubicBezTo>
                    <a:pt x="390588" y="0"/>
                    <a:pt x="440144" y="20527"/>
                    <a:pt x="476682" y="57065"/>
                  </a:cubicBezTo>
                  <a:cubicBezTo>
                    <a:pt x="513220" y="93602"/>
                    <a:pt x="533746" y="143158"/>
                    <a:pt x="533746" y="194831"/>
                  </a:cubicBezTo>
                  <a:lnTo>
                    <a:pt x="533746" y="222014"/>
                  </a:lnTo>
                  <a:cubicBezTo>
                    <a:pt x="533746" y="273687"/>
                    <a:pt x="513220" y="323243"/>
                    <a:pt x="476682" y="359780"/>
                  </a:cubicBezTo>
                  <a:cubicBezTo>
                    <a:pt x="440144" y="396318"/>
                    <a:pt x="390588" y="416845"/>
                    <a:pt x="338916" y="416845"/>
                  </a:cubicBezTo>
                  <a:lnTo>
                    <a:pt x="194831" y="416845"/>
                  </a:lnTo>
                  <a:cubicBezTo>
                    <a:pt x="143158" y="416845"/>
                    <a:pt x="93602" y="396318"/>
                    <a:pt x="57065" y="359780"/>
                  </a:cubicBezTo>
                  <a:cubicBezTo>
                    <a:pt x="20527" y="323243"/>
                    <a:pt x="0" y="273687"/>
                    <a:pt x="0" y="222014"/>
                  </a:cubicBezTo>
                  <a:lnTo>
                    <a:pt x="0" y="194831"/>
                  </a:lnTo>
                  <a:cubicBezTo>
                    <a:pt x="0" y="143158"/>
                    <a:pt x="20527" y="93602"/>
                    <a:pt x="57065" y="57065"/>
                  </a:cubicBezTo>
                  <a:cubicBezTo>
                    <a:pt x="93602" y="20527"/>
                    <a:pt x="143158" y="0"/>
                    <a:pt x="194831" y="0"/>
                  </a:cubicBezTo>
                  <a:close/>
                </a:path>
              </a:pathLst>
            </a:custGeom>
            <a:solidFill>
              <a:srgbClr val="E7C4C7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0" y="-28575"/>
              <a:ext cx="533746" cy="44542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2"/>
                </a:lnSpc>
              </a:pPr>
              <a:r>
                <a:rPr lang="en-US" sz="2160" spc="187">
                  <a:solidFill>
                    <a:srgbClr val="000000"/>
                  </a:solidFill>
                  <a:latin typeface="Merriweather"/>
                  <a:ea typeface="Merriweather"/>
                  <a:cs typeface="Merriweather"/>
                  <a:sym typeface="Merriweather"/>
                </a:rPr>
                <a:t>Input Video</a:t>
              </a:r>
            </a:p>
          </p:txBody>
        </p:sp>
      </p:grpSp>
      <p:sp>
        <p:nvSpPr>
          <p:cNvPr id="18" name="AutoShape 18"/>
          <p:cNvSpPr/>
          <p:nvPr/>
        </p:nvSpPr>
        <p:spPr>
          <a:xfrm flipH="1">
            <a:off x="888412" y="3905017"/>
            <a:ext cx="24009" cy="993876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IN"/>
          </a:p>
        </p:txBody>
      </p:sp>
      <p:grpSp>
        <p:nvGrpSpPr>
          <p:cNvPr id="19" name="Group 19"/>
          <p:cNvGrpSpPr/>
          <p:nvPr/>
        </p:nvGrpSpPr>
        <p:grpSpPr>
          <a:xfrm>
            <a:off x="-92683" y="4582704"/>
            <a:ext cx="2048296" cy="1836742"/>
            <a:chOff x="0" y="0"/>
            <a:chExt cx="539469" cy="483751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539469" cy="483751"/>
            </a:xfrm>
            <a:custGeom>
              <a:avLst/>
              <a:gdLst/>
              <a:ahLst/>
              <a:cxnLst/>
              <a:rect l="l" t="t" r="r" b="b"/>
              <a:pathLst>
                <a:path w="539469" h="483751">
                  <a:moveTo>
                    <a:pt x="192764" y="0"/>
                  </a:moveTo>
                  <a:lnTo>
                    <a:pt x="346705" y="0"/>
                  </a:lnTo>
                  <a:cubicBezTo>
                    <a:pt x="397829" y="0"/>
                    <a:pt x="446859" y="20309"/>
                    <a:pt x="483010" y="56459"/>
                  </a:cubicBezTo>
                  <a:cubicBezTo>
                    <a:pt x="519160" y="92610"/>
                    <a:pt x="539469" y="141640"/>
                    <a:pt x="539469" y="192764"/>
                  </a:cubicBezTo>
                  <a:lnTo>
                    <a:pt x="539469" y="290987"/>
                  </a:lnTo>
                  <a:cubicBezTo>
                    <a:pt x="539469" y="397447"/>
                    <a:pt x="453166" y="483751"/>
                    <a:pt x="346705" y="483751"/>
                  </a:cubicBezTo>
                  <a:lnTo>
                    <a:pt x="192764" y="483751"/>
                  </a:lnTo>
                  <a:cubicBezTo>
                    <a:pt x="86303" y="483751"/>
                    <a:pt x="0" y="397447"/>
                    <a:pt x="0" y="290987"/>
                  </a:cubicBezTo>
                  <a:lnTo>
                    <a:pt x="0" y="192764"/>
                  </a:lnTo>
                  <a:cubicBezTo>
                    <a:pt x="0" y="86303"/>
                    <a:pt x="86303" y="0"/>
                    <a:pt x="192764" y="0"/>
                  </a:cubicBezTo>
                  <a:close/>
                </a:path>
              </a:pathLst>
            </a:custGeom>
            <a:solidFill>
              <a:srgbClr val="7FDB9F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0" y="-28575"/>
              <a:ext cx="539469" cy="51232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2"/>
                </a:lnSpc>
              </a:pPr>
              <a:r>
                <a:rPr lang="en-US" sz="2160" spc="187">
                  <a:solidFill>
                    <a:srgbClr val="000000"/>
                  </a:solidFill>
                  <a:latin typeface="Merriweather"/>
                  <a:ea typeface="Merriweather"/>
                  <a:cs typeface="Merriweather"/>
                  <a:sym typeface="Merriweather"/>
                </a:rPr>
                <a:t>Frame Extraction</a:t>
              </a:r>
            </a:p>
            <a:p>
              <a:pPr algn="ctr">
                <a:lnSpc>
                  <a:spcPts val="2852"/>
                </a:lnSpc>
              </a:pPr>
              <a:r>
                <a:rPr lang="en-US" sz="2160" spc="187">
                  <a:solidFill>
                    <a:srgbClr val="000000"/>
                  </a:solidFill>
                  <a:latin typeface="Merriweather"/>
                  <a:ea typeface="Merriweather"/>
                  <a:cs typeface="Merriweather"/>
                  <a:sym typeface="Merriweather"/>
                </a:rPr>
                <a:t>(OpenCV)</a:t>
              </a:r>
            </a:p>
          </p:txBody>
        </p:sp>
      </p:grpSp>
      <p:sp>
        <p:nvSpPr>
          <p:cNvPr id="22" name="TextBox 22"/>
          <p:cNvSpPr txBox="1"/>
          <p:nvPr/>
        </p:nvSpPr>
        <p:spPr>
          <a:xfrm>
            <a:off x="12214016" y="5036814"/>
            <a:ext cx="988889" cy="4452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706"/>
              </a:lnSpc>
              <a:spcBef>
                <a:spcPct val="0"/>
              </a:spcBef>
            </a:pPr>
            <a:r>
              <a:rPr lang="en-US" sz="2260" dirty="0">
                <a:solidFill>
                  <a:srgbClr val="000000"/>
                </a:solidFill>
                <a:latin typeface="Alice"/>
                <a:ea typeface="Alice"/>
                <a:cs typeface="Alice"/>
                <a:sym typeface="Alice"/>
              </a:rPr>
              <a:t>REAL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12214016" y="5415350"/>
            <a:ext cx="988889" cy="4452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706"/>
              </a:lnSpc>
              <a:spcBef>
                <a:spcPct val="0"/>
              </a:spcBef>
            </a:pPr>
            <a:r>
              <a:rPr lang="en-US" sz="2260" dirty="0">
                <a:solidFill>
                  <a:srgbClr val="000000"/>
                </a:solidFill>
                <a:latin typeface="Alice"/>
                <a:ea typeface="Alice"/>
                <a:cs typeface="Alice"/>
                <a:sym typeface="Alice"/>
              </a:rPr>
              <a:t>FAKE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4896794" y="8231683"/>
            <a:ext cx="1924395" cy="13786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06"/>
              </a:lnSpc>
            </a:pPr>
            <a:r>
              <a:rPr lang="en-US" sz="2260">
                <a:solidFill>
                  <a:srgbClr val="000000"/>
                </a:solidFill>
                <a:latin typeface="Alice"/>
                <a:ea typeface="Alice"/>
                <a:cs typeface="Alice"/>
                <a:sym typeface="Alice"/>
              </a:rPr>
              <a:t>       LSTM</a:t>
            </a:r>
          </a:p>
          <a:p>
            <a:pPr algn="l">
              <a:lnSpc>
                <a:spcPts val="3706"/>
              </a:lnSpc>
            </a:pPr>
            <a:r>
              <a:rPr lang="en-US" sz="2260">
                <a:solidFill>
                  <a:srgbClr val="000000"/>
                </a:solidFill>
                <a:latin typeface="Alice"/>
                <a:ea typeface="Alice"/>
                <a:cs typeface="Alice"/>
                <a:sym typeface="Alice"/>
              </a:rPr>
              <a:t>    512 nodes</a:t>
            </a:r>
          </a:p>
          <a:p>
            <a:pPr marL="0" lvl="0" indent="0" algn="l">
              <a:lnSpc>
                <a:spcPts val="3706"/>
              </a:lnSpc>
              <a:spcBef>
                <a:spcPct val="0"/>
              </a:spcBef>
            </a:pPr>
            <a:r>
              <a:rPr lang="en-US" sz="2260">
                <a:solidFill>
                  <a:srgbClr val="000000"/>
                </a:solidFill>
                <a:latin typeface="Alice"/>
                <a:ea typeface="Alice"/>
                <a:cs typeface="Alice"/>
                <a:sym typeface="Alice"/>
              </a:rPr>
              <a:t>(dropout=0.5)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7126642" y="8269783"/>
            <a:ext cx="1600164" cy="12664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90"/>
              </a:lnSpc>
            </a:pPr>
            <a:r>
              <a:rPr lang="en-US" sz="2260">
                <a:solidFill>
                  <a:srgbClr val="000000"/>
                </a:solidFill>
                <a:latin typeface="Alice"/>
                <a:ea typeface="Alice"/>
                <a:cs typeface="Alice"/>
                <a:sym typeface="Alice"/>
              </a:rPr>
              <a:t>      Dense</a:t>
            </a:r>
          </a:p>
          <a:p>
            <a:pPr algn="l">
              <a:lnSpc>
                <a:spcPts val="3390"/>
              </a:lnSpc>
            </a:pPr>
            <a:r>
              <a:rPr lang="en-US" sz="2260">
                <a:solidFill>
                  <a:srgbClr val="000000"/>
                </a:solidFill>
                <a:latin typeface="Alice"/>
                <a:ea typeface="Alice"/>
                <a:cs typeface="Alice"/>
                <a:sym typeface="Alice"/>
              </a:rPr>
              <a:t>  128 nodes</a:t>
            </a:r>
          </a:p>
          <a:p>
            <a:pPr marL="0" lvl="0" indent="0" algn="l">
              <a:lnSpc>
                <a:spcPts val="3390"/>
              </a:lnSpc>
            </a:pPr>
            <a:r>
              <a:rPr lang="en-US" sz="2260">
                <a:solidFill>
                  <a:srgbClr val="000000"/>
                </a:solidFill>
                <a:latin typeface="Alice"/>
                <a:ea typeface="Alice"/>
                <a:cs typeface="Alice"/>
                <a:sym typeface="Alice"/>
              </a:rPr>
              <a:t>      (relu)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9152417" y="8661349"/>
            <a:ext cx="1706083" cy="4452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706"/>
              </a:lnSpc>
              <a:spcBef>
                <a:spcPct val="0"/>
              </a:spcBef>
            </a:pPr>
            <a:r>
              <a:rPr lang="en-US" sz="2260">
                <a:solidFill>
                  <a:srgbClr val="000000"/>
                </a:solidFill>
                <a:latin typeface="Alice"/>
                <a:ea typeface="Alice"/>
                <a:cs typeface="Alice"/>
                <a:sym typeface="Alice"/>
              </a:rPr>
              <a:t>Dropout(0.5)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11277600" y="8343900"/>
            <a:ext cx="1600164" cy="12664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90"/>
              </a:lnSpc>
            </a:pPr>
            <a:r>
              <a:rPr lang="en-US" sz="2260">
                <a:solidFill>
                  <a:srgbClr val="000000"/>
                </a:solidFill>
                <a:latin typeface="Alice"/>
                <a:ea typeface="Alice"/>
                <a:cs typeface="Alice"/>
                <a:sym typeface="Alice"/>
              </a:rPr>
              <a:t>     Dense</a:t>
            </a:r>
          </a:p>
          <a:p>
            <a:pPr algn="l">
              <a:lnSpc>
                <a:spcPts val="3390"/>
              </a:lnSpc>
            </a:pPr>
            <a:r>
              <a:rPr lang="en-US" sz="2260">
                <a:solidFill>
                  <a:srgbClr val="000000"/>
                </a:solidFill>
                <a:latin typeface="Alice"/>
                <a:ea typeface="Alice"/>
                <a:cs typeface="Alice"/>
                <a:sym typeface="Alice"/>
              </a:rPr>
              <a:t>    2 nodes</a:t>
            </a:r>
          </a:p>
          <a:p>
            <a:pPr marL="0" lvl="0" indent="0" algn="l">
              <a:lnSpc>
                <a:spcPts val="3390"/>
              </a:lnSpc>
            </a:pPr>
            <a:r>
              <a:rPr lang="en-US" sz="2260">
                <a:solidFill>
                  <a:srgbClr val="000000"/>
                </a:solidFill>
                <a:latin typeface="Alice"/>
                <a:ea typeface="Alice"/>
                <a:cs typeface="Alice"/>
                <a:sym typeface="Alice"/>
              </a:rPr>
              <a:t>  (softmax)</a:t>
            </a:r>
          </a:p>
        </p:txBody>
      </p:sp>
      <p:sp>
        <p:nvSpPr>
          <p:cNvPr id="28" name="TextBox 28"/>
          <p:cNvSpPr txBox="1"/>
          <p:nvPr/>
        </p:nvSpPr>
        <p:spPr>
          <a:xfrm rot="-5400000">
            <a:off x="3906383" y="5168918"/>
            <a:ext cx="2330647" cy="4339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540"/>
              </a:lnSpc>
            </a:pPr>
            <a:r>
              <a:rPr lang="en-US" sz="2360">
                <a:solidFill>
                  <a:srgbClr val="000000"/>
                </a:solidFill>
                <a:latin typeface="Alice"/>
                <a:ea typeface="Alice"/>
                <a:cs typeface="Alice"/>
                <a:sym typeface="Alice"/>
              </a:rPr>
              <a:t>Pooling Layer</a:t>
            </a:r>
          </a:p>
        </p:txBody>
      </p:sp>
      <p:pic>
        <p:nvPicPr>
          <p:cNvPr id="30" name="Picture 29" descr="A diagram of a flowchart&#10;&#10;Description automatically generated">
            <a:extLst>
              <a:ext uri="{FF2B5EF4-FFF2-40B4-BE49-F238E27FC236}">
                <a16:creationId xmlns:a16="http://schemas.microsoft.com/office/drawing/2014/main" id="{6C9299E9-67D9-CD37-40D1-F09BB6E53FC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7698" y="1640314"/>
            <a:ext cx="4787002" cy="786774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786898" y="5067300"/>
            <a:ext cx="10939358" cy="9037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7410"/>
              </a:lnSpc>
              <a:spcBef>
                <a:spcPct val="0"/>
              </a:spcBef>
            </a:pPr>
            <a:r>
              <a:rPr lang="en-US" sz="5293" spc="68">
                <a:solidFill>
                  <a:srgbClr val="000000"/>
                </a:solidFill>
                <a:latin typeface="Alice"/>
                <a:ea typeface="Alice"/>
                <a:cs typeface="Alice"/>
                <a:sym typeface="Alice"/>
              </a:rPr>
              <a:t>Convolutional LSTM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2786898" y="6011901"/>
            <a:ext cx="13847520" cy="2847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44068" lvl="1" indent="-272034" algn="l">
              <a:lnSpc>
                <a:spcPts val="3780"/>
              </a:lnSpc>
              <a:buFont typeface="Arial"/>
              <a:buChar char="•"/>
            </a:pPr>
            <a:r>
              <a:rPr lang="en-US" sz="2520">
                <a:solidFill>
                  <a:srgbClr val="010101"/>
                </a:solidFill>
                <a:latin typeface="Public Sans"/>
                <a:ea typeface="Public Sans"/>
                <a:cs typeface="Public Sans"/>
                <a:sym typeface="Public Sans"/>
              </a:rPr>
              <a:t>Given an image sequence, a convolutional LSTM is employed to produce a temporal sequence descriptor for image manipulation of the shot frame.</a:t>
            </a:r>
          </a:p>
          <a:p>
            <a:pPr marL="544068" lvl="1" indent="-272034" algn="l">
              <a:lnSpc>
                <a:spcPts val="3780"/>
              </a:lnSpc>
              <a:buFont typeface="Arial"/>
              <a:buChar char="•"/>
            </a:pPr>
            <a:r>
              <a:rPr lang="en-US" sz="2520">
                <a:solidFill>
                  <a:srgbClr val="010101"/>
                </a:solidFill>
                <a:latin typeface="Public Sans"/>
                <a:ea typeface="Public Sans"/>
                <a:cs typeface="Public Sans"/>
                <a:sym typeface="Public Sans"/>
              </a:rPr>
              <a:t>The network consists of two fully-connected layers and one dropout layer to minimize training over-fitting. </a:t>
            </a:r>
          </a:p>
          <a:p>
            <a:pPr marL="544068" lvl="1" indent="-272034" algn="l">
              <a:lnSpc>
                <a:spcPts val="3780"/>
              </a:lnSpc>
              <a:buFont typeface="Arial"/>
              <a:buChar char="•"/>
            </a:pPr>
            <a:r>
              <a:rPr lang="en-US" sz="2520">
                <a:solidFill>
                  <a:srgbClr val="010101"/>
                </a:solidFill>
                <a:latin typeface="Public Sans"/>
                <a:ea typeface="Public Sans"/>
                <a:cs typeface="Public Sans"/>
                <a:sym typeface="Public Sans"/>
              </a:rPr>
              <a:t>The convolutional LSTM can be divided into a CNN and a LSTM(Long Term Short Term Memory)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-877281" y="0"/>
            <a:ext cx="3088591" cy="10287000"/>
            <a:chOff x="0" y="0"/>
            <a:chExt cx="813456" cy="2709333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813456" cy="2709333"/>
            </a:xfrm>
            <a:custGeom>
              <a:avLst/>
              <a:gdLst/>
              <a:ahLst/>
              <a:cxnLst/>
              <a:rect l="l" t="t" r="r" b="b"/>
              <a:pathLst>
                <a:path w="813456" h="2709333">
                  <a:moveTo>
                    <a:pt x="0" y="0"/>
                  </a:moveTo>
                  <a:lnTo>
                    <a:pt x="813456" y="0"/>
                  </a:lnTo>
                  <a:lnTo>
                    <a:pt x="813456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DFD3CA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28575"/>
              <a:ext cx="813456" cy="273790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852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7" name="Freeform 7"/>
          <p:cNvSpPr/>
          <p:nvPr/>
        </p:nvSpPr>
        <p:spPr>
          <a:xfrm rot="-5400000">
            <a:off x="-2421094" y="4207228"/>
            <a:ext cx="8543440" cy="1872544"/>
          </a:xfrm>
          <a:custGeom>
            <a:avLst/>
            <a:gdLst/>
            <a:ahLst/>
            <a:cxnLst/>
            <a:rect l="l" t="t" r="r" b="b"/>
            <a:pathLst>
              <a:path w="8543440" h="1872544">
                <a:moveTo>
                  <a:pt x="0" y="0"/>
                </a:moveTo>
                <a:lnTo>
                  <a:pt x="8543440" y="0"/>
                </a:lnTo>
                <a:lnTo>
                  <a:pt x="8543440" y="1872544"/>
                </a:lnTo>
                <a:lnTo>
                  <a:pt x="0" y="18725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b="-38523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8" name="TextBox 8"/>
          <p:cNvSpPr txBox="1"/>
          <p:nvPr/>
        </p:nvSpPr>
        <p:spPr>
          <a:xfrm>
            <a:off x="2786898" y="1173783"/>
            <a:ext cx="10761120" cy="9037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7410"/>
              </a:lnSpc>
              <a:spcBef>
                <a:spcPct val="0"/>
              </a:spcBef>
            </a:pPr>
            <a:r>
              <a:rPr lang="en-US" sz="5293" spc="68">
                <a:solidFill>
                  <a:srgbClr val="000000"/>
                </a:solidFill>
                <a:latin typeface="Alice"/>
                <a:ea typeface="Alice"/>
                <a:cs typeface="Alice"/>
                <a:sym typeface="Alice"/>
              </a:rPr>
              <a:t>Pre-Processing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2786898" y="2048977"/>
            <a:ext cx="13391595" cy="2847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44068" lvl="1" indent="-272034" algn="l">
              <a:lnSpc>
                <a:spcPts val="3780"/>
              </a:lnSpc>
              <a:buFont typeface="Arial"/>
              <a:buChar char="•"/>
            </a:pPr>
            <a:r>
              <a:rPr lang="en-US" sz="2520">
                <a:solidFill>
                  <a:srgbClr val="010101"/>
                </a:solidFill>
                <a:latin typeface="Public Sans"/>
                <a:ea typeface="Public Sans"/>
                <a:cs typeface="Public Sans"/>
                <a:sym typeface="Public Sans"/>
              </a:rPr>
              <a:t>Assuming we have videos as inputs. First i extract the frames from the video using OpenCV.</a:t>
            </a:r>
          </a:p>
          <a:p>
            <a:pPr marL="544068" lvl="1" indent="-272034" algn="l">
              <a:lnSpc>
                <a:spcPts val="3780"/>
              </a:lnSpc>
              <a:buFont typeface="Arial"/>
              <a:buChar char="•"/>
            </a:pPr>
            <a:r>
              <a:rPr lang="en-US" sz="2520">
                <a:solidFill>
                  <a:srgbClr val="010101"/>
                </a:solidFill>
                <a:latin typeface="Public Sans"/>
                <a:ea typeface="Public Sans"/>
                <a:cs typeface="Public Sans"/>
                <a:sym typeface="Public Sans"/>
              </a:rPr>
              <a:t>From each video 30 frames are extracted and if video has less number of frames available then remaining frames are padded with blank frames</a:t>
            </a:r>
          </a:p>
          <a:p>
            <a:pPr marL="544068" lvl="1" indent="-272034" algn="l">
              <a:lnSpc>
                <a:spcPts val="3780"/>
              </a:lnSpc>
              <a:buFont typeface="Arial"/>
              <a:buChar char="•"/>
            </a:pPr>
            <a:r>
              <a:rPr lang="en-US" sz="2520">
                <a:solidFill>
                  <a:srgbClr val="010101"/>
                </a:solidFill>
                <a:latin typeface="Public Sans"/>
                <a:ea typeface="Public Sans"/>
                <a:cs typeface="Public Sans"/>
                <a:sym typeface="Public Sans"/>
              </a:rPr>
              <a:t>Resizing each frame to 224 * 224 </a:t>
            </a:r>
          </a:p>
          <a:p>
            <a:pPr marL="544068" lvl="1" indent="-272034" algn="l">
              <a:lnSpc>
                <a:spcPts val="3780"/>
              </a:lnSpc>
              <a:buFont typeface="Arial"/>
              <a:buChar char="•"/>
            </a:pPr>
            <a:r>
              <a:rPr lang="en-US" sz="2520">
                <a:solidFill>
                  <a:srgbClr val="010101"/>
                </a:solidFill>
                <a:latin typeface="Public Sans"/>
                <a:ea typeface="Public Sans"/>
                <a:cs typeface="Public Sans"/>
                <a:sym typeface="Public Sans"/>
              </a:rPr>
              <a:t>Pass these frames to CNN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786898" y="5320662"/>
            <a:ext cx="10939358" cy="9037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7410"/>
              </a:lnSpc>
              <a:spcBef>
                <a:spcPct val="0"/>
              </a:spcBef>
            </a:pPr>
            <a:r>
              <a:rPr lang="en-US" sz="5293" spc="68">
                <a:solidFill>
                  <a:srgbClr val="000000"/>
                </a:solidFill>
                <a:latin typeface="Alice"/>
                <a:ea typeface="Alice"/>
                <a:cs typeface="Alice"/>
                <a:sym typeface="Alice"/>
              </a:rPr>
              <a:t>LSTM for Sequence Processing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2786898" y="6265263"/>
            <a:ext cx="13847520" cy="23709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44068" lvl="1" indent="-272034" algn="l">
              <a:lnSpc>
                <a:spcPts val="3780"/>
              </a:lnSpc>
              <a:buFont typeface="Arial"/>
              <a:buChar char="•"/>
            </a:pPr>
            <a:r>
              <a:rPr lang="en-US" sz="2520">
                <a:solidFill>
                  <a:srgbClr val="010101"/>
                </a:solidFill>
                <a:latin typeface="Public Sans"/>
                <a:ea typeface="Public Sans"/>
                <a:cs typeface="Public Sans"/>
                <a:sym typeface="Public Sans"/>
              </a:rPr>
              <a:t>To recursively process a sequence in a meaningful manner 1280-wide LSTM unit with 0.5 chance of dropout is used</a:t>
            </a:r>
          </a:p>
          <a:p>
            <a:pPr marL="544068" lvl="1" indent="-272034" algn="l">
              <a:lnSpc>
                <a:spcPts val="3780"/>
              </a:lnSpc>
              <a:buFont typeface="Arial"/>
              <a:buChar char="•"/>
            </a:pPr>
            <a:r>
              <a:rPr lang="en-US" sz="2520">
                <a:solidFill>
                  <a:srgbClr val="010101"/>
                </a:solidFill>
                <a:latin typeface="Public Sans"/>
                <a:ea typeface="Public Sans"/>
                <a:cs typeface="Public Sans"/>
                <a:sym typeface="Public Sans"/>
              </a:rPr>
              <a:t>The LSTM is followed by a 512 fully-connected layer with 0.5 chance of dropout.</a:t>
            </a:r>
          </a:p>
          <a:p>
            <a:pPr marL="544068" lvl="1" indent="-272034" algn="l">
              <a:lnSpc>
                <a:spcPts val="3780"/>
              </a:lnSpc>
              <a:buFont typeface="Arial"/>
              <a:buChar char="•"/>
            </a:pPr>
            <a:r>
              <a:rPr lang="en-US" sz="2520">
                <a:solidFill>
                  <a:srgbClr val="010101"/>
                </a:solidFill>
                <a:latin typeface="Public Sans"/>
                <a:ea typeface="Public Sans"/>
                <a:cs typeface="Public Sans"/>
                <a:sym typeface="Public Sans"/>
              </a:rPr>
              <a:t>Finally, we use a softmax layer to compute the probabilities of the frame sequence being either pristine or deepfake.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-877281" y="0"/>
            <a:ext cx="3088591" cy="10287000"/>
            <a:chOff x="0" y="0"/>
            <a:chExt cx="813456" cy="2709333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813456" cy="2709333"/>
            </a:xfrm>
            <a:custGeom>
              <a:avLst/>
              <a:gdLst/>
              <a:ahLst/>
              <a:cxnLst/>
              <a:rect l="l" t="t" r="r" b="b"/>
              <a:pathLst>
                <a:path w="813456" h="2709333">
                  <a:moveTo>
                    <a:pt x="0" y="0"/>
                  </a:moveTo>
                  <a:lnTo>
                    <a:pt x="813456" y="0"/>
                  </a:lnTo>
                  <a:lnTo>
                    <a:pt x="813456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DFD3CA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28575"/>
              <a:ext cx="813456" cy="273790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852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7" name="Freeform 7"/>
          <p:cNvSpPr/>
          <p:nvPr/>
        </p:nvSpPr>
        <p:spPr>
          <a:xfrm rot="-5400000">
            <a:off x="-2421094" y="4207228"/>
            <a:ext cx="8543440" cy="1872544"/>
          </a:xfrm>
          <a:custGeom>
            <a:avLst/>
            <a:gdLst/>
            <a:ahLst/>
            <a:cxnLst/>
            <a:rect l="l" t="t" r="r" b="b"/>
            <a:pathLst>
              <a:path w="8543440" h="1872544">
                <a:moveTo>
                  <a:pt x="0" y="0"/>
                </a:moveTo>
                <a:lnTo>
                  <a:pt x="8543440" y="0"/>
                </a:lnTo>
                <a:lnTo>
                  <a:pt x="8543440" y="1872544"/>
                </a:lnTo>
                <a:lnTo>
                  <a:pt x="0" y="18725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b="-38523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8" name="TextBox 8"/>
          <p:cNvSpPr txBox="1"/>
          <p:nvPr/>
        </p:nvSpPr>
        <p:spPr>
          <a:xfrm>
            <a:off x="2786898" y="1591876"/>
            <a:ext cx="10939358" cy="9037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7410"/>
              </a:lnSpc>
              <a:spcBef>
                <a:spcPct val="0"/>
              </a:spcBef>
            </a:pPr>
            <a:r>
              <a:rPr lang="en-US" sz="5293" spc="68">
                <a:solidFill>
                  <a:srgbClr val="000000"/>
                </a:solidFill>
                <a:latin typeface="Alice"/>
                <a:ea typeface="Alice"/>
                <a:cs typeface="Alice"/>
                <a:sym typeface="Alice"/>
              </a:rPr>
              <a:t>CNN for Feature Extraction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2786898" y="2467070"/>
            <a:ext cx="13613402" cy="23710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43605" lvl="1" indent="-271802" algn="l">
              <a:lnSpc>
                <a:spcPts val="3776"/>
              </a:lnSpc>
              <a:buFont typeface="Arial"/>
              <a:buChar char="•"/>
            </a:pPr>
            <a:r>
              <a:rPr lang="en-US" sz="2517" dirty="0">
                <a:solidFill>
                  <a:srgbClr val="010101"/>
                </a:solidFill>
                <a:latin typeface="Public Sans"/>
                <a:ea typeface="Public Sans"/>
                <a:cs typeface="Public Sans"/>
                <a:sym typeface="Public Sans"/>
              </a:rPr>
              <a:t>EfficientNetB7 is used for feature extraction.</a:t>
            </a:r>
          </a:p>
          <a:p>
            <a:pPr marL="543605" lvl="1" indent="-271802" algn="l">
              <a:lnSpc>
                <a:spcPts val="3776"/>
              </a:lnSpc>
              <a:buFont typeface="Arial"/>
              <a:buChar char="•"/>
            </a:pPr>
            <a:r>
              <a:rPr lang="en-US" sz="2517" dirty="0">
                <a:solidFill>
                  <a:srgbClr val="010101"/>
                </a:solidFill>
                <a:latin typeface="Public Sans"/>
                <a:ea typeface="Public Sans"/>
                <a:cs typeface="Public Sans"/>
                <a:sym typeface="Public Sans"/>
              </a:rPr>
              <a:t>The fully-connected layer at the top of the network removed to directly output a deep representation of each frame.</a:t>
            </a:r>
          </a:p>
          <a:p>
            <a:pPr marL="543605" lvl="1" indent="-271802" algn="l">
              <a:lnSpc>
                <a:spcPts val="3776"/>
              </a:lnSpc>
              <a:buFont typeface="Arial"/>
              <a:buChar char="•"/>
            </a:pPr>
            <a:r>
              <a:rPr lang="en-US" sz="2517" dirty="0">
                <a:solidFill>
                  <a:srgbClr val="010101"/>
                </a:solidFill>
                <a:latin typeface="Public Sans"/>
                <a:ea typeface="Public Sans"/>
                <a:cs typeface="Public Sans"/>
                <a:sym typeface="Public Sans"/>
              </a:rPr>
              <a:t> The 1280-dimensional feature vectors after the last pooling layers are then used as the sequential LSTM input.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786898" y="3843632"/>
            <a:ext cx="10939358" cy="9037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7410"/>
              </a:lnSpc>
              <a:spcBef>
                <a:spcPct val="0"/>
              </a:spcBef>
            </a:pPr>
            <a:r>
              <a:rPr lang="en-US" sz="5293" spc="68">
                <a:solidFill>
                  <a:srgbClr val="000000"/>
                </a:solidFill>
                <a:latin typeface="Alice"/>
                <a:ea typeface="Alice"/>
                <a:cs typeface="Alice"/>
                <a:sym typeface="Alice"/>
              </a:rPr>
              <a:t>Parameter Settings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2786898" y="4778708"/>
            <a:ext cx="13847520" cy="39578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65657" lvl="1" indent="-282829" algn="l">
              <a:lnSpc>
                <a:spcPts val="3929"/>
              </a:lnSpc>
              <a:buFont typeface="Arial"/>
              <a:buChar char="•"/>
            </a:pPr>
            <a:r>
              <a:rPr lang="en-US" sz="2619">
                <a:solidFill>
                  <a:srgbClr val="010101"/>
                </a:solidFill>
                <a:latin typeface="Public Sans"/>
                <a:ea typeface="Public Sans"/>
                <a:cs typeface="Public Sans"/>
                <a:sym typeface="Public Sans"/>
              </a:rPr>
              <a:t>Each input set has exactly 50% videos of each class, which allows use to report our results in terms of accuracy .</a:t>
            </a:r>
          </a:p>
          <a:p>
            <a:pPr marL="565657" lvl="1" indent="-282829" algn="l">
              <a:lnSpc>
                <a:spcPts val="3929"/>
              </a:lnSpc>
              <a:buFont typeface="Arial"/>
              <a:buChar char="•"/>
            </a:pPr>
            <a:r>
              <a:rPr lang="en-US" sz="2619">
                <a:solidFill>
                  <a:srgbClr val="010101"/>
                </a:solidFill>
                <a:latin typeface="Public Sans"/>
                <a:ea typeface="Public Sans"/>
                <a:cs typeface="Public Sans"/>
                <a:sym typeface="Public Sans"/>
              </a:rPr>
              <a:t>Now there is no need to take into account biases due to the appearance frequency of each class or the need of using regularizing terms during the training phase</a:t>
            </a:r>
          </a:p>
          <a:p>
            <a:pPr marL="565657" lvl="1" indent="-282829" algn="l">
              <a:lnSpc>
                <a:spcPts val="3929"/>
              </a:lnSpc>
              <a:buFont typeface="Arial"/>
              <a:buChar char="•"/>
            </a:pPr>
            <a:r>
              <a:rPr lang="en-US" sz="2619">
                <a:solidFill>
                  <a:srgbClr val="010101"/>
                </a:solidFill>
                <a:latin typeface="Public Sans"/>
                <a:ea typeface="Public Sans"/>
                <a:cs typeface="Public Sans"/>
                <a:sym typeface="Public Sans"/>
              </a:rPr>
              <a:t>The optimizer is set to Adam for end-to-end training of the complete model.</a:t>
            </a:r>
          </a:p>
          <a:p>
            <a:pPr marL="565657" lvl="1" indent="-282829" algn="l">
              <a:lnSpc>
                <a:spcPts val="3929"/>
              </a:lnSpc>
              <a:buFont typeface="Arial"/>
              <a:buChar char="•"/>
            </a:pPr>
            <a:r>
              <a:rPr lang="en-US" sz="2619">
                <a:solidFill>
                  <a:srgbClr val="010101"/>
                </a:solidFill>
                <a:latin typeface="Public Sans"/>
                <a:ea typeface="Public Sans"/>
                <a:cs typeface="Public Sans"/>
                <a:sym typeface="Public Sans"/>
              </a:rPr>
              <a:t>By default the number of epoch is set to 100</a:t>
            </a:r>
          </a:p>
          <a:p>
            <a:pPr marL="565657" lvl="1" indent="-282829" algn="l">
              <a:lnSpc>
                <a:spcPts val="3929"/>
              </a:lnSpc>
              <a:buFont typeface="Arial"/>
              <a:buChar char="•"/>
            </a:pPr>
            <a:r>
              <a:rPr lang="en-US" sz="2619">
                <a:solidFill>
                  <a:srgbClr val="010101"/>
                </a:solidFill>
                <a:latin typeface="Public Sans"/>
                <a:ea typeface="Public Sans"/>
                <a:cs typeface="Public Sans"/>
                <a:sym typeface="Public Sans"/>
              </a:rPr>
              <a:t>Early Stopping is also used to avoid the over fitting.</a:t>
            </a:r>
          </a:p>
          <a:p>
            <a:pPr algn="l">
              <a:lnSpc>
                <a:spcPts val="3929"/>
              </a:lnSpc>
            </a:pPr>
            <a:endParaRPr lang="en-US" sz="2619">
              <a:solidFill>
                <a:srgbClr val="01010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4" name="Group 4"/>
          <p:cNvGrpSpPr/>
          <p:nvPr/>
        </p:nvGrpSpPr>
        <p:grpSpPr>
          <a:xfrm>
            <a:off x="-877281" y="0"/>
            <a:ext cx="3088591" cy="10287000"/>
            <a:chOff x="0" y="0"/>
            <a:chExt cx="813456" cy="2709333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813456" cy="2709333"/>
            </a:xfrm>
            <a:custGeom>
              <a:avLst/>
              <a:gdLst/>
              <a:ahLst/>
              <a:cxnLst/>
              <a:rect l="l" t="t" r="r" b="b"/>
              <a:pathLst>
                <a:path w="813456" h="2709333">
                  <a:moveTo>
                    <a:pt x="0" y="0"/>
                  </a:moveTo>
                  <a:lnTo>
                    <a:pt x="813456" y="0"/>
                  </a:lnTo>
                  <a:lnTo>
                    <a:pt x="813456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DFD3CA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28575"/>
              <a:ext cx="813456" cy="273790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852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7" name="Freeform 7"/>
          <p:cNvSpPr/>
          <p:nvPr/>
        </p:nvSpPr>
        <p:spPr>
          <a:xfrm rot="-5400000">
            <a:off x="-2421094" y="4207228"/>
            <a:ext cx="8543440" cy="1872544"/>
          </a:xfrm>
          <a:custGeom>
            <a:avLst/>
            <a:gdLst/>
            <a:ahLst/>
            <a:cxnLst/>
            <a:rect l="l" t="t" r="r" b="b"/>
            <a:pathLst>
              <a:path w="8543440" h="1872544">
                <a:moveTo>
                  <a:pt x="0" y="0"/>
                </a:moveTo>
                <a:lnTo>
                  <a:pt x="8543440" y="0"/>
                </a:lnTo>
                <a:lnTo>
                  <a:pt x="8543440" y="1872544"/>
                </a:lnTo>
                <a:lnTo>
                  <a:pt x="0" y="18725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b="-38523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8" name="TextBox 8"/>
          <p:cNvSpPr txBox="1"/>
          <p:nvPr/>
        </p:nvSpPr>
        <p:spPr>
          <a:xfrm>
            <a:off x="2786898" y="1445689"/>
            <a:ext cx="10939358" cy="9037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7410"/>
              </a:lnSpc>
              <a:spcBef>
                <a:spcPct val="0"/>
              </a:spcBef>
            </a:pPr>
            <a:r>
              <a:rPr lang="en-US" sz="5293" spc="68">
                <a:solidFill>
                  <a:srgbClr val="000000"/>
                </a:solidFill>
                <a:latin typeface="Alice"/>
                <a:ea typeface="Alice"/>
                <a:cs typeface="Alice"/>
                <a:sym typeface="Alice"/>
              </a:rPr>
              <a:t>Dataset Used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2786898" y="2311358"/>
            <a:ext cx="13613402" cy="9861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65194" lvl="1" indent="-282597" algn="l">
              <a:lnSpc>
                <a:spcPts val="3926"/>
              </a:lnSpc>
              <a:buFont typeface="Arial"/>
              <a:buChar char="•"/>
            </a:pPr>
            <a:r>
              <a:rPr lang="en-US" sz="2617">
                <a:solidFill>
                  <a:srgbClr val="010101"/>
                </a:solidFill>
                <a:latin typeface="Public Sans"/>
                <a:ea typeface="Public Sans"/>
                <a:cs typeface="Public Sans"/>
                <a:sym typeface="Public Sans"/>
              </a:rPr>
              <a:t>FaceForensic++ dataset is used to train and test the model.</a:t>
            </a:r>
          </a:p>
          <a:p>
            <a:pPr marL="565194" lvl="1" indent="-282597" algn="l">
              <a:lnSpc>
                <a:spcPts val="3926"/>
              </a:lnSpc>
              <a:buFont typeface="Arial"/>
              <a:buChar char="•"/>
            </a:pPr>
            <a:r>
              <a:rPr lang="en-US" sz="2617">
                <a:solidFill>
                  <a:srgbClr val="010101"/>
                </a:solidFill>
                <a:latin typeface="Public Sans"/>
                <a:ea typeface="Public Sans"/>
                <a:cs typeface="Public Sans"/>
                <a:sym typeface="Public Sans"/>
              </a:rPr>
              <a:t>This dataset has more than 1000 real and fake videos.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877281" y="0"/>
            <a:ext cx="3088591" cy="10287000"/>
            <a:chOff x="0" y="0"/>
            <a:chExt cx="813456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3456" cy="2709333"/>
            </a:xfrm>
            <a:custGeom>
              <a:avLst/>
              <a:gdLst/>
              <a:ahLst/>
              <a:cxnLst/>
              <a:rect l="l" t="t" r="r" b="b"/>
              <a:pathLst>
                <a:path w="813456" h="2709333">
                  <a:moveTo>
                    <a:pt x="0" y="0"/>
                  </a:moveTo>
                  <a:lnTo>
                    <a:pt x="813456" y="0"/>
                  </a:lnTo>
                  <a:lnTo>
                    <a:pt x="813456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DFD3CA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813456" cy="273790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852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 rot="-5400000">
            <a:off x="-2421094" y="4207228"/>
            <a:ext cx="8543440" cy="1872544"/>
          </a:xfrm>
          <a:custGeom>
            <a:avLst/>
            <a:gdLst/>
            <a:ahLst/>
            <a:cxnLst/>
            <a:rect l="l" t="t" r="r" b="b"/>
            <a:pathLst>
              <a:path w="8543440" h="1872544">
                <a:moveTo>
                  <a:pt x="0" y="0"/>
                </a:moveTo>
                <a:lnTo>
                  <a:pt x="8543440" y="0"/>
                </a:lnTo>
                <a:lnTo>
                  <a:pt x="8543440" y="1872544"/>
                </a:lnTo>
                <a:lnTo>
                  <a:pt x="0" y="18725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b="-38523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TextBox 6"/>
          <p:cNvSpPr txBox="1"/>
          <p:nvPr/>
        </p:nvSpPr>
        <p:spPr>
          <a:xfrm>
            <a:off x="2786898" y="1104900"/>
            <a:ext cx="10939358" cy="9037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7410"/>
              </a:lnSpc>
              <a:spcBef>
                <a:spcPct val="0"/>
              </a:spcBef>
            </a:pPr>
            <a:r>
              <a:rPr lang="en-US" sz="5293" spc="68" dirty="0">
                <a:solidFill>
                  <a:srgbClr val="000000"/>
                </a:solidFill>
                <a:latin typeface="Alice"/>
                <a:ea typeface="Alice"/>
                <a:cs typeface="Alice"/>
                <a:sym typeface="Alice"/>
              </a:rPr>
              <a:t>Challenges and Solutions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777373" y="1971130"/>
            <a:ext cx="13807483" cy="46963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65194" lvl="1" indent="-282597" algn="l">
              <a:lnSpc>
                <a:spcPts val="4712"/>
              </a:lnSpc>
              <a:buFont typeface="Arial"/>
              <a:buChar char="•"/>
            </a:pPr>
            <a:r>
              <a:rPr lang="en-US" sz="2617" dirty="0">
                <a:solidFill>
                  <a:srgbClr val="010101"/>
                </a:solidFill>
                <a:latin typeface="Public Sans"/>
                <a:ea typeface="Public Sans"/>
                <a:cs typeface="Public Sans"/>
                <a:sym typeface="Public Sans"/>
              </a:rPr>
              <a:t>The dataset was too huge because of videos, each video is </a:t>
            </a:r>
            <a:r>
              <a:rPr lang="en-US" sz="2617" dirty="0" err="1">
                <a:solidFill>
                  <a:srgbClr val="010101"/>
                </a:solidFill>
                <a:latin typeface="Public Sans"/>
                <a:ea typeface="Public Sans"/>
                <a:cs typeface="Public Sans"/>
                <a:sym typeface="Public Sans"/>
              </a:rPr>
              <a:t>atleast</a:t>
            </a:r>
            <a:r>
              <a:rPr lang="en-US" sz="2617" dirty="0">
                <a:solidFill>
                  <a:srgbClr val="010101"/>
                </a:solidFill>
                <a:latin typeface="Public Sans"/>
                <a:ea typeface="Public Sans"/>
                <a:cs typeface="Public Sans"/>
                <a:sym typeface="Public Sans"/>
              </a:rPr>
              <a:t> 5 to 10 Megabytes</a:t>
            </a:r>
          </a:p>
          <a:p>
            <a:pPr algn="l">
              <a:lnSpc>
                <a:spcPts val="4712"/>
              </a:lnSpc>
            </a:pPr>
            <a:r>
              <a:rPr lang="en-US" sz="2617" dirty="0">
                <a:solidFill>
                  <a:srgbClr val="010101"/>
                </a:solidFill>
                <a:latin typeface="Public Sans"/>
                <a:ea typeface="Public Sans"/>
                <a:cs typeface="Public Sans"/>
                <a:sym typeface="Public Sans"/>
              </a:rPr>
              <a:t>                  To overcome this dataset was divided into subparts and then used for training</a:t>
            </a:r>
          </a:p>
          <a:p>
            <a:pPr marL="565194" lvl="1" indent="-282597" algn="l">
              <a:lnSpc>
                <a:spcPts val="4712"/>
              </a:lnSpc>
              <a:buFont typeface="Arial"/>
              <a:buChar char="•"/>
            </a:pPr>
            <a:r>
              <a:rPr lang="en-US" sz="2617" dirty="0">
                <a:solidFill>
                  <a:srgbClr val="010101"/>
                </a:solidFill>
                <a:latin typeface="Public Sans"/>
                <a:ea typeface="Public Sans"/>
                <a:cs typeface="Public Sans"/>
                <a:sym typeface="Public Sans"/>
              </a:rPr>
              <a:t>Lesser RAM availability on online platforms like Google </a:t>
            </a:r>
            <a:r>
              <a:rPr lang="en-US" sz="2617" dirty="0" err="1">
                <a:solidFill>
                  <a:srgbClr val="010101"/>
                </a:solidFill>
                <a:latin typeface="Public Sans"/>
                <a:ea typeface="Public Sans"/>
                <a:cs typeface="Public Sans"/>
                <a:sym typeface="Public Sans"/>
              </a:rPr>
              <a:t>Colab</a:t>
            </a:r>
            <a:endParaRPr lang="en-US" sz="2617" dirty="0">
              <a:solidFill>
                <a:srgbClr val="010101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algn="l">
              <a:lnSpc>
                <a:spcPts val="4712"/>
              </a:lnSpc>
            </a:pPr>
            <a:r>
              <a:rPr lang="en-US" sz="2617" dirty="0">
                <a:solidFill>
                  <a:srgbClr val="010101"/>
                </a:solidFill>
                <a:latin typeface="Public Sans"/>
                <a:ea typeface="Public Sans"/>
                <a:cs typeface="Public Sans"/>
                <a:sym typeface="Public Sans"/>
              </a:rPr>
              <a:t>                  Training was done in batches of videos </a:t>
            </a:r>
          </a:p>
          <a:p>
            <a:pPr algn="l">
              <a:lnSpc>
                <a:spcPts val="4712"/>
              </a:lnSpc>
            </a:pPr>
            <a:r>
              <a:rPr lang="en-US" sz="2617" dirty="0">
                <a:solidFill>
                  <a:srgbClr val="010101"/>
                </a:solidFill>
                <a:latin typeface="Public Sans"/>
                <a:ea typeface="Public Sans"/>
                <a:cs typeface="Public Sans"/>
                <a:sym typeface="Public Sans"/>
              </a:rPr>
              <a:t>                  Batch size was set to 4.</a:t>
            </a:r>
          </a:p>
          <a:p>
            <a:pPr marL="565194" lvl="1" indent="-282597" algn="l">
              <a:lnSpc>
                <a:spcPts val="4712"/>
              </a:lnSpc>
              <a:buFont typeface="Arial"/>
              <a:buChar char="•"/>
            </a:pPr>
            <a:r>
              <a:rPr lang="en-US" sz="2617" dirty="0">
                <a:solidFill>
                  <a:srgbClr val="010101"/>
                </a:solidFill>
                <a:latin typeface="Public Sans"/>
                <a:ea typeface="Public Sans"/>
                <a:cs typeface="Public Sans"/>
                <a:sym typeface="Public Sans"/>
              </a:rPr>
              <a:t>Increasing the model accuracy.</a:t>
            </a:r>
          </a:p>
          <a:p>
            <a:pPr algn="l">
              <a:lnSpc>
                <a:spcPts val="4712"/>
              </a:lnSpc>
            </a:pPr>
            <a:r>
              <a:rPr lang="en-US" sz="2617" dirty="0">
                <a:solidFill>
                  <a:srgbClr val="010101"/>
                </a:solidFill>
                <a:latin typeface="Public Sans"/>
                <a:ea typeface="Public Sans"/>
                <a:cs typeface="Public Sans"/>
                <a:sym typeface="Public Sans"/>
              </a:rPr>
              <a:t>                   Tried different number of frames and dropout values in different layers.</a:t>
            </a:r>
          </a:p>
          <a:p>
            <a:pPr algn="l">
              <a:lnSpc>
                <a:spcPts val="4712"/>
              </a:lnSpc>
            </a:pPr>
            <a:r>
              <a:rPr lang="en-US" sz="2617" dirty="0">
                <a:solidFill>
                  <a:srgbClr val="010101"/>
                </a:solidFill>
                <a:latin typeface="Public Sans"/>
                <a:ea typeface="Public Sans"/>
                <a:cs typeface="Public Sans"/>
                <a:sym typeface="Public Sans"/>
              </a:rPr>
              <a:t>                   Adam Optimizer worked well.</a:t>
            </a:r>
          </a:p>
        </p:txBody>
      </p:sp>
      <p:sp>
        <p:nvSpPr>
          <p:cNvPr id="10" name="TextBox 6">
            <a:extLst>
              <a:ext uri="{FF2B5EF4-FFF2-40B4-BE49-F238E27FC236}">
                <a16:creationId xmlns:a16="http://schemas.microsoft.com/office/drawing/2014/main" id="{B5CCC50C-8198-098C-2249-6903B56F96D9}"/>
              </a:ext>
            </a:extLst>
          </p:cNvPr>
          <p:cNvSpPr txBox="1"/>
          <p:nvPr/>
        </p:nvSpPr>
        <p:spPr>
          <a:xfrm>
            <a:off x="2777373" y="6912488"/>
            <a:ext cx="10939358" cy="8784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7410"/>
              </a:lnSpc>
              <a:spcBef>
                <a:spcPct val="0"/>
              </a:spcBef>
            </a:pPr>
            <a:r>
              <a:rPr lang="en-US" sz="5293" spc="68" dirty="0">
                <a:solidFill>
                  <a:srgbClr val="000000"/>
                </a:solidFill>
                <a:latin typeface="Alice"/>
                <a:ea typeface="Alice"/>
                <a:cs typeface="Alice"/>
                <a:sym typeface="Alice"/>
              </a:rPr>
              <a:t>Results</a:t>
            </a:r>
          </a:p>
        </p:txBody>
      </p:sp>
      <p:sp>
        <p:nvSpPr>
          <p:cNvPr id="11" name="TextBox 7">
            <a:extLst>
              <a:ext uri="{FF2B5EF4-FFF2-40B4-BE49-F238E27FC236}">
                <a16:creationId xmlns:a16="http://schemas.microsoft.com/office/drawing/2014/main" id="{D7DD9461-503A-D9CA-45DB-604867BE606D}"/>
              </a:ext>
            </a:extLst>
          </p:cNvPr>
          <p:cNvSpPr txBox="1"/>
          <p:nvPr/>
        </p:nvSpPr>
        <p:spPr>
          <a:xfrm>
            <a:off x="2743200" y="7658100"/>
            <a:ext cx="13807483" cy="5291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65194" lvl="1" indent="-282597" algn="l">
              <a:lnSpc>
                <a:spcPts val="4712"/>
              </a:lnSpc>
              <a:buFont typeface="Arial"/>
              <a:buChar char="•"/>
            </a:pPr>
            <a:r>
              <a:rPr lang="en-US" sz="2617" dirty="0">
                <a:solidFill>
                  <a:srgbClr val="010101"/>
                </a:solidFill>
                <a:latin typeface="Public Sans"/>
                <a:ea typeface="Public Sans"/>
                <a:cs typeface="Public Sans"/>
                <a:sym typeface="Public Sans"/>
              </a:rPr>
              <a:t>Accuracy of 86 percent is achieved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597202" y="1266727"/>
            <a:ext cx="6546798" cy="10193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390"/>
              </a:lnSpc>
              <a:spcBef>
                <a:spcPct val="0"/>
              </a:spcBef>
            </a:pPr>
            <a:r>
              <a:rPr lang="en-US" sz="5993" spc="77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References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2786898" y="2861698"/>
            <a:ext cx="11562305" cy="12346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924"/>
              </a:lnSpc>
            </a:pPr>
            <a:r>
              <a:rPr lang="en-US" sz="3517">
                <a:solidFill>
                  <a:srgbClr val="010101"/>
                </a:solidFill>
                <a:latin typeface="Public Sans"/>
                <a:ea typeface="Public Sans"/>
                <a:cs typeface="Public Sans"/>
                <a:sym typeface="Public Sans"/>
              </a:rPr>
              <a:t>https://ieeexplore.ieee.org/document/8639163</a:t>
            </a:r>
          </a:p>
          <a:p>
            <a:pPr marL="0" lvl="0" indent="0" algn="l">
              <a:lnSpc>
                <a:spcPts val="4924"/>
              </a:lnSpc>
              <a:spcBef>
                <a:spcPct val="0"/>
              </a:spcBef>
            </a:pPr>
            <a:endParaRPr lang="en-US" sz="3517">
              <a:solidFill>
                <a:srgbClr val="01010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4" name="Group 4"/>
          <p:cNvGrpSpPr/>
          <p:nvPr/>
        </p:nvGrpSpPr>
        <p:grpSpPr>
          <a:xfrm>
            <a:off x="-877281" y="0"/>
            <a:ext cx="3088591" cy="10287000"/>
            <a:chOff x="0" y="0"/>
            <a:chExt cx="813456" cy="2709333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813456" cy="2709333"/>
            </a:xfrm>
            <a:custGeom>
              <a:avLst/>
              <a:gdLst/>
              <a:ahLst/>
              <a:cxnLst/>
              <a:rect l="l" t="t" r="r" b="b"/>
              <a:pathLst>
                <a:path w="813456" h="2709333">
                  <a:moveTo>
                    <a:pt x="0" y="0"/>
                  </a:moveTo>
                  <a:lnTo>
                    <a:pt x="813456" y="0"/>
                  </a:lnTo>
                  <a:lnTo>
                    <a:pt x="813456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DFD3CA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28575"/>
              <a:ext cx="813456" cy="273790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852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7" name="Freeform 7"/>
          <p:cNvSpPr/>
          <p:nvPr/>
        </p:nvSpPr>
        <p:spPr>
          <a:xfrm rot="-5400000">
            <a:off x="-2421094" y="4207228"/>
            <a:ext cx="8543440" cy="1872544"/>
          </a:xfrm>
          <a:custGeom>
            <a:avLst/>
            <a:gdLst/>
            <a:ahLst/>
            <a:cxnLst/>
            <a:rect l="l" t="t" r="r" b="b"/>
            <a:pathLst>
              <a:path w="8543440" h="1872544">
                <a:moveTo>
                  <a:pt x="0" y="0"/>
                </a:moveTo>
                <a:lnTo>
                  <a:pt x="8543440" y="0"/>
                </a:lnTo>
                <a:lnTo>
                  <a:pt x="8543440" y="1872544"/>
                </a:lnTo>
                <a:lnTo>
                  <a:pt x="0" y="18725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b="-38523"/>
            </a:stretch>
          </a:blipFill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555</Words>
  <Application>Microsoft Office PowerPoint</Application>
  <PresentationFormat>Custom</PresentationFormat>
  <Paragraphs>70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Public Sans</vt:lpstr>
      <vt:lpstr>Lora</vt:lpstr>
      <vt:lpstr>Merriweather</vt:lpstr>
      <vt:lpstr>Alice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Brown and White Minimal Professional Portfolio Presentation</dc:title>
  <dc:creator>supreet maurya</dc:creator>
  <cp:lastModifiedBy>Supreet Maurya</cp:lastModifiedBy>
  <cp:revision>7</cp:revision>
  <dcterms:created xsi:type="dcterms:W3CDTF">2006-08-16T00:00:00Z</dcterms:created>
  <dcterms:modified xsi:type="dcterms:W3CDTF">2024-11-22T14:55:23Z</dcterms:modified>
  <dc:identifier>DAGWintXQCE</dc:identifier>
</cp:coreProperties>
</file>