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Hd8UGFtThlztH6nV3hze24mXC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0573e94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70573e94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/>
          <p:nvPr>
            <p:ph idx="2" type="pic"/>
          </p:nvPr>
        </p:nvSpPr>
        <p:spPr>
          <a:xfrm>
            <a:off x="1280160" y="2211494"/>
            <a:ext cx="6126480" cy="3931920"/>
          </a:xfrm>
          <a:prstGeom prst="rect">
            <a:avLst/>
          </a:prstGeom>
          <a:solidFill>
            <a:srgbClr val="EEEAE2"/>
          </a:solidFill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7790688" y="2150621"/>
            <a:ext cx="320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 rot="5400000">
            <a:off x="3991839" y="-777240"/>
            <a:ext cx="4206240" cy="97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/>
          <p:cNvSpPr txBox="1"/>
          <p:nvPr>
            <p:ph type="title"/>
          </p:nvPr>
        </p:nvSpPr>
        <p:spPr>
          <a:xfrm rot="5400000">
            <a:off x="7413033" y="2022229"/>
            <a:ext cx="5897562" cy="2402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 rot="5400000">
            <a:off x="1876063" y="-763227"/>
            <a:ext cx="5897562" cy="7973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9"/>
          <p:cNvSpPr txBox="1"/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0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833191" y="4010334"/>
            <a:ext cx="10515600" cy="117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05344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6230391" y="2011680"/>
            <a:ext cx="47548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1207008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1"/>
          <p:cNvSpPr txBox="1"/>
          <p:nvPr>
            <p:ph idx="2" type="body"/>
          </p:nvPr>
        </p:nvSpPr>
        <p:spPr>
          <a:xfrm>
            <a:off x="1207008" y="2656566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7" name="Google Shape;67;p31"/>
          <p:cNvSpPr txBox="1"/>
          <p:nvPr>
            <p:ph idx="3" type="body"/>
          </p:nvPr>
        </p:nvSpPr>
        <p:spPr>
          <a:xfrm>
            <a:off x="6231230" y="1913470"/>
            <a:ext cx="4754880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1"/>
          <p:cNvSpPr txBox="1"/>
          <p:nvPr>
            <p:ph idx="4" type="body"/>
          </p:nvPr>
        </p:nvSpPr>
        <p:spPr>
          <a:xfrm>
            <a:off x="6231230" y="2656564"/>
            <a:ext cx="47548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207008" y="2120054"/>
            <a:ext cx="61264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80" name="Google Shape;80;p33"/>
          <p:cNvSpPr txBox="1"/>
          <p:nvPr>
            <p:ph idx="2" type="body"/>
          </p:nvPr>
        </p:nvSpPr>
        <p:spPr>
          <a:xfrm>
            <a:off x="7789023" y="2147486"/>
            <a:ext cx="3200400" cy="343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4378000" y="2167391"/>
            <a:ext cx="6280927" cy="2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rbel"/>
              <a:buNone/>
            </a:pPr>
            <a:r>
              <a:rPr lang="en-US" sz="4400">
                <a:solidFill>
                  <a:schemeClr val="dk2"/>
                </a:solidFill>
              </a:rPr>
              <a:t>LOVE ACROSS THE DECADES</a:t>
            </a:r>
            <a:endParaRPr sz="4400">
              <a:solidFill>
                <a:schemeClr val="dk2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202266" y="2167391"/>
            <a:ext cx="2528600" cy="2523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As represented through popular music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4059935" y="1836869"/>
            <a:ext cx="0" cy="3184263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4414137" y="4219122"/>
            <a:ext cx="5466131" cy="89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Blue Team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Supreet Deshpande, Emmanuel Kinuthia, Katlyn Limer, Lahari Revuri, &amp; Travis Walker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/>
          <p:nvPr/>
        </p:nvSpPr>
        <p:spPr>
          <a:xfrm>
            <a:off x="1838" y="-8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5100638" y="5157788"/>
            <a:ext cx="2386012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1"/>
          <p:cNvPicPr preferRelativeResize="0"/>
          <p:nvPr/>
        </p:nvPicPr>
        <p:blipFill rotWithShape="1">
          <a:blip r:embed="rId3">
            <a:alphaModFix/>
          </a:blip>
          <a:srcRect b="8199" l="1239" r="1564" t="0"/>
          <a:stretch/>
        </p:blipFill>
        <p:spPr>
          <a:xfrm>
            <a:off x="457200" y="1300102"/>
            <a:ext cx="11672024" cy="38577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1"/>
          <p:cNvSpPr txBox="1"/>
          <p:nvPr/>
        </p:nvSpPr>
        <p:spPr>
          <a:xfrm rot="-5400000">
            <a:off x="-756178" y="2800322"/>
            <a:ext cx="2383158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Frequency of Popular  Themes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/>
          <p:nvPr/>
        </p:nvSpPr>
        <p:spPr>
          <a:xfrm>
            <a:off x="1838" y="-8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\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87" y="1143000"/>
            <a:ext cx="11858896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 rot="-5400000">
            <a:off x="-756178" y="2800322"/>
            <a:ext cx="2383158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Frequency of Popular Themes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4902994" y="4830889"/>
            <a:ext cx="2386012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1150250" y="5333743"/>
            <a:ext cx="102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3162050" y="2416733"/>
            <a:ext cx="364225" cy="36933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06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993056" y="5317843"/>
            <a:ext cx="364225" cy="36933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06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/>
          <p:nvPr/>
        </p:nvSpPr>
        <p:spPr>
          <a:xfrm>
            <a:off x="1838" y="-8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05" y="1140275"/>
            <a:ext cx="11439445" cy="46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5100638" y="5157788"/>
            <a:ext cx="2386012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 rot="-5400000">
            <a:off x="-756178" y="2800322"/>
            <a:ext cx="2383158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Frequency of Popular Themes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9131575" y="3602595"/>
            <a:ext cx="364225" cy="36933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06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1150250" y="5504602"/>
            <a:ext cx="364225" cy="36933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06C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1514475" y="5533059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Profanity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/>
          <p:nvPr/>
        </p:nvSpPr>
        <p:spPr>
          <a:xfrm>
            <a:off x="1838" y="-8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05" y="1140275"/>
            <a:ext cx="11439445" cy="46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 txBox="1"/>
          <p:nvPr/>
        </p:nvSpPr>
        <p:spPr>
          <a:xfrm>
            <a:off x="5100638" y="5157788"/>
            <a:ext cx="2386012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 rot="-5400000">
            <a:off x="-756178" y="2800322"/>
            <a:ext cx="2383158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Frequency of Popular Themes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39"/>
          <p:cNvCxnSpPr/>
          <p:nvPr/>
        </p:nvCxnSpPr>
        <p:spPr>
          <a:xfrm rot="10800000">
            <a:off x="7491411" y="1385963"/>
            <a:ext cx="0" cy="3571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0" name="Google Shape;390;p39"/>
          <p:cNvSpPr txBox="1"/>
          <p:nvPr/>
        </p:nvSpPr>
        <p:spPr>
          <a:xfrm>
            <a:off x="7251799" y="5102780"/>
            <a:ext cx="784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1997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0573e9424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2" name="Google Shape;402;g70573e9424_0_0"/>
          <p:cNvSpPr txBox="1"/>
          <p:nvPr>
            <p:ph type="title"/>
          </p:nvPr>
        </p:nvSpPr>
        <p:spPr>
          <a:xfrm>
            <a:off x="643467" y="1325880"/>
            <a:ext cx="30894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rbel"/>
              <a:buNone/>
            </a:pPr>
            <a:r>
              <a:rPr lang="en-US" sz="3200">
                <a:solidFill>
                  <a:schemeClr val="dk2"/>
                </a:solidFill>
              </a:rPr>
              <a:t>CONCLUSION</a:t>
            </a:r>
            <a:endParaRPr/>
          </a:p>
        </p:txBody>
      </p:sp>
      <p:sp>
        <p:nvSpPr>
          <p:cNvPr id="403" name="Google Shape;403;g70573e9424_0_0"/>
          <p:cNvSpPr/>
          <p:nvPr/>
        </p:nvSpPr>
        <p:spPr>
          <a:xfrm>
            <a:off x="0" y="0"/>
            <a:ext cx="12195600" cy="48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70573e9424_0_0"/>
          <p:cNvCxnSpPr/>
          <p:nvPr/>
        </p:nvCxnSpPr>
        <p:spPr>
          <a:xfrm>
            <a:off x="4059935" y="1836869"/>
            <a:ext cx="0" cy="31842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g70573e9424_0_0"/>
          <p:cNvSpPr txBox="1"/>
          <p:nvPr>
            <p:ph idx="1" type="body"/>
          </p:nvPr>
        </p:nvSpPr>
        <p:spPr>
          <a:xfrm>
            <a:off x="4381668" y="1126067"/>
            <a:ext cx="6605400" cy="46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85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Love and partying were main themes across the decades</a:t>
            </a:r>
            <a:endParaRPr/>
          </a:p>
          <a:p>
            <a:pPr indent="-685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685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Decent lyrics depicting love in the '60s to ‘80s</a:t>
            </a:r>
            <a:endParaRPr sz="1800">
              <a:solidFill>
                <a:schemeClr val="dk2"/>
              </a:solidFill>
            </a:endParaRPr>
          </a:p>
          <a:p>
            <a:pPr indent="-685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68578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Profanity and degradation of love expression in the '90s</a:t>
            </a:r>
            <a:endParaRPr sz="1800">
              <a:solidFill>
                <a:schemeClr val="dk2"/>
              </a:solidFill>
            </a:endParaRPr>
          </a:p>
          <a:p>
            <a:pPr indent="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🡪Coincided with hip hop popularity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6" name="Google Shape;406;g70573e9424_0_0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g70573e9424_0_0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g70573e9424_0_0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Google Shape;409;g70573e9424_0_0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Google Shape;410;g70573e9424_0_0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Google Shape;411;g70573e9424_0_0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/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/>
          <p:nvPr/>
        </p:nvSpPr>
        <p:spPr>
          <a:xfrm>
            <a:off x="0" y="-32411"/>
            <a:ext cx="12192000" cy="369001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9" name="Google Shape;419;p12"/>
          <p:cNvSpPr txBox="1"/>
          <p:nvPr>
            <p:ph type="title"/>
          </p:nvPr>
        </p:nvSpPr>
        <p:spPr>
          <a:xfrm>
            <a:off x="365759" y="3794760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rbel"/>
              <a:buNone/>
            </a:pPr>
            <a:r>
              <a:rPr lang="en-US" sz="4400"/>
              <a:t>THANK YOU! </a:t>
            </a:r>
            <a:br>
              <a:rPr lang="en-US" sz="4400"/>
            </a:br>
            <a:br>
              <a:rPr lang="en-US" sz="4400"/>
            </a:br>
            <a:r>
              <a:rPr lang="en-US" sz="4400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A close up of a map&#10;&#10;Description generated with high confidence" id="425" name="Google Shape;42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475" y="2038622"/>
            <a:ext cx="9502035" cy="415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A screenshot of a map&#10;&#10;Description generated with very high confidence" id="431" name="Google Shape;43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756" y="2386013"/>
            <a:ext cx="72009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high confidence" id="436" name="Google Shape;4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2130812"/>
            <a:ext cx="10677525" cy="35679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6"/>
          <p:cNvSpPr txBox="1"/>
          <p:nvPr/>
        </p:nvSpPr>
        <p:spPr>
          <a:xfrm>
            <a:off x="3743325" y="1152525"/>
            <a:ext cx="550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Years Artists were active on Billboard top 100's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096000" y="2224216"/>
            <a:ext cx="6096000" cy="17381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6451600" y="2338928"/>
            <a:ext cx="52959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>
                <a:solidFill>
                  <a:schemeClr val="dk2"/>
                </a:solidFill>
              </a:rPr>
              <a:t>THE DEGRADATION OF LOVE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965199" y="1428941"/>
            <a:ext cx="4330701" cy="4009056"/>
            <a:chOff x="0" y="501132"/>
            <a:chExt cx="4330701" cy="4009056"/>
          </a:xfrm>
        </p:grpSpPr>
        <p:cxnSp>
          <p:nvCxnSpPr>
            <p:cNvPr id="124" name="Google Shape;124;p2"/>
            <p:cNvCxnSpPr/>
            <p:nvPr/>
          </p:nvCxnSpPr>
          <p:spPr>
            <a:xfrm>
              <a:off x="0" y="2505660"/>
              <a:ext cx="4330701" cy="0"/>
            </a:xfrm>
            <a:prstGeom prst="straightConnector1">
              <a:avLst/>
            </a:prstGeom>
            <a:solidFill>
              <a:schemeClr val="lt1">
                <a:alpha val="89019"/>
              </a:schemeClr>
            </a:solidFill>
            <a:ln cap="flat" cmpd="sng" w="19050">
              <a:solidFill>
                <a:srgbClr val="D5581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25" name="Google Shape;125;p2"/>
            <p:cNvSpPr/>
            <p:nvPr/>
          </p:nvSpPr>
          <p:spPr>
            <a:xfrm rot="8100000">
              <a:off x="70908" y="594963"/>
              <a:ext cx="333514" cy="333514"/>
            </a:xfrm>
            <a:prstGeom prst="teardrop">
              <a:avLst>
                <a:gd fmla="val 115000" name="adj"/>
              </a:avLst>
            </a:prstGeom>
            <a:solidFill>
              <a:srgbClr val="D55813"/>
            </a:solidFill>
            <a:ln cap="flat" cmpd="sng" w="12700">
              <a:solidFill>
                <a:srgbClr val="D558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07958" y="632014"/>
              <a:ext cx="259413" cy="259413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73495" y="1022309"/>
              <a:ext cx="1423639" cy="1483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473495" y="1022309"/>
              <a:ext cx="1423639" cy="1483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"Sunshine on a cloudy day"</a:t>
              </a:r>
              <a:b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 Temptations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3495" y="501132"/>
              <a:ext cx="1423639" cy="52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473495" y="501132"/>
              <a:ext cx="1423639" cy="52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1965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237665" y="1022309"/>
              <a:ext cx="0" cy="1483351"/>
            </a:xfrm>
            <a:prstGeom prst="straightConnector1">
              <a:avLst/>
            </a:prstGeom>
            <a:noFill/>
            <a:ln cap="flat" cmpd="sng" w="12700">
              <a:solidFill>
                <a:srgbClr val="D5581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2"/>
            <p:cNvSpPr/>
            <p:nvPr/>
          </p:nvSpPr>
          <p:spPr>
            <a:xfrm>
              <a:off x="219974" y="2458754"/>
              <a:ext cx="84898" cy="93811"/>
            </a:xfrm>
            <a:prstGeom prst="ellipse">
              <a:avLst/>
            </a:prstGeom>
            <a:solidFill>
              <a:srgbClr val="D5581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-2700000">
              <a:off x="2502639" y="4082843"/>
              <a:ext cx="333514" cy="333514"/>
            </a:xfrm>
            <a:prstGeom prst="teardrop">
              <a:avLst>
                <a:gd fmla="val 115000" name="adj"/>
              </a:avLst>
            </a:prstGeom>
            <a:solidFill>
              <a:srgbClr val="E29621"/>
            </a:solidFill>
            <a:ln cap="flat" cmpd="sng" w="12700">
              <a:solidFill>
                <a:srgbClr val="E29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539689" y="4119893"/>
              <a:ext cx="259413" cy="259413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905226" y="2505660"/>
              <a:ext cx="1423639" cy="1483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905226" y="2505660"/>
              <a:ext cx="1423639" cy="1483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5250" lIns="0" spcFirstLastPara="1" rIns="9525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"Hey, what's up, hello" </a:t>
              </a:r>
              <a:b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</a:br>
              <a:r>
                <a:rPr b="0" i="0" lang="en-US" sz="15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Fetty Wap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05226" y="3989011"/>
              <a:ext cx="1423639" cy="52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2905226" y="3989011"/>
              <a:ext cx="1423639" cy="52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2015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2669396" y="2505660"/>
              <a:ext cx="0" cy="1483351"/>
            </a:xfrm>
            <a:prstGeom prst="straightConnector1">
              <a:avLst/>
            </a:prstGeom>
            <a:noFill/>
            <a:ln cap="flat" cmpd="sng" w="12700">
              <a:solidFill>
                <a:srgbClr val="E2962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2651705" y="2458754"/>
              <a:ext cx="84898" cy="93811"/>
            </a:xfrm>
            <a:prstGeom prst="ellipse">
              <a:avLst/>
            </a:prstGeom>
            <a:solidFill>
              <a:srgbClr val="E2962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2311288" y="2818215"/>
            <a:ext cx="7567342" cy="2732964"/>
            <a:chOff x="0" y="341620"/>
            <a:chExt cx="7567342" cy="2732964"/>
          </a:xfrm>
        </p:grpSpPr>
        <p:cxnSp>
          <p:nvCxnSpPr>
            <p:cNvPr id="147" name="Google Shape;147;p3"/>
            <p:cNvCxnSpPr/>
            <p:nvPr/>
          </p:nvCxnSpPr>
          <p:spPr>
            <a:xfrm>
              <a:off x="0" y="1708102"/>
              <a:ext cx="7567342" cy="0"/>
            </a:xfrm>
            <a:prstGeom prst="straightConnector1">
              <a:avLst/>
            </a:prstGeom>
            <a:solidFill>
              <a:schemeClr val="lt1">
                <a:alpha val="89019"/>
              </a:schemeClr>
            </a:solidFill>
            <a:ln cap="flat" cmpd="sng" w="19050">
              <a:solidFill>
                <a:srgbClr val="D55813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48" name="Google Shape;148;p3"/>
            <p:cNvSpPr/>
            <p:nvPr/>
          </p:nvSpPr>
          <p:spPr>
            <a:xfrm rot="8100000">
              <a:off x="54715" y="393650"/>
              <a:ext cx="251224" cy="251224"/>
            </a:xfrm>
            <a:prstGeom prst="teardrop">
              <a:avLst>
                <a:gd fmla="val 115000" name="adj"/>
              </a:avLst>
            </a:prstGeom>
            <a:solidFill>
              <a:srgbClr val="D55813"/>
            </a:solidFill>
            <a:ln cap="flat" cmpd="sng" w="12700">
              <a:solidFill>
                <a:srgbClr val="D558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2624" y="421559"/>
              <a:ext cx="195406" cy="195406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57970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357970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7970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357970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180327" y="696905"/>
              <a:ext cx="0" cy="1011196"/>
            </a:xfrm>
            <a:prstGeom prst="straightConnector1">
              <a:avLst/>
            </a:prstGeom>
            <a:noFill/>
            <a:ln cap="flat" cmpd="sng" w="12700">
              <a:solidFill>
                <a:srgbClr val="D55813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147604" y="1676126"/>
              <a:ext cx="63951" cy="63951"/>
            </a:xfrm>
            <a:prstGeom prst="ellipse">
              <a:avLst/>
            </a:prstGeom>
            <a:solidFill>
              <a:srgbClr val="D5581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 rot="-2700000">
              <a:off x="1313263" y="2771329"/>
              <a:ext cx="251224" cy="251224"/>
            </a:xfrm>
            <a:prstGeom prst="teardrop">
              <a:avLst>
                <a:gd fmla="val 115000" name="adj"/>
              </a:avLst>
            </a:prstGeom>
            <a:solidFill>
              <a:srgbClr val="D96616"/>
            </a:solidFill>
            <a:ln cap="flat" cmpd="sng" w="12700">
              <a:solidFill>
                <a:srgbClr val="D966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41172" y="2799238"/>
              <a:ext cx="195406" cy="195406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16518" y="1708102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1616518" y="1708102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5250" lIns="0" spcFirstLastPara="1" rIns="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616518" y="2719299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1616518" y="2719299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3"/>
            <p:cNvCxnSpPr/>
            <p:nvPr/>
          </p:nvCxnSpPr>
          <p:spPr>
            <a:xfrm>
              <a:off x="1438876" y="1708102"/>
              <a:ext cx="0" cy="1011196"/>
            </a:xfrm>
            <a:prstGeom prst="straightConnector1">
              <a:avLst/>
            </a:prstGeom>
            <a:noFill/>
            <a:ln cap="flat" cmpd="sng" w="12700">
              <a:solidFill>
                <a:srgbClr val="D9661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1406153" y="1676126"/>
              <a:ext cx="63951" cy="63951"/>
            </a:xfrm>
            <a:prstGeom prst="ellipse">
              <a:avLst/>
            </a:prstGeom>
            <a:solidFill>
              <a:srgbClr val="D9661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rot="8100000">
              <a:off x="2571812" y="393650"/>
              <a:ext cx="251224" cy="251224"/>
            </a:xfrm>
            <a:prstGeom prst="teardrop">
              <a:avLst>
                <a:gd fmla="val 115000" name="adj"/>
              </a:avLst>
            </a:prstGeom>
            <a:solidFill>
              <a:srgbClr val="DD7719"/>
            </a:solidFill>
            <a:ln cap="flat" cmpd="sng" w="12700">
              <a:solidFill>
                <a:srgbClr val="DD7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99721" y="421559"/>
              <a:ext cx="195406" cy="195406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875067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2875067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875067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2875067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3"/>
            <p:cNvCxnSpPr/>
            <p:nvPr/>
          </p:nvCxnSpPr>
          <p:spPr>
            <a:xfrm>
              <a:off x="2697424" y="696905"/>
              <a:ext cx="0" cy="1011196"/>
            </a:xfrm>
            <a:prstGeom prst="straightConnector1">
              <a:avLst/>
            </a:prstGeom>
            <a:noFill/>
            <a:ln cap="flat" cmpd="sng" w="12700">
              <a:solidFill>
                <a:srgbClr val="DD7719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2664701" y="1676126"/>
              <a:ext cx="63951" cy="63951"/>
            </a:xfrm>
            <a:prstGeom prst="ellipse">
              <a:avLst/>
            </a:prstGeom>
            <a:solidFill>
              <a:srgbClr val="DD771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700000">
              <a:off x="3830360" y="2771329"/>
              <a:ext cx="251224" cy="251224"/>
            </a:xfrm>
            <a:prstGeom prst="teardrop">
              <a:avLst>
                <a:gd fmla="val 115000" name="adj"/>
              </a:avLst>
            </a:prstGeom>
            <a:solidFill>
              <a:srgbClr val="E2871B"/>
            </a:solidFill>
            <a:ln cap="flat" cmpd="sng" w="12700">
              <a:solidFill>
                <a:srgbClr val="E287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58269" y="2799238"/>
              <a:ext cx="195406" cy="195406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133615" y="1708102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4133615" y="1708102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5250" lIns="0" spcFirstLastPara="1" rIns="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133615" y="2719299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4133615" y="2719299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1990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3"/>
            <p:cNvCxnSpPr/>
            <p:nvPr/>
          </p:nvCxnSpPr>
          <p:spPr>
            <a:xfrm>
              <a:off x="3955973" y="1708102"/>
              <a:ext cx="0" cy="1011196"/>
            </a:xfrm>
            <a:prstGeom prst="straightConnector1">
              <a:avLst/>
            </a:prstGeom>
            <a:noFill/>
            <a:ln cap="flat" cmpd="sng" w="12700">
              <a:solidFill>
                <a:srgbClr val="E2871B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3923249" y="1676126"/>
              <a:ext cx="63951" cy="63951"/>
            </a:xfrm>
            <a:prstGeom prst="ellipse">
              <a:avLst/>
            </a:prstGeom>
            <a:solidFill>
              <a:srgbClr val="E2871B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8100000">
              <a:off x="5088909" y="393650"/>
              <a:ext cx="251224" cy="251224"/>
            </a:xfrm>
            <a:prstGeom prst="teardrop">
              <a:avLst>
                <a:gd fmla="val 115000" name="adj"/>
              </a:avLst>
            </a:prstGeom>
            <a:solidFill>
              <a:srgbClr val="E29621"/>
            </a:solidFill>
            <a:ln cap="flat" cmpd="sng" w="12700">
              <a:solidFill>
                <a:srgbClr val="E29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116818" y="421559"/>
              <a:ext cx="195406" cy="195406"/>
            </a:xfrm>
            <a:prstGeom prst="ellipse">
              <a:avLst/>
            </a:prstGeom>
            <a:solidFill>
              <a:schemeClr val="lt1">
                <a:alpha val="8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392164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5392164" y="696905"/>
              <a:ext cx="2098055" cy="1011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392164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5392164" y="341620"/>
              <a:ext cx="2098055" cy="355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3"/>
            <p:cNvCxnSpPr/>
            <p:nvPr/>
          </p:nvCxnSpPr>
          <p:spPr>
            <a:xfrm>
              <a:off x="5214521" y="696905"/>
              <a:ext cx="0" cy="1011196"/>
            </a:xfrm>
            <a:prstGeom prst="straightConnector1">
              <a:avLst/>
            </a:prstGeom>
            <a:noFill/>
            <a:ln cap="flat" cmpd="sng" w="12700">
              <a:solidFill>
                <a:srgbClr val="E2962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3"/>
            <p:cNvSpPr/>
            <p:nvPr/>
          </p:nvSpPr>
          <p:spPr>
            <a:xfrm>
              <a:off x="5181798" y="1676126"/>
              <a:ext cx="63951" cy="63951"/>
            </a:xfrm>
            <a:prstGeom prst="ellipse">
              <a:avLst/>
            </a:prstGeom>
            <a:solidFill>
              <a:srgbClr val="E2962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 txBox="1"/>
          <p:nvPr/>
        </p:nvSpPr>
        <p:spPr>
          <a:xfrm>
            <a:off x="0" y="3429000"/>
            <a:ext cx="2396055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RELATIONSHIP FOCUS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9788972" y="3429000"/>
            <a:ext cx="21219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DANCE / PARTYING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TOP WORDS IN EACH DECADE</a:t>
            </a:r>
            <a:endParaRPr/>
          </a:p>
        </p:txBody>
      </p:sp>
      <p:grpSp>
        <p:nvGrpSpPr>
          <p:cNvPr id="195" name="Google Shape;195;p4"/>
          <p:cNvGrpSpPr/>
          <p:nvPr/>
        </p:nvGrpSpPr>
        <p:grpSpPr>
          <a:xfrm>
            <a:off x="171805" y="3105288"/>
            <a:ext cx="11800764" cy="2549219"/>
            <a:chOff x="355" y="962162"/>
            <a:chExt cx="11800764" cy="2549219"/>
          </a:xfrm>
        </p:grpSpPr>
        <p:sp>
          <p:nvSpPr>
            <p:cNvPr id="196" name="Google Shape;196;p4"/>
            <p:cNvSpPr/>
            <p:nvPr/>
          </p:nvSpPr>
          <p:spPr>
            <a:xfrm>
              <a:off x="617347" y="973109"/>
              <a:ext cx="664453" cy="6644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1960: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Sweet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Girl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Good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48012" y="973109"/>
              <a:ext cx="664453" cy="6644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231019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2231019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1970: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231019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2231019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Sweet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Hot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Funk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Boogie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078676" y="973109"/>
              <a:ext cx="664453" cy="6644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461683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4461683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1980: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61683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4461683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Like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7309340" y="973109"/>
              <a:ext cx="664453" cy="66445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692347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6692347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1990: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692347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6692347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Promise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[insert profanity here]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0029839" y="962162"/>
              <a:ext cx="664453" cy="66445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9412846" y="1762021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9412846" y="1762021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rbe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2000: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8923012" y="2088857"/>
              <a:ext cx="2878107" cy="1422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8923012" y="2088857"/>
              <a:ext cx="2878107" cy="1422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Girl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Shake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[insert more profanity here]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1" name="Google Shape;221;p4"/>
          <p:cNvCxnSpPr/>
          <p:nvPr/>
        </p:nvCxnSpPr>
        <p:spPr>
          <a:xfrm>
            <a:off x="1471613" y="4329113"/>
            <a:ext cx="15430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2" name="Google Shape;222;p4"/>
          <p:cNvCxnSpPr/>
          <p:nvPr/>
        </p:nvCxnSpPr>
        <p:spPr>
          <a:xfrm>
            <a:off x="3695698" y="4324346"/>
            <a:ext cx="15430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3" name="Google Shape;223;p4"/>
          <p:cNvCxnSpPr/>
          <p:nvPr/>
        </p:nvCxnSpPr>
        <p:spPr>
          <a:xfrm>
            <a:off x="5924566" y="4324346"/>
            <a:ext cx="15430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4" name="Google Shape;224;p4"/>
          <p:cNvCxnSpPr/>
          <p:nvPr/>
        </p:nvCxnSpPr>
        <p:spPr>
          <a:xfrm>
            <a:off x="8224834" y="4324345"/>
            <a:ext cx="194786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5" name="Google Shape;225;p4"/>
          <p:cNvSpPr/>
          <p:nvPr/>
        </p:nvSpPr>
        <p:spPr>
          <a:xfrm>
            <a:off x="50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3990709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6002555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7981368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9993248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2011862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1203957" y="212301"/>
            <a:ext cx="97842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1960 TOP WORDS</a:t>
            </a:r>
            <a:endParaRPr/>
          </a:p>
        </p:txBody>
      </p:sp>
      <p:sp>
        <p:nvSpPr>
          <p:cNvPr descr="Heart" id="236" name="Google Shape;236;p6"/>
          <p:cNvSpPr/>
          <p:nvPr/>
        </p:nvSpPr>
        <p:spPr>
          <a:xfrm>
            <a:off x="2623192" y="2164412"/>
            <a:ext cx="971634" cy="893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6"/>
          <p:cNvGrpSpPr/>
          <p:nvPr/>
        </p:nvGrpSpPr>
        <p:grpSpPr>
          <a:xfrm>
            <a:off x="2139660" y="3968769"/>
            <a:ext cx="1898437" cy="1378738"/>
            <a:chOff x="355" y="2078850"/>
            <a:chExt cx="1898437" cy="1378738"/>
          </a:xfrm>
        </p:grpSpPr>
        <p:sp>
          <p:nvSpPr>
            <p:cNvPr id="238" name="Google Shape;238;p6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Sweet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Girl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Good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2139660" y="3300408"/>
            <a:ext cx="1898437" cy="284765"/>
            <a:chOff x="355" y="1744395"/>
            <a:chExt cx="1898437" cy="284765"/>
          </a:xfrm>
        </p:grpSpPr>
        <p:sp>
          <p:nvSpPr>
            <p:cNvPr id="241" name="Google Shape;241;p6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1960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necklace&#10;&#10;Description generated with very high confidence" id="243" name="Google Shape;2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000" y="1830025"/>
            <a:ext cx="5378674" cy="47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1970 TOP WORDS</a:t>
            </a:r>
            <a:endParaRPr/>
          </a:p>
        </p:txBody>
      </p:sp>
      <p:grpSp>
        <p:nvGrpSpPr>
          <p:cNvPr id="255" name="Google Shape;255;p7"/>
          <p:cNvGrpSpPr/>
          <p:nvPr/>
        </p:nvGrpSpPr>
        <p:grpSpPr>
          <a:xfrm>
            <a:off x="2139660" y="3968769"/>
            <a:ext cx="1898437" cy="2417744"/>
            <a:chOff x="355" y="2078850"/>
            <a:chExt cx="1898437" cy="1378738"/>
          </a:xfrm>
        </p:grpSpPr>
        <p:sp>
          <p:nvSpPr>
            <p:cNvPr id="256" name="Google Shape;256;p7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Sweet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Funk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Boogie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7"/>
          <p:cNvGrpSpPr/>
          <p:nvPr/>
        </p:nvGrpSpPr>
        <p:grpSpPr>
          <a:xfrm>
            <a:off x="2139660" y="3300408"/>
            <a:ext cx="1898437" cy="284765"/>
            <a:chOff x="355" y="1744395"/>
            <a:chExt cx="1898437" cy="284765"/>
          </a:xfrm>
        </p:grpSpPr>
        <p:sp>
          <p:nvSpPr>
            <p:cNvPr id="259" name="Google Shape;259;p7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1970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Dance" id="261" name="Google Shape;261;p7"/>
          <p:cNvSpPr/>
          <p:nvPr/>
        </p:nvSpPr>
        <p:spPr>
          <a:xfrm>
            <a:off x="2603061" y="2212498"/>
            <a:ext cx="971634" cy="8961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necklace&#10;&#10;Description generated with very high confidence" id="262" name="Google Shape;2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950" y="1792925"/>
            <a:ext cx="6266000" cy="49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/>
          <p:nvPr/>
        </p:nvSpPr>
        <p:spPr>
          <a:xfrm>
            <a:off x="50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3990709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6002555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7981368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9993248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2011862" y="6576125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1980 TOP WORDS</a:t>
            </a:r>
            <a:endParaRPr/>
          </a:p>
        </p:txBody>
      </p:sp>
      <p:grpSp>
        <p:nvGrpSpPr>
          <p:cNvPr id="274" name="Google Shape;274;p8"/>
          <p:cNvGrpSpPr/>
          <p:nvPr/>
        </p:nvGrpSpPr>
        <p:grpSpPr>
          <a:xfrm>
            <a:off x="2139660" y="3968769"/>
            <a:ext cx="1898437" cy="2417744"/>
            <a:chOff x="355" y="2078850"/>
            <a:chExt cx="1898437" cy="1378738"/>
          </a:xfrm>
        </p:grpSpPr>
        <p:sp>
          <p:nvSpPr>
            <p:cNvPr id="275" name="Google Shape;275;p8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Like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Heart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Beat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2139660" y="3300408"/>
            <a:ext cx="1898437" cy="284765"/>
            <a:chOff x="355" y="1744395"/>
            <a:chExt cx="1898437" cy="284765"/>
          </a:xfrm>
        </p:grpSpPr>
        <p:sp>
          <p:nvSpPr>
            <p:cNvPr id="278" name="Google Shape;278;p8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1980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Love Letter" id="280" name="Google Shape;280;p8"/>
          <p:cNvSpPr/>
          <p:nvPr/>
        </p:nvSpPr>
        <p:spPr>
          <a:xfrm>
            <a:off x="2604246" y="2212498"/>
            <a:ext cx="969264" cy="8961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generated with high confidence"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550" y="1792925"/>
            <a:ext cx="6226349" cy="479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8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1990 TOP WORDS</a:t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1671289" y="3883773"/>
            <a:ext cx="2835178" cy="2417744"/>
            <a:chOff x="355" y="2078850"/>
            <a:chExt cx="1898437" cy="1378738"/>
          </a:xfrm>
        </p:grpSpPr>
        <p:sp>
          <p:nvSpPr>
            <p:cNvPr id="294" name="Google Shape;294;p9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Promise</a:t>
              </a:r>
              <a:endPara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Feel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[</a:t>
              </a: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Curse Word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2139660" y="3300408"/>
            <a:ext cx="1898437" cy="284765"/>
            <a:chOff x="355" y="1744395"/>
            <a:chExt cx="1898437" cy="284765"/>
          </a:xfrm>
        </p:grpSpPr>
        <p:sp>
          <p:nvSpPr>
            <p:cNvPr id="297" name="Google Shape;297;p9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1990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Dance steps" id="299" name="Google Shape;299;p9"/>
          <p:cNvSpPr/>
          <p:nvPr/>
        </p:nvSpPr>
        <p:spPr>
          <a:xfrm>
            <a:off x="2604246" y="2212498"/>
            <a:ext cx="969264" cy="8961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reen, holding, small, table&#10;&#10;Description generated with very high confidence" id="300" name="Google Shape;3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1792925"/>
            <a:ext cx="6065751" cy="4717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301" name="Google Shape;3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0068" y="6006482"/>
            <a:ext cx="542977" cy="542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ning" id="302" name="Google Shape;30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86999" y="5240019"/>
            <a:ext cx="674125" cy="547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303" name="Google Shape;3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10542" y="4529802"/>
            <a:ext cx="535263" cy="53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bel"/>
              <a:buNone/>
            </a:pPr>
            <a:r>
              <a:rPr lang="en-US"/>
              <a:t>2000 TOP WORDS</a:t>
            </a:r>
            <a:endParaRPr/>
          </a:p>
        </p:txBody>
      </p:sp>
      <p:grpSp>
        <p:nvGrpSpPr>
          <p:cNvPr id="315" name="Google Shape;315;p10"/>
          <p:cNvGrpSpPr/>
          <p:nvPr/>
        </p:nvGrpSpPr>
        <p:grpSpPr>
          <a:xfrm>
            <a:off x="757238" y="3883773"/>
            <a:ext cx="4529137" cy="2417744"/>
            <a:chOff x="355" y="2078850"/>
            <a:chExt cx="1898437" cy="1378738"/>
          </a:xfrm>
        </p:grpSpPr>
        <p:sp>
          <p:nvSpPr>
            <p:cNvPr id="316" name="Google Shape;316;p10"/>
            <p:cNvSpPr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355" y="2078850"/>
              <a:ext cx="1898437" cy="1378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Girl</a:t>
              </a:r>
              <a:endPara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Boom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Shake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rbe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[</a:t>
              </a:r>
              <a:r>
                <a:rPr lang="en-US" sz="2400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Curse Word</a:t>
              </a:r>
              <a:r>
                <a:rPr b="0" i="0" lang="en-US" sz="2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0"/>
          <p:cNvGrpSpPr/>
          <p:nvPr/>
        </p:nvGrpSpPr>
        <p:grpSpPr>
          <a:xfrm>
            <a:off x="2139660" y="3300408"/>
            <a:ext cx="1898437" cy="284765"/>
            <a:chOff x="355" y="1744395"/>
            <a:chExt cx="1898437" cy="284765"/>
          </a:xfrm>
        </p:grpSpPr>
        <p:sp>
          <p:nvSpPr>
            <p:cNvPr id="319" name="Google Shape;319;p10"/>
            <p:cNvSpPr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355" y="1744395"/>
              <a:ext cx="1898437" cy="28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rbe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2000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close up of a map&#10;&#10;Description generated with high confidence" id="321" name="Google Shape;3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409" y="1779425"/>
            <a:ext cx="5672065" cy="479439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phones" id="322" name="Google Shape;322;p10"/>
          <p:cNvSpPr/>
          <p:nvPr/>
        </p:nvSpPr>
        <p:spPr>
          <a:xfrm>
            <a:off x="2604246" y="2254996"/>
            <a:ext cx="969264" cy="8961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50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‘60s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3990709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‘80s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6002555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‘90s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798136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F9E9D2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‘00s Top Words</a:t>
            </a:r>
            <a:endParaRPr b="0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9993248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2011862" y="6588000"/>
            <a:ext cx="2198700" cy="2700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’70s Top Words</a:t>
            </a:r>
            <a:endParaRPr b="1" i="0" sz="14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2019-10-19T21:46:47Z</dcterms:created>
  <dc:creator>Microsoft Office User</dc:creator>
</cp:coreProperties>
</file>