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5" r:id="rId1"/>
  </p:sldMasterIdLst>
  <p:notesMasterIdLst>
    <p:notesMasterId r:id="rId24"/>
  </p:notesMasterIdLst>
  <p:sldIdLst>
    <p:sldId id="258" r:id="rId2"/>
    <p:sldId id="257" r:id="rId3"/>
    <p:sldId id="259" r:id="rId4"/>
    <p:sldId id="260" r:id="rId5"/>
    <p:sldId id="261" r:id="rId6"/>
    <p:sldId id="269" r:id="rId7"/>
    <p:sldId id="262" r:id="rId8"/>
    <p:sldId id="274" r:id="rId9"/>
    <p:sldId id="263" r:id="rId10"/>
    <p:sldId id="272" r:id="rId11"/>
    <p:sldId id="276" r:id="rId12"/>
    <p:sldId id="264" r:id="rId13"/>
    <p:sldId id="265" r:id="rId14"/>
    <p:sldId id="266" r:id="rId15"/>
    <p:sldId id="267" r:id="rId16"/>
    <p:sldId id="277" r:id="rId17"/>
    <p:sldId id="278" r:id="rId18"/>
    <p:sldId id="275" r:id="rId19"/>
    <p:sldId id="268" r:id="rId20"/>
    <p:sldId id="270" r:id="rId21"/>
    <p:sldId id="271"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64" d="100"/>
          <a:sy n="64" d="100"/>
        </p:scale>
        <p:origin x="6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7B000-07E2-4442-BA0A-3B64A52C3E05}" type="datetimeFigureOut">
              <a:rPr lang="en-US" smtClean="0"/>
              <a:t>5/30/2020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5D956-37CC-4A34-8E51-F0DB6EA26B81}" type="slidenum">
              <a:rPr lang="en-US" smtClean="0"/>
              <a:t>‹#›</a:t>
            </a:fld>
            <a:endParaRPr lang="en-US"/>
          </a:p>
        </p:txBody>
      </p:sp>
    </p:spTree>
    <p:extLst>
      <p:ext uri="{BB962C8B-B14F-4D97-AF65-F5344CB8AC3E}">
        <p14:creationId xmlns:p14="http://schemas.microsoft.com/office/powerpoint/2010/main" val="199564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95D956-37CC-4A34-8E51-F0DB6EA26B81}" type="slidenum">
              <a:rPr lang="en-US" smtClean="0"/>
              <a:t>15</a:t>
            </a:fld>
            <a:endParaRPr lang="en-US"/>
          </a:p>
        </p:txBody>
      </p:sp>
    </p:spTree>
    <p:extLst>
      <p:ext uri="{BB962C8B-B14F-4D97-AF65-F5344CB8AC3E}">
        <p14:creationId xmlns:p14="http://schemas.microsoft.com/office/powerpoint/2010/main" val="174587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364C21-F856-463E-8128-FE945EFC6E6F}" type="datetime1">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107209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327FB-B135-47CD-8988-F832E4C648F9}" type="datetime1">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299467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39366-FB1F-41C1-AA3D-B739379F7F52}" type="datetime1">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2226F4-BACD-420C-9993-BCBDD97ED67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302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ABCFD1-D842-4C52-8920-2A0971B4B7BF}" type="datetime1">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35654347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ABCFD1-D842-4C52-8920-2A0971B4B7BF}" type="datetime1">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2226F4-BACD-420C-9993-BCBDD97ED67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19610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ABCFD1-D842-4C52-8920-2A0971B4B7BF}" type="datetime1">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297130524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A3A68-9C3A-4D46-AEA8-8EE3B7F2AB7E}" type="datetime1">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878523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D1CFB-5D98-4A47-B222-3A9CD9071294}" type="datetime1">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389618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Date Placeholder 6">
            <a:extLst>
              <a:ext uri="{FF2B5EF4-FFF2-40B4-BE49-F238E27FC236}">
                <a16:creationId xmlns:a16="http://schemas.microsoft.com/office/drawing/2014/main" id="{43A8AA38-E6B5-4BE1-98ED-ABF16E6B217E}"/>
              </a:ext>
            </a:extLst>
          </p:cNvPr>
          <p:cNvSpPr>
            <a:spLocks noGrp="1"/>
          </p:cNvSpPr>
          <p:nvPr>
            <p:ph type="dt" sz="half" idx="10"/>
          </p:nvPr>
        </p:nvSpPr>
        <p:spPr/>
        <p:txBody>
          <a:bodyPr/>
          <a:lstStyle/>
          <a:p>
            <a:fld id="{09ABCFD1-D842-4C52-8920-2A0971B4B7BF}" type="datetime1">
              <a:rPr lang="en-US" smtClean="0"/>
              <a:t>5/30/2020</a:t>
            </a:fld>
            <a:endParaRPr lang="en-US"/>
          </a:p>
        </p:txBody>
      </p:sp>
      <p:sp>
        <p:nvSpPr>
          <p:cNvPr id="10" name="Footer Placeholder 9">
            <a:extLst>
              <a:ext uri="{FF2B5EF4-FFF2-40B4-BE49-F238E27FC236}">
                <a16:creationId xmlns:a16="http://schemas.microsoft.com/office/drawing/2014/main" id="{DC1F32D7-4A41-4312-9B2D-94BECA3690F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5F0CA42E-78D5-416D-BD87-E4FFD3A6F581}"/>
              </a:ext>
            </a:extLst>
          </p:cNvPr>
          <p:cNvSpPr>
            <a:spLocks noGrp="1"/>
          </p:cNvSpPr>
          <p:nvPr>
            <p:ph type="sldNum" sz="quarter" idx="12"/>
          </p:nvPr>
        </p:nvSpPr>
        <p:spPr/>
        <p:txBody>
          <a:bodyPr/>
          <a:lstStyle/>
          <a:p>
            <a:fld id="{042226F4-BACD-420C-9993-BCBDD97ED671}" type="slidenum">
              <a:rPr lang="en-US" smtClean="0"/>
              <a:t>‹#›</a:t>
            </a:fld>
            <a:endParaRPr lang="en-US" dirty="0"/>
          </a:p>
        </p:txBody>
      </p:sp>
      <p:sp>
        <p:nvSpPr>
          <p:cNvPr id="12" name="Title 11">
            <a:extLst>
              <a:ext uri="{FF2B5EF4-FFF2-40B4-BE49-F238E27FC236}">
                <a16:creationId xmlns:a16="http://schemas.microsoft.com/office/drawing/2014/main" id="{D3989DED-2281-4972-B537-7E2B47401E5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249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FEA05-277D-4C06-97E2-884E8070FC60}" type="datetime1">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429086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BBEE64-67BA-4A60-9023-C6C86CC57183}" type="datetime1">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105096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7603DF-AFE1-49E3-9A54-8636A4A6B6E9}" type="datetime1">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337146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AEE09C-D67A-4B04-BD41-C224D9454E7A}" type="datetime1">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259258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4BC8A-3759-4F1D-9044-4B4C472A2911}" type="datetime1">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260621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D607F-A756-415F-BCDE-7CF6DDCADB31}" type="datetime1">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75230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0AC95F-8FE9-4D79-A139-1B0987F325F1}" type="datetime1">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2226F4-BACD-420C-9993-BCBDD97ED671}" type="slidenum">
              <a:rPr lang="en-US" smtClean="0"/>
              <a:t>‹#›</a:t>
            </a:fld>
            <a:endParaRPr lang="en-US"/>
          </a:p>
        </p:txBody>
      </p:sp>
    </p:spTree>
    <p:extLst>
      <p:ext uri="{BB962C8B-B14F-4D97-AF65-F5344CB8AC3E}">
        <p14:creationId xmlns:p14="http://schemas.microsoft.com/office/powerpoint/2010/main" val="340191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ABCFD1-D842-4C52-8920-2A0971B4B7BF}" type="datetime1">
              <a:rPr lang="en-US" smtClean="0"/>
              <a:t>5/30/2020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42226F4-BACD-420C-9993-BCBDD97ED671}" type="slidenum">
              <a:rPr lang="en-US" smtClean="0"/>
              <a:t>‹#›</a:t>
            </a:fld>
            <a:endParaRPr lang="en-US"/>
          </a:p>
        </p:txBody>
      </p:sp>
    </p:spTree>
    <p:extLst>
      <p:ext uri="{BB962C8B-B14F-4D97-AF65-F5344CB8AC3E}">
        <p14:creationId xmlns:p14="http://schemas.microsoft.com/office/powerpoint/2010/main" val="41266218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4">
            <a:extLst>
              <a:ext uri="{FF2B5EF4-FFF2-40B4-BE49-F238E27FC236}">
                <a16:creationId xmlns:a16="http://schemas.microsoft.com/office/drawing/2014/main" id="{EA18F683-C9E8-41B2-A008-4AF632302B0B}"/>
              </a:ext>
            </a:extLst>
          </p:cNvPr>
          <p:cNvSpPr/>
          <p:nvPr/>
        </p:nvSpPr>
        <p:spPr>
          <a:xfrm>
            <a:off x="1123376" y="140329"/>
            <a:ext cx="1116571" cy="1116965"/>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5" name="TextBox 4">
            <a:extLst>
              <a:ext uri="{FF2B5EF4-FFF2-40B4-BE49-F238E27FC236}">
                <a16:creationId xmlns:a16="http://schemas.microsoft.com/office/drawing/2014/main" id="{1267E98E-28D0-4A84-872E-E32457A9E224}"/>
              </a:ext>
            </a:extLst>
          </p:cNvPr>
          <p:cNvSpPr txBox="1"/>
          <p:nvPr/>
        </p:nvSpPr>
        <p:spPr>
          <a:xfrm>
            <a:off x="3210560" y="1553646"/>
            <a:ext cx="5770880" cy="369332"/>
          </a:xfrm>
          <a:prstGeom prst="rect">
            <a:avLst/>
          </a:prstGeom>
          <a:noFill/>
        </p:spPr>
        <p:txBody>
          <a:bodyPr wrap="square" rtlCol="0">
            <a:spAutoFit/>
          </a:bodyPr>
          <a:lstStyle/>
          <a:p>
            <a:pPr algn="ctr"/>
            <a:r>
              <a:rPr lang="en-US" u="sng" dirty="0"/>
              <a:t>FINAL YEAR PROJECT – PANEL REVIEW</a:t>
            </a:r>
          </a:p>
        </p:txBody>
      </p:sp>
      <p:sp>
        <p:nvSpPr>
          <p:cNvPr id="6" name="TextBox 5">
            <a:extLst>
              <a:ext uri="{FF2B5EF4-FFF2-40B4-BE49-F238E27FC236}">
                <a16:creationId xmlns:a16="http://schemas.microsoft.com/office/drawing/2014/main" id="{92B991F6-A14C-4B2E-8EEB-635EF015F6A5}"/>
              </a:ext>
            </a:extLst>
          </p:cNvPr>
          <p:cNvSpPr txBox="1"/>
          <p:nvPr/>
        </p:nvSpPr>
        <p:spPr>
          <a:xfrm>
            <a:off x="1900582" y="2254859"/>
            <a:ext cx="9448138" cy="1138773"/>
          </a:xfrm>
          <a:prstGeom prst="rect">
            <a:avLst/>
          </a:prstGeom>
          <a:noFill/>
        </p:spPr>
        <p:txBody>
          <a:bodyPr wrap="square" rtlCol="0">
            <a:spAutoFit/>
          </a:bodyPr>
          <a:lstStyle/>
          <a:p>
            <a:pPr algn="ctr"/>
            <a:r>
              <a:rPr lang="en-US" sz="3400" b="1" dirty="0"/>
              <a:t>ANALYSIS OF SPEECH PATTERNS IN CHILDREN FOR DETECTING POTENTIAL DEPRESSION</a:t>
            </a:r>
            <a:endParaRPr lang="en-US" sz="3400" dirty="0"/>
          </a:p>
        </p:txBody>
      </p:sp>
      <p:sp>
        <p:nvSpPr>
          <p:cNvPr id="7" name="TextBox 6">
            <a:extLst>
              <a:ext uri="{FF2B5EF4-FFF2-40B4-BE49-F238E27FC236}">
                <a16:creationId xmlns:a16="http://schemas.microsoft.com/office/drawing/2014/main" id="{2F910808-0924-4278-B0C2-13E80FB2EE4B}"/>
              </a:ext>
            </a:extLst>
          </p:cNvPr>
          <p:cNvSpPr txBox="1"/>
          <p:nvPr/>
        </p:nvSpPr>
        <p:spPr>
          <a:xfrm>
            <a:off x="2624518" y="3692002"/>
            <a:ext cx="6774581" cy="1077218"/>
          </a:xfrm>
          <a:prstGeom prst="rect">
            <a:avLst/>
          </a:prstGeom>
          <a:noFill/>
        </p:spPr>
        <p:txBody>
          <a:bodyPr wrap="square" rtlCol="0">
            <a:spAutoFit/>
          </a:bodyPr>
          <a:lstStyle/>
          <a:p>
            <a:pPr algn="ctr"/>
            <a:r>
              <a:rPr lang="en-US" sz="1600" b="1" u="sng" dirty="0"/>
              <a:t>PROJECT GUIDE </a:t>
            </a:r>
            <a:r>
              <a:rPr lang="en-US" sz="1600" dirty="0"/>
              <a:t>:  </a:t>
            </a:r>
          </a:p>
          <a:p>
            <a:pPr algn="ctr"/>
            <a:endParaRPr lang="en-US" sz="1600" dirty="0"/>
          </a:p>
          <a:p>
            <a:pPr algn="ctr"/>
            <a:r>
              <a:rPr lang="en-US" sz="1600" dirty="0"/>
              <a:t>MRS. NALINI M K </a:t>
            </a:r>
          </a:p>
          <a:p>
            <a:pPr algn="ctr"/>
            <a:r>
              <a:rPr lang="en-US" sz="1600" dirty="0"/>
              <a:t>ASSISTANT PROFESSOR, ISE</a:t>
            </a:r>
          </a:p>
        </p:txBody>
      </p:sp>
      <p:sp>
        <p:nvSpPr>
          <p:cNvPr id="8" name="TextBox 7">
            <a:extLst>
              <a:ext uri="{FF2B5EF4-FFF2-40B4-BE49-F238E27FC236}">
                <a16:creationId xmlns:a16="http://schemas.microsoft.com/office/drawing/2014/main" id="{D74BE6AF-173A-4DF6-9D24-5B224EBBA716}"/>
              </a:ext>
            </a:extLst>
          </p:cNvPr>
          <p:cNvSpPr txBox="1"/>
          <p:nvPr/>
        </p:nvSpPr>
        <p:spPr>
          <a:xfrm>
            <a:off x="2239947" y="5129145"/>
            <a:ext cx="7883090" cy="1354217"/>
          </a:xfrm>
          <a:prstGeom prst="rect">
            <a:avLst/>
          </a:prstGeom>
          <a:noFill/>
        </p:spPr>
        <p:txBody>
          <a:bodyPr wrap="square" rtlCol="0">
            <a:spAutoFit/>
          </a:bodyPr>
          <a:lstStyle/>
          <a:p>
            <a:pPr algn="ctr"/>
            <a:r>
              <a:rPr lang="en-US" sz="1600" b="1" u="sng" dirty="0"/>
              <a:t>SUBMITTED BY </a:t>
            </a:r>
            <a:r>
              <a:rPr lang="en-US" sz="1600" dirty="0"/>
              <a:t>:  </a:t>
            </a:r>
          </a:p>
          <a:p>
            <a:pPr algn="ctr"/>
            <a:r>
              <a:rPr lang="en-US" sz="1600" dirty="0"/>
              <a:t>   </a:t>
            </a:r>
          </a:p>
          <a:p>
            <a:pPr algn="ctr"/>
            <a:r>
              <a:rPr lang="en-US" sz="1600" dirty="0"/>
              <a:t>RASHMI V BHAT (1BM16IS071)</a:t>
            </a:r>
          </a:p>
          <a:p>
            <a:pPr algn="ctr"/>
            <a:r>
              <a:rPr lang="en-US" sz="1600" dirty="0"/>
              <a:t>SANJANA M MOODBAGIL (1BM16IS077) </a:t>
            </a:r>
          </a:p>
          <a:p>
            <a:pPr algn="ctr"/>
            <a:r>
              <a:rPr lang="en-US" sz="1600" dirty="0"/>
              <a:t>SUPREETA ANAND BYATNAL (1BM16IS090)</a:t>
            </a:r>
          </a:p>
        </p:txBody>
      </p:sp>
      <p:sp>
        <p:nvSpPr>
          <p:cNvPr id="2" name="TextBox 1">
            <a:extLst>
              <a:ext uri="{FF2B5EF4-FFF2-40B4-BE49-F238E27FC236}">
                <a16:creationId xmlns:a16="http://schemas.microsoft.com/office/drawing/2014/main" id="{CB236888-6DAD-4FE6-ACD6-397E8045509E}"/>
              </a:ext>
            </a:extLst>
          </p:cNvPr>
          <p:cNvSpPr txBox="1"/>
          <p:nvPr/>
        </p:nvSpPr>
        <p:spPr>
          <a:xfrm>
            <a:off x="4062039" y="362196"/>
            <a:ext cx="5469372" cy="400110"/>
          </a:xfrm>
          <a:prstGeom prst="rect">
            <a:avLst/>
          </a:prstGeom>
          <a:noFill/>
        </p:spPr>
        <p:txBody>
          <a:bodyPr wrap="square" rtlCol="0">
            <a:spAutoFit/>
          </a:bodyPr>
          <a:lstStyle/>
          <a:p>
            <a:r>
              <a:rPr lang="en-US" sz="2000" b="1" dirty="0"/>
              <a:t>BMS COLLEGE OF ENGINEERING </a:t>
            </a:r>
          </a:p>
        </p:txBody>
      </p:sp>
      <p:sp>
        <p:nvSpPr>
          <p:cNvPr id="3" name="TextBox 2">
            <a:extLst>
              <a:ext uri="{FF2B5EF4-FFF2-40B4-BE49-F238E27FC236}">
                <a16:creationId xmlns:a16="http://schemas.microsoft.com/office/drawing/2014/main" id="{E04C2252-9D63-4FA6-8B0B-2A29D117409B}"/>
              </a:ext>
            </a:extLst>
          </p:cNvPr>
          <p:cNvSpPr txBox="1"/>
          <p:nvPr/>
        </p:nvSpPr>
        <p:spPr>
          <a:xfrm>
            <a:off x="2543173" y="850862"/>
            <a:ext cx="7883089" cy="400110"/>
          </a:xfrm>
          <a:prstGeom prst="rect">
            <a:avLst/>
          </a:prstGeom>
          <a:noFill/>
        </p:spPr>
        <p:txBody>
          <a:bodyPr wrap="square" rtlCol="0">
            <a:spAutoFit/>
          </a:bodyPr>
          <a:lstStyle/>
          <a:p>
            <a:r>
              <a:rPr lang="en-US" sz="2000" b="1" dirty="0"/>
              <a:t>DEPARTMENT OF INFORMATION SCIENCE AND ENGINEERING</a:t>
            </a:r>
          </a:p>
        </p:txBody>
      </p:sp>
    </p:spTree>
    <p:extLst>
      <p:ext uri="{BB962C8B-B14F-4D97-AF65-F5344CB8AC3E}">
        <p14:creationId xmlns:p14="http://schemas.microsoft.com/office/powerpoint/2010/main" val="52865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A9D3-5E2A-4D08-B78D-49EAE18578C9}"/>
              </a:ext>
            </a:extLst>
          </p:cNvPr>
          <p:cNvSpPr>
            <a:spLocks noGrp="1"/>
          </p:cNvSpPr>
          <p:nvPr>
            <p:ph type="title"/>
          </p:nvPr>
        </p:nvSpPr>
        <p:spPr>
          <a:xfrm>
            <a:off x="3280313" y="589570"/>
            <a:ext cx="8911687" cy="1280890"/>
          </a:xfrm>
        </p:spPr>
        <p:txBody>
          <a:bodyPr/>
          <a:lstStyle/>
          <a:p>
            <a:r>
              <a:rPr lang="en-US" u="sng" dirty="0"/>
              <a:t>WAVENET AND CNN </a:t>
            </a:r>
          </a:p>
        </p:txBody>
      </p:sp>
      <p:sp>
        <p:nvSpPr>
          <p:cNvPr id="3" name="Content Placeholder 2">
            <a:extLst>
              <a:ext uri="{FF2B5EF4-FFF2-40B4-BE49-F238E27FC236}">
                <a16:creationId xmlns:a16="http://schemas.microsoft.com/office/drawing/2014/main" id="{F2C1A405-060B-4565-B408-4218C7210295}"/>
              </a:ext>
            </a:extLst>
          </p:cNvPr>
          <p:cNvSpPr>
            <a:spLocks noGrp="1"/>
          </p:cNvSpPr>
          <p:nvPr>
            <p:ph idx="1"/>
          </p:nvPr>
        </p:nvSpPr>
        <p:spPr>
          <a:xfrm>
            <a:off x="1310217" y="1870460"/>
            <a:ext cx="9571566" cy="4800599"/>
          </a:xfrm>
        </p:spPr>
        <p:txBody>
          <a:bodyPr>
            <a:normAutofit/>
          </a:bodyPr>
          <a:lstStyle/>
          <a:p>
            <a:r>
              <a:rPr lang="en-US" dirty="0" err="1">
                <a:solidFill>
                  <a:schemeClr val="tx1"/>
                </a:solidFill>
              </a:rPr>
              <a:t>WaveNet</a:t>
            </a:r>
            <a:r>
              <a:rPr lang="en-US" dirty="0">
                <a:solidFill>
                  <a:schemeClr val="tx1"/>
                </a:solidFill>
              </a:rPr>
              <a:t> is a deep neural network for generating raw audio. It was created by researchers at London-based artificial intelligence firm DeepMind.</a:t>
            </a:r>
          </a:p>
          <a:p>
            <a:pPr marL="0" indent="0">
              <a:buNone/>
            </a:pPr>
            <a:endParaRPr lang="en-US" dirty="0">
              <a:solidFill>
                <a:schemeClr val="tx1"/>
              </a:solidFill>
            </a:endParaRPr>
          </a:p>
          <a:p>
            <a:r>
              <a:rPr lang="en-US" dirty="0">
                <a:solidFill>
                  <a:schemeClr val="tx1"/>
                </a:solidFill>
              </a:rPr>
              <a:t>By using the concept of Transfer Learning, we have used </a:t>
            </a:r>
            <a:r>
              <a:rPr lang="en-US" dirty="0" err="1">
                <a:solidFill>
                  <a:schemeClr val="tx1"/>
                </a:solidFill>
              </a:rPr>
              <a:t>WaveNet</a:t>
            </a:r>
            <a:r>
              <a:rPr lang="en-US" dirty="0">
                <a:solidFill>
                  <a:schemeClr val="tx1"/>
                </a:solidFill>
              </a:rPr>
              <a:t> feature extraction model on top of CNN and compared the results with a CNN model built using features extracted from the inbuilt MFCC in </a:t>
            </a:r>
            <a:r>
              <a:rPr lang="en-US" dirty="0" err="1">
                <a:solidFill>
                  <a:schemeClr val="tx1"/>
                </a:solidFill>
              </a:rPr>
              <a:t>Librosa</a:t>
            </a:r>
            <a:r>
              <a:rPr lang="en-US" dirty="0">
                <a:solidFill>
                  <a:schemeClr val="tx1"/>
                </a:solidFill>
              </a:rPr>
              <a:t>.</a:t>
            </a:r>
          </a:p>
          <a:p>
            <a:pPr marL="0" indent="0">
              <a:buNone/>
            </a:pPr>
            <a:endParaRPr lang="en-US" dirty="0">
              <a:solidFill>
                <a:schemeClr val="tx1"/>
              </a:solidFill>
            </a:endParaRPr>
          </a:p>
          <a:p>
            <a:r>
              <a:rPr lang="en-US" dirty="0">
                <a:solidFill>
                  <a:schemeClr val="tx1"/>
                </a:solidFill>
              </a:rPr>
              <a:t>40 observations in 8 features are extracted using MFCC and 848 observations among all features are extracted using WaveNet. These features are fed to the same CNN classifier model.</a:t>
            </a:r>
          </a:p>
          <a:p>
            <a:pPr marL="0" indent="0">
              <a:buNone/>
            </a:pPr>
            <a:endParaRPr lang="en-US" dirty="0">
              <a:solidFill>
                <a:schemeClr val="tx1"/>
              </a:solidFill>
            </a:endParaRPr>
          </a:p>
          <a:p>
            <a:endParaRPr lang="en-US" dirty="0">
              <a:solidFill>
                <a:schemeClr val="tx1"/>
              </a:solidFill>
            </a:endParaRPr>
          </a:p>
        </p:txBody>
      </p:sp>
      <p:sp>
        <p:nvSpPr>
          <p:cNvPr id="4" name="Slide Number Placeholder 3">
            <a:extLst>
              <a:ext uri="{FF2B5EF4-FFF2-40B4-BE49-F238E27FC236}">
                <a16:creationId xmlns:a16="http://schemas.microsoft.com/office/drawing/2014/main" id="{84439EDC-7A67-42DE-8303-E7EF85738E30}"/>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9</a:t>
            </a:fld>
            <a:endParaRPr lang="en-US" dirty="0"/>
          </a:p>
        </p:txBody>
      </p:sp>
    </p:spTree>
    <p:extLst>
      <p:ext uri="{BB962C8B-B14F-4D97-AF65-F5344CB8AC3E}">
        <p14:creationId xmlns:p14="http://schemas.microsoft.com/office/powerpoint/2010/main" val="254293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9B214-3CC1-4023-9E77-60ABD34FC108}"/>
              </a:ext>
            </a:extLst>
          </p:cNvPr>
          <p:cNvSpPr>
            <a:spLocks noGrp="1"/>
          </p:cNvSpPr>
          <p:nvPr>
            <p:ph type="sldNum" sz="quarter" idx="12"/>
          </p:nvPr>
        </p:nvSpPr>
        <p:spPr/>
        <p:txBody>
          <a:bodyPr/>
          <a:lstStyle/>
          <a:p>
            <a:fld id="{042226F4-BACD-420C-9993-BCBDD97ED671}" type="slidenum">
              <a:rPr lang="en-US" smtClean="0"/>
              <a:t>10</a:t>
            </a:fld>
            <a:endParaRPr lang="en-US" dirty="0"/>
          </a:p>
        </p:txBody>
      </p:sp>
      <p:pic>
        <p:nvPicPr>
          <p:cNvPr id="5" name="Content Placeholder 4">
            <a:extLst>
              <a:ext uri="{FF2B5EF4-FFF2-40B4-BE49-F238E27FC236}">
                <a16:creationId xmlns:a16="http://schemas.microsoft.com/office/drawing/2014/main" id="{7E5325C0-7B5A-4FB5-A1BE-A9DB1D386AE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1840" y="2032000"/>
            <a:ext cx="7274560" cy="4429760"/>
          </a:xfrm>
          <a:prstGeom prst="rect">
            <a:avLst/>
          </a:prstGeom>
        </p:spPr>
      </p:pic>
      <p:sp>
        <p:nvSpPr>
          <p:cNvPr id="6" name="TextBox 5">
            <a:extLst>
              <a:ext uri="{FF2B5EF4-FFF2-40B4-BE49-F238E27FC236}">
                <a16:creationId xmlns:a16="http://schemas.microsoft.com/office/drawing/2014/main" id="{218EFD65-780C-4376-89E3-8BA3253C6C58}"/>
              </a:ext>
            </a:extLst>
          </p:cNvPr>
          <p:cNvSpPr txBox="1"/>
          <p:nvPr/>
        </p:nvSpPr>
        <p:spPr>
          <a:xfrm>
            <a:off x="1828800" y="1337548"/>
            <a:ext cx="5069840" cy="369332"/>
          </a:xfrm>
          <a:prstGeom prst="rect">
            <a:avLst/>
          </a:prstGeom>
          <a:noFill/>
        </p:spPr>
        <p:txBody>
          <a:bodyPr wrap="square" rtlCol="0">
            <a:spAutoFit/>
          </a:bodyPr>
          <a:lstStyle/>
          <a:p>
            <a:r>
              <a:rPr lang="en-US" dirty="0"/>
              <a:t>5. CONVOLUTION NEURAL NETWORK (CNN)</a:t>
            </a:r>
          </a:p>
        </p:txBody>
      </p:sp>
    </p:spTree>
    <p:extLst>
      <p:ext uri="{BB962C8B-B14F-4D97-AF65-F5344CB8AC3E}">
        <p14:creationId xmlns:p14="http://schemas.microsoft.com/office/powerpoint/2010/main" val="413202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4260-E0D9-4F0C-A79B-9E279F016CA9}"/>
              </a:ext>
            </a:extLst>
          </p:cNvPr>
          <p:cNvSpPr>
            <a:spLocks noGrp="1"/>
          </p:cNvSpPr>
          <p:nvPr>
            <p:ph type="title"/>
          </p:nvPr>
        </p:nvSpPr>
        <p:spPr>
          <a:xfrm>
            <a:off x="4768189" y="499368"/>
            <a:ext cx="8596668" cy="733425"/>
          </a:xfrm>
        </p:spPr>
        <p:txBody>
          <a:bodyPr/>
          <a:lstStyle/>
          <a:p>
            <a:r>
              <a:rPr lang="en-US" u="sng" dirty="0"/>
              <a:t>OUTPUT</a:t>
            </a:r>
          </a:p>
        </p:txBody>
      </p:sp>
      <p:pic>
        <p:nvPicPr>
          <p:cNvPr id="2052" name="Picture 4">
            <a:extLst>
              <a:ext uri="{FF2B5EF4-FFF2-40B4-BE49-F238E27FC236}">
                <a16:creationId xmlns:a16="http://schemas.microsoft.com/office/drawing/2014/main" id="{F0224994-4F65-4382-B155-A6328589EF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3853" y="2341563"/>
            <a:ext cx="7246672" cy="407625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3B170C4-0CF8-406D-BB31-E67F5B648F2A}"/>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11</a:t>
            </a:fld>
            <a:endParaRPr lang="en-US" dirty="0"/>
          </a:p>
        </p:txBody>
      </p:sp>
      <p:pic>
        <p:nvPicPr>
          <p:cNvPr id="2054" name="Picture 6">
            <a:extLst>
              <a:ext uri="{FF2B5EF4-FFF2-40B4-BE49-F238E27FC236}">
                <a16:creationId xmlns:a16="http://schemas.microsoft.com/office/drawing/2014/main" id="{C8036996-FA22-4E05-AB3A-FDE6D85EC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525" y="2906145"/>
            <a:ext cx="3926153" cy="29470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72DC7C-39A3-4690-829A-3CB60A725A9D}"/>
              </a:ext>
            </a:extLst>
          </p:cNvPr>
          <p:cNvSpPr txBox="1"/>
          <p:nvPr/>
        </p:nvSpPr>
        <p:spPr>
          <a:xfrm>
            <a:off x="763853" y="1639094"/>
            <a:ext cx="5989372" cy="369332"/>
          </a:xfrm>
          <a:prstGeom prst="rect">
            <a:avLst/>
          </a:prstGeom>
          <a:noFill/>
        </p:spPr>
        <p:txBody>
          <a:bodyPr wrap="square" rtlCol="0">
            <a:spAutoFit/>
          </a:bodyPr>
          <a:lstStyle/>
          <a:p>
            <a:r>
              <a:rPr lang="en-US" dirty="0"/>
              <a:t>1. LOGISTIC REGRESSION </a:t>
            </a:r>
          </a:p>
        </p:txBody>
      </p:sp>
    </p:spTree>
    <p:extLst>
      <p:ext uri="{BB962C8B-B14F-4D97-AF65-F5344CB8AC3E}">
        <p14:creationId xmlns:p14="http://schemas.microsoft.com/office/powerpoint/2010/main" val="229292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a:extLst>
              <a:ext uri="{FF2B5EF4-FFF2-40B4-BE49-F238E27FC236}">
                <a16:creationId xmlns:a16="http://schemas.microsoft.com/office/drawing/2014/main" id="{AA1E596E-8A4E-4A2A-89AF-DEE72DF31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4" y="2324100"/>
            <a:ext cx="7267576" cy="437187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8D8BF44-FDAD-4310-8125-CFD33AABC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3082711"/>
            <a:ext cx="3800475" cy="28546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449B3D-7669-461D-8FF9-3D2A90BCD5A4}"/>
              </a:ext>
            </a:extLst>
          </p:cNvPr>
          <p:cNvSpPr txBox="1"/>
          <p:nvPr/>
        </p:nvSpPr>
        <p:spPr>
          <a:xfrm>
            <a:off x="1143000" y="1553837"/>
            <a:ext cx="4552950" cy="369332"/>
          </a:xfrm>
          <a:prstGeom prst="rect">
            <a:avLst/>
          </a:prstGeom>
          <a:noFill/>
        </p:spPr>
        <p:txBody>
          <a:bodyPr wrap="square" rtlCol="0">
            <a:spAutoFit/>
          </a:bodyPr>
          <a:lstStyle/>
          <a:p>
            <a:r>
              <a:rPr lang="en-US" dirty="0"/>
              <a:t>2. SVM LINEAR KERNEL </a:t>
            </a:r>
          </a:p>
        </p:txBody>
      </p:sp>
      <p:sp>
        <p:nvSpPr>
          <p:cNvPr id="2" name="Slide Number Placeholder 1">
            <a:extLst>
              <a:ext uri="{FF2B5EF4-FFF2-40B4-BE49-F238E27FC236}">
                <a16:creationId xmlns:a16="http://schemas.microsoft.com/office/drawing/2014/main" id="{4F4FF4F0-4265-48F7-909D-5F4DA23957B5}"/>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12</a:t>
            </a:fld>
            <a:endParaRPr lang="en-US" dirty="0"/>
          </a:p>
        </p:txBody>
      </p:sp>
    </p:spTree>
    <p:extLst>
      <p:ext uri="{BB962C8B-B14F-4D97-AF65-F5344CB8AC3E}">
        <p14:creationId xmlns:p14="http://schemas.microsoft.com/office/powerpoint/2010/main" val="63533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BE6A6A3-313F-492B-9E59-0995BF269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15" y="2111499"/>
            <a:ext cx="7286625" cy="45839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3B6E9702-CC17-4706-BF38-C4FB8C836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740" y="3115353"/>
            <a:ext cx="3941936" cy="2952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D75F96-3B3C-435C-9149-184917366F92}"/>
              </a:ext>
            </a:extLst>
          </p:cNvPr>
          <p:cNvSpPr txBox="1"/>
          <p:nvPr/>
        </p:nvSpPr>
        <p:spPr>
          <a:xfrm>
            <a:off x="1033461" y="1435219"/>
            <a:ext cx="3648075" cy="369332"/>
          </a:xfrm>
          <a:prstGeom prst="rect">
            <a:avLst/>
          </a:prstGeom>
          <a:noFill/>
        </p:spPr>
        <p:txBody>
          <a:bodyPr wrap="square" rtlCol="0">
            <a:spAutoFit/>
          </a:bodyPr>
          <a:lstStyle/>
          <a:p>
            <a:r>
              <a:rPr lang="en-US" dirty="0"/>
              <a:t>3. SVM GAUSSIAN KERNEL</a:t>
            </a:r>
          </a:p>
        </p:txBody>
      </p:sp>
      <p:sp>
        <p:nvSpPr>
          <p:cNvPr id="2" name="Slide Number Placeholder 1">
            <a:extLst>
              <a:ext uri="{FF2B5EF4-FFF2-40B4-BE49-F238E27FC236}">
                <a16:creationId xmlns:a16="http://schemas.microsoft.com/office/drawing/2014/main" id="{90C891C4-96EA-43F8-99BB-47652BC36B1B}"/>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13</a:t>
            </a:fld>
            <a:endParaRPr lang="en-US" dirty="0"/>
          </a:p>
        </p:txBody>
      </p:sp>
    </p:spTree>
    <p:extLst>
      <p:ext uri="{BB962C8B-B14F-4D97-AF65-F5344CB8AC3E}">
        <p14:creationId xmlns:p14="http://schemas.microsoft.com/office/powerpoint/2010/main" val="87610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C10951D-CFE1-492D-A35A-8D24A1CA3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4" y="2190749"/>
            <a:ext cx="7115175" cy="442981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D868F8A-ED2D-49B0-BDA0-A472E32AA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799" y="2895941"/>
            <a:ext cx="4043254" cy="30194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17F703-9110-41C7-93F6-BC2306A0B630}"/>
              </a:ext>
            </a:extLst>
          </p:cNvPr>
          <p:cNvSpPr txBox="1"/>
          <p:nvPr/>
        </p:nvSpPr>
        <p:spPr>
          <a:xfrm>
            <a:off x="1190625" y="1487162"/>
            <a:ext cx="3914775" cy="369332"/>
          </a:xfrm>
          <a:prstGeom prst="rect">
            <a:avLst/>
          </a:prstGeom>
          <a:noFill/>
        </p:spPr>
        <p:txBody>
          <a:bodyPr wrap="square" rtlCol="0">
            <a:spAutoFit/>
          </a:bodyPr>
          <a:lstStyle/>
          <a:p>
            <a:r>
              <a:rPr lang="en-US" dirty="0"/>
              <a:t>4. RANDOM FOREST</a:t>
            </a:r>
          </a:p>
        </p:txBody>
      </p:sp>
      <p:sp>
        <p:nvSpPr>
          <p:cNvPr id="2" name="Slide Number Placeholder 1">
            <a:extLst>
              <a:ext uri="{FF2B5EF4-FFF2-40B4-BE49-F238E27FC236}">
                <a16:creationId xmlns:a16="http://schemas.microsoft.com/office/drawing/2014/main" id="{C46EE90F-B6D5-4A60-BA0E-551CCAF94D29}"/>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14</a:t>
            </a:fld>
            <a:endParaRPr lang="en-US" dirty="0"/>
          </a:p>
        </p:txBody>
      </p:sp>
    </p:spTree>
    <p:extLst>
      <p:ext uri="{BB962C8B-B14F-4D97-AF65-F5344CB8AC3E}">
        <p14:creationId xmlns:p14="http://schemas.microsoft.com/office/powerpoint/2010/main" val="2252905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CD7537-21C2-418C-B551-7DE42F21B421}"/>
              </a:ext>
            </a:extLst>
          </p:cNvPr>
          <p:cNvSpPr>
            <a:spLocks noGrp="1"/>
          </p:cNvSpPr>
          <p:nvPr>
            <p:ph type="sldNum" sz="quarter" idx="12"/>
          </p:nvPr>
        </p:nvSpPr>
        <p:spPr/>
        <p:txBody>
          <a:bodyPr/>
          <a:lstStyle/>
          <a:p>
            <a:fld id="{042226F4-BACD-420C-9993-BCBDD97ED671}" type="slidenum">
              <a:rPr lang="en-US" smtClean="0"/>
              <a:t>15</a:t>
            </a:fld>
            <a:endParaRPr lang="en-US" dirty="0"/>
          </a:p>
        </p:txBody>
      </p:sp>
      <p:sp>
        <p:nvSpPr>
          <p:cNvPr id="4" name="Title 3">
            <a:extLst>
              <a:ext uri="{FF2B5EF4-FFF2-40B4-BE49-F238E27FC236}">
                <a16:creationId xmlns:a16="http://schemas.microsoft.com/office/drawing/2014/main" id="{0DAEEB33-9862-4C6B-9AEB-FDCB092B86B3}"/>
              </a:ext>
            </a:extLst>
          </p:cNvPr>
          <p:cNvSpPr>
            <a:spLocks noGrp="1"/>
          </p:cNvSpPr>
          <p:nvPr>
            <p:ph type="title"/>
          </p:nvPr>
        </p:nvSpPr>
        <p:spPr>
          <a:xfrm>
            <a:off x="1946880" y="512462"/>
            <a:ext cx="8911687" cy="1280890"/>
          </a:xfrm>
        </p:spPr>
        <p:txBody>
          <a:bodyPr/>
          <a:lstStyle/>
          <a:p>
            <a:r>
              <a:rPr lang="en-IN" dirty="0"/>
              <a:t>CNN with WaveNet</a:t>
            </a:r>
            <a:endParaRPr lang="en-US" dirty="0"/>
          </a:p>
        </p:txBody>
      </p:sp>
      <p:pic>
        <p:nvPicPr>
          <p:cNvPr id="6" name="Picture 5">
            <a:extLst>
              <a:ext uri="{FF2B5EF4-FFF2-40B4-BE49-F238E27FC236}">
                <a16:creationId xmlns:a16="http://schemas.microsoft.com/office/drawing/2014/main" id="{4916BB77-95FA-45D8-A4AF-97D237C17D1D}"/>
              </a:ext>
            </a:extLst>
          </p:cNvPr>
          <p:cNvPicPr>
            <a:picLocks noChangeAspect="1"/>
          </p:cNvPicPr>
          <p:nvPr/>
        </p:nvPicPr>
        <p:blipFill rotWithShape="1">
          <a:blip r:embed="rId3">
            <a:extLst>
              <a:ext uri="{28A0092B-C50C-407E-A947-70E740481C1C}">
                <a14:useLocalDpi xmlns:a14="http://schemas.microsoft.com/office/drawing/2010/main" val="0"/>
              </a:ext>
            </a:extLst>
          </a:blip>
          <a:srcRect l="3447" r="48206"/>
          <a:stretch/>
        </p:blipFill>
        <p:spPr>
          <a:xfrm>
            <a:off x="2844514" y="1554156"/>
            <a:ext cx="5695122" cy="1670921"/>
          </a:xfrm>
          <a:prstGeom prst="rect">
            <a:avLst/>
          </a:prstGeom>
        </p:spPr>
      </p:pic>
      <p:pic>
        <p:nvPicPr>
          <p:cNvPr id="8" name="Picture 7">
            <a:extLst>
              <a:ext uri="{FF2B5EF4-FFF2-40B4-BE49-F238E27FC236}">
                <a16:creationId xmlns:a16="http://schemas.microsoft.com/office/drawing/2014/main" id="{5F85F40A-26D0-4E49-A00C-835EB9989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6955" y="3348061"/>
            <a:ext cx="4288050" cy="3311156"/>
          </a:xfrm>
          <a:prstGeom prst="rect">
            <a:avLst/>
          </a:prstGeom>
        </p:spPr>
      </p:pic>
    </p:spTree>
    <p:extLst>
      <p:ext uri="{BB962C8B-B14F-4D97-AF65-F5344CB8AC3E}">
        <p14:creationId xmlns:p14="http://schemas.microsoft.com/office/powerpoint/2010/main" val="155504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6C70FDA-8D92-4A1B-A466-40416B5FD6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2896"/>
          <a:stretch/>
        </p:blipFill>
        <p:spPr>
          <a:xfrm>
            <a:off x="1804228" y="1415711"/>
            <a:ext cx="7794848" cy="1575967"/>
          </a:xfrm>
        </p:spPr>
      </p:pic>
      <p:sp>
        <p:nvSpPr>
          <p:cNvPr id="3" name="Slide Number Placeholder 2">
            <a:extLst>
              <a:ext uri="{FF2B5EF4-FFF2-40B4-BE49-F238E27FC236}">
                <a16:creationId xmlns:a16="http://schemas.microsoft.com/office/drawing/2014/main" id="{3062E99B-EAB9-4D5D-9593-67F303E23AAD}"/>
              </a:ext>
            </a:extLst>
          </p:cNvPr>
          <p:cNvSpPr>
            <a:spLocks noGrp="1"/>
          </p:cNvSpPr>
          <p:nvPr>
            <p:ph type="sldNum" sz="quarter" idx="12"/>
          </p:nvPr>
        </p:nvSpPr>
        <p:spPr/>
        <p:txBody>
          <a:bodyPr/>
          <a:lstStyle/>
          <a:p>
            <a:fld id="{042226F4-BACD-420C-9993-BCBDD97ED671}" type="slidenum">
              <a:rPr lang="en-US" smtClean="0"/>
              <a:t>16</a:t>
            </a:fld>
            <a:endParaRPr lang="en-US" dirty="0"/>
          </a:p>
        </p:txBody>
      </p:sp>
      <p:sp>
        <p:nvSpPr>
          <p:cNvPr id="4" name="Title 3">
            <a:extLst>
              <a:ext uri="{FF2B5EF4-FFF2-40B4-BE49-F238E27FC236}">
                <a16:creationId xmlns:a16="http://schemas.microsoft.com/office/drawing/2014/main" id="{E24DA24E-A0A8-4A53-8FF9-960C3085D8C8}"/>
              </a:ext>
            </a:extLst>
          </p:cNvPr>
          <p:cNvSpPr>
            <a:spLocks noGrp="1"/>
          </p:cNvSpPr>
          <p:nvPr>
            <p:ph type="title"/>
          </p:nvPr>
        </p:nvSpPr>
        <p:spPr/>
        <p:txBody>
          <a:bodyPr/>
          <a:lstStyle/>
          <a:p>
            <a:r>
              <a:rPr lang="en-IN" dirty="0"/>
              <a:t>CNN with MFCC</a:t>
            </a:r>
            <a:endParaRPr lang="en-US" dirty="0"/>
          </a:p>
        </p:txBody>
      </p:sp>
      <p:pic>
        <p:nvPicPr>
          <p:cNvPr id="8" name="Picture 7">
            <a:extLst>
              <a:ext uri="{FF2B5EF4-FFF2-40B4-BE49-F238E27FC236}">
                <a16:creationId xmlns:a16="http://schemas.microsoft.com/office/drawing/2014/main" id="{29BB0BCF-E8BC-4F3E-B11A-FFE770ED2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611" y="2991678"/>
            <a:ext cx="5852778" cy="3767726"/>
          </a:xfrm>
          <a:prstGeom prst="rect">
            <a:avLst/>
          </a:prstGeom>
        </p:spPr>
      </p:pic>
    </p:spTree>
    <p:extLst>
      <p:ext uri="{BB962C8B-B14F-4D97-AF65-F5344CB8AC3E}">
        <p14:creationId xmlns:p14="http://schemas.microsoft.com/office/powerpoint/2010/main" val="353605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CF4E64-2B11-4B85-9993-B5FEA528FF03}"/>
              </a:ext>
            </a:extLst>
          </p:cNvPr>
          <p:cNvSpPr>
            <a:spLocks noGrp="1"/>
          </p:cNvSpPr>
          <p:nvPr>
            <p:ph idx="1"/>
          </p:nvPr>
        </p:nvSpPr>
        <p:spPr>
          <a:xfrm>
            <a:off x="1137920" y="2133600"/>
            <a:ext cx="10474960" cy="4175760"/>
          </a:xfrm>
        </p:spPr>
        <p:txBody>
          <a:bodyPr>
            <a:normAutofit fontScale="92500" lnSpcReduction="10000"/>
          </a:bodyP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The comparative analysis carried out between CNN using MFCC features and CNN using WaveNet features show that WaveNet produced more reliable and robust features.</a:t>
            </a:r>
          </a:p>
          <a:p>
            <a:pPr marL="0" indent="0">
              <a:buNone/>
            </a:pPr>
            <a:r>
              <a:rPr lang="en-US" dirty="0">
                <a:solidFill>
                  <a:schemeClr val="tx1"/>
                </a:solidFill>
              </a:rPr>
              <a:t>.</a:t>
            </a:r>
          </a:p>
          <a:p>
            <a:r>
              <a:rPr lang="en-US" dirty="0">
                <a:solidFill>
                  <a:schemeClr val="tx1"/>
                </a:solidFill>
              </a:rPr>
              <a:t>When MFCC features were used on CNN, it resulted in 76% prediction accuracy whereas the transfer learning model showed an accuracy of 78%. But since the data here is smaller in quantity, overfitting has lead to the decrease in the accuracy of the WaveNet. But in normal circumstances with larger amount of data, transfer learning is the most efficient model.</a:t>
            </a:r>
          </a:p>
        </p:txBody>
      </p:sp>
      <p:sp>
        <p:nvSpPr>
          <p:cNvPr id="3" name="Slide Number Placeholder 2">
            <a:extLst>
              <a:ext uri="{FF2B5EF4-FFF2-40B4-BE49-F238E27FC236}">
                <a16:creationId xmlns:a16="http://schemas.microsoft.com/office/drawing/2014/main" id="{64777C5E-5BDC-493F-8DB2-F7B1E42939E2}"/>
              </a:ext>
            </a:extLst>
          </p:cNvPr>
          <p:cNvSpPr>
            <a:spLocks noGrp="1"/>
          </p:cNvSpPr>
          <p:nvPr>
            <p:ph type="sldNum" sz="quarter" idx="12"/>
          </p:nvPr>
        </p:nvSpPr>
        <p:spPr/>
        <p:txBody>
          <a:bodyPr/>
          <a:lstStyle/>
          <a:p>
            <a:fld id="{042226F4-BACD-420C-9993-BCBDD97ED671}" type="slidenum">
              <a:rPr lang="en-US" smtClean="0"/>
              <a:t>17</a:t>
            </a:fld>
            <a:endParaRPr lang="en-US" dirty="0"/>
          </a:p>
        </p:txBody>
      </p:sp>
      <p:sp>
        <p:nvSpPr>
          <p:cNvPr id="4" name="Title 3">
            <a:extLst>
              <a:ext uri="{FF2B5EF4-FFF2-40B4-BE49-F238E27FC236}">
                <a16:creationId xmlns:a16="http://schemas.microsoft.com/office/drawing/2014/main" id="{4E3AC3ED-605C-41AA-9621-4C7BEAD3089D}"/>
              </a:ext>
            </a:extLst>
          </p:cNvPr>
          <p:cNvSpPr>
            <a:spLocks noGrp="1"/>
          </p:cNvSpPr>
          <p:nvPr>
            <p:ph type="title"/>
          </p:nvPr>
        </p:nvSpPr>
        <p:spPr>
          <a:xfrm>
            <a:off x="1640156" y="644430"/>
            <a:ext cx="8911687" cy="1280890"/>
          </a:xfrm>
        </p:spPr>
        <p:txBody>
          <a:bodyPr/>
          <a:lstStyle/>
          <a:p>
            <a:pPr algn="ctr"/>
            <a:r>
              <a:rPr lang="en-US" dirty="0"/>
              <a:t>RESULT</a:t>
            </a:r>
          </a:p>
        </p:txBody>
      </p:sp>
      <p:pic>
        <p:nvPicPr>
          <p:cNvPr id="5" name="Picture 4">
            <a:extLst>
              <a:ext uri="{FF2B5EF4-FFF2-40B4-BE49-F238E27FC236}">
                <a16:creationId xmlns:a16="http://schemas.microsoft.com/office/drawing/2014/main" id="{2BF073E9-6255-4069-B88F-9270FBDA1B85}"/>
              </a:ext>
            </a:extLst>
          </p:cNvPr>
          <p:cNvPicPr>
            <a:picLocks noChangeAspect="1"/>
          </p:cNvPicPr>
          <p:nvPr/>
        </p:nvPicPr>
        <p:blipFill rotWithShape="1">
          <a:blip r:embed="rId2"/>
          <a:srcRect l="49522" t="45584" r="20809" b="36277"/>
          <a:stretch/>
        </p:blipFill>
        <p:spPr>
          <a:xfrm>
            <a:off x="2941318" y="1530418"/>
            <a:ext cx="7371281" cy="2534920"/>
          </a:xfrm>
          <a:prstGeom prst="rect">
            <a:avLst/>
          </a:prstGeom>
        </p:spPr>
      </p:pic>
    </p:spTree>
    <p:extLst>
      <p:ext uri="{BB962C8B-B14F-4D97-AF65-F5344CB8AC3E}">
        <p14:creationId xmlns:p14="http://schemas.microsoft.com/office/powerpoint/2010/main" val="31442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AD87-977E-4E4F-A837-95D3E838A70E}"/>
              </a:ext>
            </a:extLst>
          </p:cNvPr>
          <p:cNvSpPr>
            <a:spLocks noGrp="1"/>
          </p:cNvSpPr>
          <p:nvPr>
            <p:ph type="title"/>
          </p:nvPr>
        </p:nvSpPr>
        <p:spPr>
          <a:xfrm>
            <a:off x="4097875" y="586010"/>
            <a:ext cx="8911687" cy="1280890"/>
          </a:xfrm>
        </p:spPr>
        <p:txBody>
          <a:bodyPr/>
          <a:lstStyle/>
          <a:p>
            <a:r>
              <a:rPr lang="en-US" u="sng" dirty="0"/>
              <a:t>CONCLUSION</a:t>
            </a:r>
          </a:p>
        </p:txBody>
      </p:sp>
      <p:sp>
        <p:nvSpPr>
          <p:cNvPr id="3" name="Content Placeholder 2">
            <a:extLst>
              <a:ext uri="{FF2B5EF4-FFF2-40B4-BE49-F238E27FC236}">
                <a16:creationId xmlns:a16="http://schemas.microsoft.com/office/drawing/2014/main" id="{D48BC55E-0B6F-4E89-8429-1A672A4BB0B5}"/>
              </a:ext>
            </a:extLst>
          </p:cNvPr>
          <p:cNvSpPr>
            <a:spLocks noGrp="1"/>
          </p:cNvSpPr>
          <p:nvPr>
            <p:ph idx="1"/>
          </p:nvPr>
        </p:nvSpPr>
        <p:spPr>
          <a:xfrm>
            <a:off x="1534054" y="1705466"/>
            <a:ext cx="9123891" cy="4791075"/>
          </a:xfrm>
        </p:spPr>
        <p:txBody>
          <a:bodyPr>
            <a:normAutofit/>
          </a:bodyPr>
          <a:lstStyle/>
          <a:p>
            <a:r>
              <a:rPr lang="en-US" dirty="0">
                <a:solidFill>
                  <a:schemeClr val="tx1"/>
                </a:solidFill>
              </a:rPr>
              <a:t>This application will act as a primary tool for automating the system of detecting if a person is depressed or not.</a:t>
            </a:r>
          </a:p>
          <a:p>
            <a:endParaRPr lang="en-US" dirty="0">
              <a:solidFill>
                <a:schemeClr val="tx1"/>
              </a:solidFill>
            </a:endParaRPr>
          </a:p>
          <a:p>
            <a:r>
              <a:rPr lang="en-US" dirty="0">
                <a:solidFill>
                  <a:schemeClr val="tx1"/>
                </a:solidFill>
              </a:rPr>
              <a:t>A detailed analysis of the audio features selected for this classification showed that affected children show low-pitch voices.</a:t>
            </a:r>
            <a:br>
              <a:rPr lang="en-US" dirty="0">
                <a:solidFill>
                  <a:schemeClr val="tx1"/>
                </a:solidFill>
              </a:rPr>
            </a:br>
            <a:endParaRPr lang="en-US" dirty="0">
              <a:solidFill>
                <a:schemeClr val="tx1"/>
              </a:solidFill>
            </a:endParaRPr>
          </a:p>
          <a:p>
            <a:r>
              <a:rPr lang="en-US" dirty="0">
                <a:solidFill>
                  <a:schemeClr val="tx1"/>
                </a:solidFill>
              </a:rPr>
              <a:t>This model of statistical pattern recognition performs better clinical thresholds on parent-reported child diagnoses collected and indicates its ability within this community as an unbiased diagnostic tool.</a:t>
            </a:r>
          </a:p>
          <a:p>
            <a:pPr marL="0" indent="0">
              <a:buNone/>
            </a:pPr>
            <a:endParaRPr lang="en-US" dirty="0">
              <a:solidFill>
                <a:schemeClr val="tx1"/>
              </a:solidFill>
            </a:endParaRPr>
          </a:p>
          <a:p>
            <a:r>
              <a:rPr lang="en-US" dirty="0">
                <a:solidFill>
                  <a:schemeClr val="tx1"/>
                </a:solidFill>
              </a:rPr>
              <a:t>In future with this as the base reference, the accuracy of the models can be increased to provide more accurate results for the test audio data.</a:t>
            </a:r>
          </a:p>
          <a:p>
            <a:pPr marL="0" indent="0">
              <a:buNone/>
            </a:pPr>
            <a:br>
              <a:rPr lang="en-US" dirty="0"/>
            </a:br>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4" name="Slide Number Placeholder 3">
            <a:extLst>
              <a:ext uri="{FF2B5EF4-FFF2-40B4-BE49-F238E27FC236}">
                <a16:creationId xmlns:a16="http://schemas.microsoft.com/office/drawing/2014/main" id="{AFE26775-3FA5-4694-981D-25386CFDC541}"/>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18</a:t>
            </a:fld>
            <a:endParaRPr lang="en-US" dirty="0"/>
          </a:p>
        </p:txBody>
      </p:sp>
    </p:spTree>
    <p:extLst>
      <p:ext uri="{BB962C8B-B14F-4D97-AF65-F5344CB8AC3E}">
        <p14:creationId xmlns:p14="http://schemas.microsoft.com/office/powerpoint/2010/main" val="39957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486F-BB33-4B1D-83CC-8653AD2271A6}"/>
              </a:ext>
            </a:extLst>
          </p:cNvPr>
          <p:cNvSpPr>
            <a:spLocks noGrp="1"/>
          </p:cNvSpPr>
          <p:nvPr>
            <p:ph type="title"/>
          </p:nvPr>
        </p:nvSpPr>
        <p:spPr>
          <a:xfrm>
            <a:off x="1311579" y="676275"/>
            <a:ext cx="8911687" cy="1280890"/>
          </a:xfrm>
        </p:spPr>
        <p:txBody>
          <a:bodyPr/>
          <a:lstStyle/>
          <a:p>
            <a:pPr algn="ctr"/>
            <a:r>
              <a:rPr lang="en-US" u="sng" dirty="0"/>
              <a:t>ABSTRACT </a:t>
            </a:r>
          </a:p>
        </p:txBody>
      </p:sp>
      <p:sp>
        <p:nvSpPr>
          <p:cNvPr id="3" name="Content Placeholder 2">
            <a:extLst>
              <a:ext uri="{FF2B5EF4-FFF2-40B4-BE49-F238E27FC236}">
                <a16:creationId xmlns:a16="http://schemas.microsoft.com/office/drawing/2014/main" id="{F331AB93-92C2-4C12-A08F-E8351A959505}"/>
              </a:ext>
            </a:extLst>
          </p:cNvPr>
          <p:cNvSpPr>
            <a:spLocks noGrp="1"/>
          </p:cNvSpPr>
          <p:nvPr>
            <p:ph idx="1"/>
          </p:nvPr>
        </p:nvSpPr>
        <p:spPr>
          <a:xfrm>
            <a:off x="1743604" y="1685925"/>
            <a:ext cx="8704791" cy="4495800"/>
          </a:xfrm>
        </p:spPr>
        <p:txBody>
          <a:bodyPr/>
          <a:lstStyle/>
          <a:p>
            <a:r>
              <a:rPr lang="en-US" dirty="0">
                <a:solidFill>
                  <a:schemeClr val="tx1"/>
                </a:solidFill>
              </a:rPr>
              <a:t>Depression in children can emerge at a very early stage and often go undiagnosed.</a:t>
            </a:r>
          </a:p>
          <a:p>
            <a:pPr marL="0" indent="0">
              <a:buNone/>
            </a:pPr>
            <a:endParaRPr lang="en-US" dirty="0">
              <a:solidFill>
                <a:schemeClr val="tx1"/>
              </a:solidFill>
            </a:endParaRPr>
          </a:p>
          <a:p>
            <a:r>
              <a:rPr lang="en-US" dirty="0">
                <a:solidFill>
                  <a:schemeClr val="tx1"/>
                </a:solidFill>
              </a:rPr>
              <a:t>It is important to identify how a child is doing in terms of his/her mental health as good mental health is vital for the child to develop new skills and grow in the society.</a:t>
            </a:r>
          </a:p>
          <a:p>
            <a:pPr marL="0" indent="0">
              <a:buNone/>
            </a:pPr>
            <a:endParaRPr lang="en-US" dirty="0">
              <a:solidFill>
                <a:schemeClr val="tx1"/>
              </a:solidFill>
            </a:endParaRPr>
          </a:p>
          <a:p>
            <a:r>
              <a:rPr lang="en-US" dirty="0">
                <a:solidFill>
                  <a:schemeClr val="tx1"/>
                </a:solidFill>
              </a:rPr>
              <a:t>It was seen that mental health diseases like depression often has an affect on the vocal acoustical features of a person’s speech.</a:t>
            </a:r>
          </a:p>
          <a:p>
            <a:pPr marL="0" indent="0">
              <a:buNone/>
            </a:pPr>
            <a:endParaRPr lang="en-US" dirty="0">
              <a:solidFill>
                <a:schemeClr val="tx1"/>
              </a:solidFill>
            </a:endParaRPr>
          </a:p>
          <a:p>
            <a:r>
              <a:rPr lang="en-US" dirty="0">
                <a:solidFill>
                  <a:schemeClr val="tx1"/>
                </a:solidFill>
              </a:rPr>
              <a:t>Hence we try to automate the process of diagnosing depression as a primitive step by using the data driven deep learning algorithms by performing speech analysis on the data that is in the audio form.</a:t>
            </a:r>
          </a:p>
        </p:txBody>
      </p:sp>
      <p:sp>
        <p:nvSpPr>
          <p:cNvPr id="4" name="Slide Number Placeholder 3">
            <a:extLst>
              <a:ext uri="{FF2B5EF4-FFF2-40B4-BE49-F238E27FC236}">
                <a16:creationId xmlns:a16="http://schemas.microsoft.com/office/drawing/2014/main" id="{85FC82E5-87E7-4A70-930B-24D9AC046469}"/>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1</a:t>
            </a:fld>
            <a:endParaRPr lang="en-US" dirty="0"/>
          </a:p>
        </p:txBody>
      </p:sp>
    </p:spTree>
    <p:extLst>
      <p:ext uri="{BB962C8B-B14F-4D97-AF65-F5344CB8AC3E}">
        <p14:creationId xmlns:p14="http://schemas.microsoft.com/office/powerpoint/2010/main" val="341330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4E6-496A-4642-800A-61DBEFA16633}"/>
              </a:ext>
            </a:extLst>
          </p:cNvPr>
          <p:cNvSpPr>
            <a:spLocks noGrp="1"/>
          </p:cNvSpPr>
          <p:nvPr>
            <p:ph type="title"/>
          </p:nvPr>
        </p:nvSpPr>
        <p:spPr>
          <a:xfrm>
            <a:off x="4077759" y="506412"/>
            <a:ext cx="8596668" cy="1320800"/>
          </a:xfrm>
        </p:spPr>
        <p:txBody>
          <a:bodyPr/>
          <a:lstStyle/>
          <a:p>
            <a:r>
              <a:rPr lang="en-US" u="sng" dirty="0"/>
              <a:t>REFERENCES</a:t>
            </a:r>
          </a:p>
        </p:txBody>
      </p:sp>
      <p:sp>
        <p:nvSpPr>
          <p:cNvPr id="3" name="Content Placeholder 2">
            <a:extLst>
              <a:ext uri="{FF2B5EF4-FFF2-40B4-BE49-F238E27FC236}">
                <a16:creationId xmlns:a16="http://schemas.microsoft.com/office/drawing/2014/main" id="{98B4F2C1-06CD-4496-B0B1-DFBFCE0DB984}"/>
              </a:ext>
            </a:extLst>
          </p:cNvPr>
          <p:cNvSpPr>
            <a:spLocks noGrp="1"/>
          </p:cNvSpPr>
          <p:nvPr>
            <p:ph idx="1"/>
          </p:nvPr>
        </p:nvSpPr>
        <p:spPr>
          <a:xfrm>
            <a:off x="799314" y="956056"/>
            <a:ext cx="11086041" cy="4524375"/>
          </a:xfrm>
        </p:spPr>
        <p:txBody>
          <a:bodyPr>
            <a:noAutofit/>
          </a:bodyPr>
          <a:lstStyle/>
          <a:p>
            <a:pPr marL="0" indent="0">
              <a:buNone/>
            </a:pPr>
            <a:endParaRPr lang="en-US" dirty="0">
              <a:solidFill>
                <a:schemeClr val="tx1"/>
              </a:solidFill>
            </a:endParaRPr>
          </a:p>
          <a:p>
            <a:r>
              <a:rPr lang="en-US" dirty="0">
                <a:solidFill>
                  <a:schemeClr val="tx1"/>
                </a:solidFill>
              </a:rPr>
              <a:t>[1]. France, D. J., </a:t>
            </a:r>
            <a:r>
              <a:rPr lang="en-US" dirty="0" err="1">
                <a:solidFill>
                  <a:schemeClr val="tx1"/>
                </a:solidFill>
              </a:rPr>
              <a:t>Shiavi</a:t>
            </a:r>
            <a:r>
              <a:rPr lang="en-US" dirty="0">
                <a:solidFill>
                  <a:schemeClr val="tx1"/>
                </a:solidFill>
              </a:rPr>
              <a:t>, R. G., Silverman, S., Silverman, M., &amp; Wilkes, M. (2000). “Acoustical properties of speech as indicators of depression and suicidal risk”. IEEE Transactions on Biomedical Engineering, 47(7), 829–837.  </a:t>
            </a:r>
          </a:p>
          <a:p>
            <a:r>
              <a:rPr lang="en-US" dirty="0">
                <a:solidFill>
                  <a:schemeClr val="tx1"/>
                </a:solidFill>
              </a:rPr>
              <a:t>[2]. Moore, E., Clements, M. A., </a:t>
            </a:r>
            <a:r>
              <a:rPr lang="en-US" dirty="0" err="1">
                <a:solidFill>
                  <a:schemeClr val="tx1"/>
                </a:solidFill>
              </a:rPr>
              <a:t>Peifer</a:t>
            </a:r>
            <a:r>
              <a:rPr lang="en-US" dirty="0">
                <a:solidFill>
                  <a:schemeClr val="tx1"/>
                </a:solidFill>
              </a:rPr>
              <a:t>, J. W., &amp; Weisser, L. (2008). “Critical Analysis of the Impact of Glottal Features in the Classification of Clinical Depression in Speech”. IEEE Transactions on Biomedical Engineering, 55(1), 96–107.</a:t>
            </a:r>
          </a:p>
          <a:p>
            <a:r>
              <a:rPr lang="en-US" dirty="0">
                <a:solidFill>
                  <a:schemeClr val="tx1"/>
                </a:solidFill>
              </a:rPr>
              <a:t>[3]. Cummins, Nicholas &amp; Epps, Julien &amp; Breakspear, Michael &amp; </a:t>
            </a:r>
            <a:r>
              <a:rPr lang="en-US" dirty="0" err="1">
                <a:solidFill>
                  <a:schemeClr val="tx1"/>
                </a:solidFill>
              </a:rPr>
              <a:t>Goecke</a:t>
            </a:r>
            <a:r>
              <a:rPr lang="en-US" dirty="0">
                <a:solidFill>
                  <a:schemeClr val="tx1"/>
                </a:solidFill>
              </a:rPr>
              <a:t>, Roland. (2011). “An Investigation of Depressed Speech Detection: Features and Normalization”. Proc. </a:t>
            </a:r>
            <a:r>
              <a:rPr lang="en-US" dirty="0" err="1">
                <a:solidFill>
                  <a:schemeClr val="tx1"/>
                </a:solidFill>
              </a:rPr>
              <a:t>Interspeech</a:t>
            </a:r>
            <a:r>
              <a:rPr lang="en-US" dirty="0">
                <a:solidFill>
                  <a:schemeClr val="tx1"/>
                </a:solidFill>
              </a:rPr>
              <a:t>. 2997-3000.</a:t>
            </a:r>
          </a:p>
          <a:p>
            <a:r>
              <a:rPr lang="en-US" dirty="0">
                <a:solidFill>
                  <a:schemeClr val="tx1"/>
                </a:solidFill>
              </a:rPr>
              <a:t>[4]. McGinnis, R. S., McGinnis, E. W., </a:t>
            </a:r>
            <a:r>
              <a:rPr lang="en-US" dirty="0" err="1">
                <a:solidFill>
                  <a:schemeClr val="tx1"/>
                </a:solidFill>
              </a:rPr>
              <a:t>Hruschak</a:t>
            </a:r>
            <a:r>
              <a:rPr lang="en-US" dirty="0">
                <a:solidFill>
                  <a:schemeClr val="tx1"/>
                </a:solidFill>
              </a:rPr>
              <a:t>, J., Lopez-Duran, N. L., Fitzgerald, K., Rosenblum, K. L., &amp; </a:t>
            </a:r>
            <a:r>
              <a:rPr lang="en-US" dirty="0" err="1">
                <a:solidFill>
                  <a:schemeClr val="tx1"/>
                </a:solidFill>
              </a:rPr>
              <a:t>Muzik</a:t>
            </a:r>
            <a:r>
              <a:rPr lang="en-US" dirty="0">
                <a:solidFill>
                  <a:schemeClr val="tx1"/>
                </a:solidFill>
              </a:rPr>
              <a:t>, M. (2018). Rapid Anxiety and Depression Diagnosis in Young Children Enabled by Wearable Sensors and Machine Learning. 2018 40th Annual International Conference of the IEEE Engineering in Medicine and Biology Society (EMBC).</a:t>
            </a:r>
          </a:p>
          <a:p>
            <a:r>
              <a:rPr lang="en-US" dirty="0">
                <a:solidFill>
                  <a:schemeClr val="tx1"/>
                </a:solidFill>
              </a:rPr>
              <a:t>[5]. McGinnis, E. W., </a:t>
            </a:r>
            <a:r>
              <a:rPr lang="en-US" dirty="0" err="1">
                <a:solidFill>
                  <a:schemeClr val="tx1"/>
                </a:solidFill>
              </a:rPr>
              <a:t>Anderau</a:t>
            </a:r>
            <a:r>
              <a:rPr lang="en-US" dirty="0">
                <a:solidFill>
                  <a:schemeClr val="tx1"/>
                </a:solidFill>
              </a:rPr>
              <a:t>, S. P., </a:t>
            </a:r>
            <a:r>
              <a:rPr lang="en-US" dirty="0" err="1">
                <a:solidFill>
                  <a:schemeClr val="tx1"/>
                </a:solidFill>
              </a:rPr>
              <a:t>Hruschak</a:t>
            </a:r>
            <a:r>
              <a:rPr lang="en-US" dirty="0">
                <a:solidFill>
                  <a:schemeClr val="tx1"/>
                </a:solidFill>
              </a:rPr>
              <a:t>, J., Gurchiek, R. D., Lopez-Duran, N. L., Fitzgerald, K., … McGinnis, R. (2019). Giving Voice to Vulnerable Children: Machine Learning Analysis of Speech Detects Anxiety and Depression in Early Childhood. IEEE Journal of Biomedical and Health Informatics, 1–1.</a:t>
            </a:r>
          </a:p>
          <a:p>
            <a:pPr marL="0" indent="0">
              <a:buNone/>
            </a:pPr>
            <a:r>
              <a:rPr lang="en-US" i="1" dirty="0">
                <a:solidFill>
                  <a:schemeClr val="tx1"/>
                </a:solidFill>
              </a:rPr>
              <a:t> </a:t>
            </a:r>
            <a:endParaRPr lang="en-US" dirty="0">
              <a:solidFill>
                <a:schemeClr val="tx1"/>
              </a:solidFill>
            </a:endParaRPr>
          </a:p>
          <a:p>
            <a:endParaRPr lang="en-US" dirty="0">
              <a:solidFill>
                <a:schemeClr val="tx1"/>
              </a:solidFill>
            </a:endParaRPr>
          </a:p>
        </p:txBody>
      </p:sp>
      <p:sp>
        <p:nvSpPr>
          <p:cNvPr id="4" name="Slide Number Placeholder 3">
            <a:extLst>
              <a:ext uri="{FF2B5EF4-FFF2-40B4-BE49-F238E27FC236}">
                <a16:creationId xmlns:a16="http://schemas.microsoft.com/office/drawing/2014/main" id="{B7FCB040-AAA5-4A7E-86DB-F26D6120599E}"/>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19</a:t>
            </a:fld>
            <a:endParaRPr lang="en-US" dirty="0"/>
          </a:p>
        </p:txBody>
      </p:sp>
    </p:spTree>
    <p:extLst>
      <p:ext uri="{BB962C8B-B14F-4D97-AF65-F5344CB8AC3E}">
        <p14:creationId xmlns:p14="http://schemas.microsoft.com/office/powerpoint/2010/main" val="266433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F1B30-D38C-48D7-A3EB-5028D630289C}"/>
              </a:ext>
            </a:extLst>
          </p:cNvPr>
          <p:cNvSpPr>
            <a:spLocks noGrp="1"/>
          </p:cNvSpPr>
          <p:nvPr>
            <p:ph idx="1"/>
          </p:nvPr>
        </p:nvSpPr>
        <p:spPr>
          <a:xfrm>
            <a:off x="1525058" y="1152907"/>
            <a:ext cx="9743017" cy="5467350"/>
          </a:xfrm>
        </p:spPr>
        <p:txBody>
          <a:bodyPr>
            <a:normAutofit lnSpcReduction="10000"/>
          </a:bodyPr>
          <a:lstStyle/>
          <a:p>
            <a:r>
              <a:rPr lang="en-US" dirty="0">
                <a:solidFill>
                  <a:schemeClr val="tx1"/>
                </a:solidFill>
              </a:rPr>
              <a:t>[6]. Chu-</a:t>
            </a:r>
            <a:r>
              <a:rPr lang="en-US" dirty="0" err="1">
                <a:solidFill>
                  <a:schemeClr val="tx1"/>
                </a:solidFill>
              </a:rPr>
              <a:t>Xiong</a:t>
            </a:r>
            <a:r>
              <a:rPr lang="en-US" dirty="0">
                <a:solidFill>
                  <a:schemeClr val="tx1"/>
                </a:solidFill>
              </a:rPr>
              <a:t> Qin, Dan Qu and Lian-Hai </a:t>
            </a:r>
            <a:r>
              <a:rPr lang="en-US" dirty="0" err="1">
                <a:solidFill>
                  <a:schemeClr val="tx1"/>
                </a:solidFill>
              </a:rPr>
              <a:t>Zhang.”Towards</a:t>
            </a:r>
            <a:r>
              <a:rPr lang="en-US" dirty="0">
                <a:solidFill>
                  <a:schemeClr val="tx1"/>
                </a:solidFill>
              </a:rPr>
              <a:t> end-to-end speech recognition with transfer learning”. Qin et al. EURASIP Journal on Audio, Speech, and Music Processing (2018) 2018:18</a:t>
            </a:r>
          </a:p>
          <a:p>
            <a:br>
              <a:rPr lang="en-US" dirty="0">
                <a:solidFill>
                  <a:schemeClr val="tx1"/>
                </a:solidFill>
              </a:rPr>
            </a:br>
            <a:r>
              <a:rPr lang="en-US" dirty="0">
                <a:solidFill>
                  <a:schemeClr val="tx1"/>
                </a:solidFill>
              </a:rPr>
              <a:t>[7]. Paula Lopez-Otero, Laura </a:t>
            </a:r>
            <a:r>
              <a:rPr lang="en-US" dirty="0" err="1">
                <a:solidFill>
                  <a:schemeClr val="tx1"/>
                </a:solidFill>
              </a:rPr>
              <a:t>Docio</a:t>
            </a:r>
            <a:r>
              <a:rPr lang="en-US" dirty="0">
                <a:solidFill>
                  <a:schemeClr val="tx1"/>
                </a:solidFill>
              </a:rPr>
              <a:t>-Fernandez, Carmen Garcia-Mateo. “A Study of acoustic features for Depression Detection”, IEEE 2014.</a:t>
            </a:r>
          </a:p>
          <a:p>
            <a:endParaRPr lang="en-US" dirty="0">
              <a:solidFill>
                <a:schemeClr val="tx1"/>
              </a:solidFill>
            </a:endParaRPr>
          </a:p>
          <a:p>
            <a:r>
              <a:rPr lang="en-US" dirty="0">
                <a:solidFill>
                  <a:schemeClr val="tx1"/>
                </a:solidFill>
              </a:rPr>
              <a:t>[8]. Ying Yang, Catherine Fairbairn, and Jeffrey F. Cohn, Associate Member, IEEE “Detecting Depression Severity from Vocal Prosody”, IEEE TRANSACTIONS ON AFFECTIVE COMPUTING, VOL. 4, NO. 2</a:t>
            </a:r>
          </a:p>
          <a:p>
            <a:endParaRPr lang="en-US" dirty="0">
              <a:solidFill>
                <a:schemeClr val="tx1"/>
              </a:solidFill>
            </a:endParaRPr>
          </a:p>
          <a:p>
            <a:r>
              <a:rPr lang="en-US" dirty="0">
                <a:solidFill>
                  <a:schemeClr val="tx1"/>
                </a:solidFill>
              </a:rPr>
              <a:t>[9]. Le Yang “Multi-Modal Depression Detection and Estimation”. 2019 8th International Conference on Affective Computing and Intelligent Interaction Workshops and Demos (ACIIW)</a:t>
            </a:r>
          </a:p>
          <a:p>
            <a:pPr marL="0" indent="0">
              <a:buNone/>
            </a:pPr>
            <a:endParaRPr lang="en-US" dirty="0">
              <a:solidFill>
                <a:schemeClr val="tx1"/>
              </a:solidFill>
            </a:endParaRPr>
          </a:p>
          <a:p>
            <a:r>
              <a:rPr lang="en-US" dirty="0">
                <a:solidFill>
                  <a:schemeClr val="tx1"/>
                </a:solidFill>
              </a:rPr>
              <a:t>[10]. </a:t>
            </a:r>
            <a:r>
              <a:rPr lang="en-US" dirty="0" err="1">
                <a:solidFill>
                  <a:schemeClr val="tx1"/>
                </a:solidFill>
              </a:rPr>
              <a:t>Jinming</a:t>
            </a:r>
            <a:r>
              <a:rPr lang="en-US" dirty="0">
                <a:solidFill>
                  <a:schemeClr val="tx1"/>
                </a:solidFill>
              </a:rPr>
              <a:t> </a:t>
            </a:r>
            <a:r>
              <a:rPr lang="en-US" dirty="0" err="1">
                <a:solidFill>
                  <a:schemeClr val="tx1"/>
                </a:solidFill>
              </a:rPr>
              <a:t>Li,Xiaoyan</a:t>
            </a:r>
            <a:r>
              <a:rPr lang="en-US" dirty="0">
                <a:solidFill>
                  <a:schemeClr val="tx1"/>
                </a:solidFill>
              </a:rPr>
              <a:t> Fu ,d </a:t>
            </a:r>
            <a:r>
              <a:rPr lang="en-US" dirty="0" err="1">
                <a:solidFill>
                  <a:schemeClr val="tx1"/>
                </a:solidFill>
              </a:rPr>
              <a:t>Zhuhong</a:t>
            </a:r>
            <a:r>
              <a:rPr lang="en-US" dirty="0">
                <a:solidFill>
                  <a:schemeClr val="tx1"/>
                </a:solidFill>
              </a:rPr>
              <a:t> Shao, Yuanyuan </a:t>
            </a:r>
            <a:r>
              <a:rPr lang="en-US" dirty="0" err="1">
                <a:solidFill>
                  <a:schemeClr val="tx1"/>
                </a:solidFill>
              </a:rPr>
              <a:t>Shang.“Improvement</a:t>
            </a:r>
            <a:r>
              <a:rPr lang="en-US" dirty="0">
                <a:solidFill>
                  <a:schemeClr val="tx1"/>
                </a:solidFill>
              </a:rPr>
              <a:t> on Speech Depression Recognition Based on Deep Networks”, IEEE 2018.</a:t>
            </a:r>
          </a:p>
          <a:p>
            <a:endParaRPr lang="en-US" dirty="0">
              <a:solidFill>
                <a:schemeClr val="tx1"/>
              </a:solidFill>
            </a:endParaRPr>
          </a:p>
        </p:txBody>
      </p:sp>
      <p:sp>
        <p:nvSpPr>
          <p:cNvPr id="2" name="Slide Number Placeholder 1">
            <a:extLst>
              <a:ext uri="{FF2B5EF4-FFF2-40B4-BE49-F238E27FC236}">
                <a16:creationId xmlns:a16="http://schemas.microsoft.com/office/drawing/2014/main" id="{02D50686-740E-49BD-BD0A-9D8D23F86CC7}"/>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20</a:t>
            </a:fld>
            <a:endParaRPr lang="en-US" dirty="0"/>
          </a:p>
        </p:txBody>
      </p:sp>
    </p:spTree>
    <p:extLst>
      <p:ext uri="{BB962C8B-B14F-4D97-AF65-F5344CB8AC3E}">
        <p14:creationId xmlns:p14="http://schemas.microsoft.com/office/powerpoint/2010/main" val="157376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83962-AD3A-4651-9707-B337849FB467}"/>
              </a:ext>
            </a:extLst>
          </p:cNvPr>
          <p:cNvSpPr>
            <a:spLocks noGrp="1"/>
          </p:cNvSpPr>
          <p:nvPr>
            <p:ph idx="1"/>
          </p:nvPr>
        </p:nvSpPr>
        <p:spPr>
          <a:xfrm>
            <a:off x="1562101" y="1159639"/>
            <a:ext cx="9886950" cy="5791200"/>
          </a:xfrm>
        </p:spPr>
        <p:txBody>
          <a:bodyPr>
            <a:noAutofit/>
          </a:bodyPr>
          <a:lstStyle/>
          <a:p>
            <a:r>
              <a:rPr lang="en-US" dirty="0">
                <a:solidFill>
                  <a:schemeClr val="tx1"/>
                </a:solidFill>
              </a:rPr>
              <a:t>[11] </a:t>
            </a:r>
            <a:r>
              <a:rPr lang="en-US" dirty="0" err="1">
                <a:solidFill>
                  <a:schemeClr val="tx1"/>
                </a:solidFill>
              </a:rPr>
              <a:t>Harati</a:t>
            </a:r>
            <a:r>
              <a:rPr lang="en-US" dirty="0">
                <a:solidFill>
                  <a:schemeClr val="tx1"/>
                </a:solidFill>
              </a:rPr>
              <a:t>, S., Crowell, A., </a:t>
            </a:r>
            <a:r>
              <a:rPr lang="en-US" dirty="0" err="1">
                <a:solidFill>
                  <a:schemeClr val="tx1"/>
                </a:solidFill>
              </a:rPr>
              <a:t>Mayberg</a:t>
            </a:r>
            <a:r>
              <a:rPr lang="en-US" dirty="0">
                <a:solidFill>
                  <a:schemeClr val="tx1"/>
                </a:solidFill>
              </a:rPr>
              <a:t>, H., &amp; Nemati, S. (2018). Depression Severity Classification from Speech Emotion. 2018 40th Annual International Conference of the IEEE Engineering in Medicine and Biology Society (EMBC). </a:t>
            </a:r>
          </a:p>
          <a:p>
            <a:r>
              <a:rPr lang="en-US" dirty="0">
                <a:solidFill>
                  <a:schemeClr val="tx1"/>
                </a:solidFill>
              </a:rPr>
              <a:t>[12] Lam, G., </a:t>
            </a:r>
            <a:r>
              <a:rPr lang="en-US" dirty="0" err="1">
                <a:solidFill>
                  <a:schemeClr val="tx1"/>
                </a:solidFill>
              </a:rPr>
              <a:t>Dongyan</a:t>
            </a:r>
            <a:r>
              <a:rPr lang="en-US" dirty="0">
                <a:solidFill>
                  <a:schemeClr val="tx1"/>
                </a:solidFill>
              </a:rPr>
              <a:t>, H., &amp; Lin, W. (2019). Context-aware Deep Learning for Multi-modal Depression Detection. ICASSP 2019 - 2019 IEEE International Conference on Acoustics, Speech and Signal Processing (ICASSP). </a:t>
            </a:r>
          </a:p>
          <a:p>
            <a:r>
              <a:rPr lang="en-US" dirty="0">
                <a:solidFill>
                  <a:schemeClr val="tx1"/>
                </a:solidFill>
              </a:rPr>
              <a:t>[13] Zhao, Z., Bao, Z., Zhang, Z., Deng, J., Cummins, N., Wang, H., … Schuller, B. (2019). Automatic Assessment of Depression from Speech via a Hierarchical Attention Transfer Network and Attention Autoencoders. IEEE Journal of Selected Topics in Signal Processing, 1–1. </a:t>
            </a:r>
          </a:p>
          <a:p>
            <a:r>
              <a:rPr lang="en-US" dirty="0">
                <a:solidFill>
                  <a:schemeClr val="tx1"/>
                </a:solidFill>
              </a:rPr>
              <a:t>[14] Rani, B. (2016). Detecting depression: A comparison between I-Vector 56 technique and fuzzy membership functions. 2016 International Conference on Inventive Computation Technologies (ICICT). </a:t>
            </a:r>
          </a:p>
          <a:p>
            <a:r>
              <a:rPr lang="en-US" dirty="0">
                <a:solidFill>
                  <a:schemeClr val="tx1"/>
                </a:solidFill>
              </a:rPr>
              <a:t>[15] Huang, Z., Epps, J., Joachim, D., &amp; </a:t>
            </a:r>
            <a:r>
              <a:rPr lang="en-US" dirty="0" err="1">
                <a:solidFill>
                  <a:schemeClr val="tx1"/>
                </a:solidFill>
              </a:rPr>
              <a:t>Sethu</a:t>
            </a:r>
            <a:r>
              <a:rPr lang="en-US" dirty="0">
                <a:solidFill>
                  <a:schemeClr val="tx1"/>
                </a:solidFill>
              </a:rPr>
              <a:t>, V. (2019). Natural Language Processing Methods for Acoustic and Landmark Event-based Features in </a:t>
            </a:r>
            <a:r>
              <a:rPr lang="en-US" dirty="0" err="1">
                <a:solidFill>
                  <a:schemeClr val="tx1"/>
                </a:solidFill>
              </a:rPr>
              <a:t>Speechbased</a:t>
            </a:r>
            <a:r>
              <a:rPr lang="en-US" dirty="0">
                <a:solidFill>
                  <a:schemeClr val="tx1"/>
                </a:solidFill>
              </a:rPr>
              <a:t> Depression Detection. IEEE Journal of Selected Topics in Signal Processing, 1–1.</a:t>
            </a:r>
          </a:p>
        </p:txBody>
      </p:sp>
      <p:sp>
        <p:nvSpPr>
          <p:cNvPr id="2" name="Slide Number Placeholder 1">
            <a:extLst>
              <a:ext uri="{FF2B5EF4-FFF2-40B4-BE49-F238E27FC236}">
                <a16:creationId xmlns:a16="http://schemas.microsoft.com/office/drawing/2014/main" id="{BB52E18E-53A1-489A-9217-A76C62888D72}"/>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21</a:t>
            </a:fld>
            <a:endParaRPr lang="en-US" dirty="0"/>
          </a:p>
        </p:txBody>
      </p:sp>
    </p:spTree>
    <p:extLst>
      <p:ext uri="{BB962C8B-B14F-4D97-AF65-F5344CB8AC3E}">
        <p14:creationId xmlns:p14="http://schemas.microsoft.com/office/powerpoint/2010/main" val="354294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1954-67EC-4AD7-90EE-FA8A051CD558}"/>
              </a:ext>
            </a:extLst>
          </p:cNvPr>
          <p:cNvSpPr>
            <a:spLocks noGrp="1"/>
          </p:cNvSpPr>
          <p:nvPr>
            <p:ph type="title"/>
          </p:nvPr>
        </p:nvSpPr>
        <p:spPr>
          <a:xfrm>
            <a:off x="4254694" y="787782"/>
            <a:ext cx="8911687" cy="1280890"/>
          </a:xfrm>
        </p:spPr>
        <p:txBody>
          <a:bodyPr/>
          <a:lstStyle/>
          <a:p>
            <a:r>
              <a:rPr lang="en-US" u="sng" dirty="0"/>
              <a:t>OBJECTIVES</a:t>
            </a:r>
          </a:p>
        </p:txBody>
      </p:sp>
      <p:sp>
        <p:nvSpPr>
          <p:cNvPr id="3" name="Content Placeholder 2">
            <a:extLst>
              <a:ext uri="{FF2B5EF4-FFF2-40B4-BE49-F238E27FC236}">
                <a16:creationId xmlns:a16="http://schemas.microsoft.com/office/drawing/2014/main" id="{729B456F-E895-468B-9F05-D2A356F346F0}"/>
              </a:ext>
            </a:extLst>
          </p:cNvPr>
          <p:cNvSpPr>
            <a:spLocks noGrp="1"/>
          </p:cNvSpPr>
          <p:nvPr>
            <p:ph idx="1"/>
          </p:nvPr>
        </p:nvSpPr>
        <p:spPr>
          <a:xfrm>
            <a:off x="2197716" y="2187855"/>
            <a:ext cx="9232284" cy="4110963"/>
          </a:xfrm>
        </p:spPr>
        <p:txBody>
          <a:bodyPr/>
          <a:lstStyle/>
          <a:p>
            <a:r>
              <a:rPr lang="en-US" dirty="0">
                <a:solidFill>
                  <a:schemeClr val="tx1"/>
                </a:solidFill>
              </a:rPr>
              <a:t>To identify children with depression accurately using audio samples.</a:t>
            </a:r>
          </a:p>
          <a:p>
            <a:pPr marL="0" indent="0">
              <a:buNone/>
            </a:pPr>
            <a:endParaRPr lang="en-US" dirty="0">
              <a:solidFill>
                <a:schemeClr val="tx1"/>
              </a:solidFill>
            </a:endParaRPr>
          </a:p>
          <a:p>
            <a:r>
              <a:rPr lang="en-US" dirty="0">
                <a:solidFill>
                  <a:schemeClr val="tx1"/>
                </a:solidFill>
              </a:rPr>
              <a:t>To reduce the waiting time at hospitals, to improve the accuracy of detecting depression in young children using machine learning approaches</a:t>
            </a:r>
          </a:p>
          <a:p>
            <a:pPr marL="0" indent="0">
              <a:buNone/>
            </a:pPr>
            <a:endParaRPr lang="en-US" dirty="0">
              <a:solidFill>
                <a:schemeClr val="tx1"/>
              </a:solidFill>
            </a:endParaRPr>
          </a:p>
          <a:p>
            <a:r>
              <a:rPr lang="en-US" dirty="0">
                <a:solidFill>
                  <a:schemeClr val="tx1"/>
                </a:solidFill>
              </a:rPr>
              <a:t>To build a fast, automated and low-cost software to detect depression in children.</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2B8DBE0D-901C-42E6-89A9-BC704131BBBE}"/>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2</a:t>
            </a:fld>
            <a:endParaRPr lang="en-US" dirty="0"/>
          </a:p>
        </p:txBody>
      </p:sp>
    </p:spTree>
    <p:extLst>
      <p:ext uri="{BB962C8B-B14F-4D97-AF65-F5344CB8AC3E}">
        <p14:creationId xmlns:p14="http://schemas.microsoft.com/office/powerpoint/2010/main" val="427641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4CEA-E69A-49F3-AC00-3777B30F993A}"/>
              </a:ext>
            </a:extLst>
          </p:cNvPr>
          <p:cNvSpPr>
            <a:spLocks noGrp="1"/>
          </p:cNvSpPr>
          <p:nvPr>
            <p:ph type="title"/>
          </p:nvPr>
        </p:nvSpPr>
        <p:spPr>
          <a:xfrm>
            <a:off x="4245561" y="694088"/>
            <a:ext cx="8911687" cy="1280890"/>
          </a:xfrm>
        </p:spPr>
        <p:txBody>
          <a:bodyPr/>
          <a:lstStyle/>
          <a:p>
            <a:r>
              <a:rPr lang="en-US" u="sng" dirty="0"/>
              <a:t>TOOLS USED </a:t>
            </a:r>
          </a:p>
        </p:txBody>
      </p:sp>
      <p:sp>
        <p:nvSpPr>
          <p:cNvPr id="3" name="Content Placeholder 2">
            <a:extLst>
              <a:ext uri="{FF2B5EF4-FFF2-40B4-BE49-F238E27FC236}">
                <a16:creationId xmlns:a16="http://schemas.microsoft.com/office/drawing/2014/main" id="{4F903E00-D3D3-4A11-A068-A1FFDDAD8FA1}"/>
              </a:ext>
            </a:extLst>
          </p:cNvPr>
          <p:cNvSpPr>
            <a:spLocks noGrp="1"/>
          </p:cNvSpPr>
          <p:nvPr>
            <p:ph idx="1"/>
          </p:nvPr>
        </p:nvSpPr>
        <p:spPr>
          <a:xfrm>
            <a:off x="1865112" y="1818000"/>
            <a:ext cx="8777750" cy="4345912"/>
          </a:xfrm>
        </p:spPr>
        <p:txBody>
          <a:bodyPr/>
          <a:lstStyle/>
          <a:p>
            <a:r>
              <a:rPr lang="en-US" dirty="0">
                <a:solidFill>
                  <a:schemeClr val="tx1"/>
                </a:solidFill>
              </a:rPr>
              <a:t>This project is carried out in Python. Hence the availability of Python version &gt;3.5 and Python IDE is a requirement. </a:t>
            </a:r>
          </a:p>
          <a:p>
            <a:pPr marL="0" indent="0">
              <a:buNone/>
            </a:pPr>
            <a:endParaRPr lang="en-US" dirty="0">
              <a:solidFill>
                <a:schemeClr val="tx1"/>
              </a:solidFill>
            </a:endParaRPr>
          </a:p>
          <a:p>
            <a:r>
              <a:rPr lang="en-US" dirty="0">
                <a:solidFill>
                  <a:schemeClr val="tx1"/>
                </a:solidFill>
              </a:rPr>
              <a:t>For extraction of the different core features in the audio data, a library called ‘</a:t>
            </a:r>
            <a:r>
              <a:rPr lang="en-US" dirty="0" err="1">
                <a:solidFill>
                  <a:schemeClr val="tx1"/>
                </a:solidFill>
              </a:rPr>
              <a:t>librosa</a:t>
            </a:r>
            <a:r>
              <a:rPr lang="en-US" dirty="0">
                <a:solidFill>
                  <a:schemeClr val="tx1"/>
                </a:solidFill>
              </a:rPr>
              <a:t>’ is used. </a:t>
            </a:r>
          </a:p>
          <a:p>
            <a:endParaRPr lang="en-US" dirty="0">
              <a:solidFill>
                <a:schemeClr val="tx1"/>
              </a:solidFill>
            </a:endParaRPr>
          </a:p>
          <a:p>
            <a:r>
              <a:rPr lang="en-US" dirty="0">
                <a:solidFill>
                  <a:schemeClr val="tx1"/>
                </a:solidFill>
              </a:rPr>
              <a:t>This library can also be used to visualize the audio signals in the data and hence help us understand the method by which the features that are relevant can be extracted.</a:t>
            </a:r>
          </a:p>
          <a:p>
            <a:pPr marL="0" indent="0">
              <a:buNone/>
            </a:pPr>
            <a:endParaRPr lang="en-US" dirty="0">
              <a:solidFill>
                <a:schemeClr val="tx1"/>
              </a:solidFill>
            </a:endParaRPr>
          </a:p>
          <a:p>
            <a:r>
              <a:rPr lang="en-US" dirty="0">
                <a:solidFill>
                  <a:schemeClr val="tx1"/>
                </a:solidFill>
              </a:rPr>
              <a:t>Different libraries are imported in the code that are required for building the deep learning models.</a:t>
            </a:r>
          </a:p>
          <a:p>
            <a:pPr marL="0" indent="0">
              <a:buNone/>
            </a:pPr>
            <a:endParaRPr lang="en-US" dirty="0">
              <a:solidFill>
                <a:schemeClr val="tx1"/>
              </a:solidFill>
            </a:endParaRPr>
          </a:p>
          <a:p>
            <a:endParaRPr lang="en-US" dirty="0">
              <a:solidFill>
                <a:schemeClr val="tx1"/>
              </a:solidFill>
            </a:endParaRPr>
          </a:p>
        </p:txBody>
      </p:sp>
      <p:sp>
        <p:nvSpPr>
          <p:cNvPr id="4" name="Slide Number Placeholder 3">
            <a:extLst>
              <a:ext uri="{FF2B5EF4-FFF2-40B4-BE49-F238E27FC236}">
                <a16:creationId xmlns:a16="http://schemas.microsoft.com/office/drawing/2014/main" id="{6A250711-1CDC-41F2-AB35-C1792C60BDA4}"/>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3</a:t>
            </a:fld>
            <a:endParaRPr lang="en-US" dirty="0"/>
          </a:p>
        </p:txBody>
      </p:sp>
    </p:spTree>
    <p:extLst>
      <p:ext uri="{BB962C8B-B14F-4D97-AF65-F5344CB8AC3E}">
        <p14:creationId xmlns:p14="http://schemas.microsoft.com/office/powerpoint/2010/main" val="68011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20D1-CA23-43C7-BA47-8C8A907861F7}"/>
              </a:ext>
            </a:extLst>
          </p:cNvPr>
          <p:cNvSpPr>
            <a:spLocks noGrp="1"/>
          </p:cNvSpPr>
          <p:nvPr>
            <p:ph type="title"/>
          </p:nvPr>
        </p:nvSpPr>
        <p:spPr>
          <a:xfrm>
            <a:off x="3919876" y="554130"/>
            <a:ext cx="8596668" cy="1320800"/>
          </a:xfrm>
        </p:spPr>
        <p:txBody>
          <a:bodyPr/>
          <a:lstStyle/>
          <a:p>
            <a:r>
              <a:rPr lang="en-US" u="sng" dirty="0"/>
              <a:t>LITERATURE SURVEY</a:t>
            </a:r>
            <a:r>
              <a:rPr lang="en-US" dirty="0"/>
              <a:t> </a:t>
            </a:r>
          </a:p>
        </p:txBody>
      </p:sp>
      <p:sp>
        <p:nvSpPr>
          <p:cNvPr id="3" name="Content Placeholder 2">
            <a:extLst>
              <a:ext uri="{FF2B5EF4-FFF2-40B4-BE49-F238E27FC236}">
                <a16:creationId xmlns:a16="http://schemas.microsoft.com/office/drawing/2014/main" id="{94DEEBED-2064-4946-AC18-FA1369E40057}"/>
              </a:ext>
            </a:extLst>
          </p:cNvPr>
          <p:cNvSpPr>
            <a:spLocks noGrp="1"/>
          </p:cNvSpPr>
          <p:nvPr>
            <p:ph idx="1"/>
          </p:nvPr>
        </p:nvSpPr>
        <p:spPr>
          <a:xfrm>
            <a:off x="1722628" y="1665009"/>
            <a:ext cx="9571567" cy="5534026"/>
          </a:xfrm>
        </p:spPr>
        <p:txBody>
          <a:bodyPr>
            <a:normAutofit/>
          </a:bodyPr>
          <a:lstStyle/>
          <a:p>
            <a:r>
              <a:rPr lang="en-US" dirty="0">
                <a:solidFill>
                  <a:schemeClr val="tx1"/>
                </a:solidFill>
              </a:rPr>
              <a:t>It has been laid down that the acoustic properties of speech can be taken as possible cues of depression as there is enough evidence to establish the same. </a:t>
            </a:r>
          </a:p>
          <a:p>
            <a:pPr marL="0" indent="0">
              <a:buNone/>
            </a:pPr>
            <a:endParaRPr lang="en-US" dirty="0">
              <a:solidFill>
                <a:schemeClr val="tx1"/>
              </a:solidFill>
            </a:endParaRPr>
          </a:p>
          <a:p>
            <a:r>
              <a:rPr lang="en-US" dirty="0">
                <a:solidFill>
                  <a:schemeClr val="tx1"/>
                </a:solidFill>
              </a:rPr>
              <a:t>The Voice activity detector (VAD) proves to be a great tool in extracting voice signals from the input audio.</a:t>
            </a:r>
          </a:p>
          <a:p>
            <a:pPr marL="0" indent="0">
              <a:buNone/>
            </a:pPr>
            <a:endParaRPr lang="en-US" dirty="0">
              <a:solidFill>
                <a:schemeClr val="tx1"/>
              </a:solidFill>
            </a:endParaRPr>
          </a:p>
          <a:p>
            <a:r>
              <a:rPr lang="en-US" dirty="0">
                <a:solidFill>
                  <a:schemeClr val="tx1"/>
                </a:solidFill>
              </a:rPr>
              <a:t>Data can be extracted with the help of wearable sensors that sense vocal reactions from children to various tasks</a:t>
            </a:r>
          </a:p>
          <a:p>
            <a:pPr marL="0" indent="0">
              <a:buNone/>
            </a:pPr>
            <a:endParaRPr lang="en-US" dirty="0">
              <a:solidFill>
                <a:schemeClr val="tx1"/>
              </a:solidFill>
            </a:endParaRPr>
          </a:p>
          <a:p>
            <a:r>
              <a:rPr lang="en-US" dirty="0">
                <a:solidFill>
                  <a:schemeClr val="tx1"/>
                </a:solidFill>
              </a:rPr>
              <a:t>Audio data is processed via VAD that discriminates audio presence and absence in the voice signal. Within each phase, parameters of audio signals were computed for each speech epoch </a:t>
            </a:r>
          </a:p>
        </p:txBody>
      </p:sp>
      <p:sp>
        <p:nvSpPr>
          <p:cNvPr id="4" name="Slide Number Placeholder 3">
            <a:extLst>
              <a:ext uri="{FF2B5EF4-FFF2-40B4-BE49-F238E27FC236}">
                <a16:creationId xmlns:a16="http://schemas.microsoft.com/office/drawing/2014/main" id="{A5C3B4F8-B39E-40CD-814D-F291AC55610C}"/>
              </a:ext>
            </a:extLst>
          </p:cNvPr>
          <p:cNvSpPr>
            <a:spLocks noGrp="1"/>
          </p:cNvSpPr>
          <p:nvPr>
            <p:ph type="sldNum" sz="quarter" idx="12"/>
          </p:nvPr>
        </p:nvSpPr>
        <p:spPr>
          <a:xfrm>
            <a:off x="507921" y="768928"/>
            <a:ext cx="779767" cy="365125"/>
          </a:xfrm>
        </p:spPr>
        <p:txBody>
          <a:bodyPr/>
          <a:lstStyle/>
          <a:p>
            <a:fld id="{042226F4-BACD-420C-9993-BCBDD97ED671}" type="slidenum">
              <a:rPr lang="en-US" smtClean="0"/>
              <a:pPr/>
              <a:t>4</a:t>
            </a:fld>
            <a:endParaRPr lang="en-US" dirty="0"/>
          </a:p>
        </p:txBody>
      </p:sp>
    </p:spTree>
    <p:extLst>
      <p:ext uri="{BB962C8B-B14F-4D97-AF65-F5344CB8AC3E}">
        <p14:creationId xmlns:p14="http://schemas.microsoft.com/office/powerpoint/2010/main" val="195999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3CCBE-DB40-41C4-89F3-B328EF6622FE}"/>
              </a:ext>
            </a:extLst>
          </p:cNvPr>
          <p:cNvSpPr>
            <a:spLocks noGrp="1"/>
          </p:cNvSpPr>
          <p:nvPr>
            <p:ph idx="1"/>
          </p:nvPr>
        </p:nvSpPr>
        <p:spPr>
          <a:xfrm>
            <a:off x="1213581" y="1445148"/>
            <a:ext cx="10247841" cy="6477000"/>
          </a:xfrm>
        </p:spPr>
        <p:txBody>
          <a:bodyPr>
            <a:normAutofit/>
          </a:bodyPr>
          <a:lstStyle/>
          <a:p>
            <a:r>
              <a:rPr lang="en-US" dirty="0">
                <a:solidFill>
                  <a:schemeClr val="tx1"/>
                </a:solidFill>
              </a:rPr>
              <a:t>The model is built using  Multiple convoluted and recurrent layers that provide an integrated model for speech analysis for both acoustic features and also a language-based model </a:t>
            </a:r>
          </a:p>
          <a:p>
            <a:pPr marL="0" indent="0">
              <a:buNone/>
            </a:pPr>
            <a:endParaRPr lang="en-US" dirty="0">
              <a:solidFill>
                <a:schemeClr val="tx1"/>
              </a:solidFill>
            </a:endParaRPr>
          </a:p>
          <a:p>
            <a:r>
              <a:rPr lang="en-US" dirty="0">
                <a:solidFill>
                  <a:schemeClr val="tx1"/>
                </a:solidFill>
              </a:rPr>
              <a:t>In the approach proposed, Depression AudioNet was the framework used to extract different features like MADN and MFCC. Using contextual emotional features will help increase the performance.</a:t>
            </a:r>
          </a:p>
          <a:p>
            <a:endParaRPr lang="en-US" dirty="0">
              <a:solidFill>
                <a:schemeClr val="tx1"/>
              </a:solidFill>
            </a:endParaRPr>
          </a:p>
          <a:p>
            <a:endParaRPr lang="en-US" dirty="0">
              <a:solidFill>
                <a:schemeClr val="tx1"/>
              </a:solidFill>
            </a:endParaRPr>
          </a:p>
        </p:txBody>
      </p:sp>
      <p:sp>
        <p:nvSpPr>
          <p:cNvPr id="2" name="Slide Number Placeholder 1">
            <a:extLst>
              <a:ext uri="{FF2B5EF4-FFF2-40B4-BE49-F238E27FC236}">
                <a16:creationId xmlns:a16="http://schemas.microsoft.com/office/drawing/2014/main" id="{B09535B9-9111-4E68-BA9D-2ADABAC14A51}"/>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5</a:t>
            </a:fld>
            <a:endParaRPr lang="en-US" dirty="0"/>
          </a:p>
        </p:txBody>
      </p:sp>
    </p:spTree>
    <p:extLst>
      <p:ext uri="{BB962C8B-B14F-4D97-AF65-F5344CB8AC3E}">
        <p14:creationId xmlns:p14="http://schemas.microsoft.com/office/powerpoint/2010/main" val="269303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BCFD-B8C2-4825-A9E2-64E892AA5AC7}"/>
              </a:ext>
            </a:extLst>
          </p:cNvPr>
          <p:cNvSpPr>
            <a:spLocks noGrp="1"/>
          </p:cNvSpPr>
          <p:nvPr>
            <p:ph type="title"/>
          </p:nvPr>
        </p:nvSpPr>
        <p:spPr>
          <a:xfrm>
            <a:off x="2928205" y="624110"/>
            <a:ext cx="8911687" cy="1280890"/>
          </a:xfrm>
        </p:spPr>
        <p:txBody>
          <a:bodyPr/>
          <a:lstStyle/>
          <a:p>
            <a:r>
              <a:rPr lang="en-US" u="sng" dirty="0"/>
              <a:t>PROPOSED SYSTEM MODEL</a:t>
            </a:r>
          </a:p>
        </p:txBody>
      </p:sp>
      <p:pic>
        <p:nvPicPr>
          <p:cNvPr id="1026" name="Picture 2">
            <a:extLst>
              <a:ext uri="{FF2B5EF4-FFF2-40B4-BE49-F238E27FC236}">
                <a16:creationId xmlns:a16="http://schemas.microsoft.com/office/drawing/2014/main" id="{104112C4-BDA6-4E10-8BF2-D2BF227A03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9404" y="1734915"/>
            <a:ext cx="2789364" cy="44989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64029B1-ECAC-40ED-BC49-C4CC475672E5}"/>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6</a:t>
            </a:fld>
            <a:endParaRPr lang="en-US" dirty="0"/>
          </a:p>
        </p:txBody>
      </p:sp>
      <p:sp>
        <p:nvSpPr>
          <p:cNvPr id="4" name="TextBox 3">
            <a:extLst>
              <a:ext uri="{FF2B5EF4-FFF2-40B4-BE49-F238E27FC236}">
                <a16:creationId xmlns:a16="http://schemas.microsoft.com/office/drawing/2014/main" id="{01693645-8292-4570-B299-EAB227BA5894}"/>
              </a:ext>
            </a:extLst>
          </p:cNvPr>
          <p:cNvSpPr txBox="1"/>
          <p:nvPr/>
        </p:nvSpPr>
        <p:spPr>
          <a:xfrm>
            <a:off x="4676775" y="6305550"/>
            <a:ext cx="3476625" cy="276999"/>
          </a:xfrm>
          <a:prstGeom prst="rect">
            <a:avLst/>
          </a:prstGeom>
          <a:noFill/>
        </p:spPr>
        <p:txBody>
          <a:bodyPr wrap="square" rtlCol="0">
            <a:spAutoFit/>
          </a:bodyPr>
          <a:lstStyle/>
          <a:p>
            <a:r>
              <a:rPr lang="en-US" sz="1200" dirty="0"/>
              <a:t>Fig 1 : High Level Diagram </a:t>
            </a:r>
          </a:p>
        </p:txBody>
      </p:sp>
    </p:spTree>
    <p:extLst>
      <p:ext uri="{BB962C8B-B14F-4D97-AF65-F5344CB8AC3E}">
        <p14:creationId xmlns:p14="http://schemas.microsoft.com/office/powerpoint/2010/main" val="386743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2757F6-14A0-4F5D-BBEC-2F10589A92C9}"/>
              </a:ext>
            </a:extLst>
          </p:cNvPr>
          <p:cNvSpPr>
            <a:spLocks noGrp="1"/>
          </p:cNvSpPr>
          <p:nvPr>
            <p:ph type="sldNum" sz="quarter" idx="12"/>
          </p:nvPr>
        </p:nvSpPr>
        <p:spPr/>
        <p:txBody>
          <a:bodyPr/>
          <a:lstStyle/>
          <a:p>
            <a:fld id="{042226F4-BACD-420C-9993-BCBDD97ED671}" type="slidenum">
              <a:rPr lang="en-US" smtClean="0"/>
              <a:t>7</a:t>
            </a:fld>
            <a:endParaRPr lang="en-US" dirty="0"/>
          </a:p>
        </p:txBody>
      </p:sp>
      <p:sp>
        <p:nvSpPr>
          <p:cNvPr id="4" name="Title 3">
            <a:extLst>
              <a:ext uri="{FF2B5EF4-FFF2-40B4-BE49-F238E27FC236}">
                <a16:creationId xmlns:a16="http://schemas.microsoft.com/office/drawing/2014/main" id="{38DB7950-1EC0-452D-A32C-745469D43168}"/>
              </a:ext>
            </a:extLst>
          </p:cNvPr>
          <p:cNvSpPr>
            <a:spLocks noGrp="1"/>
          </p:cNvSpPr>
          <p:nvPr>
            <p:ph type="title"/>
          </p:nvPr>
        </p:nvSpPr>
        <p:spPr>
          <a:xfrm>
            <a:off x="2542124" y="248190"/>
            <a:ext cx="8911687" cy="1280890"/>
          </a:xfrm>
        </p:spPr>
        <p:txBody>
          <a:bodyPr/>
          <a:lstStyle/>
          <a:p>
            <a:r>
              <a:rPr lang="en-US" u="sng" dirty="0"/>
              <a:t>LOW LEVEL DIAGRAM OF THE MODEL</a:t>
            </a:r>
          </a:p>
        </p:txBody>
      </p:sp>
      <p:pic>
        <p:nvPicPr>
          <p:cNvPr id="7" name="Content Placeholder 6">
            <a:extLst>
              <a:ext uri="{FF2B5EF4-FFF2-40B4-BE49-F238E27FC236}">
                <a16:creationId xmlns:a16="http://schemas.microsoft.com/office/drawing/2014/main" id="{AB3F0362-D334-410C-A92A-14746F06E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5680" y="970344"/>
            <a:ext cx="3426310" cy="5705093"/>
          </a:xfrm>
        </p:spPr>
      </p:pic>
    </p:spTree>
    <p:extLst>
      <p:ext uri="{BB962C8B-B14F-4D97-AF65-F5344CB8AC3E}">
        <p14:creationId xmlns:p14="http://schemas.microsoft.com/office/powerpoint/2010/main" val="153052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BAB53-C3F1-442B-95D4-366FC4F65DDC}"/>
              </a:ext>
            </a:extLst>
          </p:cNvPr>
          <p:cNvSpPr>
            <a:spLocks noGrp="1"/>
          </p:cNvSpPr>
          <p:nvPr>
            <p:ph idx="1"/>
          </p:nvPr>
        </p:nvSpPr>
        <p:spPr>
          <a:xfrm>
            <a:off x="1534016" y="1453339"/>
            <a:ext cx="8596668" cy="5041238"/>
          </a:xfrm>
        </p:spPr>
        <p:txBody>
          <a:bodyPr>
            <a:normAutofit fontScale="92500" lnSpcReduction="20000"/>
          </a:bodyPr>
          <a:lstStyle/>
          <a:p>
            <a:pPr marL="0" indent="0">
              <a:buNone/>
            </a:pPr>
            <a:endParaRPr lang="en-US" dirty="0">
              <a:solidFill>
                <a:schemeClr val="tx1"/>
              </a:solidFill>
            </a:endParaRPr>
          </a:p>
          <a:p>
            <a:r>
              <a:rPr lang="en-US" dirty="0">
                <a:solidFill>
                  <a:schemeClr val="tx1"/>
                </a:solidFill>
              </a:rPr>
              <a:t>The system proposed in this project is machine learning based that employs speech analysis of a child’s voice and uses four classification models to detect children with anxiety and depression. </a:t>
            </a:r>
            <a:br>
              <a:rPr lang="en-US" dirty="0">
                <a:solidFill>
                  <a:schemeClr val="tx1"/>
                </a:solidFill>
              </a:rPr>
            </a:br>
            <a:endParaRPr lang="en-US" dirty="0">
              <a:solidFill>
                <a:schemeClr val="tx1"/>
              </a:solidFill>
            </a:endParaRPr>
          </a:p>
          <a:p>
            <a:pPr marL="0" indent="0">
              <a:buNone/>
            </a:pPr>
            <a:r>
              <a:rPr lang="en-US" dirty="0">
                <a:solidFill>
                  <a:schemeClr val="tx1"/>
                </a:solidFill>
              </a:rPr>
              <a:t>	viz. Logistic Regression, Random Forest, SVM Linear Kernel and SVM  	Gaussian Kernel.</a:t>
            </a:r>
          </a:p>
          <a:p>
            <a:pPr marL="0" indent="0">
              <a:buNone/>
            </a:pPr>
            <a:endParaRPr lang="en-US" dirty="0">
              <a:solidFill>
                <a:schemeClr val="tx1"/>
              </a:solidFill>
            </a:endParaRPr>
          </a:p>
          <a:p>
            <a:r>
              <a:rPr lang="en-US" dirty="0">
                <a:solidFill>
                  <a:schemeClr val="tx1"/>
                </a:solidFill>
              </a:rPr>
              <a:t>In the proposed system, an application is created which processes any new data and classifies them as depressed or normal. </a:t>
            </a:r>
          </a:p>
          <a:p>
            <a:endParaRPr lang="en-US" dirty="0">
              <a:solidFill>
                <a:schemeClr val="tx1"/>
              </a:solidFill>
            </a:endParaRPr>
          </a:p>
          <a:p>
            <a:r>
              <a:rPr lang="en-US" dirty="0">
                <a:solidFill>
                  <a:schemeClr val="tx1"/>
                </a:solidFill>
              </a:rPr>
              <a:t> Any new speeches can be recorded in the application itself and simultaneously used for prediction. </a:t>
            </a:r>
          </a:p>
          <a:p>
            <a:endParaRPr lang="en-US" dirty="0">
              <a:solidFill>
                <a:schemeClr val="tx1"/>
              </a:solidFill>
            </a:endParaRPr>
          </a:p>
          <a:p>
            <a:r>
              <a:rPr lang="en-US" dirty="0">
                <a:solidFill>
                  <a:schemeClr val="tx1"/>
                </a:solidFill>
              </a:rPr>
              <a:t>The model is trained using four models that gives better accuracy than the existing system. This approach takes less computation time and is cost effective. </a:t>
            </a: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2" name="Slide Number Placeholder 1">
            <a:extLst>
              <a:ext uri="{FF2B5EF4-FFF2-40B4-BE49-F238E27FC236}">
                <a16:creationId xmlns:a16="http://schemas.microsoft.com/office/drawing/2014/main" id="{A155A9CE-8362-40B2-A1C9-EC4D7FFD002B}"/>
              </a:ext>
            </a:extLst>
          </p:cNvPr>
          <p:cNvSpPr>
            <a:spLocks noGrp="1"/>
          </p:cNvSpPr>
          <p:nvPr>
            <p:ph type="sldNum" sz="quarter" idx="12"/>
          </p:nvPr>
        </p:nvSpPr>
        <p:spPr>
          <a:xfrm>
            <a:off x="531812" y="787782"/>
            <a:ext cx="779767" cy="365125"/>
          </a:xfrm>
        </p:spPr>
        <p:txBody>
          <a:bodyPr/>
          <a:lstStyle/>
          <a:p>
            <a:fld id="{042226F4-BACD-420C-9993-BCBDD97ED671}" type="slidenum">
              <a:rPr lang="en-US" smtClean="0"/>
              <a:pPr/>
              <a:t>8</a:t>
            </a:fld>
            <a:endParaRPr lang="en-US" dirty="0"/>
          </a:p>
        </p:txBody>
      </p:sp>
      <p:sp>
        <p:nvSpPr>
          <p:cNvPr id="4" name="TextBox 3">
            <a:extLst>
              <a:ext uri="{FF2B5EF4-FFF2-40B4-BE49-F238E27FC236}">
                <a16:creationId xmlns:a16="http://schemas.microsoft.com/office/drawing/2014/main" id="{5552EC02-C5E2-4AE1-8E96-AC2E5AE4055B}"/>
              </a:ext>
            </a:extLst>
          </p:cNvPr>
          <p:cNvSpPr txBox="1"/>
          <p:nvPr/>
        </p:nvSpPr>
        <p:spPr>
          <a:xfrm>
            <a:off x="4370109" y="647178"/>
            <a:ext cx="6486525" cy="646331"/>
          </a:xfrm>
          <a:prstGeom prst="rect">
            <a:avLst/>
          </a:prstGeom>
          <a:noFill/>
        </p:spPr>
        <p:txBody>
          <a:bodyPr wrap="square" rtlCol="0">
            <a:spAutoFit/>
          </a:bodyPr>
          <a:lstStyle/>
          <a:p>
            <a:r>
              <a:rPr lang="en-US" sz="3600" u="sng" dirty="0">
                <a:ea typeface="+mj-ea"/>
                <a:cs typeface="+mj-cs"/>
              </a:rPr>
              <a:t>ADVANTAGES</a:t>
            </a:r>
            <a:endParaRPr lang="en-US" dirty="0"/>
          </a:p>
        </p:txBody>
      </p:sp>
    </p:spTree>
    <p:extLst>
      <p:ext uri="{BB962C8B-B14F-4D97-AF65-F5344CB8AC3E}">
        <p14:creationId xmlns:p14="http://schemas.microsoft.com/office/powerpoint/2010/main" val="21141316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562</TotalTime>
  <Words>1648</Words>
  <Application>Microsoft Office PowerPoint</Application>
  <PresentationFormat>Widescreen</PresentationFormat>
  <Paragraphs>138</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Wisp</vt:lpstr>
      <vt:lpstr>PowerPoint Presentation</vt:lpstr>
      <vt:lpstr>ABSTRACT </vt:lpstr>
      <vt:lpstr>OBJECTIVES</vt:lpstr>
      <vt:lpstr>TOOLS USED </vt:lpstr>
      <vt:lpstr>LITERATURE SURVEY </vt:lpstr>
      <vt:lpstr>PowerPoint Presentation</vt:lpstr>
      <vt:lpstr>PROPOSED SYSTEM MODEL</vt:lpstr>
      <vt:lpstr>LOW LEVEL DIAGRAM OF THE MODEL</vt:lpstr>
      <vt:lpstr>PowerPoint Presentation</vt:lpstr>
      <vt:lpstr>WAVENET AND CNN </vt:lpstr>
      <vt:lpstr>PowerPoint Presentation</vt:lpstr>
      <vt:lpstr>OUTPUT</vt:lpstr>
      <vt:lpstr>PowerPoint Presentation</vt:lpstr>
      <vt:lpstr>PowerPoint Presentation</vt:lpstr>
      <vt:lpstr>PowerPoint Presentation</vt:lpstr>
      <vt:lpstr>CNN with WaveNet</vt:lpstr>
      <vt:lpstr>CNN with MFCC</vt:lpstr>
      <vt:lpstr>RESULT</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Supreeta Anand Byatnal</dc:creator>
  <cp:lastModifiedBy>Sanjana Moodbagil</cp:lastModifiedBy>
  <cp:revision>46</cp:revision>
  <dcterms:created xsi:type="dcterms:W3CDTF">2020-05-27T10:56:08Z</dcterms:created>
  <dcterms:modified xsi:type="dcterms:W3CDTF">2020-05-30T06:36:44Z</dcterms:modified>
</cp:coreProperties>
</file>