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5"/>
  </p:notesMasterIdLst>
  <p:sldIdLst>
    <p:sldId id="261" r:id="rId2"/>
    <p:sldId id="262" r:id="rId3"/>
    <p:sldId id="263" r:id="rId4"/>
    <p:sldId id="264" r:id="rId5"/>
    <p:sldId id="265" r:id="rId6"/>
    <p:sldId id="269" r:id="rId7"/>
    <p:sldId id="256" r:id="rId8"/>
    <p:sldId id="268" r:id="rId9"/>
    <p:sldId id="258" r:id="rId10"/>
    <p:sldId id="259" r:id="rId11"/>
    <p:sldId id="260" r:id="rId12"/>
    <p:sldId id="270" r:id="rId13"/>
    <p:sldId id="271" r:id="rId14"/>
    <p:sldId id="272" r:id="rId15"/>
    <p:sldId id="273" r:id="rId16"/>
    <p:sldId id="274" r:id="rId17"/>
    <p:sldId id="257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01"/>
    <a:srgbClr val="FE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3B6A-80F7-4107-97A5-9289A5C1F3F4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4024-20F6-4832-86A9-2753236A2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f1ef20a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f1ef20a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1ef20a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1ef20a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f1ef20a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f1ef20a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1ef20a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1ef20a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1ef20a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1ef20a8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1ef20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1ef20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1ef20a8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1ef20a8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BB78-EA9D-092C-FF69-310140D6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3FD07-B275-2DBE-9D4C-903448B4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99B3-8DCB-666C-E212-3B3A36F9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04BB-358E-95EF-C6E7-461123F5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957F-4B98-594D-8A65-F2A8A220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9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7E38-AF4A-E014-2906-A4AEB57D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24CE1-9754-F1E9-AE60-FBD5E6FF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1932-DFE1-E1B8-8120-A37F0C4D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DFDA-31C3-F541-EBD9-A89D55DD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9C7F-D3E2-1B5D-E7AF-FC49F5CC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D34FB-2C5F-C9FB-C591-F625A760E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94824-471F-7770-58C4-F142373B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1987-3E4D-FA99-442F-00B0F475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5B9F-56D8-A842-EC2C-C86F3E12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5210-514A-AAD9-8A9A-FB9C918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7D02-6E3F-A9E6-43B6-A8ADA999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8B8D-4EEA-4D41-4994-132C562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3AD-71E0-35D6-510E-25B7D8B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18EB-3B1A-336A-4F89-22868B39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27CE-D804-791D-32B8-466983F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6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0AB2-FF7D-254D-15A4-9A074D6D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3F4B9-9DB3-5CAC-C3AD-361B2B82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32F5-A945-5A08-0879-26CCE1AB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E394-1FC9-5EDA-7E83-9C4B8A75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6EBB-820A-CFE2-716E-7CB8893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991D-BC28-88D9-6DFD-2AA14713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B66B-B686-3D05-E94B-64BBC0C8D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C2C31-5FC4-EE45-7329-D915E7F8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DA57B-F89C-D1C7-A3B6-E7E1A024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B037-BCE9-B410-FF64-4BEF51D8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8181-2EB9-7001-5D63-737A2D4C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B8-BE28-A743-D659-E2836D12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D037-9E0E-0499-D584-8CFE0E7C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BB65-BC2F-8B53-1BE6-8700732C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DF633-9CFE-300E-CB2C-B59BCDF0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FC4A6-A54C-FDB5-DCEA-517E4293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62AF4-FA6D-A80C-7CEA-6D971592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84DC4-081A-11CA-2353-DD39DFC6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3C12F-25C7-1055-3587-C7AAB54F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5F17-D0FE-8C12-2C52-A1D16760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B6999-FA74-0931-B56E-63AA27F9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33F4-6C85-5CAC-479A-235531FB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1E2A4-F941-7BFA-67C5-839FE787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5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81D36-420C-AAA6-ADEA-24694D4F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FD6CE-0025-840F-6DE0-44F994C3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8246-1B14-7914-B1A7-94F3E623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CD9-4A50-E068-2E42-F132DF0F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5005-B48E-13E2-27CA-3C5B73A9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9435D-E726-1E12-8263-2B5641AD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0BFD-059D-9221-ED87-E87760CE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7C02-BA4E-5D8B-7411-E4487B98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7B62-8DAA-BB9D-5430-5D2E5E4C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1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7073-E4E4-3022-351A-DD380987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42DD0-FF19-D459-D167-3F5B3AD8D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FF19-CC8F-3E20-4CD6-DCD3AE23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C5CD-07C2-FB3E-64DA-873AF81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E3DB4-57A4-1116-CA93-05FA5581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81DCE-A024-02C3-1103-59AB7B3E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9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AF4"/>
            </a:gs>
            <a:gs pos="0">
              <a:srgbClr val="FFC000"/>
            </a:gs>
            <a:gs pos="100000">
              <a:schemeClr val="accent4">
                <a:lumMod val="40000"/>
                <a:lumOff val="60000"/>
              </a:schemeClr>
            </a:gs>
            <a:gs pos="71000">
              <a:schemeClr val="bg1">
                <a:alpha val="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CFF55-6AE8-2701-D078-A0CF17F7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5366-4688-E2CD-A2F4-9E445714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6321-AD70-89E5-2E78-0A599DCF4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2E5F-40A9-41C7-AA57-97DFF9FF842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02B2-D77A-72B6-8435-B43695851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1069-B397-90F2-5F9E-9DB68875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FD5A-657A-4D6C-93EA-B359EDEF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A182F-CF92-4B27-AE8C-71136D9F326E}"/>
              </a:ext>
            </a:extLst>
          </p:cNvPr>
          <p:cNvSpPr txBox="1"/>
          <p:nvPr/>
        </p:nvSpPr>
        <p:spPr>
          <a:xfrm>
            <a:off x="1176528" y="548366"/>
            <a:ext cx="983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Impact" panose="020B0806030902050204" pitchFamily="34" charset="0"/>
                <a:ea typeface="HP Simplified Jpan Light" panose="020B0300000000000000" pitchFamily="34" charset="-128"/>
                <a:cs typeface="Times New Roman" panose="02020603050405020304" pitchFamily="18" charset="0"/>
              </a:rPr>
              <a:t>PREDICTING CUSTOMER CONVERSIONS </a:t>
            </a:r>
          </a:p>
          <a:p>
            <a:pPr algn="ctr"/>
            <a:r>
              <a:rPr lang="en-US" sz="4400" dirty="0">
                <a:latin typeface="Impact" panose="020B0806030902050204" pitchFamily="34" charset="0"/>
                <a:ea typeface="HP Simplified Jpan Light" panose="020B0300000000000000" pitchFamily="34" charset="-128"/>
                <a:cs typeface="Times New Roman" panose="02020603050405020304" pitchFamily="18" charset="0"/>
              </a:rPr>
              <a:t>   IN INSURANCE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C8532-8D5E-9C39-E560-DAE6A088F957}"/>
              </a:ext>
            </a:extLst>
          </p:cNvPr>
          <p:cNvSpPr txBox="1"/>
          <p:nvPr/>
        </p:nvSpPr>
        <p:spPr>
          <a:xfrm>
            <a:off x="2263987" y="2833987"/>
            <a:ext cx="82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E25F4-6898-4CFB-1806-C92C0B596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3" y="3392838"/>
            <a:ext cx="1926899" cy="1983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D4A1C-0534-CCF3-3405-C886E7B9F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7" y="3392838"/>
            <a:ext cx="1926899" cy="1993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1594B-B065-6EBB-D228-E773488403CA}"/>
              </a:ext>
            </a:extLst>
          </p:cNvPr>
          <p:cNvSpPr txBox="1"/>
          <p:nvPr/>
        </p:nvSpPr>
        <p:spPr>
          <a:xfrm>
            <a:off x="2904066" y="5386304"/>
            <a:ext cx="232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Supreeth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Hassan        Ravindra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20020533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88E3B-CE8E-E990-EA09-53639647B679}"/>
              </a:ext>
            </a:extLst>
          </p:cNvPr>
          <p:cNvSpPr txBox="1"/>
          <p:nvPr/>
        </p:nvSpPr>
        <p:spPr>
          <a:xfrm>
            <a:off x="5550163" y="5386304"/>
            <a:ext cx="19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Deshpande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20025089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CF008-9ED7-CE85-53A4-D2D95100E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99" y="3392838"/>
            <a:ext cx="1819189" cy="19837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347CC-4441-4D40-A810-861774EB0D83}"/>
              </a:ext>
            </a:extLst>
          </p:cNvPr>
          <p:cNvSpPr txBox="1"/>
          <p:nvPr/>
        </p:nvSpPr>
        <p:spPr>
          <a:xfrm>
            <a:off x="7906399" y="53863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Thejesh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Ravikumar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20021148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9003-0C86-CCB1-C70E-540E67490136}"/>
              </a:ext>
            </a:extLst>
          </p:cNvPr>
          <p:cNvSpPr txBox="1"/>
          <p:nvPr/>
        </p:nvSpPr>
        <p:spPr>
          <a:xfrm>
            <a:off x="4763589" y="2277562"/>
            <a:ext cx="355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CS 513 – B  | GROUP NO - 09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8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4C32-D9C0-BEF2-8C79-6B668AA6E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246063"/>
            <a:ext cx="9144000" cy="64293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– NUMERICAL COLUMNS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3A22-278A-3455-3985-FFBF42E3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558829"/>
            <a:ext cx="5569778" cy="3413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6F4FD-C926-E768-7B91-44E853A5CB24}"/>
              </a:ext>
            </a:extLst>
          </p:cNvPr>
          <p:cNvSpPr txBox="1"/>
          <p:nvPr/>
        </p:nvSpPr>
        <p:spPr>
          <a:xfrm>
            <a:off x="698500" y="1924050"/>
            <a:ext cx="5149851" cy="313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numerical variable using the histogram plot.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and analyzing the individual numerical variable at a time.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2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0ECC2-1422-2D7A-DBE9-CA76257E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" y="431703"/>
            <a:ext cx="4813493" cy="2406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54221-4CF1-E15A-0B73-FDB445A68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36" y="3314603"/>
            <a:ext cx="5196435" cy="2540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8FAF4-8031-7FB8-C935-2098756DAA63}"/>
              </a:ext>
            </a:extLst>
          </p:cNvPr>
          <p:cNvSpPr txBox="1"/>
          <p:nvPr/>
        </p:nvSpPr>
        <p:spPr>
          <a:xfrm>
            <a:off x="6096000" y="1168400"/>
            <a:ext cx="481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84530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FBB9A-F379-A4EF-801B-9A6AAB016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96" y="911113"/>
            <a:ext cx="5489043" cy="437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B10FC-3549-01F1-7569-4A85000F1D3B}"/>
              </a:ext>
            </a:extLst>
          </p:cNvPr>
          <p:cNvSpPr txBox="1"/>
          <p:nvPr/>
        </p:nvSpPr>
        <p:spPr>
          <a:xfrm>
            <a:off x="977900" y="1155700"/>
            <a:ext cx="53086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customer conversion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(yes and no) on each day of the month.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customer conversions across different days using the stacked bar chart.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3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0481-90C7-634D-7B9E-86A32F1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- CATEGORICAL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2A53-38A2-560C-1395-906E74E2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054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two variables simultaneously to understand the relationship.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percentage of each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EC25E-3918-9F8C-4E99-1D8D676CD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85" y="1690688"/>
            <a:ext cx="5561784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9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E3F22-B761-DBB7-2A34-99082526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4" y="247542"/>
            <a:ext cx="5718026" cy="318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7ADFA-4220-80B0-2D83-93FAD4A8F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98" y="3187593"/>
            <a:ext cx="5330747" cy="318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C1ED7-91C7-CEED-3AFD-94BF41441458}"/>
              </a:ext>
            </a:extLst>
          </p:cNvPr>
          <p:cNvSpPr txBox="1"/>
          <p:nvPr/>
        </p:nvSpPr>
        <p:spPr>
          <a:xfrm>
            <a:off x="6616700" y="711200"/>
            <a:ext cx="481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45785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7859-8DE9-B55B-02B9-6225F670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500" y="531813"/>
            <a:ext cx="9144000" cy="49053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73A14-2C8F-6349-8788-1F6B24EAD8B4}"/>
              </a:ext>
            </a:extLst>
          </p:cNvPr>
          <p:cNvSpPr txBox="1"/>
          <p:nvPr/>
        </p:nvSpPr>
        <p:spPr>
          <a:xfrm>
            <a:off x="1343025" y="1314450"/>
            <a:ext cx="950595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the data points that deviate significantly from the rest of the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and Upper boundaries – Used to identify the potential outliers.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or below the boundaries are identified as potential outliers.</a:t>
            </a:r>
          </a:p>
        </p:txBody>
      </p:sp>
    </p:spTree>
    <p:extLst>
      <p:ext uri="{BB962C8B-B14F-4D97-AF65-F5344CB8AC3E}">
        <p14:creationId xmlns:p14="http://schemas.microsoft.com/office/powerpoint/2010/main" val="364248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519467" y="1122533"/>
            <a:ext cx="11549600" cy="5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 converts categorical variables into numeric values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dataset, the Education Qualification column is represented as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/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Tertiary as 1, Secondary as 2, Primary as 3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columns encoded-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>
              <a:buClr>
                <a:schemeClr val="dk1"/>
              </a:buClr>
              <a:buSzPts val="1600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Months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>
              <a:buClr>
                <a:schemeClr val="dk1"/>
              </a:buClr>
              <a:buSzPts val="1600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Call_type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>
              <a:buClr>
                <a:schemeClr val="dk1"/>
              </a:buClr>
              <a:buSzPts val="1600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Prev_outcome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>
              <a:buClr>
                <a:schemeClr val="dk1"/>
              </a:buClr>
              <a:buSzPts val="1600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Marital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>
              <a:buClr>
                <a:schemeClr val="dk1"/>
              </a:buClr>
              <a:buSzPts val="1600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Job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62070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D0BD1-CE20-FEB0-B7BA-227BD3FCD36C}"/>
              </a:ext>
            </a:extLst>
          </p:cNvPr>
          <p:cNvSpPr txBox="1"/>
          <p:nvPr/>
        </p:nvSpPr>
        <p:spPr>
          <a:xfrm>
            <a:off x="2786465" y="516300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6A29B-3945-3640-128C-68A373E007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"/>
          <a:stretch/>
        </p:blipFill>
        <p:spPr>
          <a:xfrm>
            <a:off x="309325" y="4267200"/>
            <a:ext cx="11573349" cy="19219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25633" y="1224900"/>
            <a:ext cx="11302000" cy="5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Clr>
                <a:schemeClr val="dk1"/>
              </a:buClr>
              <a:buSzPts val="1600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dataset’s target variable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samples are 11.7 %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samples are 88.29%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>
              <a:buClr>
                <a:schemeClr val="dk1"/>
              </a:buClr>
              <a:buSzPts val="1600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Synthetic Minority Oversampling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(SMOTE) for balancing the dataset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>
              <a:buClr>
                <a:schemeClr val="dk1"/>
              </a:buClr>
              <a:buSzPts val="1600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oversampling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Samples are 39398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Samples are 29419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>
              <a:buClr>
                <a:schemeClr val="dk1"/>
              </a:buClr>
              <a:buSzPts val="1600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the data using Standard Scaler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900" y="951900"/>
            <a:ext cx="4507144" cy="32685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63E06-96EC-85F0-815C-F0D8DA294FE2}"/>
              </a:ext>
            </a:extLst>
          </p:cNvPr>
          <p:cNvSpPr txBox="1"/>
          <p:nvPr/>
        </p:nvSpPr>
        <p:spPr>
          <a:xfrm>
            <a:off x="2620180" y="446068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4F448-5BE7-A9AE-743C-9F324C80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68" y="4062432"/>
            <a:ext cx="3981807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62100" y="1293133"/>
            <a:ext cx="11319200" cy="5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chemeClr val="dk2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1D3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Logistic regression predicts a dependent data variable by analyzing the relationship between one or more existing independent variables</a:t>
            </a:r>
            <a:endParaRPr sz="2400" dirty="0">
              <a:solidFill>
                <a:srgbClr val="001D35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609585" indent="-423323">
              <a:buClr>
                <a:srgbClr val="001D35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1D3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Three types- </a:t>
            </a:r>
            <a:endParaRPr sz="2400" dirty="0">
              <a:solidFill>
                <a:srgbClr val="001D35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609585"/>
            <a:r>
              <a:rPr lang="en" sz="2400" dirty="0">
                <a:solidFill>
                  <a:srgbClr val="001D3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a) Binary Logistic Regression - Only 2 possible outcomes</a:t>
            </a:r>
            <a:endParaRPr sz="2400" dirty="0">
              <a:solidFill>
                <a:srgbClr val="001D35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609585"/>
            <a:r>
              <a:rPr lang="en" sz="2400" dirty="0">
                <a:solidFill>
                  <a:srgbClr val="001D3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b) Multinomial Logistic Regression - 3 or more than 3 outcomes</a:t>
            </a:r>
            <a:endParaRPr sz="2400" dirty="0">
              <a:solidFill>
                <a:srgbClr val="001D35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609585"/>
            <a:r>
              <a:rPr lang="en" sz="2400" dirty="0">
                <a:solidFill>
                  <a:srgbClr val="001D3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c) Ordinal Logistic Regression- 3 or more than 3 possible outcomes in a proper </a:t>
            </a:r>
            <a:r>
              <a:rPr lang="en" sz="24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order</a:t>
            </a:r>
            <a:endParaRPr sz="24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endParaRPr sz="24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endParaRPr sz="24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</a:t>
            </a:r>
            <a:endParaRPr sz="24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52485" indent="-342900">
              <a:buFont typeface="Wingdings" panose="05000000000000000000" pitchFamily="2" charset="2"/>
              <a:buChar char="Ø"/>
            </a:pPr>
            <a:endParaRPr sz="24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609585" indent="-423323">
              <a:buClr>
                <a:srgbClr val="001D35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Here, we are predicting whether the person is getting converted to customer or not</a:t>
            </a:r>
            <a:endParaRPr sz="24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895335" indent="-285750">
              <a:buFont typeface="Wingdings" panose="05000000000000000000" pitchFamily="2" charset="2"/>
              <a:buChar char="Ø"/>
            </a:pPr>
            <a:endParaRPr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4" y="3716068"/>
            <a:ext cx="11097332" cy="23708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F1A8D7-66AB-8965-9B61-054FF6BF8CA2}"/>
              </a:ext>
            </a:extLst>
          </p:cNvPr>
          <p:cNvSpPr txBox="1"/>
          <p:nvPr/>
        </p:nvSpPr>
        <p:spPr>
          <a:xfrm>
            <a:off x="3174462" y="754798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000" y="1282967"/>
            <a:ext cx="7797800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F9077-8E6D-6ADD-4EF2-5839C4270D80}"/>
              </a:ext>
            </a:extLst>
          </p:cNvPr>
          <p:cNvSpPr txBox="1"/>
          <p:nvPr/>
        </p:nvSpPr>
        <p:spPr>
          <a:xfrm>
            <a:off x="3048762" y="686432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63E5-AF9E-485C-A02A-C0B6460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47CE-26B1-4780-8C6A-05082C0F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multiple outreach plans to sell term insurance to the customers.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Telephonic marketing campaigns still remains one of the most effective ways to reach out to people.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incur a lot of cost.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EBC66-1637-4315-9C4C-1A6CCDD67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95" y="1825625"/>
            <a:ext cx="3296061" cy="27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5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690033" y="1114000"/>
            <a:ext cx="10867200" cy="5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consists of many Decision Trees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57189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Establishes outcome based on predictions of Decision Trees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57189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average or mean of output from various trees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57189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Solves the issue of overfitting in Decision Trees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57189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higher level of accuracy in predicting outcomes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34" y="3379564"/>
            <a:ext cx="10336933" cy="21955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05912-A356-DF13-DEAC-E03C50914482}"/>
              </a:ext>
            </a:extLst>
          </p:cNvPr>
          <p:cNvSpPr txBox="1"/>
          <p:nvPr/>
        </p:nvSpPr>
        <p:spPr>
          <a:xfrm>
            <a:off x="3048000" y="5604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33" y="1376834"/>
            <a:ext cx="8026400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3C23D-348A-DF14-37CD-1F09A9727438}"/>
              </a:ext>
            </a:extLst>
          </p:cNvPr>
          <p:cNvSpPr txBox="1"/>
          <p:nvPr/>
        </p:nvSpPr>
        <p:spPr>
          <a:xfrm>
            <a:off x="3121733" y="5265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34" y="1035634"/>
            <a:ext cx="6312601" cy="54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891233" y="1557567"/>
            <a:ext cx="4802400" cy="4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Clr>
                <a:schemeClr val="dk1"/>
              </a:buClr>
              <a:buSzPts val="1600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outcomes given by model, Call Duration is the most important feature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>
              <a:buClr>
                <a:schemeClr val="dk1"/>
              </a:buClr>
              <a:buSzPts val="1600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the duration of call, higher are the chances of a person getting converted to a customer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73A6A-1285-794D-E66E-953A50A8E9E5}"/>
              </a:ext>
            </a:extLst>
          </p:cNvPr>
          <p:cNvSpPr txBox="1"/>
          <p:nvPr/>
        </p:nvSpPr>
        <p:spPr>
          <a:xfrm>
            <a:off x="3048000" y="430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44BC9-5B98-7AF5-7537-FC9A211EABF5}"/>
              </a:ext>
            </a:extLst>
          </p:cNvPr>
          <p:cNvSpPr/>
          <p:nvPr/>
        </p:nvSpPr>
        <p:spPr>
          <a:xfrm>
            <a:off x="1498600" y="1608667"/>
            <a:ext cx="9076267" cy="3318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979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1F770-C9C6-4764-B388-AF3A0186AA65}"/>
              </a:ext>
            </a:extLst>
          </p:cNvPr>
          <p:cNvSpPr txBox="1"/>
          <p:nvPr/>
        </p:nvSpPr>
        <p:spPr>
          <a:xfrm>
            <a:off x="1019606" y="1488882"/>
            <a:ext cx="9290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High costs associated with telephonic marketing campaigns necessitate targeted outreach.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Build a machine learning model to predict customer subscription to term insurance.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Type: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Employ a classification model using Logistic regression and Random Forest to predict if a client will subscribe to insurance.</a:t>
            </a:r>
          </a:p>
        </p:txBody>
      </p:sp>
    </p:spTree>
    <p:extLst>
      <p:ext uri="{BB962C8B-B14F-4D97-AF65-F5344CB8AC3E}">
        <p14:creationId xmlns:p14="http://schemas.microsoft.com/office/powerpoint/2010/main" val="27528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079621-C0DD-A467-1555-53D676FC6918}"/>
              </a:ext>
            </a:extLst>
          </p:cNvPr>
          <p:cNvSpPr txBox="1"/>
          <p:nvPr/>
        </p:nvSpPr>
        <p:spPr>
          <a:xfrm>
            <a:off x="1106424" y="1417320"/>
            <a:ext cx="103601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Optimization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 customers with high conversion likelihood for focused telephonic campaigns.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Enhance marketing efficiency, reduce costs, and increase subscription rates through targeted outreach.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Utilization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Analyze historical marketing data, including customer demographics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interactions.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FC5-B990-4991-BF8D-36123598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244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60CE-60A1-4678-AAD8-9056EFF5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45296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(numeric)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job: type of job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marital: marital status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educational_qual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education status (primary, secondary or tertiary)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 communication type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day: last contact day of the month (numeric)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last contact month of the year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dur: last contact duration, in seconds (numeric)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contacts performed during this campaign and for this client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prev_outcome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outcome of the previous marketing campaign (categorical: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unknown","other","failure","success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 (desired target): y - has the client subscribed to the insurance? (yes/no)</a:t>
            </a:r>
          </a:p>
        </p:txBody>
      </p:sp>
    </p:spTree>
    <p:extLst>
      <p:ext uri="{BB962C8B-B14F-4D97-AF65-F5344CB8AC3E}">
        <p14:creationId xmlns:p14="http://schemas.microsoft.com/office/powerpoint/2010/main" val="31630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BE944-A87F-4E7F-B9A0-490681A0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1370605"/>
            <a:ext cx="10192871" cy="5020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5FB2C-9D8C-4A7A-BBA2-030ACD0F92D1}"/>
              </a:ext>
            </a:extLst>
          </p:cNvPr>
          <p:cNvSpPr txBox="1"/>
          <p:nvPr/>
        </p:nvSpPr>
        <p:spPr>
          <a:xfrm>
            <a:off x="896471" y="376518"/>
            <a:ext cx="999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 AND DATA CLEANING</a:t>
            </a:r>
          </a:p>
        </p:txBody>
      </p:sp>
    </p:spTree>
    <p:extLst>
      <p:ext uri="{BB962C8B-B14F-4D97-AF65-F5344CB8AC3E}">
        <p14:creationId xmlns:p14="http://schemas.microsoft.com/office/powerpoint/2010/main" val="259978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F6E95-BB87-1CCD-6AE5-D09D26C290ED}"/>
              </a:ext>
            </a:extLst>
          </p:cNvPr>
          <p:cNvSpPr txBox="1"/>
          <p:nvPr/>
        </p:nvSpPr>
        <p:spPr>
          <a:xfrm>
            <a:off x="1856232" y="435769"/>
            <a:ext cx="762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ANALAYSIS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0B760-E152-B58B-3275-E8B5392FC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6153" b="2776"/>
          <a:stretch/>
        </p:blipFill>
        <p:spPr>
          <a:xfrm>
            <a:off x="5807868" y="1511982"/>
            <a:ext cx="5543551" cy="425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C7264-01E9-54B6-51B1-79F747730568}"/>
              </a:ext>
            </a:extLst>
          </p:cNvPr>
          <p:cNvSpPr txBox="1"/>
          <p:nvPr/>
        </p:nvSpPr>
        <p:spPr>
          <a:xfrm>
            <a:off x="642938" y="1635919"/>
            <a:ext cx="502761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in exploring and analyzing the relevant data to gain valuable insights.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distribution of the categorical data using the count plot.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percentage of the target variable.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1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C2A3-AAD6-D33F-9E13-7CE630DA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777" y="328549"/>
            <a:ext cx="8140446" cy="59372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– CATEGORICAL VARIBALE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07729-8309-BE4B-F96E-62C70F24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85144" y="1609344"/>
            <a:ext cx="5305938" cy="32056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90424-51A8-2156-B2C4-33A1FA7A4CE3}"/>
              </a:ext>
            </a:extLst>
          </p:cNvPr>
          <p:cNvSpPr txBox="1"/>
          <p:nvPr/>
        </p:nvSpPr>
        <p:spPr>
          <a:xfrm>
            <a:off x="1066800" y="1079500"/>
            <a:ext cx="5289550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separate the categorical variables and numerical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 single variable at a time using the bar plot.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proportions of different categories within each variable.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of Graphics(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0EFA5-FE23-3A1B-DF60-CAFC90AFC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93511" y="469791"/>
            <a:ext cx="5327840" cy="3581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EEF31-DA94-9B69-9F84-70854DC6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50" y="2809765"/>
            <a:ext cx="5778690" cy="333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6B6D1-5CD4-C7CC-AC8A-3783AC9AF2CC}"/>
              </a:ext>
            </a:extLst>
          </p:cNvPr>
          <p:cNvSpPr txBox="1"/>
          <p:nvPr/>
        </p:nvSpPr>
        <p:spPr>
          <a:xfrm>
            <a:off x="6292850" y="8636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92637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755</Words>
  <Application>Microsoft Office PowerPoint</Application>
  <PresentationFormat>Widescreen</PresentationFormat>
  <Paragraphs>121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Impact</vt:lpstr>
      <vt:lpstr>Times New Roman</vt:lpstr>
      <vt:lpstr>Wingdings</vt:lpstr>
      <vt:lpstr>Office Theme</vt:lpstr>
      <vt:lpstr>PowerPoint Presentation</vt:lpstr>
      <vt:lpstr>PROBLEM STATEMENT</vt:lpstr>
      <vt:lpstr>PowerPoint Presentation</vt:lpstr>
      <vt:lpstr>PowerPoint Presentation</vt:lpstr>
      <vt:lpstr>FEATURES</vt:lpstr>
      <vt:lpstr>PowerPoint Presentation</vt:lpstr>
      <vt:lpstr>PowerPoint Presentation</vt:lpstr>
      <vt:lpstr>UNIVARIATE ANALYSIS – CATEGORICAL VARIBALE</vt:lpstr>
      <vt:lpstr>PowerPoint Presentation</vt:lpstr>
      <vt:lpstr>UNIVARIATE ANALYSIS – NUMERICAL COLUMNS</vt:lpstr>
      <vt:lpstr>PowerPoint Presentation</vt:lpstr>
      <vt:lpstr>PowerPoint Presentation</vt:lpstr>
      <vt:lpstr>BIVARIATE ANALYSIS - CATEGORICAL COLUMNS</vt:lpstr>
      <vt:lpstr>PowerPoint Presentation</vt:lpstr>
      <vt:lpstr>HANDLING 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Deshpande</dc:creator>
  <cp:lastModifiedBy>Yash Deshpande</cp:lastModifiedBy>
  <cp:revision>31</cp:revision>
  <dcterms:created xsi:type="dcterms:W3CDTF">2023-11-28T22:01:40Z</dcterms:created>
  <dcterms:modified xsi:type="dcterms:W3CDTF">2023-12-01T04:25:50Z</dcterms:modified>
</cp:coreProperties>
</file>