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98" r:id="rId7"/>
    <p:sldId id="294" r:id="rId8"/>
    <p:sldId id="295" r:id="rId9"/>
    <p:sldId id="299" r:id="rId10"/>
    <p:sldId id="300" r:id="rId11"/>
    <p:sldId id="297" r:id="rId12"/>
    <p:sldId id="301" r:id="rId13"/>
    <p:sldId id="302" r:id="rId14"/>
    <p:sldId id="306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A044-456C-4DE2-AF3B-C2848F16E49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40DA-587C-411C-9BDC-340D7B55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40DA-587C-411C-9BDC-340D7B55F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0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40DA-587C-411C-9BDC-340D7B55F8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6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70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4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9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960A-C133-4822-A117-11A001E986E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40D6E9-1A2E-41F5-AE59-6194583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4/breast+canc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D8FC-564F-F056-0368-CD41D5A0B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300" y="331449"/>
            <a:ext cx="9144000" cy="2096957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+mn-lt"/>
              </a:rPr>
              <a:t>Comparative Analysis of Supervised Learning on Recurrences of Breast Cancer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009B7-C18D-4CDF-BAE1-F4321B840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21960"/>
            <a:ext cx="8915400" cy="3027362"/>
          </a:xfrm>
        </p:spPr>
        <p:txBody>
          <a:bodyPr>
            <a:normAutofit fontScale="40000" lnSpcReduction="20000"/>
          </a:bodyPr>
          <a:lstStyle/>
          <a:p>
            <a:r>
              <a:rPr lang="en-IN" sz="5500" b="1" dirty="0"/>
              <a:t>Group #: 8</a:t>
            </a:r>
          </a:p>
          <a:p>
            <a:r>
              <a:rPr lang="en-IN" sz="5500" dirty="0"/>
              <a:t>Group Leader and ID: </a:t>
            </a:r>
            <a:r>
              <a:rPr lang="en-IN" sz="5500" b="1" dirty="0"/>
              <a:t>Supreeth Mohan (02036259)</a:t>
            </a:r>
          </a:p>
          <a:p>
            <a:br>
              <a:rPr lang="en-IN" sz="5500" dirty="0"/>
            </a:br>
            <a:r>
              <a:rPr lang="en-IN" sz="5500" dirty="0"/>
              <a:t>Member Names and IDs:</a:t>
            </a:r>
          </a:p>
          <a:p>
            <a:r>
              <a:rPr lang="en-IN" sz="5500" b="1" dirty="0"/>
              <a:t>VENKATA SAI SANDEEP KASIRAJU (02084046)</a:t>
            </a:r>
          </a:p>
          <a:p>
            <a:r>
              <a:rPr lang="en-IN" sz="5500" b="1" dirty="0"/>
              <a:t>PAVAN KUMAR GUMMULURU (02121263)</a:t>
            </a:r>
          </a:p>
          <a:p>
            <a:r>
              <a:rPr lang="en-IN" sz="5500" b="1" dirty="0"/>
              <a:t>DEEKSHA MALLAMPET (02120800)</a:t>
            </a:r>
          </a:p>
          <a:p>
            <a:r>
              <a:rPr lang="en-IN" sz="5500" b="1" dirty="0"/>
              <a:t>ROSHNI PAL (02137180)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6"/>
            <a:ext cx="12192000" cy="658494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</a:rPr>
              <a:t>RESULTS: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i="0" dirty="0">
                <a:solidFill>
                  <a:schemeClr val="accent1"/>
                </a:solidFill>
                <a:effectLst/>
              </a:rPr>
              <a:t>Supervised Method – XG Boost(50-50 and 80-20 Split)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500" b="1" dirty="0">
                <a:solidFill>
                  <a:schemeClr val="accent1"/>
                </a:solidFill>
              </a:rPr>
              <a:t>CP TABLE:</a:t>
            </a:r>
            <a:r>
              <a:rPr lang="en-US" sz="1500" b="1" i="0" dirty="0">
                <a:solidFill>
                  <a:schemeClr val="accent1"/>
                </a:solidFill>
                <a:effectLst/>
              </a:rPr>
              <a:t>(50-50 Split) </a:t>
            </a:r>
            <a:r>
              <a:rPr lang="en-US" sz="1500" b="1" i="0" dirty="0">
                <a:effectLst/>
              </a:rPr>
              <a:t>									</a:t>
            </a:r>
            <a:r>
              <a:rPr lang="en-US" sz="1500" b="1" i="0" dirty="0">
                <a:solidFill>
                  <a:schemeClr val="accent1"/>
                </a:solidFill>
                <a:effectLst/>
              </a:rPr>
              <a:t>(80-20 Split)</a:t>
            </a:r>
            <a:endParaRPr lang="en-US" sz="1500" b="1" dirty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5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							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1500" b="1" dirty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500" b="1" dirty="0">
                <a:solidFill>
                  <a:schemeClr val="accent1"/>
                </a:solidFill>
              </a:rPr>
              <a:t>Confusion Matrix: XG Boost(50-50) 							(80-20 Split)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lvl="8">
              <a:lnSpc>
                <a:spcPct val="80000"/>
              </a:lnSpc>
            </a:pPr>
            <a:endParaRPr lang="en-US" sz="1000" b="1" dirty="0"/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US" sz="1400" dirty="0"/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lang="en-US" sz="1400" b="1" dirty="0"/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r>
              <a:rPr lang="en-US" sz="1500" b="1" dirty="0"/>
              <a:t>Class Imbalance Effect: </a:t>
            </a:r>
            <a:r>
              <a:rPr lang="en-US" sz="1500" dirty="0"/>
              <a:t>In the 50-50 split dataset, class imbalance is more, compared to 80-20 split.</a:t>
            </a:r>
          </a:p>
          <a:p>
            <a:pPr marL="0" indent="0" algn="just">
              <a:lnSpc>
                <a:spcPct val="100000"/>
              </a:lnSpc>
              <a:spcBef>
                <a:spcPts val="50"/>
              </a:spcBef>
              <a:buNone/>
            </a:pPr>
            <a:endParaRPr lang="en-US" sz="1500" dirty="0"/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r>
              <a:rPr lang="en-US" sz="1500" b="1" dirty="0"/>
              <a:t>Challenges with Minority Class: </a:t>
            </a:r>
            <a:r>
              <a:rPr lang="en-US" sz="1500" dirty="0"/>
              <a:t>In both splits, the model struggles to accurately predict recurrence events for the minority class.</a:t>
            </a:r>
          </a:p>
          <a:p>
            <a:pPr marL="0" indent="0" algn="just">
              <a:lnSpc>
                <a:spcPct val="100000"/>
              </a:lnSpc>
              <a:spcBef>
                <a:spcPts val="50"/>
              </a:spcBef>
              <a:buNone/>
            </a:pPr>
            <a:endParaRPr lang="en-US" sz="1500" dirty="0"/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r>
              <a:rPr lang="en-US" sz="1500" b="1" dirty="0"/>
              <a:t>Trade-off between Balanced and Imbalanced Data:</a:t>
            </a:r>
            <a:r>
              <a:rPr lang="en-US" sz="1500" dirty="0"/>
              <a:t> While the </a:t>
            </a:r>
            <a:r>
              <a:rPr lang="en-US" sz="1500" b="1" dirty="0"/>
              <a:t>50-50 split achieves higher accuracy for the minority class, it sacrifices overall predictive performance compared to the 80-20 split.</a:t>
            </a:r>
            <a:endParaRPr lang="en-US" sz="15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8A067-29D1-0700-5DC8-1E2DBA6080E4}"/>
              </a:ext>
            </a:extLst>
          </p:cNvPr>
          <p:cNvSpPr txBox="1"/>
          <p:nvPr/>
        </p:nvSpPr>
        <p:spPr>
          <a:xfrm>
            <a:off x="-23238" y="26472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From the table and finding </a:t>
            </a:r>
            <a:r>
              <a:rPr lang="en-IN" sz="1400" dirty="0" err="1"/>
              <a:t>best_rounds</a:t>
            </a:r>
            <a:r>
              <a:rPr lang="en-IN" sz="1400" dirty="0"/>
              <a:t>, we can tell that the </a:t>
            </a:r>
            <a:r>
              <a:rPr lang="en-IN" sz="1400" b="1" dirty="0"/>
              <a:t>alpha parameter </a:t>
            </a:r>
            <a:r>
              <a:rPr lang="en-IN" sz="1400" dirty="0"/>
              <a:t>chosen is </a:t>
            </a:r>
            <a:r>
              <a:rPr lang="en-IN" sz="1400" b="1" dirty="0"/>
              <a:t>1.1775684 at </a:t>
            </a:r>
            <a:r>
              <a:rPr lang="en-IN" sz="1400" b="1" dirty="0" err="1"/>
              <a:t>np_split</a:t>
            </a:r>
            <a:r>
              <a:rPr lang="en-IN" sz="1400" b="1" dirty="0"/>
              <a:t> =5</a:t>
            </a:r>
            <a:r>
              <a:rPr lang="en-IN" sz="1400" dirty="0"/>
              <a:t> </a:t>
            </a:r>
          </a:p>
          <a:p>
            <a:r>
              <a:rPr lang="en-IN" sz="1400" dirty="0"/>
              <a:t> and </a:t>
            </a:r>
            <a:r>
              <a:rPr lang="en-IN" sz="1400" b="1" dirty="0"/>
              <a:t>0.16222951 at </a:t>
            </a:r>
            <a:r>
              <a:rPr lang="en-IN" sz="1400" b="1" dirty="0" err="1"/>
              <a:t>np_split</a:t>
            </a:r>
            <a:r>
              <a:rPr lang="en-IN" sz="1400" b="1" dirty="0"/>
              <a:t>=4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DADEA0-351A-8B97-0D85-5403477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42" y="1070355"/>
            <a:ext cx="6301632" cy="1543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34C5E-92EC-BB43-667F-845A4B4F4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24" y="1073250"/>
            <a:ext cx="5677692" cy="153818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CF7682-230C-64F4-E66E-B1F286027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56006"/>
              </p:ext>
            </p:extLst>
          </p:nvPr>
        </p:nvGraphicFramePr>
        <p:xfrm>
          <a:off x="337724" y="3548162"/>
          <a:ext cx="55396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69">
                  <a:extLst>
                    <a:ext uri="{9D8B030D-6E8A-4147-A177-3AD203B41FA5}">
                      <a16:colId xmlns:a16="http://schemas.microsoft.com/office/drawing/2014/main" val="3727347433"/>
                    </a:ext>
                  </a:extLst>
                </a:gridCol>
                <a:gridCol w="652439">
                  <a:extLst>
                    <a:ext uri="{9D8B030D-6E8A-4147-A177-3AD203B41FA5}">
                      <a16:colId xmlns:a16="http://schemas.microsoft.com/office/drawing/2014/main" val="180314459"/>
                    </a:ext>
                  </a:extLst>
                </a:gridCol>
                <a:gridCol w="1196137">
                  <a:extLst>
                    <a:ext uri="{9D8B030D-6E8A-4147-A177-3AD203B41FA5}">
                      <a16:colId xmlns:a16="http://schemas.microsoft.com/office/drawing/2014/main" val="227479925"/>
                    </a:ext>
                  </a:extLst>
                </a:gridCol>
                <a:gridCol w="1029765">
                  <a:extLst>
                    <a:ext uri="{9D8B030D-6E8A-4147-A177-3AD203B41FA5}">
                      <a16:colId xmlns:a16="http://schemas.microsoft.com/office/drawing/2014/main" val="1677658280"/>
                    </a:ext>
                  </a:extLst>
                </a:gridCol>
                <a:gridCol w="710073">
                  <a:extLst>
                    <a:ext uri="{9D8B030D-6E8A-4147-A177-3AD203B41FA5}">
                      <a16:colId xmlns:a16="http://schemas.microsoft.com/office/drawing/2014/main" val="237079226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48239413"/>
                    </a:ext>
                  </a:extLst>
                </a:gridCol>
                <a:gridCol w="564646">
                  <a:extLst>
                    <a:ext uri="{9D8B030D-6E8A-4147-A177-3AD203B41FA5}">
                      <a16:colId xmlns:a16="http://schemas.microsoft.com/office/drawing/2014/main" val="4139445658"/>
                    </a:ext>
                  </a:extLst>
                </a:gridCol>
              </a:tblGrid>
              <a:tr h="276976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Predictions 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Predictions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Predictions 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26651"/>
                  </a:ext>
                </a:extLst>
              </a:tr>
              <a:tr h="276976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81167"/>
                  </a:ext>
                </a:extLst>
              </a:tr>
              <a:tr h="276976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76761"/>
                  </a:ext>
                </a:extLst>
              </a:tr>
              <a:tr h="276976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08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D639AA-0FF3-AE34-0A61-B368972F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72012"/>
              </p:ext>
            </p:extLst>
          </p:nvPr>
        </p:nvGraphicFramePr>
        <p:xfrm>
          <a:off x="6072762" y="3548162"/>
          <a:ext cx="589613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50">
                  <a:extLst>
                    <a:ext uri="{9D8B030D-6E8A-4147-A177-3AD203B41FA5}">
                      <a16:colId xmlns:a16="http://schemas.microsoft.com/office/drawing/2014/main" val="941012538"/>
                    </a:ext>
                  </a:extLst>
                </a:gridCol>
                <a:gridCol w="1051419">
                  <a:extLst>
                    <a:ext uri="{9D8B030D-6E8A-4147-A177-3AD203B41FA5}">
                      <a16:colId xmlns:a16="http://schemas.microsoft.com/office/drawing/2014/main" val="2898369860"/>
                    </a:ext>
                  </a:extLst>
                </a:gridCol>
                <a:gridCol w="819316">
                  <a:extLst>
                    <a:ext uri="{9D8B030D-6E8A-4147-A177-3AD203B41FA5}">
                      <a16:colId xmlns:a16="http://schemas.microsoft.com/office/drawing/2014/main" val="412724697"/>
                    </a:ext>
                  </a:extLst>
                </a:gridCol>
                <a:gridCol w="869862">
                  <a:extLst>
                    <a:ext uri="{9D8B030D-6E8A-4147-A177-3AD203B41FA5}">
                      <a16:colId xmlns:a16="http://schemas.microsoft.com/office/drawing/2014/main" val="3695431856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558112419"/>
                    </a:ext>
                  </a:extLst>
                </a:gridCol>
                <a:gridCol w="947933">
                  <a:extLst>
                    <a:ext uri="{9D8B030D-6E8A-4147-A177-3AD203B41FA5}">
                      <a16:colId xmlns:a16="http://schemas.microsoft.com/office/drawing/2014/main" val="3744202464"/>
                    </a:ext>
                  </a:extLst>
                </a:gridCol>
                <a:gridCol w="921653">
                  <a:extLst>
                    <a:ext uri="{9D8B030D-6E8A-4147-A177-3AD203B41FA5}">
                      <a16:colId xmlns:a16="http://schemas.microsoft.com/office/drawing/2014/main" val="31200126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Predictions 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Predictions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Predictions 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9215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238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7158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B0F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3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EBA02-F279-DF41-552A-1CBA3997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ROC Curves for XG Boost: (50-50 and 80-20 Split)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35C15-725F-F595-0F60-92884733DB76}"/>
              </a:ext>
            </a:extLst>
          </p:cNvPr>
          <p:cNvSpPr txBox="1"/>
          <p:nvPr/>
        </p:nvSpPr>
        <p:spPr>
          <a:xfrm>
            <a:off x="524656" y="2160589"/>
            <a:ext cx="7000476" cy="437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 from graph: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 Boost on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80-20 split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excels in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discriminative ability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AUC: 0.77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compared to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50-50 split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AUC: 0.70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showing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class separation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50-50 split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with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training AUC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0.91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exhibits significant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train-test gap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hinting at overfitting, while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80-20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split model demonstrates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generalization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a 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smaller gap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Overall, while the 50-50 split model achieves better discriminative ability, it may suffer from overfitting, whereas the 80-20 split model demonstrates better generalization, especially after regularization.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4AF83-7196-51EC-E4AF-0DAB9E6FC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2" r="-2" b="22253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5DD6B-6D45-5564-2247-A230BD6E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2" r="4" b="27447"/>
          <a:stretch/>
        </p:blipFill>
        <p:spPr>
          <a:xfrm>
            <a:off x="7534659" y="3510681"/>
            <a:ext cx="4657341" cy="32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6322-5928-EF7E-B852-17790FC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4324"/>
          </a:xfrm>
        </p:spPr>
        <p:txBody>
          <a:bodyPr>
            <a:normAutofit/>
          </a:bodyPr>
          <a:lstStyle/>
          <a:p>
            <a:r>
              <a:rPr lang="en-US" sz="2000" b="1" dirty="0"/>
              <a:t>Summary Table: (50-50 Split)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5E2F-7BE3-5CEF-5053-8FD442CB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4576"/>
            <a:ext cx="12192000" cy="621342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E326F7-FDAE-1946-D8A4-9B73C1361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24899"/>
              </p:ext>
            </p:extLst>
          </p:nvPr>
        </p:nvGraphicFramePr>
        <p:xfrm>
          <a:off x="197370" y="833120"/>
          <a:ext cx="11797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082">
                  <a:extLst>
                    <a:ext uri="{9D8B030D-6E8A-4147-A177-3AD203B41FA5}">
                      <a16:colId xmlns:a16="http://schemas.microsoft.com/office/drawing/2014/main" val="2853212010"/>
                    </a:ext>
                  </a:extLst>
                </a:gridCol>
                <a:gridCol w="1085876">
                  <a:extLst>
                    <a:ext uri="{9D8B030D-6E8A-4147-A177-3AD203B41FA5}">
                      <a16:colId xmlns:a16="http://schemas.microsoft.com/office/drawing/2014/main" val="1407364927"/>
                    </a:ext>
                  </a:extLst>
                </a:gridCol>
                <a:gridCol w="941301">
                  <a:extLst>
                    <a:ext uri="{9D8B030D-6E8A-4147-A177-3AD203B41FA5}">
                      <a16:colId xmlns:a16="http://schemas.microsoft.com/office/drawing/2014/main" val="3500450083"/>
                    </a:ext>
                  </a:extLst>
                </a:gridCol>
                <a:gridCol w="1463225">
                  <a:extLst>
                    <a:ext uri="{9D8B030D-6E8A-4147-A177-3AD203B41FA5}">
                      <a16:colId xmlns:a16="http://schemas.microsoft.com/office/drawing/2014/main" val="998999498"/>
                    </a:ext>
                  </a:extLst>
                </a:gridCol>
                <a:gridCol w="1043212">
                  <a:extLst>
                    <a:ext uri="{9D8B030D-6E8A-4147-A177-3AD203B41FA5}">
                      <a16:colId xmlns:a16="http://schemas.microsoft.com/office/drawing/2014/main" val="2974824389"/>
                    </a:ext>
                  </a:extLst>
                </a:gridCol>
                <a:gridCol w="953483">
                  <a:extLst>
                    <a:ext uri="{9D8B030D-6E8A-4147-A177-3AD203B41FA5}">
                      <a16:colId xmlns:a16="http://schemas.microsoft.com/office/drawing/2014/main" val="2899087949"/>
                    </a:ext>
                  </a:extLst>
                </a:gridCol>
                <a:gridCol w="1474923">
                  <a:extLst>
                    <a:ext uri="{9D8B030D-6E8A-4147-A177-3AD203B41FA5}">
                      <a16:colId xmlns:a16="http://schemas.microsoft.com/office/drawing/2014/main" val="3858822046"/>
                    </a:ext>
                  </a:extLst>
                </a:gridCol>
                <a:gridCol w="1049312">
                  <a:extLst>
                    <a:ext uri="{9D8B030D-6E8A-4147-A177-3AD203B41FA5}">
                      <a16:colId xmlns:a16="http://schemas.microsoft.com/office/drawing/2014/main" val="2160622335"/>
                    </a:ext>
                  </a:extLst>
                </a:gridCol>
                <a:gridCol w="959370">
                  <a:extLst>
                    <a:ext uri="{9D8B030D-6E8A-4147-A177-3AD203B41FA5}">
                      <a16:colId xmlns:a16="http://schemas.microsoft.com/office/drawing/2014/main" val="3999314919"/>
                    </a:ext>
                  </a:extLst>
                </a:gridCol>
                <a:gridCol w="1561476">
                  <a:extLst>
                    <a:ext uri="{9D8B030D-6E8A-4147-A177-3AD203B41FA5}">
                      <a16:colId xmlns:a16="http://schemas.microsoft.com/office/drawing/2014/main" val="296216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Dataset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7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6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7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1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5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835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4DADC8-8A08-BA9E-C7E7-22F73765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28318"/>
              </p:ext>
            </p:extLst>
          </p:nvPr>
        </p:nvGraphicFramePr>
        <p:xfrm>
          <a:off x="1432393" y="462280"/>
          <a:ext cx="105622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746">
                  <a:extLst>
                    <a:ext uri="{9D8B030D-6E8A-4147-A177-3AD203B41FA5}">
                      <a16:colId xmlns:a16="http://schemas.microsoft.com/office/drawing/2014/main" val="2263300259"/>
                    </a:ext>
                  </a:extLst>
                </a:gridCol>
                <a:gridCol w="3520746">
                  <a:extLst>
                    <a:ext uri="{9D8B030D-6E8A-4147-A177-3AD203B41FA5}">
                      <a16:colId xmlns:a16="http://schemas.microsoft.com/office/drawing/2014/main" val="217809453"/>
                    </a:ext>
                  </a:extLst>
                </a:gridCol>
                <a:gridCol w="3520746">
                  <a:extLst>
                    <a:ext uri="{9D8B030D-6E8A-4147-A177-3AD203B41FA5}">
                      <a16:colId xmlns:a16="http://schemas.microsoft.com/office/drawing/2014/main" val="9508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Unpruned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44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1F45D0-B780-1088-D859-68747CDFFCFD}"/>
              </a:ext>
            </a:extLst>
          </p:cNvPr>
          <p:cNvSpPr txBox="1"/>
          <p:nvPr/>
        </p:nvSpPr>
        <p:spPr>
          <a:xfrm>
            <a:off x="197370" y="3581934"/>
            <a:ext cx="1179726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Here's a summary of the comparison: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Accuracy</a:t>
            </a:r>
            <a:r>
              <a:rPr lang="en-US" sz="1600" dirty="0"/>
              <a:t>: </a:t>
            </a:r>
            <a:r>
              <a:rPr lang="en-US" sz="1600" b="1" dirty="0"/>
              <a:t>XG Boost </a:t>
            </a:r>
            <a:r>
              <a:rPr lang="en-US" sz="1600" dirty="0"/>
              <a:t>achieves higher accuracy on both the </a:t>
            </a:r>
            <a:r>
              <a:rPr lang="en-US" sz="1600" b="1" dirty="0"/>
              <a:t>testing</a:t>
            </a:r>
            <a:r>
              <a:rPr lang="en-US" sz="1600" dirty="0"/>
              <a:t> set (</a:t>
            </a:r>
            <a:r>
              <a:rPr lang="en-US" sz="1600" b="1" dirty="0"/>
              <a:t>0.77</a:t>
            </a:r>
            <a:r>
              <a:rPr lang="en-US" sz="1600" dirty="0"/>
              <a:t>) and the </a:t>
            </a:r>
            <a:r>
              <a:rPr lang="en-US" sz="1600" b="1" dirty="0"/>
              <a:t>full dataset</a:t>
            </a:r>
            <a:r>
              <a:rPr lang="en-US" sz="1600" dirty="0"/>
              <a:t> (</a:t>
            </a:r>
            <a:r>
              <a:rPr lang="en-US" sz="1600" b="1" dirty="0"/>
              <a:t>0.84</a:t>
            </a:r>
            <a:r>
              <a:rPr lang="en-US" sz="1600" dirty="0"/>
              <a:t>) compared to unpruned trees (</a:t>
            </a:r>
            <a:r>
              <a:rPr lang="en-US" sz="1600" b="1" dirty="0"/>
              <a:t>0.69</a:t>
            </a:r>
            <a:r>
              <a:rPr lang="en-US" sz="1600" dirty="0"/>
              <a:t> on </a:t>
            </a:r>
            <a:r>
              <a:rPr lang="en-US" sz="1600" b="1" dirty="0"/>
              <a:t>testing</a:t>
            </a:r>
            <a:r>
              <a:rPr lang="en-US" sz="1600" dirty="0"/>
              <a:t> and</a:t>
            </a:r>
            <a:r>
              <a:rPr lang="en-US" sz="1600" b="1" dirty="0"/>
              <a:t> 0.82 on the full dataset</a:t>
            </a:r>
            <a:r>
              <a:rPr lang="en-US" sz="16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Sensitivity:</a:t>
            </a:r>
            <a:r>
              <a:rPr lang="en-US" sz="1600" dirty="0"/>
              <a:t> </a:t>
            </a:r>
            <a:r>
              <a:rPr lang="en-US" sz="1600" b="1" dirty="0"/>
              <a:t>XG Boost </a:t>
            </a:r>
            <a:r>
              <a:rPr lang="en-US" sz="1600" dirty="0"/>
              <a:t>demonstrates</a:t>
            </a:r>
            <a:r>
              <a:rPr lang="en-US" sz="1600" b="1" dirty="0"/>
              <a:t> higher sensitivity </a:t>
            </a:r>
            <a:r>
              <a:rPr lang="en-US" sz="1600" dirty="0"/>
              <a:t>across all datasets compared to unpruned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Specificity: XG Boost </a:t>
            </a:r>
            <a:r>
              <a:rPr lang="en-US" sz="1600" dirty="0"/>
              <a:t>also</a:t>
            </a:r>
            <a:r>
              <a:rPr lang="en-US" sz="1600" b="1" dirty="0"/>
              <a:t> outperforms unpruned trees </a:t>
            </a:r>
            <a:r>
              <a:rPr lang="en-US" sz="1600" dirty="0"/>
              <a:t>in specificity, achieving higher values across all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PPV and NPV: XG Boost</a:t>
            </a:r>
            <a:r>
              <a:rPr lang="en-US" sz="1600" dirty="0"/>
              <a:t> shows comparable or </a:t>
            </a:r>
            <a:r>
              <a:rPr lang="en-US" sz="1600" b="1" dirty="0"/>
              <a:t>higher </a:t>
            </a:r>
            <a:r>
              <a:rPr lang="en-US" sz="1600" dirty="0"/>
              <a:t>Positive Predictive Value</a:t>
            </a:r>
            <a:r>
              <a:rPr lang="en-US" sz="1600" b="1" dirty="0"/>
              <a:t> (PPV)</a:t>
            </a:r>
            <a:r>
              <a:rPr lang="en-US" sz="1600" dirty="0"/>
              <a:t> and Negative Predictive Value </a:t>
            </a:r>
            <a:r>
              <a:rPr lang="en-US" sz="1600" b="1" dirty="0"/>
              <a:t>(NPV) </a:t>
            </a:r>
            <a:r>
              <a:rPr lang="en-US" sz="1600" dirty="0"/>
              <a:t>compared to unpruned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AUC: XG Boost </a:t>
            </a:r>
            <a:r>
              <a:rPr lang="en-US" sz="1600" dirty="0"/>
              <a:t>consistently</a:t>
            </a:r>
            <a:r>
              <a:rPr lang="en-US" sz="1600" b="1" dirty="0"/>
              <a:t> </a:t>
            </a:r>
            <a:r>
              <a:rPr lang="en-US" sz="1600" dirty="0"/>
              <a:t>achieves</a:t>
            </a:r>
            <a:r>
              <a:rPr lang="en-US" sz="1600" b="1" dirty="0"/>
              <a:t> higher </a:t>
            </a:r>
            <a:r>
              <a:rPr lang="en-US" sz="1600" dirty="0"/>
              <a:t>Area Under the Curve </a:t>
            </a:r>
            <a:r>
              <a:rPr lang="en-US" sz="1600" b="1" dirty="0"/>
              <a:t>(AUC)</a:t>
            </a:r>
            <a:r>
              <a:rPr lang="en-US" sz="1600" dirty="0"/>
              <a:t> values across all datasets compared to classification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Overall, XG Boost</a:t>
            </a:r>
            <a:r>
              <a:rPr lang="en-US" sz="1600" dirty="0"/>
              <a:t> demonstrates </a:t>
            </a:r>
            <a:r>
              <a:rPr lang="en-US" sz="1600" b="1" dirty="0"/>
              <a:t>superior performance </a:t>
            </a:r>
            <a:r>
              <a:rPr lang="en-US" sz="1600" dirty="0"/>
              <a:t>in terms of all metrics compared to unpruned trees. Therefore, based on the provided evaluation metrics, </a:t>
            </a:r>
            <a:r>
              <a:rPr lang="en-US" sz="1600" b="1" dirty="0"/>
              <a:t>XG Boost</a:t>
            </a:r>
            <a:r>
              <a:rPr lang="en-US" sz="1600" dirty="0"/>
              <a:t> appears to be the </a:t>
            </a:r>
            <a:r>
              <a:rPr lang="en-US" sz="1600" b="1" dirty="0"/>
              <a:t>best method for breast cancer classification on this dataset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29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5455-3FF4-B887-B20B-51CC3C68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4305"/>
          </a:xfrm>
        </p:spPr>
        <p:txBody>
          <a:bodyPr>
            <a:normAutofit/>
          </a:bodyPr>
          <a:lstStyle/>
          <a:p>
            <a:r>
              <a:rPr lang="en-US" sz="2000" b="1" dirty="0"/>
              <a:t>Summary Table: (80-20 Split)</a:t>
            </a:r>
            <a:endParaRPr lang="en-IN" sz="2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5E910C-3BCD-1612-C00C-C39C83237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38033"/>
              </p:ext>
            </p:extLst>
          </p:nvPr>
        </p:nvGraphicFramePr>
        <p:xfrm>
          <a:off x="174885" y="833120"/>
          <a:ext cx="118422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64">
                  <a:extLst>
                    <a:ext uri="{9D8B030D-6E8A-4147-A177-3AD203B41FA5}">
                      <a16:colId xmlns:a16="http://schemas.microsoft.com/office/drawing/2014/main" val="3344214993"/>
                    </a:ext>
                  </a:extLst>
                </a:gridCol>
                <a:gridCol w="1054308">
                  <a:extLst>
                    <a:ext uri="{9D8B030D-6E8A-4147-A177-3AD203B41FA5}">
                      <a16:colId xmlns:a16="http://schemas.microsoft.com/office/drawing/2014/main" val="1026533597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333067297"/>
                    </a:ext>
                  </a:extLst>
                </a:gridCol>
                <a:gridCol w="1484026">
                  <a:extLst>
                    <a:ext uri="{9D8B030D-6E8A-4147-A177-3AD203B41FA5}">
                      <a16:colId xmlns:a16="http://schemas.microsoft.com/office/drawing/2014/main" val="3395862101"/>
                    </a:ext>
                  </a:extLst>
                </a:gridCol>
                <a:gridCol w="1034322">
                  <a:extLst>
                    <a:ext uri="{9D8B030D-6E8A-4147-A177-3AD203B41FA5}">
                      <a16:colId xmlns:a16="http://schemas.microsoft.com/office/drawing/2014/main" val="2341180415"/>
                    </a:ext>
                  </a:extLst>
                </a:gridCol>
                <a:gridCol w="984354">
                  <a:extLst>
                    <a:ext uri="{9D8B030D-6E8A-4147-A177-3AD203B41FA5}">
                      <a16:colId xmlns:a16="http://schemas.microsoft.com/office/drawing/2014/main" val="948597084"/>
                    </a:ext>
                  </a:extLst>
                </a:gridCol>
                <a:gridCol w="1454045">
                  <a:extLst>
                    <a:ext uri="{9D8B030D-6E8A-4147-A177-3AD203B41FA5}">
                      <a16:colId xmlns:a16="http://schemas.microsoft.com/office/drawing/2014/main" val="2812225508"/>
                    </a:ext>
                  </a:extLst>
                </a:gridCol>
                <a:gridCol w="1034322">
                  <a:extLst>
                    <a:ext uri="{9D8B030D-6E8A-4147-A177-3AD203B41FA5}">
                      <a16:colId xmlns:a16="http://schemas.microsoft.com/office/drawing/2014/main" val="1265587313"/>
                    </a:ext>
                  </a:extLst>
                </a:gridCol>
                <a:gridCol w="1004341">
                  <a:extLst>
                    <a:ext uri="{9D8B030D-6E8A-4147-A177-3AD203B41FA5}">
                      <a16:colId xmlns:a16="http://schemas.microsoft.com/office/drawing/2014/main" val="3300182522"/>
                    </a:ext>
                  </a:extLst>
                </a:gridCol>
                <a:gridCol w="1543987">
                  <a:extLst>
                    <a:ext uri="{9D8B030D-6E8A-4147-A177-3AD203B41FA5}">
                      <a16:colId xmlns:a16="http://schemas.microsoft.com/office/drawing/2014/main" val="199601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Dataset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Dataset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0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5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9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9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6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7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CD5AC2-DA31-8060-3F48-39AB1603C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82579"/>
              </p:ext>
            </p:extLst>
          </p:nvPr>
        </p:nvGraphicFramePr>
        <p:xfrm>
          <a:off x="1432394" y="462280"/>
          <a:ext cx="10584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360">
                  <a:extLst>
                    <a:ext uri="{9D8B030D-6E8A-4147-A177-3AD203B41FA5}">
                      <a16:colId xmlns:a16="http://schemas.microsoft.com/office/drawing/2014/main" val="2881463530"/>
                    </a:ext>
                  </a:extLst>
                </a:gridCol>
                <a:gridCol w="3477718">
                  <a:extLst>
                    <a:ext uri="{9D8B030D-6E8A-4147-A177-3AD203B41FA5}">
                      <a16:colId xmlns:a16="http://schemas.microsoft.com/office/drawing/2014/main" val="3923438794"/>
                    </a:ext>
                  </a:extLst>
                </a:gridCol>
                <a:gridCol w="3592642">
                  <a:extLst>
                    <a:ext uri="{9D8B030D-6E8A-4147-A177-3AD203B41FA5}">
                      <a16:colId xmlns:a16="http://schemas.microsoft.com/office/drawing/2014/main" val="975335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Unpruned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 Boost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238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B2A97A-9726-A3E3-368E-B6907A41138A}"/>
              </a:ext>
            </a:extLst>
          </p:cNvPr>
          <p:cNvSpPr txBox="1"/>
          <p:nvPr/>
        </p:nvSpPr>
        <p:spPr>
          <a:xfrm>
            <a:off x="174885" y="3554368"/>
            <a:ext cx="118422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Here's a summary of the comparison: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Accuracy: XG Boost</a:t>
            </a:r>
            <a:r>
              <a:rPr lang="en-US" sz="1600" dirty="0"/>
              <a:t> achieves </a:t>
            </a:r>
            <a:r>
              <a:rPr lang="en-US" sz="1600" b="1" dirty="0"/>
              <a:t>higher accuracy </a:t>
            </a:r>
            <a:r>
              <a:rPr lang="en-US" sz="1600" dirty="0"/>
              <a:t>on both the </a:t>
            </a:r>
            <a:r>
              <a:rPr lang="en-US" sz="1600" b="1" dirty="0"/>
              <a:t>testing</a:t>
            </a:r>
            <a:r>
              <a:rPr lang="en-US" sz="1600" dirty="0"/>
              <a:t> set (</a:t>
            </a:r>
            <a:r>
              <a:rPr lang="en-US" sz="1600" b="1" dirty="0"/>
              <a:t>0.77</a:t>
            </a:r>
            <a:r>
              <a:rPr lang="en-US" sz="1600" dirty="0"/>
              <a:t>) and the </a:t>
            </a:r>
            <a:r>
              <a:rPr lang="en-US" sz="1600" b="1" dirty="0"/>
              <a:t>full dataset </a:t>
            </a:r>
            <a:r>
              <a:rPr lang="en-US" sz="1600" dirty="0"/>
              <a:t>(</a:t>
            </a:r>
            <a:r>
              <a:rPr lang="en-US" sz="1600" b="1" dirty="0"/>
              <a:t>0.84</a:t>
            </a:r>
            <a:r>
              <a:rPr lang="en-US" sz="1600" dirty="0"/>
              <a:t>) compared to </a:t>
            </a:r>
            <a:r>
              <a:rPr lang="en-US" sz="1600" b="1" dirty="0"/>
              <a:t>unpruned trees </a:t>
            </a:r>
            <a:r>
              <a:rPr lang="en-US" sz="1600" dirty="0"/>
              <a:t>(</a:t>
            </a:r>
            <a:r>
              <a:rPr lang="en-US" sz="1600" b="1" dirty="0"/>
              <a:t>0.75 on testing and 0.82 on the full dataset</a:t>
            </a:r>
            <a:r>
              <a:rPr lang="en-US" sz="16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Sensitivity: XG Boost</a:t>
            </a:r>
            <a:r>
              <a:rPr lang="en-US" sz="1600" dirty="0"/>
              <a:t> demonstrates </a:t>
            </a:r>
            <a:r>
              <a:rPr lang="en-US" sz="1600" b="1" dirty="0"/>
              <a:t>higher sensitivity </a:t>
            </a:r>
            <a:r>
              <a:rPr lang="en-US" sz="1600" dirty="0"/>
              <a:t>across all datasets compared to unpruned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Specificity: XG Boost</a:t>
            </a:r>
            <a:r>
              <a:rPr lang="en-US" sz="1600" dirty="0"/>
              <a:t> also </a:t>
            </a:r>
            <a:r>
              <a:rPr lang="en-US" sz="1600" b="1" dirty="0"/>
              <a:t>outperforms</a:t>
            </a:r>
            <a:r>
              <a:rPr lang="en-US" sz="1600" dirty="0"/>
              <a:t> </a:t>
            </a:r>
            <a:r>
              <a:rPr lang="en-US" sz="1600" b="1" dirty="0"/>
              <a:t>unpruned trees </a:t>
            </a:r>
            <a:r>
              <a:rPr lang="en-US" sz="1600" dirty="0"/>
              <a:t>in </a:t>
            </a:r>
            <a:r>
              <a:rPr lang="en-US" sz="1600" b="1" dirty="0"/>
              <a:t>specificity</a:t>
            </a:r>
            <a:r>
              <a:rPr lang="en-US" sz="1600" dirty="0"/>
              <a:t>, achieving higher values across all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PPV and NPV: XG Boost</a:t>
            </a:r>
            <a:r>
              <a:rPr lang="en-US" sz="1600" dirty="0"/>
              <a:t> shows comparable or higher Positive Predictive Value </a:t>
            </a:r>
            <a:r>
              <a:rPr lang="en-US" sz="1600" b="1" dirty="0"/>
              <a:t>(PPV) and </a:t>
            </a:r>
            <a:r>
              <a:rPr lang="en-US" sz="1600" dirty="0"/>
              <a:t>Negative Predictive Value </a:t>
            </a:r>
            <a:r>
              <a:rPr lang="en-US" sz="1600" b="1" dirty="0"/>
              <a:t>(NPV) </a:t>
            </a:r>
            <a:r>
              <a:rPr lang="en-US" sz="1600" dirty="0"/>
              <a:t>compared to unpruned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AUC</a:t>
            </a:r>
            <a:r>
              <a:rPr lang="en-US" sz="1600" dirty="0"/>
              <a:t>: </a:t>
            </a:r>
            <a:r>
              <a:rPr lang="en-US" sz="1600" b="1" dirty="0"/>
              <a:t>XG Boost </a:t>
            </a:r>
            <a:r>
              <a:rPr lang="en-US" sz="1600" dirty="0"/>
              <a:t>consistently achieves</a:t>
            </a:r>
            <a:r>
              <a:rPr lang="en-US" sz="1600" b="1" dirty="0"/>
              <a:t> higher Area Under the Curve (AUC) </a:t>
            </a:r>
            <a:r>
              <a:rPr lang="en-US" sz="1600" dirty="0"/>
              <a:t>values across all datasets compared to classification trees.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Overall, XG Boost </a:t>
            </a:r>
            <a:r>
              <a:rPr lang="en-US" sz="1600" dirty="0"/>
              <a:t>demonstrates </a:t>
            </a:r>
            <a:r>
              <a:rPr lang="en-US" sz="1600" b="1" dirty="0"/>
              <a:t>superior performance </a:t>
            </a:r>
            <a:r>
              <a:rPr lang="en-US" sz="1600" dirty="0"/>
              <a:t>in all metrics compared to unpruned trees. Therefore, based on the provided evaluation metrics</a:t>
            </a:r>
            <a:r>
              <a:rPr lang="en-US" sz="1600" b="1" dirty="0"/>
              <a:t>, XG Boost appears to be the best method for breast cancer classification on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403532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90B0-D7D3-0990-F67B-6ED03993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1837"/>
            <a:ext cx="8596668" cy="54464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C01A-922F-7ABD-BAFB-DDFDB0B0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4033"/>
            <a:ext cx="9141223" cy="5111973"/>
          </a:xfrm>
        </p:spPr>
        <p:txBody>
          <a:bodyPr>
            <a:normAutofit/>
          </a:bodyPr>
          <a:lstStyle/>
          <a:p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XG Boost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consistently outperforms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unpruned and pruned decision trees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 accuracy, sensitivity, specificity, PPV, NPV, and AUC values across all datasets.</a:t>
            </a:r>
          </a:p>
          <a:p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Its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superior predictive ability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is crucial for personalized medicine and treatment planning, enabling clinicians to make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informed decisions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tailored to individual patient risks.</a:t>
            </a:r>
          </a:p>
          <a:p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With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higher accuracy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and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discriminative power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XG Boost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emerges as the optimal method for predicting breast cancer recurrence on this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1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F396-68D1-2D3D-0BC1-4EF6FBBD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9" y="159894"/>
            <a:ext cx="8596668" cy="2373444"/>
          </a:xfrm>
        </p:spPr>
        <p:txBody>
          <a:bodyPr>
            <a:noAutofit/>
          </a:bodyPr>
          <a:lstStyle/>
          <a:p>
            <a:r>
              <a:rPr lang="en-US" sz="1600" b="1" dirty="0"/>
              <a:t>Summary of your group meet time and duration:</a:t>
            </a:r>
            <a:br>
              <a:rPr lang="en-US" sz="1500" dirty="0"/>
            </a:br>
            <a:r>
              <a:rPr lang="en-US" sz="1500" dirty="0">
                <a:solidFill>
                  <a:schemeClr val="tx1"/>
                </a:solidFill>
              </a:rPr>
              <a:t>Meeting format: In person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Group meet time and duration: 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In-person, April 10th, 12:00 PM - 4:00 PM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April 11, 1:00 PM – 9:00 PM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April 13, 11:00 AM – 4:00 PM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April 15, 10:00 AM – 6:00 PM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Zoom, April 5th, 11:00 PM – 1:00 PM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Average time in communication and discussion regarding assigned group work: ~2 Hours (via WhatsApp)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84184-7871-B791-F9EB-1D950D33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99" y="2533338"/>
            <a:ext cx="9485998" cy="41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5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D36E-52D6-9C4B-F603-CB6D12A2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525"/>
          </a:xfrm>
        </p:spPr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3DEE-4BFD-76FB-5E59-44CB06DE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5"/>
            <a:ext cx="8596668" cy="4707237"/>
          </a:xfrm>
        </p:spPr>
        <p:txBody>
          <a:bodyPr/>
          <a:lstStyle/>
          <a:p>
            <a:r>
              <a:rPr lang="en-US" dirty="0"/>
              <a:t>References: quote the citations we used for your project.</a:t>
            </a:r>
          </a:p>
          <a:p>
            <a:r>
              <a:rPr lang="en-US" dirty="0"/>
              <a:t>RCART 24(S) for Classification Tree</a:t>
            </a:r>
          </a:p>
          <a:p>
            <a:r>
              <a:rPr lang="en-US" dirty="0"/>
              <a:t>https://www.geeksforgeeks.org/xgboost/</a:t>
            </a:r>
          </a:p>
          <a:p>
            <a:r>
              <a:rPr lang="en-US" dirty="0"/>
              <a:t>https://xgboost.readthedocs.io/</a:t>
            </a:r>
          </a:p>
          <a:p>
            <a:r>
              <a:rPr lang="en-US" dirty="0"/>
              <a:t>Lecture Slides 9 and 10.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37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E584-0A0E-5558-BD6E-C5F2D79B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877" y="3081728"/>
            <a:ext cx="3010246" cy="69454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0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673255C3-764E-BA9A-CFE0-F3A6401B4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87" r="6555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1271-885C-4EE3-B01D-691FD7444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466" y="299803"/>
            <a:ext cx="7734924" cy="58051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i="0" dirty="0">
                <a:solidFill>
                  <a:schemeClr val="accent1"/>
                </a:solidFill>
                <a:effectLst/>
              </a:rPr>
              <a:t>Why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</a:rPr>
              <a:t>Accuracy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Improve the </a:t>
            </a:r>
            <a:r>
              <a:rPr lang="en-US" sz="1400" b="1" i="0" dirty="0">
                <a:effectLst/>
              </a:rPr>
              <a:t>accuracy</a:t>
            </a:r>
            <a:r>
              <a:rPr lang="en-US" sz="1400" b="0" i="0" dirty="0">
                <a:effectLst/>
              </a:rPr>
              <a:t> of </a:t>
            </a:r>
            <a:r>
              <a:rPr lang="en-US" sz="1400" b="1" i="0" dirty="0">
                <a:effectLst/>
              </a:rPr>
              <a:t>breast cancer recurrence predictions</a:t>
            </a:r>
            <a:r>
              <a:rPr lang="en-US" sz="1400" b="0" i="0" dirty="0">
                <a:effectLst/>
              </a:rPr>
              <a:t>, which is </a:t>
            </a:r>
            <a:r>
              <a:rPr lang="en-US" sz="1400" b="1" i="0" dirty="0">
                <a:effectLst/>
              </a:rPr>
              <a:t>vital</a:t>
            </a:r>
            <a:r>
              <a:rPr lang="en-US" sz="1400" b="0" i="0" dirty="0">
                <a:effectLst/>
              </a:rPr>
              <a:t> for </a:t>
            </a:r>
            <a:r>
              <a:rPr lang="en-US" sz="1400" b="1" i="0" dirty="0">
                <a:effectLst/>
              </a:rPr>
              <a:t>patient</a:t>
            </a:r>
            <a:r>
              <a:rPr lang="en-US" sz="1400" b="0" i="0" dirty="0">
                <a:effectLst/>
              </a:rPr>
              <a:t> care and </a:t>
            </a:r>
            <a:r>
              <a:rPr lang="en-US" sz="1400" b="1" i="0" dirty="0">
                <a:effectLst/>
              </a:rPr>
              <a:t>treatment</a:t>
            </a:r>
            <a:r>
              <a:rPr lang="en-US" sz="1400" b="0" i="0" dirty="0">
                <a:effectLst/>
              </a:rPr>
              <a:t> planning.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</a:rPr>
              <a:t>Comparison: </a:t>
            </a:r>
            <a:r>
              <a:rPr lang="en-US" sz="1600" b="1" u="sng" dirty="0"/>
              <a:t>S</a:t>
            </a:r>
            <a:r>
              <a:rPr lang="en-US" sz="1600" b="1" i="0" dirty="0">
                <a:effectLst/>
              </a:rPr>
              <a:t>upervised </a:t>
            </a:r>
            <a:r>
              <a:rPr lang="en-US" sz="1600" b="1" dirty="0"/>
              <a:t>L</a:t>
            </a:r>
            <a:r>
              <a:rPr lang="en-US" sz="1600" b="1" i="0" dirty="0">
                <a:effectLst/>
              </a:rPr>
              <a:t>earning </a:t>
            </a:r>
            <a:r>
              <a:rPr lang="en-US" sz="1600" b="1" dirty="0"/>
              <a:t>A</a:t>
            </a:r>
            <a:r>
              <a:rPr lang="en-US" sz="1600" b="1" i="0" dirty="0">
                <a:effectLst/>
              </a:rPr>
              <a:t>lgorithms</a:t>
            </a:r>
            <a:endParaRPr lang="en-US" sz="1500" b="1" i="0" u="sng" dirty="0">
              <a:effectLst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 </a:t>
            </a:r>
            <a:r>
              <a:rPr lang="en-US" sz="1400" b="0" i="0" dirty="0">
                <a:effectLst/>
              </a:rPr>
              <a:t>Compare various </a:t>
            </a:r>
            <a:r>
              <a:rPr lang="en-US" sz="1400" b="1" i="0" dirty="0">
                <a:effectLst/>
              </a:rPr>
              <a:t>supervised learning algorithms </a:t>
            </a:r>
            <a:r>
              <a:rPr lang="en-US" sz="1400" b="0" i="0" dirty="0">
                <a:effectLst/>
              </a:rPr>
              <a:t>to identify the most </a:t>
            </a:r>
            <a:r>
              <a:rPr lang="en-US" sz="1400" b="1" i="0" dirty="0">
                <a:effectLst/>
              </a:rPr>
              <a:t>effective approaches </a:t>
            </a:r>
            <a:r>
              <a:rPr lang="en-US" sz="1400" b="0" i="0" dirty="0">
                <a:effectLst/>
              </a:rPr>
              <a:t>for this specific healthcare challenge.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</a:rPr>
              <a:t>Personalization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Contribute to personalized medicine by enabling the </a:t>
            </a:r>
            <a:r>
              <a:rPr lang="en-US" sz="1400" b="1" i="0" dirty="0">
                <a:effectLst/>
              </a:rPr>
              <a:t>development of tailored treatment plans </a:t>
            </a:r>
            <a:r>
              <a:rPr lang="en-US" sz="1400" b="0" i="0" dirty="0">
                <a:effectLst/>
              </a:rPr>
              <a:t>based on </a:t>
            </a:r>
            <a:r>
              <a:rPr lang="en-US" sz="1400" b="1" i="0" dirty="0">
                <a:effectLst/>
              </a:rPr>
              <a:t>individual risk assessments</a:t>
            </a:r>
            <a:r>
              <a:rPr lang="en-US" sz="1400" b="0" i="0" dirty="0">
                <a:effectLst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i="0" dirty="0">
                <a:solidFill>
                  <a:schemeClr val="accent1"/>
                </a:solidFill>
                <a:effectLst/>
              </a:rPr>
              <a:t>What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</a:rPr>
              <a:t>Prediction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Utilize </a:t>
            </a:r>
            <a:r>
              <a:rPr lang="en-US" sz="1400" b="1" i="0" dirty="0">
                <a:effectLst/>
              </a:rPr>
              <a:t>supervised learning techniques</a:t>
            </a:r>
            <a:r>
              <a:rPr lang="en-US" sz="1400" b="0" i="0" dirty="0">
                <a:effectLst/>
              </a:rPr>
              <a:t> to analyze clinical data and </a:t>
            </a:r>
            <a:r>
              <a:rPr lang="en-US" sz="1400" b="1" i="0" dirty="0">
                <a:effectLst/>
              </a:rPr>
              <a:t>predict</a:t>
            </a:r>
            <a:r>
              <a:rPr lang="en-US" sz="1400" b="0" i="0" dirty="0">
                <a:effectLst/>
              </a:rPr>
              <a:t> the </a:t>
            </a:r>
            <a:r>
              <a:rPr lang="en-US" sz="1400" b="1" i="0" dirty="0">
                <a:effectLst/>
              </a:rPr>
              <a:t>likelihood</a:t>
            </a:r>
            <a:r>
              <a:rPr lang="en-US" sz="1400" b="0" i="0" dirty="0">
                <a:effectLst/>
              </a:rPr>
              <a:t> of </a:t>
            </a:r>
            <a:r>
              <a:rPr lang="en-US" sz="1400" b="1" i="0" dirty="0">
                <a:effectLst/>
              </a:rPr>
              <a:t>breast cancer recurrence</a:t>
            </a:r>
            <a:r>
              <a:rPr lang="en-US" sz="1400" b="0" i="0" dirty="0">
                <a:effectLst/>
              </a:rPr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</a:rPr>
              <a:t>Comparison:</a:t>
            </a:r>
            <a:r>
              <a:rPr lang="en-US" sz="1500" b="1" i="0" dirty="0">
                <a:effectLst/>
              </a:rPr>
              <a:t> </a:t>
            </a:r>
            <a:r>
              <a:rPr lang="en-US" sz="1600" b="1" dirty="0"/>
              <a:t>D</a:t>
            </a:r>
            <a:r>
              <a:rPr lang="en-US" sz="1600" b="1" i="0" dirty="0">
                <a:effectLst/>
              </a:rPr>
              <a:t>ecision trees</a:t>
            </a:r>
            <a:r>
              <a:rPr lang="en-US" sz="1600" b="1" dirty="0"/>
              <a:t> and </a:t>
            </a:r>
            <a:r>
              <a:rPr lang="en-US" sz="1600" b="1" i="0" dirty="0">
                <a:effectLst/>
              </a:rPr>
              <a:t>XG Boost</a:t>
            </a:r>
            <a:endParaRPr lang="en-US" sz="1500" b="1" i="0" u="sng" dirty="0">
              <a:effectLst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Compare the performance of different supervised learning algorithms, including </a:t>
            </a:r>
            <a:r>
              <a:rPr lang="en-US" sz="1400" b="1" i="0" dirty="0">
                <a:effectLst/>
              </a:rPr>
              <a:t>decision trees</a:t>
            </a:r>
            <a:r>
              <a:rPr lang="en-US" sz="1400" b="1" dirty="0"/>
              <a:t> and </a:t>
            </a:r>
            <a:r>
              <a:rPr lang="en-US" sz="1400" b="1" i="0" dirty="0">
                <a:effectLst/>
              </a:rPr>
              <a:t>XG Boost</a:t>
            </a:r>
            <a:r>
              <a:rPr lang="en-US" sz="1400" b="0" i="0" dirty="0">
                <a:effectLst/>
              </a:rPr>
              <a:t>, to identify the most efficient model in terms of </a:t>
            </a:r>
            <a:r>
              <a:rPr lang="en-US" sz="1400" b="1" i="0" dirty="0">
                <a:effectLst/>
              </a:rPr>
              <a:t>accuracy, sensitivity, and specificity.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sng" dirty="0">
                <a:effectLst/>
              </a:rPr>
              <a:t>Evaluation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Evaluate the models using </a:t>
            </a:r>
            <a:r>
              <a:rPr lang="en-US" sz="1400" b="1" i="0" dirty="0">
                <a:effectLst/>
              </a:rPr>
              <a:t>real-world clinical data </a:t>
            </a:r>
            <a:r>
              <a:rPr lang="en-US" sz="1400" b="0" i="0" dirty="0">
                <a:effectLst/>
              </a:rPr>
              <a:t>from </a:t>
            </a:r>
            <a:r>
              <a:rPr lang="en-US" sz="1400" b="1" i="0" dirty="0">
                <a:effectLst/>
              </a:rPr>
              <a:t>patients</a:t>
            </a:r>
            <a:r>
              <a:rPr lang="en-US" sz="1400" b="0" i="0" dirty="0">
                <a:effectLst/>
              </a:rPr>
              <a:t> who have </a:t>
            </a:r>
            <a:r>
              <a:rPr lang="en-US" sz="1400" b="1" i="0" dirty="0">
                <a:effectLst/>
              </a:rPr>
              <a:t>undergone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>
                <a:effectLst/>
              </a:rPr>
              <a:t>treatment for breast cancer</a:t>
            </a:r>
            <a:r>
              <a:rPr lang="en-US" sz="1400" b="0" i="0" dirty="0">
                <a:effectLst/>
              </a:rPr>
              <a:t>, focusing on factors that contribute to recurrence, such as tumor characteristics, treatment types, and patient demographics.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1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21E9-C139-7414-E022-EDA4F692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34391"/>
            <a:ext cx="6487955" cy="582246"/>
          </a:xfrm>
        </p:spPr>
        <p:txBody>
          <a:bodyPr>
            <a:normAutofit fontScale="90000"/>
          </a:bodyPr>
          <a:lstStyle/>
          <a:p>
            <a:r>
              <a:rPr lang="en-US" dirty="0"/>
              <a:t>HOW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3228807-2751-F523-A7D8-706C9260BE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448" r="52012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54FA-B936-2622-95F2-57F9AC5D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08" y="816637"/>
            <a:ext cx="7240249" cy="522472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Data Collection: </a:t>
            </a:r>
            <a:r>
              <a:rPr lang="en-US" sz="1600" dirty="0"/>
              <a:t>Aggregate clinical records detailing patient demographics, tumor characteristics, treatment details, and outcomes.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Preprocessing: </a:t>
            </a:r>
            <a:r>
              <a:rPr lang="en-US" sz="1600" dirty="0"/>
              <a:t>Process data to resolve </a:t>
            </a:r>
            <a:r>
              <a:rPr lang="en-US" sz="1600" b="1" dirty="0"/>
              <a:t>missing values</a:t>
            </a:r>
            <a:r>
              <a:rPr lang="en-US" sz="1600" dirty="0"/>
              <a:t>, </a:t>
            </a:r>
            <a:r>
              <a:rPr lang="en-US" sz="1600" b="1" dirty="0"/>
              <a:t>normalize features</a:t>
            </a:r>
            <a:r>
              <a:rPr lang="en-US" sz="1600" dirty="0"/>
              <a:t>, and </a:t>
            </a:r>
            <a:r>
              <a:rPr lang="en-US" sz="1600" b="1" dirty="0"/>
              <a:t>encode categorical variables </a:t>
            </a:r>
            <a:r>
              <a:rPr lang="en-US" sz="1600" dirty="0"/>
              <a:t>and</a:t>
            </a:r>
            <a:r>
              <a:rPr lang="en-US" sz="1600" b="1" dirty="0"/>
              <a:t> mean of ranging value for features.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/>
              <a:t>Feature Selection: </a:t>
            </a:r>
            <a:r>
              <a:rPr lang="en-US" sz="1600" dirty="0"/>
              <a:t>Identify key features linked to </a:t>
            </a:r>
            <a:r>
              <a:rPr lang="en-US" sz="1600" b="1" dirty="0"/>
              <a:t>breast cancer recurrence </a:t>
            </a:r>
            <a:r>
              <a:rPr lang="en-US" sz="1600" dirty="0"/>
              <a:t>using statistical analysis and clinical insights.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Data Splitting: </a:t>
            </a:r>
            <a:r>
              <a:rPr lang="en-US" sz="1600" dirty="0"/>
              <a:t>Partition the dataset into training and test sets with </a:t>
            </a:r>
            <a:r>
              <a:rPr lang="en-US" sz="1600" b="1" dirty="0"/>
              <a:t>50-50 and 80-20 splits </a:t>
            </a:r>
            <a:r>
              <a:rPr lang="en-US" sz="1600" dirty="0"/>
              <a:t>to assess model performance.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Model Development: </a:t>
            </a:r>
            <a:r>
              <a:rPr lang="en-US" sz="1600" dirty="0"/>
              <a:t>Train </a:t>
            </a:r>
            <a:r>
              <a:rPr lang="en-US" sz="1600" b="1" dirty="0"/>
              <a:t>Classification Trees and </a:t>
            </a:r>
            <a:r>
              <a:rPr lang="en-US" sz="1600" b="1" dirty="0" err="1"/>
              <a:t>XGBoost</a:t>
            </a:r>
            <a:r>
              <a:rPr lang="en-US" sz="1600" b="1" dirty="0"/>
              <a:t> </a:t>
            </a:r>
            <a:r>
              <a:rPr lang="en-US" sz="1600" dirty="0"/>
              <a:t>models on the processed data, fine-tuning parameters for optimal results.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Evaluation:</a:t>
            </a:r>
            <a:r>
              <a:rPr lang="en-US" sz="1600" dirty="0"/>
              <a:t> Compute </a:t>
            </a:r>
            <a:r>
              <a:rPr lang="en-US" sz="1600" b="1" dirty="0"/>
              <a:t>accuracy, sensitivity, specificity, PPV, and NPV</a:t>
            </a:r>
            <a:r>
              <a:rPr lang="en-US" sz="1600" dirty="0"/>
              <a:t> from confusion matrices, and plot </a:t>
            </a:r>
            <a:r>
              <a:rPr lang="en-US" sz="1600" b="1" dirty="0"/>
              <a:t>ROC curves with AUC metrics </a:t>
            </a:r>
            <a:r>
              <a:rPr lang="en-US" sz="1600" dirty="0"/>
              <a:t>for each model across both data splits and datasets (training, test, and entire).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Comparison:</a:t>
            </a:r>
            <a:r>
              <a:rPr lang="en-US" sz="1600" dirty="0"/>
              <a:t> Compare models based on performance metrics and ROC/AUC analysis to determine their efficacy in predicting breast cancer recurrence.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Interpretation:</a:t>
            </a:r>
            <a:r>
              <a:rPr lang="en-US" sz="1600" dirty="0"/>
              <a:t> Discuss the implications of model findings, focusing on significant predictors and the impact of data splitting on model performance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92093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D684A-9F3B-B895-6CB4-F5702CA1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DATA SET DESCRIPTION</a:t>
            </a:r>
            <a:endParaRPr lang="en-US" dirty="0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853A791-9183-B5C3-A567-2947A752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109273"/>
            <a:ext cx="10409765" cy="566615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500" dirty="0"/>
              <a:t>The dataset from the </a:t>
            </a:r>
            <a:r>
              <a:rPr lang="en-US" sz="1500" b="1" dirty="0"/>
              <a:t>UCI Machine Learning Repository</a:t>
            </a:r>
            <a:r>
              <a:rPr lang="en-US" sz="1500" dirty="0"/>
              <a:t>, titled "</a:t>
            </a:r>
            <a:r>
              <a:rPr lang="en-US" sz="1500" b="1" dirty="0"/>
              <a:t>Breast Cancer Wisconsin (Diagnostic) Data Set</a:t>
            </a:r>
            <a:r>
              <a:rPr lang="en-US" sz="1500" dirty="0"/>
              <a:t>," contains </a:t>
            </a:r>
            <a:r>
              <a:rPr lang="en-US" sz="1500" b="1" dirty="0"/>
              <a:t>features</a:t>
            </a:r>
            <a:r>
              <a:rPr lang="en-US" sz="1500" dirty="0"/>
              <a:t> computed from </a:t>
            </a:r>
            <a:r>
              <a:rPr lang="en-US" sz="1500" b="1" dirty="0"/>
              <a:t>digitized images of fine needle aspirates (FNA) of breast masses</a:t>
            </a:r>
            <a:r>
              <a:rPr lang="en-US" sz="1500" dirty="0"/>
              <a:t>. These features are used to classify the masses into two categories: malignant and benign. The dataset comprises a total of </a:t>
            </a:r>
            <a:r>
              <a:rPr lang="en-US" sz="1500" b="1" dirty="0"/>
              <a:t>569</a:t>
            </a:r>
            <a:r>
              <a:rPr lang="en-US" sz="1500" dirty="0"/>
              <a:t> </a:t>
            </a:r>
            <a:r>
              <a:rPr lang="en-US" sz="1500" b="1" dirty="0"/>
              <a:t>instances</a:t>
            </a:r>
            <a:r>
              <a:rPr lang="en-US" sz="1500" dirty="0"/>
              <a:t>, with</a:t>
            </a:r>
            <a:r>
              <a:rPr lang="en-US" sz="1500" b="1" dirty="0"/>
              <a:t> 212 malignant </a:t>
            </a:r>
            <a:r>
              <a:rPr lang="en-US" sz="1500" dirty="0"/>
              <a:t>and </a:t>
            </a:r>
            <a:r>
              <a:rPr lang="en-US" sz="1500" b="1" dirty="0"/>
              <a:t>357 benign cases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500" dirty="0">
                <a:hlinkClick r:id="rId2"/>
              </a:rPr>
              <a:t>https://archive.ics.uci.edu/dataset/14/breast+cancer</a:t>
            </a:r>
            <a:endParaRPr lang="en-US" sz="15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u="sng" dirty="0"/>
              <a:t>The variables in the dataset are as follows: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Class:</a:t>
            </a:r>
            <a:r>
              <a:rPr lang="en-US" sz="1600" b="1" dirty="0"/>
              <a:t> no-recurrence-events</a:t>
            </a:r>
            <a:r>
              <a:rPr lang="en-US" sz="1600" dirty="0"/>
              <a:t> and </a:t>
            </a:r>
            <a:r>
              <a:rPr lang="en-US" sz="1600" b="1" dirty="0"/>
              <a:t>recurrence-events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Age:</a:t>
            </a:r>
            <a:r>
              <a:rPr lang="en-US" sz="1600" b="1" dirty="0"/>
              <a:t> </a:t>
            </a:r>
            <a:r>
              <a:rPr lang="en-US" sz="1600" dirty="0"/>
              <a:t>Age of the patient, categorized into different </a:t>
            </a:r>
            <a:r>
              <a:rPr lang="en-US" sz="1600" b="1" dirty="0"/>
              <a:t>age groups.</a:t>
            </a:r>
            <a:endParaRPr lang="en-US" sz="16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Menopause</a:t>
            </a:r>
            <a:r>
              <a:rPr lang="en-US" sz="1600" b="1" dirty="0"/>
              <a:t>: </a:t>
            </a:r>
            <a:r>
              <a:rPr lang="en-US" sz="1600" dirty="0"/>
              <a:t>Indicates the </a:t>
            </a:r>
            <a:r>
              <a:rPr lang="en-US" sz="1600" b="1" dirty="0"/>
              <a:t>menopausal status </a:t>
            </a:r>
            <a:r>
              <a:rPr lang="en-US" sz="1600" dirty="0"/>
              <a:t>of the </a:t>
            </a:r>
            <a:r>
              <a:rPr lang="en-US" sz="1600" b="1" dirty="0"/>
              <a:t>patient</a:t>
            </a:r>
            <a:r>
              <a:rPr lang="en-US" sz="1600" dirty="0"/>
              <a:t>, with three categories.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Tumor Size</a:t>
            </a:r>
            <a:r>
              <a:rPr lang="en-US" sz="1600" b="1" dirty="0"/>
              <a:t>: </a:t>
            </a:r>
            <a:r>
              <a:rPr lang="en-US" sz="1600" dirty="0"/>
              <a:t>Size of the tumor, categorized into different ranges.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Inv-Nodes</a:t>
            </a:r>
            <a:r>
              <a:rPr lang="en-US" sz="1600" b="1" dirty="0"/>
              <a:t>: </a:t>
            </a:r>
            <a:r>
              <a:rPr lang="en-US" sz="1600" dirty="0"/>
              <a:t>Number of </a:t>
            </a:r>
            <a:r>
              <a:rPr lang="en-US" sz="1600" b="1" dirty="0"/>
              <a:t>axillary lymph nodes involved</a:t>
            </a:r>
            <a:r>
              <a:rPr lang="en-US" sz="1600" dirty="0"/>
              <a:t>, </a:t>
            </a:r>
            <a:r>
              <a:rPr lang="en-US" sz="1600" b="1" dirty="0"/>
              <a:t>grouped</a:t>
            </a:r>
            <a:r>
              <a:rPr lang="en-US" sz="1600" dirty="0"/>
              <a:t> into </a:t>
            </a:r>
            <a:r>
              <a:rPr lang="en-US" sz="1600" b="1" dirty="0"/>
              <a:t>different ranges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Node-Caps</a:t>
            </a:r>
            <a:r>
              <a:rPr lang="en-US" sz="1600" b="1" dirty="0"/>
              <a:t>: </a:t>
            </a:r>
            <a:r>
              <a:rPr lang="en-US" sz="1600" dirty="0"/>
              <a:t>Indicates whether the </a:t>
            </a:r>
            <a:r>
              <a:rPr lang="en-US" sz="1600" b="1" dirty="0"/>
              <a:t>lymph nodes' capsules are present or not</a:t>
            </a:r>
            <a:r>
              <a:rPr lang="en-US" sz="1600" dirty="0"/>
              <a:t>, with two </a:t>
            </a:r>
            <a:r>
              <a:rPr lang="en-US" sz="1600" b="1" dirty="0"/>
              <a:t>categories</a:t>
            </a:r>
            <a:r>
              <a:rPr lang="en-US" sz="1600" dirty="0"/>
              <a:t>: "yes" and "no."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Deg-Malignancy</a:t>
            </a:r>
            <a:r>
              <a:rPr lang="en-US" sz="1600" b="1" dirty="0"/>
              <a:t>: Degree</a:t>
            </a:r>
            <a:r>
              <a:rPr lang="en-US" sz="1600" dirty="0"/>
              <a:t> of </a:t>
            </a:r>
            <a:r>
              <a:rPr lang="en-US" sz="1600" b="1" dirty="0"/>
              <a:t>malignancy </a:t>
            </a:r>
            <a:r>
              <a:rPr lang="en-US" sz="1600" dirty="0"/>
              <a:t>of the </a:t>
            </a:r>
            <a:r>
              <a:rPr lang="en-US" sz="1600" b="1" dirty="0"/>
              <a:t>tumor, </a:t>
            </a:r>
            <a:r>
              <a:rPr lang="en-US" sz="1600" dirty="0"/>
              <a:t>with</a:t>
            </a:r>
            <a:r>
              <a:rPr lang="en-US" sz="1600" b="1" dirty="0"/>
              <a:t> three levels</a:t>
            </a:r>
            <a:r>
              <a:rPr lang="en-US" sz="1600" dirty="0"/>
              <a:t>: 1, 2, and 3.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Breast</a:t>
            </a:r>
            <a:r>
              <a:rPr lang="en-US" sz="1600" b="1" dirty="0"/>
              <a:t>: Side</a:t>
            </a:r>
            <a:r>
              <a:rPr lang="en-US" sz="1600" dirty="0"/>
              <a:t> of the </a:t>
            </a:r>
            <a:r>
              <a:rPr lang="en-US" sz="1600" b="1" dirty="0"/>
              <a:t>breast affected </a:t>
            </a:r>
            <a:r>
              <a:rPr lang="en-US" sz="1600" dirty="0"/>
              <a:t>by </a:t>
            </a:r>
            <a:r>
              <a:rPr lang="en-US" sz="1600" b="1" dirty="0"/>
              <a:t>cancer</a:t>
            </a:r>
            <a:r>
              <a:rPr lang="en-US" sz="1600" dirty="0"/>
              <a:t>, with two </a:t>
            </a:r>
            <a:r>
              <a:rPr lang="en-US" sz="1600" b="1" dirty="0"/>
              <a:t>options</a:t>
            </a:r>
            <a:r>
              <a:rPr lang="en-US" sz="1600" dirty="0"/>
              <a:t>: "left" and "right."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Breast-Quad</a:t>
            </a:r>
            <a:r>
              <a:rPr lang="en-US" sz="1600" b="1" dirty="0"/>
              <a:t>: Quadrant of the breast </a:t>
            </a:r>
            <a:r>
              <a:rPr lang="en-US" sz="1600" dirty="0"/>
              <a:t>where the </a:t>
            </a:r>
            <a:r>
              <a:rPr lang="en-US" sz="1600" b="1" dirty="0"/>
              <a:t>tumor </a:t>
            </a:r>
            <a:r>
              <a:rPr lang="en-US" sz="1600" dirty="0"/>
              <a:t>is</a:t>
            </a:r>
            <a:r>
              <a:rPr lang="en-US" sz="1600" b="1" dirty="0"/>
              <a:t> located</a:t>
            </a:r>
            <a:r>
              <a:rPr lang="en-US" sz="1600" dirty="0"/>
              <a:t>, with </a:t>
            </a:r>
            <a:r>
              <a:rPr lang="en-US" sz="1600" b="1" dirty="0"/>
              <a:t>five categories</a:t>
            </a:r>
            <a:r>
              <a:rPr lang="en-US" sz="1600" dirty="0"/>
              <a:t>: "left-up," "left-low," "right-up," "right-low," and "central."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/>
              <a:t>Irradiate</a:t>
            </a:r>
            <a:r>
              <a:rPr lang="en-US" sz="1600" b="1" dirty="0"/>
              <a:t>: </a:t>
            </a:r>
            <a:r>
              <a:rPr lang="en-US" sz="1600" dirty="0"/>
              <a:t>Indicates whether the </a:t>
            </a:r>
            <a:r>
              <a:rPr lang="en-US" sz="1600" b="1" dirty="0"/>
              <a:t>patient underwent radiation therapy</a:t>
            </a:r>
            <a:r>
              <a:rPr lang="en-US" sz="1600" dirty="0"/>
              <a:t>, with two </a:t>
            </a:r>
            <a:r>
              <a:rPr lang="en-US" sz="1600" b="1" dirty="0"/>
              <a:t>options</a:t>
            </a:r>
            <a:r>
              <a:rPr lang="en-US" sz="1600" dirty="0"/>
              <a:t>: "yes" and "no."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20F8-278C-16C2-0AE9-C1FDB326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266771"/>
            <a:ext cx="10515600" cy="569931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300" b="1" dirty="0">
                <a:solidFill>
                  <a:schemeClr val="accent1"/>
                </a:solidFill>
              </a:rPr>
              <a:t>PROPOSED DM TECHNIQUES:</a:t>
            </a:r>
          </a:p>
          <a:p>
            <a:pPr marL="0" indent="0" algn="just">
              <a:buNone/>
            </a:pPr>
            <a:r>
              <a:rPr lang="en-US" sz="4000" b="1" i="0" dirty="0">
                <a:solidFill>
                  <a:srgbClr val="0D0D0D"/>
                </a:solidFill>
                <a:effectLst/>
              </a:rPr>
              <a:t>1. </a:t>
            </a:r>
            <a:r>
              <a:rPr lang="en-US" sz="4000" b="1" i="0" dirty="0">
                <a:solidFill>
                  <a:schemeClr val="accent1"/>
                </a:solidFill>
                <a:effectLst/>
              </a:rPr>
              <a:t>Benchmark Model Development (Classification Trees)</a:t>
            </a:r>
          </a:p>
          <a:p>
            <a:pPr algn="just"/>
            <a:r>
              <a:rPr lang="en-US" sz="3400" b="1" i="0" u="sng" dirty="0">
                <a:solidFill>
                  <a:srgbClr val="0D0D0D"/>
                </a:solidFill>
                <a:effectLst/>
              </a:rPr>
              <a:t>Model Training</a:t>
            </a:r>
            <a:r>
              <a:rPr lang="en-US" sz="3400" b="0" i="0" u="sng" dirty="0">
                <a:solidFill>
                  <a:srgbClr val="0D0D0D"/>
                </a:solidFill>
                <a:effectLst/>
              </a:rPr>
              <a:t>:</a:t>
            </a:r>
            <a:r>
              <a:rPr lang="en-US" sz="3400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Train a Classification Tree model on a portion of the dataset. Use cross-validation to tune hyperparameters like tree depth and minimum samples per leaf to prevent overfitting.</a:t>
            </a:r>
          </a:p>
          <a:p>
            <a:pPr algn="just"/>
            <a:r>
              <a:rPr lang="en-US" sz="3400" b="1" i="0" u="sng" dirty="0">
                <a:solidFill>
                  <a:srgbClr val="0D0D0D"/>
                </a:solidFill>
                <a:effectLst/>
              </a:rPr>
              <a:t>Hyperparameter Tuning</a:t>
            </a:r>
            <a:r>
              <a:rPr lang="en-US" sz="3400" b="0" i="0" u="sng" dirty="0">
                <a:solidFill>
                  <a:srgbClr val="0D0D0D"/>
                </a:solidFill>
                <a:effectLst/>
              </a:rPr>
              <a:t>: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Use grid search or random search combined with cross-validation to find the optimal set of parameters for the Regression model.</a:t>
            </a:r>
          </a:p>
          <a:p>
            <a:pPr marL="0" indent="0" algn="just">
              <a:buNone/>
            </a:pPr>
            <a:endParaRPr lang="en-US" sz="2700" b="1" i="0" dirty="0">
              <a:solidFill>
                <a:srgbClr val="0D0D0D"/>
              </a:solidFill>
              <a:effectLst/>
            </a:endParaRPr>
          </a:p>
          <a:p>
            <a:pPr marL="0" indent="0" algn="just">
              <a:buNone/>
            </a:pPr>
            <a:r>
              <a:rPr lang="en-US" sz="4000" b="1" i="0" dirty="0">
                <a:solidFill>
                  <a:srgbClr val="0D0D0D"/>
                </a:solidFill>
                <a:effectLst/>
              </a:rPr>
              <a:t>2. </a:t>
            </a:r>
            <a:r>
              <a:rPr lang="en-US" sz="4000" b="1" i="0" dirty="0" err="1">
                <a:solidFill>
                  <a:schemeClr val="accent1"/>
                </a:solidFill>
                <a:effectLst/>
              </a:rPr>
              <a:t>XGBoost</a:t>
            </a:r>
            <a:r>
              <a:rPr lang="en-US" sz="4000" b="1" i="0" dirty="0">
                <a:solidFill>
                  <a:schemeClr val="accent1"/>
                </a:solidFill>
                <a:effectLst/>
              </a:rPr>
              <a:t> Model Development</a:t>
            </a:r>
          </a:p>
          <a:p>
            <a:pPr algn="just"/>
            <a:r>
              <a:rPr lang="en-US" sz="3400" b="1" i="0" u="sng" dirty="0">
                <a:solidFill>
                  <a:srgbClr val="0D0D0D"/>
                </a:solidFill>
                <a:effectLst/>
              </a:rPr>
              <a:t>Model Training</a:t>
            </a:r>
            <a:r>
              <a:rPr lang="en-US" sz="3400" b="0" i="0" u="sng" dirty="0">
                <a:solidFill>
                  <a:srgbClr val="0D0D0D"/>
                </a:solidFill>
                <a:effectLst/>
              </a:rPr>
              <a:t>:</a:t>
            </a:r>
            <a:r>
              <a:rPr lang="en-US" sz="3400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Implement an </a:t>
            </a:r>
            <a:r>
              <a:rPr lang="en-US" sz="3200" b="0" i="0" dirty="0" err="1">
                <a:solidFill>
                  <a:srgbClr val="0D0D0D"/>
                </a:solidFill>
                <a:effectLst/>
              </a:rPr>
              <a:t>XGBoost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 model, which is an ensemble method known for its performance and speed. </a:t>
            </a:r>
            <a:r>
              <a:rPr lang="en-US" sz="3200" b="0" i="0" dirty="0" err="1">
                <a:solidFill>
                  <a:srgbClr val="0D0D0D"/>
                </a:solidFill>
                <a:effectLst/>
              </a:rPr>
              <a:t>XGBoost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 works well with imbalanced datasets, which is common in medical data.</a:t>
            </a:r>
          </a:p>
          <a:p>
            <a:pPr algn="just"/>
            <a:r>
              <a:rPr lang="en-US" sz="3400" b="1" i="0" u="sng" dirty="0">
                <a:solidFill>
                  <a:srgbClr val="0D0D0D"/>
                </a:solidFill>
                <a:effectLst/>
              </a:rPr>
              <a:t>Hyperparameter Tuning</a:t>
            </a:r>
            <a:r>
              <a:rPr lang="en-US" sz="3400" b="0" i="0" u="sng" dirty="0">
                <a:solidFill>
                  <a:srgbClr val="0D0D0D"/>
                </a:solidFill>
                <a:effectLst/>
              </a:rPr>
              <a:t>:</a:t>
            </a:r>
            <a:r>
              <a:rPr lang="en-US" sz="3400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Use grid search or random search combined with cross-validation to find the optimal set of parameters for the </a:t>
            </a:r>
            <a:r>
              <a:rPr lang="en-US" sz="3200" b="0" i="0" dirty="0" err="1">
                <a:solidFill>
                  <a:srgbClr val="0D0D0D"/>
                </a:solidFill>
                <a:effectLst/>
              </a:rPr>
              <a:t>XGBoost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 model, including learning rate, number of estimators, max depth, and subsample ratios.</a:t>
            </a:r>
            <a:endParaRPr lang="en-US" sz="3200" dirty="0">
              <a:solidFill>
                <a:srgbClr val="0D0D0D"/>
              </a:solidFill>
            </a:endParaRPr>
          </a:p>
          <a:p>
            <a:pPr marL="0" indent="0" algn="just">
              <a:buNone/>
            </a:pPr>
            <a:r>
              <a:rPr lang="en-US" sz="3400" b="1" dirty="0">
                <a:solidFill>
                  <a:schemeClr val="accent1"/>
                </a:solidFill>
              </a:rPr>
              <a:t>EVALUATION METRICS:</a:t>
            </a:r>
            <a:endParaRPr lang="en-US" sz="3400" b="1" i="0" dirty="0">
              <a:solidFill>
                <a:schemeClr val="accent1"/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sz="3200" b="1" dirty="0">
                <a:solidFill>
                  <a:srgbClr val="0D0D0D"/>
                </a:solidFill>
              </a:rPr>
              <a:t>D</a:t>
            </a:r>
            <a:r>
              <a:rPr lang="en-US" sz="3200" b="1" i="0" dirty="0">
                <a:solidFill>
                  <a:srgbClr val="0D0D0D"/>
                </a:solidFill>
                <a:effectLst/>
              </a:rPr>
              <a:t>ataset split (50-50 and 80-20)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solidFill>
                  <a:srgbClr val="0D0D0D"/>
                </a:solidFill>
              </a:rPr>
              <a:t>C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alculate performance metrics such as </a:t>
            </a:r>
            <a:r>
              <a:rPr lang="en-US" sz="3200" b="1" i="0" dirty="0">
                <a:solidFill>
                  <a:srgbClr val="0D0D0D"/>
                </a:solidFill>
                <a:effectLst/>
              </a:rPr>
              <a:t>accuracy, sensitivity, specificity, positive predictive value (PPV), and negative predictive value (NPV) using confusion matrices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3200" b="0" i="0" dirty="0">
                <a:solidFill>
                  <a:srgbClr val="0D0D0D"/>
                </a:solidFill>
                <a:effectLst/>
              </a:rPr>
              <a:t>Additionally, plot </a:t>
            </a:r>
            <a:r>
              <a:rPr lang="en-US" sz="3200" b="1" i="0" dirty="0">
                <a:solidFill>
                  <a:srgbClr val="0D0D0D"/>
                </a:solidFill>
                <a:effectLst/>
              </a:rPr>
              <a:t>Receiver Operating Characteristic (ROC)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curves and calculate the </a:t>
            </a:r>
            <a:r>
              <a:rPr lang="en-US" sz="3200" b="1" i="0" dirty="0">
                <a:solidFill>
                  <a:srgbClr val="0D0D0D"/>
                </a:solidFill>
                <a:effectLst/>
              </a:rPr>
              <a:t>Area Under the Curve (AUC)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metrics to assess the models' abilities to </a:t>
            </a:r>
            <a:r>
              <a:rPr lang="en-US" sz="3200" b="1" i="0" dirty="0">
                <a:solidFill>
                  <a:srgbClr val="0D0D0D"/>
                </a:solidFill>
                <a:effectLst/>
              </a:rPr>
              <a:t>distinguish between patients with and without cancer recurrence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44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25" y="136526"/>
            <a:ext cx="11818750" cy="658494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</a:rPr>
              <a:t>RESULTS: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  <a:latin typeface="Söhne"/>
              </a:rPr>
              <a:t>Supervised Method - Classification Trees (50-50 and 80-20 Split)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</a:rPr>
              <a:t>CP TABLE: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</a:rPr>
              <a:t>CLASSIFICATION TREE:</a:t>
            </a:r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z="1500" dirty="0"/>
              <a:t>From the classification tree we can tell that if the </a:t>
            </a:r>
            <a:r>
              <a:rPr lang="en-US" sz="1500" b="1" dirty="0"/>
              <a:t>degree of malignancy is &lt; 3</a:t>
            </a:r>
            <a:r>
              <a:rPr lang="en-US" sz="1500" dirty="0"/>
              <a:t>, then we can </a:t>
            </a:r>
            <a:r>
              <a:rPr lang="en-US" sz="1500" b="1" dirty="0"/>
              <a:t>confirm</a:t>
            </a:r>
            <a:r>
              <a:rPr lang="en-US" sz="1500" dirty="0"/>
              <a:t> that there is </a:t>
            </a:r>
            <a:r>
              <a:rPr lang="en-US" sz="1500" b="1" dirty="0"/>
              <a:t>no chance </a:t>
            </a:r>
            <a:r>
              <a:rPr lang="en-US" sz="1500" dirty="0"/>
              <a:t>of </a:t>
            </a:r>
            <a:r>
              <a:rPr lang="en-US" sz="1500" b="1" dirty="0"/>
              <a:t>cancer occurring again</a:t>
            </a:r>
            <a:r>
              <a:rPr lang="en-US" sz="1500" dirty="0"/>
              <a:t>. If it is </a:t>
            </a:r>
            <a:r>
              <a:rPr lang="en-US" sz="1500" b="1" dirty="0"/>
              <a:t>no</a:t>
            </a:r>
            <a:r>
              <a:rPr lang="en-US" sz="1500" dirty="0"/>
              <a:t>, we can see that, it is </a:t>
            </a:r>
            <a:r>
              <a:rPr lang="en-US" sz="1500" b="1" dirty="0"/>
              <a:t>using menopause as the feature variable</a:t>
            </a:r>
            <a:r>
              <a:rPr lang="en-US" sz="1500" dirty="0"/>
              <a:t>, where , if age is not greater or less than 40 then it will reoccur. Else, if </a:t>
            </a:r>
            <a:r>
              <a:rPr lang="en-US" sz="1500" b="1" dirty="0"/>
              <a:t>the age is greater that 40 and less than 40 </a:t>
            </a:r>
            <a:r>
              <a:rPr lang="en-US" sz="1500" dirty="0"/>
              <a:t>it will take </a:t>
            </a:r>
            <a:r>
              <a:rPr lang="en-US" sz="1500" b="1" dirty="0" err="1"/>
              <a:t>inv.node</a:t>
            </a:r>
            <a:r>
              <a:rPr lang="en-US" sz="1500" dirty="0"/>
              <a:t>, the cell size, which further divides into size of node, if it is </a:t>
            </a:r>
            <a:r>
              <a:rPr lang="en-US" sz="1500" b="1" dirty="0"/>
              <a:t>&gt;8.5</a:t>
            </a:r>
            <a:r>
              <a:rPr lang="en-US" sz="1500" dirty="0"/>
              <a:t>, then it will </a:t>
            </a:r>
            <a:r>
              <a:rPr lang="en-US" sz="1500" b="1" dirty="0"/>
              <a:t>not occur else it will occur.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8A067-29D1-0700-5DC8-1E2DBA6080E4}"/>
              </a:ext>
            </a:extLst>
          </p:cNvPr>
          <p:cNvSpPr txBox="1"/>
          <p:nvPr/>
        </p:nvSpPr>
        <p:spPr>
          <a:xfrm>
            <a:off x="186625" y="2296808"/>
            <a:ext cx="107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From the above CP table, we can tell that the alpha parameter chosen is </a:t>
            </a:r>
            <a:r>
              <a:rPr lang="en-IN" sz="1400" b="1" dirty="0"/>
              <a:t>1.1136364 at </a:t>
            </a:r>
            <a:r>
              <a:rPr lang="en-IN" sz="1400" b="1" dirty="0" err="1"/>
              <a:t>np_split</a:t>
            </a:r>
            <a:r>
              <a:rPr lang="en-IN" sz="1400" b="1" dirty="0"/>
              <a:t> =4  and has value of 0.4545455</a:t>
            </a:r>
          </a:p>
        </p:txBody>
      </p:sp>
      <p:pic>
        <p:nvPicPr>
          <p:cNvPr id="7" name="Picture 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B7A25DA2-EDF8-98D2-6EEB-EFCE1BDCE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42" y="1064382"/>
            <a:ext cx="4105848" cy="1247949"/>
          </a:xfrm>
          <a:prstGeom prst="rect">
            <a:avLst/>
          </a:prstGeom>
        </p:spPr>
      </p:pic>
      <p:pic>
        <p:nvPicPr>
          <p:cNvPr id="10" name="Picture 9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CC3444C-54FA-AC57-2641-08C119994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13481" r="14077" b="16058"/>
          <a:stretch/>
        </p:blipFill>
        <p:spPr>
          <a:xfrm>
            <a:off x="969363" y="2885950"/>
            <a:ext cx="5126636" cy="2583556"/>
          </a:xfrm>
          <a:prstGeom prst="rect">
            <a:avLst/>
          </a:prstGeom>
        </p:spPr>
      </p:pic>
      <p:pic>
        <p:nvPicPr>
          <p:cNvPr id="12" name="Picture 11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A677035-9ED0-E828-EC79-688D9C33A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25" y="1064381"/>
            <a:ext cx="4353533" cy="1247949"/>
          </a:xfrm>
          <a:prstGeom prst="rect">
            <a:avLst/>
          </a:prstGeom>
        </p:spPr>
      </p:pic>
      <p:pic>
        <p:nvPicPr>
          <p:cNvPr id="14" name="Picture 13" descr="A diagram of a tree&#10;&#10;Description automatically generated">
            <a:extLst>
              <a:ext uri="{FF2B5EF4-FFF2-40B4-BE49-F238E27FC236}">
                <a16:creationId xmlns:a16="http://schemas.microsoft.com/office/drawing/2014/main" id="{B52982DB-F1DE-EB8F-D90A-2C29574C9D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5911" r="5006" b="5228"/>
          <a:stretch/>
        </p:blipFill>
        <p:spPr>
          <a:xfrm>
            <a:off x="6418490" y="2781702"/>
            <a:ext cx="5264394" cy="30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EBFC-01A8-264D-B207-2D9E9248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541"/>
          </a:xfrm>
        </p:spPr>
        <p:txBody>
          <a:bodyPr>
            <a:normAutofit/>
          </a:bodyPr>
          <a:lstStyle/>
          <a:p>
            <a:r>
              <a:rPr lang="en-US" sz="1600" b="1" dirty="0"/>
              <a:t>CONFUSION MATRIX: (50-50 and 80-20 Split)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7531-4AA6-3050-7875-C0C00879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359"/>
            <a:ext cx="10600267" cy="601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Pruned Tree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Unpruned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					</a:t>
            </a:r>
          </a:p>
          <a:p>
            <a:pPr marL="0" indent="0">
              <a:buNone/>
            </a:pPr>
            <a:endParaRPr lang="en-US" sz="1500" b="1" dirty="0"/>
          </a:p>
          <a:p>
            <a:pPr>
              <a:lnSpc>
                <a:spcPct val="80000"/>
              </a:lnSpc>
            </a:pPr>
            <a:r>
              <a:rPr lang="en-US" sz="1500" b="1" dirty="0"/>
              <a:t>Effect of Pruning on Model Performance: </a:t>
            </a:r>
            <a:r>
              <a:rPr lang="en-US" sz="1500" dirty="0"/>
              <a:t>Pruning the decision tree improves the model's ability to generalize by reducing overfitting.</a:t>
            </a:r>
          </a:p>
          <a:p>
            <a:pPr>
              <a:lnSpc>
                <a:spcPct val="80000"/>
              </a:lnSpc>
            </a:pPr>
            <a:r>
              <a:rPr lang="en-US" sz="1500" b="1" dirty="0"/>
              <a:t>Impact of Dataset Split on Prediction Accuracy: </a:t>
            </a:r>
            <a:r>
              <a:rPr lang="en-US" sz="1500" dirty="0"/>
              <a:t>In the 50-50 split, where classes are balanced, the pruned tree achieves higher accuracy in predicting both "no-recurrence-events" and "recurrence-events" compared to the 80-20 split, indicating the influence of class distribution on model performance.</a:t>
            </a:r>
          </a:p>
          <a:p>
            <a:pPr>
              <a:lnSpc>
                <a:spcPct val="80000"/>
              </a:lnSpc>
            </a:pPr>
            <a:r>
              <a:rPr lang="en-US" sz="1500" b="1" dirty="0"/>
              <a:t>Balance Between Complexity and Performance: </a:t>
            </a:r>
            <a:r>
              <a:rPr lang="en-US" sz="1500" dirty="0"/>
              <a:t>Pruning strikes a balance between reducing model complexity and maintaining predictive performance, resulting in a smaller, more interpretable tree that generalizes well to unseen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92D29F-8691-BE5D-111E-AD4C18106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35536"/>
              </p:ext>
            </p:extLst>
          </p:nvPr>
        </p:nvGraphicFramePr>
        <p:xfrm>
          <a:off x="1079289" y="1127645"/>
          <a:ext cx="8032091" cy="101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4">
                  <a:extLst>
                    <a:ext uri="{9D8B030D-6E8A-4147-A177-3AD203B41FA5}">
                      <a16:colId xmlns:a16="http://schemas.microsoft.com/office/drawing/2014/main" val="124402773"/>
                    </a:ext>
                  </a:extLst>
                </a:gridCol>
                <a:gridCol w="1484178">
                  <a:extLst>
                    <a:ext uri="{9D8B030D-6E8A-4147-A177-3AD203B41FA5}">
                      <a16:colId xmlns:a16="http://schemas.microsoft.com/office/drawing/2014/main" val="2606222398"/>
                    </a:ext>
                  </a:extLst>
                </a:gridCol>
                <a:gridCol w="1698389">
                  <a:extLst>
                    <a:ext uri="{9D8B030D-6E8A-4147-A177-3AD203B41FA5}">
                      <a16:colId xmlns:a16="http://schemas.microsoft.com/office/drawing/2014/main" val="400474802"/>
                    </a:ext>
                  </a:extLst>
                </a:gridCol>
                <a:gridCol w="846401">
                  <a:extLst>
                    <a:ext uri="{9D8B030D-6E8A-4147-A177-3AD203B41FA5}">
                      <a16:colId xmlns:a16="http://schemas.microsoft.com/office/drawing/2014/main" val="2764917523"/>
                    </a:ext>
                  </a:extLst>
                </a:gridCol>
                <a:gridCol w="1379095">
                  <a:extLst>
                    <a:ext uri="{9D8B030D-6E8A-4147-A177-3AD203B41FA5}">
                      <a16:colId xmlns:a16="http://schemas.microsoft.com/office/drawing/2014/main" val="886075562"/>
                    </a:ext>
                  </a:extLst>
                </a:gridCol>
                <a:gridCol w="1226554">
                  <a:extLst>
                    <a:ext uri="{9D8B030D-6E8A-4147-A177-3AD203B41FA5}">
                      <a16:colId xmlns:a16="http://schemas.microsoft.com/office/drawing/2014/main" val="3993923474"/>
                    </a:ext>
                  </a:extLst>
                </a:gridCol>
              </a:tblGrid>
              <a:tr h="340272">
                <a:tc>
                  <a:txBody>
                    <a:bodyPr/>
                    <a:lstStyle/>
                    <a:p>
                      <a:r>
                        <a:rPr lang="en-IN" sz="1600" dirty="0"/>
                        <a:t>50-50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80-20 Split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No-Recurrence-events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Recurrence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00610"/>
                  </a:ext>
                </a:extLst>
              </a:tr>
              <a:tr h="194441"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No-Recurrence-events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250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IN" sz="1600" dirty="0"/>
                        <a:t>Recurrence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334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01646E-0304-4306-6BF6-6EC46B4A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61501"/>
              </p:ext>
            </p:extLst>
          </p:nvPr>
        </p:nvGraphicFramePr>
        <p:xfrm>
          <a:off x="1079289" y="2948940"/>
          <a:ext cx="80047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98">
                  <a:extLst>
                    <a:ext uri="{9D8B030D-6E8A-4147-A177-3AD203B41FA5}">
                      <a16:colId xmlns:a16="http://schemas.microsoft.com/office/drawing/2014/main" val="1371910970"/>
                    </a:ext>
                  </a:extLst>
                </a:gridCol>
                <a:gridCol w="1499016">
                  <a:extLst>
                    <a:ext uri="{9D8B030D-6E8A-4147-A177-3AD203B41FA5}">
                      <a16:colId xmlns:a16="http://schemas.microsoft.com/office/drawing/2014/main" val="2663451184"/>
                    </a:ext>
                  </a:extLst>
                </a:gridCol>
                <a:gridCol w="1137932">
                  <a:extLst>
                    <a:ext uri="{9D8B030D-6E8A-4147-A177-3AD203B41FA5}">
                      <a16:colId xmlns:a16="http://schemas.microsoft.com/office/drawing/2014/main" val="995892109"/>
                    </a:ext>
                  </a:extLst>
                </a:gridCol>
                <a:gridCol w="1331713">
                  <a:extLst>
                    <a:ext uri="{9D8B030D-6E8A-4147-A177-3AD203B41FA5}">
                      <a16:colId xmlns:a16="http://schemas.microsoft.com/office/drawing/2014/main" val="3765340826"/>
                    </a:ext>
                  </a:extLst>
                </a:gridCol>
                <a:gridCol w="1225093">
                  <a:extLst>
                    <a:ext uri="{9D8B030D-6E8A-4147-A177-3AD203B41FA5}">
                      <a16:colId xmlns:a16="http://schemas.microsoft.com/office/drawing/2014/main" val="2053817449"/>
                    </a:ext>
                  </a:extLst>
                </a:gridCol>
                <a:gridCol w="1431898">
                  <a:extLst>
                    <a:ext uri="{9D8B030D-6E8A-4147-A177-3AD203B41FA5}">
                      <a16:colId xmlns:a16="http://schemas.microsoft.com/office/drawing/2014/main" val="3135649197"/>
                    </a:ext>
                  </a:extLst>
                </a:gridCol>
              </a:tblGrid>
              <a:tr h="1934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50-50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80-20 Split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No-Recurrence-events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Recurrence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99884"/>
                  </a:ext>
                </a:extLst>
              </a:tr>
              <a:tr h="23169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No-Recurrence-events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51815"/>
                  </a:ext>
                </a:extLst>
              </a:tr>
              <a:tr h="23169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Recurrence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89E114-5FC5-EB3F-BF8F-B2B4F7AC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ROC CURVE FOR UNPRUNED AND PRUNED TREES 50-50 Split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FF503-6865-87EE-3AE2-37FD39937A96}"/>
              </a:ext>
            </a:extLst>
          </p:cNvPr>
          <p:cNvSpPr txBox="1"/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 from graph: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Unpruned test AUC of </a:t>
            </a: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0.61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suggests modest discriminative ability, indicating potential need for model refinement or feature selection.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High unpruned train AUC of </a:t>
            </a: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0.94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indicates strong predictive performance on training data but raises concerns of overfitting.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Pruned test AUC of </a:t>
            </a: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0.60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 indicates model performance like random chance, highlighting potential limitations of pruning process.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Pruned train AUC of</a:t>
            </a: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 0.74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suggests improved generalization compared to unpruned model, albeit with reduced performance on training data.</a:t>
            </a:r>
          </a:p>
        </p:txBody>
      </p:sp>
      <p:pic>
        <p:nvPicPr>
          <p:cNvPr id="8" name="Picture 7" descr="A diagram of a test&#10;&#10;Description automatically generated with medium confidence">
            <a:extLst>
              <a:ext uri="{FF2B5EF4-FFF2-40B4-BE49-F238E27FC236}">
                <a16:creationId xmlns:a16="http://schemas.microsoft.com/office/drawing/2014/main" id="{B723FF48-6267-3474-9266-89A6903AF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7002" b="-5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D4A5475-8562-1878-6AFF-F1428821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r="6674" b="5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89E114-5FC5-EB3F-BF8F-B2B4F7AC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ROC CURVE FOR UNPRUNED AND PRUNED TREES 80-20 Split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FF503-6865-87EE-3AE2-37FD39937A96}"/>
              </a:ext>
            </a:extLst>
          </p:cNvPr>
          <p:cNvSpPr txBox="1"/>
          <p:nvPr/>
        </p:nvSpPr>
        <p:spPr>
          <a:xfrm>
            <a:off x="989770" y="2160589"/>
            <a:ext cx="55497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 from graph: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Unpruned test AUC of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0.62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suggests models' discriminative ability, indicating potential need for model refinement or feature selection.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unpruned train AUC of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0.81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indicates strong predictive performance on training data but raises concerns of overfitting.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Pruned test AUC of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0.65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indicates model performance like random chance, highlighting potential limitations of pruning process.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Pruned train AUC of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0.72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suggests improved generalization compared to unpruned model, albeit with reduced performance on training data.</a:t>
            </a:r>
          </a:p>
        </p:txBody>
      </p:sp>
      <p:pic>
        <p:nvPicPr>
          <p:cNvPr id="4" name="Picture 3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231574A7-32A0-5BCB-EB50-31E8EE153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987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76C85F7-EBC7-08C0-1C8E-7A946FCE7D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534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5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</TotalTime>
  <Words>2465</Words>
  <Application>Microsoft Office PowerPoint</Application>
  <PresentationFormat>Widescreen</PresentationFormat>
  <Paragraphs>392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Söhne</vt:lpstr>
      <vt:lpstr>Trebuchet MS</vt:lpstr>
      <vt:lpstr>Wingdings 3</vt:lpstr>
      <vt:lpstr>Facet</vt:lpstr>
      <vt:lpstr>Comparative Analysis of Supervised Learning on Recurrences of Breast Cancer</vt:lpstr>
      <vt:lpstr>PowerPoint Presentation</vt:lpstr>
      <vt:lpstr>HOW</vt:lpstr>
      <vt:lpstr>DATA SET DESCRIPTION</vt:lpstr>
      <vt:lpstr>PowerPoint Presentation</vt:lpstr>
      <vt:lpstr>PowerPoint Presentation</vt:lpstr>
      <vt:lpstr>CONFUSION MATRIX: (50-50 and 80-20 Split)</vt:lpstr>
      <vt:lpstr>ROC CURVE FOR UNPRUNED AND PRUNED TREES 50-50 Split</vt:lpstr>
      <vt:lpstr>ROC CURVE FOR UNPRUNED AND PRUNED TREES 80-20 Split</vt:lpstr>
      <vt:lpstr>PowerPoint Presentation</vt:lpstr>
      <vt:lpstr>ROC Curves for XG Boost: (50-50 and 80-20 Split)</vt:lpstr>
      <vt:lpstr>Summary Table: (50-50 Split)</vt:lpstr>
      <vt:lpstr>Summary Table: (80-20 Split)</vt:lpstr>
      <vt:lpstr>Conclusion:</vt:lpstr>
      <vt:lpstr>Summary of your group meet time and duration: Meeting format: In person Group meet time and duration:  In-person, April 10th, 12:00 PM - 4:00 PM April 11, 1:00 PM – 9:00 PM April 13, 11:00 AM – 4:00 PM April 15, 10:00 AM – 6:00 PM Zoom, April 5th, 11:00 PM – 1:00 PM Average time in communication and discussion regarding assigned group work: ~2 Hours (via WhatsApp) 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Kasiraju</dc:creator>
  <cp:lastModifiedBy>SupreethBangalore Mohan</cp:lastModifiedBy>
  <cp:revision>19</cp:revision>
  <dcterms:created xsi:type="dcterms:W3CDTF">2024-04-05T20:13:43Z</dcterms:created>
  <dcterms:modified xsi:type="dcterms:W3CDTF">2024-04-18T16:18:52Z</dcterms:modified>
</cp:coreProperties>
</file>