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8E153D-8D05-4433-BCE5-AA6D064EB433}" v="17" dt="2024-08-11T16:40:24.843"/>
    <p1510:client id="{DF6C4A2D-1DD9-4C55-84A6-4275C0F67349}" v="2" dt="2024-08-11T14:06:39.3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BCDC-11C3-4150-8BE6-70A3B6298ABD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3F34-A08E-4C1D-BCFD-93DB26B5F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349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BCDC-11C3-4150-8BE6-70A3B6298ABD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3F34-A08E-4C1D-BCFD-93DB26B5F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847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BCDC-11C3-4150-8BE6-70A3B6298ABD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3F34-A08E-4C1D-BCFD-93DB26B5F3D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5551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BCDC-11C3-4150-8BE6-70A3B6298ABD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3F34-A08E-4C1D-BCFD-93DB26B5F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645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BCDC-11C3-4150-8BE6-70A3B6298ABD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3F34-A08E-4C1D-BCFD-93DB26B5F3D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8500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BCDC-11C3-4150-8BE6-70A3B6298ABD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3F34-A08E-4C1D-BCFD-93DB26B5F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144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BCDC-11C3-4150-8BE6-70A3B6298ABD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3F34-A08E-4C1D-BCFD-93DB26B5F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753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BCDC-11C3-4150-8BE6-70A3B6298ABD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3F34-A08E-4C1D-BCFD-93DB26B5F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212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BCDC-11C3-4150-8BE6-70A3B6298ABD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3F34-A08E-4C1D-BCFD-93DB26B5F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17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BCDC-11C3-4150-8BE6-70A3B6298ABD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3F34-A08E-4C1D-BCFD-93DB26B5F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307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BCDC-11C3-4150-8BE6-70A3B6298ABD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3F34-A08E-4C1D-BCFD-93DB26B5F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44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BCDC-11C3-4150-8BE6-70A3B6298ABD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3F34-A08E-4C1D-BCFD-93DB26B5F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291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BCDC-11C3-4150-8BE6-70A3B6298ABD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3F34-A08E-4C1D-BCFD-93DB26B5F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689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BCDC-11C3-4150-8BE6-70A3B6298ABD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3F34-A08E-4C1D-BCFD-93DB26B5F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7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BCDC-11C3-4150-8BE6-70A3B6298ABD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3F34-A08E-4C1D-BCFD-93DB26B5F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601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3F34-A08E-4C1D-BCFD-93DB26B5F3D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BCDC-11C3-4150-8BE6-70A3B6298ABD}" type="datetimeFigureOut">
              <a:rPr lang="en-IN" smtClean="0"/>
              <a:t>11-08-2024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62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BBCDC-11C3-4150-8BE6-70A3B6298ABD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C63F34-A08E-4C1D-BCFD-93DB26B5F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240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FDACFA-D5BA-682C-3544-037ABA8B10AF}"/>
              </a:ext>
            </a:extLst>
          </p:cNvPr>
          <p:cNvSpPr txBox="1"/>
          <p:nvPr/>
        </p:nvSpPr>
        <p:spPr>
          <a:xfrm>
            <a:off x="1892968" y="288758"/>
            <a:ext cx="7507706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</a:rPr>
              <a:t>CIS 602-7103 </a:t>
            </a:r>
          </a:p>
          <a:p>
            <a:pPr algn="ctr"/>
            <a:r>
              <a:rPr lang="en-US" sz="2400" b="1" dirty="0">
                <a:solidFill>
                  <a:schemeClr val="accent2"/>
                </a:solidFill>
              </a:rPr>
              <a:t>Big Data Project </a:t>
            </a:r>
          </a:p>
          <a:p>
            <a:pPr algn="ctr"/>
            <a:r>
              <a:rPr lang="en-US" sz="2400" b="1" dirty="0">
                <a:solidFill>
                  <a:schemeClr val="accent2"/>
                </a:solidFill>
              </a:rPr>
              <a:t>Advanced Predictive Analytics in Healthcare Using Big Data</a:t>
            </a:r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Subtitle: Predicting Healthcare Billing Amounts</a:t>
            </a:r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Presented by</a:t>
            </a:r>
          </a:p>
          <a:p>
            <a:pPr algn="ctr"/>
            <a:r>
              <a:rPr lang="en-US" sz="2400" b="1" dirty="0"/>
              <a:t>Group 2</a:t>
            </a:r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sz="2000" dirty="0"/>
              <a:t> </a:t>
            </a:r>
            <a:r>
              <a:rPr lang="en-US" sz="2000" dirty="0" err="1"/>
              <a:t>Supreeth</a:t>
            </a:r>
            <a:r>
              <a:rPr lang="en-US" sz="2000" dirty="0"/>
              <a:t> Mohan (36)</a:t>
            </a:r>
          </a:p>
          <a:p>
            <a:pPr algn="ctr"/>
            <a:r>
              <a:rPr lang="en-US" sz="2000" dirty="0" err="1"/>
              <a:t>Kruthika</a:t>
            </a:r>
            <a:r>
              <a:rPr lang="en-US" sz="2000" dirty="0"/>
              <a:t> Reddy Murthy (37),</a:t>
            </a:r>
          </a:p>
          <a:p>
            <a:pPr algn="ctr"/>
            <a:r>
              <a:rPr lang="en-US" sz="2000" dirty="0"/>
              <a:t>Trina Xavier (66)</a:t>
            </a:r>
          </a:p>
        </p:txBody>
      </p:sp>
    </p:spTree>
    <p:extLst>
      <p:ext uri="{BB962C8B-B14F-4D97-AF65-F5344CB8AC3E}">
        <p14:creationId xmlns:p14="http://schemas.microsoft.com/office/powerpoint/2010/main" val="1525217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1AA4B-E7DC-6CFF-DFB2-FC8A7706B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455174"/>
            <a:ext cx="7766936" cy="1573161"/>
          </a:xfrm>
        </p:spPr>
        <p:txBody>
          <a:bodyPr/>
          <a:lstStyle/>
          <a:p>
            <a:pPr algn="l"/>
            <a:r>
              <a:rPr lang="en-US" b="1" dirty="0"/>
              <a:t> </a:t>
            </a: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Project Overview</a:t>
            </a:r>
            <a:br>
              <a:rPr lang="en-US" b="1" dirty="0"/>
            </a:br>
            <a:br>
              <a:rPr lang="en-US" dirty="0"/>
            </a:br>
            <a:endParaRPr lang="en-I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F7ABFE9-26A4-896A-873F-430A90F088D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07067" y="1374732"/>
            <a:ext cx="8364297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The objective of this project was to predict healthcare billing amounts using advanced analytics on a large dataset.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We used a cleaned dataset, which was exported from Amazon Redshift after data processing and feature engineering for further analysis and model development in </a:t>
            </a: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jupyter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lab.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Key features included in the analysis were age, length of stay, and medical condition, among others.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974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6E78D-8BFA-24F8-7D4C-14F8A09E0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  <a:br>
              <a:rPr lang="en-US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58E2107-A6D1-E37B-7AB8-67CDBD2B50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1263" y="1288599"/>
            <a:ext cx="7894525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Dataset taken from Kaggle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55,000 entries with 16 columns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features: age, length of stay, medical condition, admission type, etc.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 variable: billing_amount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61E15F-B311-1079-326A-8732C9E68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4613" y="2982191"/>
            <a:ext cx="4121814" cy="35186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CCBB5A-BB80-F32D-59B5-E7138287A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72" y="3086791"/>
            <a:ext cx="7536827" cy="265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179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8D19E-6558-9F8D-DD38-FBFC73349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778000"/>
          </a:xfrm>
        </p:spPr>
        <p:txBody>
          <a:bodyPr/>
          <a:lstStyle/>
          <a:p>
            <a:r>
              <a:rPr lang="en-US" dirty="0"/>
              <a:t>Data Preparation and Preprocessing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69C9BD8-F7F6-93D7-898D-4CEDBB851D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01053" y="2695019"/>
            <a:ext cx="7828547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was initially stored 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S3.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data cleaning and preprocessing, we utilized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Redshift.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process involved removing null values and irrelevant or erroneous entries.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also performed feature engineering to create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feature, 'Length of Stay.’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cleaned and prepared data was then exported as a CSV file for model deployment.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795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DA698-C4A3-D8D5-5EA2-9D2DCBD19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703183" cy="1146464"/>
          </a:xfrm>
        </p:spPr>
        <p:txBody>
          <a:bodyPr>
            <a:normAutofit/>
          </a:bodyPr>
          <a:lstStyle/>
          <a:p>
            <a:r>
              <a:rPr lang="en-IN" dirty="0"/>
              <a:t>Model Development and Evaluation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CC2FCE9-F70F-65E3-0EDA-8EA0F53B27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45433" y="1649758"/>
            <a:ext cx="8710862" cy="421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000" b="1" dirty="0"/>
              <a:t>Linear Regression:</a:t>
            </a:r>
          </a:p>
          <a:p>
            <a:r>
              <a:rPr lang="en-US" sz="2000" b="1" dirty="0"/>
              <a:t> </a:t>
            </a:r>
            <a:r>
              <a:rPr lang="en-US" sz="2000" dirty="0"/>
              <a:t>Served as the baseline model, evaluated with metrics such as Mean Squared Error (MSE) and R-squared.</a:t>
            </a:r>
          </a:p>
          <a:p>
            <a:r>
              <a:rPr lang="en-US" sz="2000" b="1" dirty="0"/>
              <a:t>Polynomial Regression:</a:t>
            </a:r>
          </a:p>
          <a:p>
            <a:r>
              <a:rPr lang="en-US" sz="2000" dirty="0"/>
              <a:t> Enhanced the model by including polynomial features to capture non-linear relationships.</a:t>
            </a:r>
          </a:p>
          <a:p>
            <a:r>
              <a:rPr lang="en-US" sz="2000" b="1" dirty="0"/>
              <a:t>Ridge Regression: </a:t>
            </a:r>
          </a:p>
          <a:p>
            <a:r>
              <a:rPr lang="en-US" sz="2000" dirty="0"/>
              <a:t>Applied regularization to improve the model’s </a:t>
            </a:r>
            <a:r>
              <a:rPr lang="en-US" sz="2000" dirty="0" err="1"/>
              <a:t>performance.Key</a:t>
            </a:r>
            <a:r>
              <a:rPr lang="en-US" sz="2000" dirty="0"/>
              <a:t> evaluation metrics include MSE, R-squared, Mean Absolute Percentage Error (MAPE), and prediction accuracy.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769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31FC0-624D-CEDD-36D4-936CC057B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498749" cy="1090863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Results and Conclusion</a:t>
            </a:r>
            <a:br>
              <a:rPr lang="en-IN" b="1" dirty="0"/>
            </a:br>
            <a:endParaRPr lang="en-IN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B2B3D099-AC52-3CF2-0772-9222BE50E4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5011" y="1088103"/>
            <a:ext cx="10331115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models demonstrated varying levels of effectiveness, with performance metrics showing how well each model predicted billing amounts.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Visualizations such as pair plots and correlation heatmaps helped in understanding feature relationships and model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the models successfully predicted billing amounts with reasonable accuracy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uture work could involve refining models and exploring additional features for better predictions.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pc="-1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0691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144</TotalTime>
  <Words>362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Times New Roman</vt:lpstr>
      <vt:lpstr>Trebuchet MS</vt:lpstr>
      <vt:lpstr>Wingdings 3</vt:lpstr>
      <vt:lpstr>Facet</vt:lpstr>
      <vt:lpstr>PowerPoint Presentation</vt:lpstr>
      <vt:lpstr> Project Overview  </vt:lpstr>
      <vt:lpstr>Dataset overview </vt:lpstr>
      <vt:lpstr>Data Preparation and Preprocessing</vt:lpstr>
      <vt:lpstr>Model Development and Evaluation</vt:lpstr>
      <vt:lpstr>Results and 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Trina Xavier</dc:creator>
  <cp:lastModifiedBy>Trina Xavier</cp:lastModifiedBy>
  <cp:revision>3</cp:revision>
  <dcterms:created xsi:type="dcterms:W3CDTF">2024-08-11T13:08:27Z</dcterms:created>
  <dcterms:modified xsi:type="dcterms:W3CDTF">2024-08-11T16:41:55Z</dcterms:modified>
</cp:coreProperties>
</file>