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EFAE-9892-47EC-A976-646821F01355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F92D-652A-4E8E-809D-D894F4ED0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6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EFAE-9892-47EC-A976-646821F01355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F92D-652A-4E8E-809D-D894F4ED0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87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EFAE-9892-47EC-A976-646821F01355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F92D-652A-4E8E-809D-D894F4ED0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1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EFAE-9892-47EC-A976-646821F01355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F92D-652A-4E8E-809D-D894F4ED0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EFAE-9892-47EC-A976-646821F01355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F92D-652A-4E8E-809D-D894F4ED0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2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EFAE-9892-47EC-A976-646821F01355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F92D-652A-4E8E-809D-D894F4ED0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2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EFAE-9892-47EC-A976-646821F01355}" type="datetimeFigureOut">
              <a:rPr lang="en-US" smtClean="0"/>
              <a:t>12/7/16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F92D-652A-4E8E-809D-D894F4ED0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3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EFAE-9892-47EC-A976-646821F01355}" type="datetimeFigureOut">
              <a:rPr lang="en-US" smtClean="0"/>
              <a:t>12/7/16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F92D-652A-4E8E-809D-D894F4ED0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0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EFAE-9892-47EC-A976-646821F01355}" type="datetimeFigureOut">
              <a:rPr lang="en-US" smtClean="0"/>
              <a:t>12/7/16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F92D-652A-4E8E-809D-D894F4ED0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2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EFAE-9892-47EC-A976-646821F01355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F92D-652A-4E8E-809D-D894F4ED0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0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EFAE-9892-47EC-A976-646821F01355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F92D-652A-4E8E-809D-D894F4ED0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4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0EFAE-9892-47EC-A976-646821F01355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6F92D-652A-4E8E-809D-D894F4ED0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6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804" y="244699"/>
            <a:ext cx="10515600" cy="22151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Z534: Search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Yelp Dataset Challenge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7944" y="2459865"/>
            <a:ext cx="5498205" cy="343865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Sanjana Agarwal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Supreeth Suryaprakash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Raghuveer Krishnamurthy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Suhas Jagadish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72440" y="1197864"/>
            <a:ext cx="10515600" cy="3874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2440" y="114123"/>
            <a:ext cx="10515600" cy="1282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Predict Businesses with HMM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4840" y="1350263"/>
            <a:ext cx="10515600" cy="4805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Building a HMM where the observed states are the categories and the reviews are the hidden variables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Calculate the </a:t>
            </a:r>
            <a:r>
              <a:rPr lang="en-US" dirty="0"/>
              <a:t>⍺</a:t>
            </a:r>
            <a:r>
              <a:rPr lang="en-US" baseline="-25000" dirty="0" smtClean="0"/>
              <a:t>t</a:t>
            </a:r>
            <a:r>
              <a:rPr lang="en-US" dirty="0" smtClean="0"/>
              <a:t>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t</a:t>
            </a:r>
            <a:r>
              <a:rPr lang="en-US" dirty="0" smtClean="0"/>
              <a:t>) using  p(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t</a:t>
            </a:r>
            <a:r>
              <a:rPr lang="en-US" dirty="0" err="1" smtClean="0"/>
              <a:t>|x</a:t>
            </a:r>
            <a:r>
              <a:rPr lang="en-US" baseline="-25000" dirty="0" err="1" smtClean="0"/>
              <a:t>t</a:t>
            </a:r>
            <a:r>
              <a:rPr lang="en-US" dirty="0" smtClean="0"/>
              <a:t>) </a:t>
            </a:r>
            <a:r>
              <a:rPr lang="en-US" dirty="0" err="1" smtClean="0"/>
              <a:t>i.e</a:t>
            </a:r>
            <a:r>
              <a:rPr lang="en-US" dirty="0" smtClean="0"/>
              <a:t>, emission probability, p(x</a:t>
            </a:r>
            <a:r>
              <a:rPr lang="en-US" baseline="-25000" dirty="0" smtClean="0"/>
              <a:t>t</a:t>
            </a:r>
            <a:r>
              <a:rPr lang="en-US" dirty="0" smtClean="0"/>
              <a:t>|x</a:t>
            </a:r>
            <a:r>
              <a:rPr lang="en-US" baseline="-25000" dirty="0" smtClean="0"/>
              <a:t>t-1</a:t>
            </a:r>
            <a:r>
              <a:rPr lang="en-US" dirty="0" smtClean="0"/>
              <a:t>) </a:t>
            </a:r>
            <a:r>
              <a:rPr lang="en-US" dirty="0" err="1" smtClean="0"/>
              <a:t>i.e</a:t>
            </a:r>
            <a:r>
              <a:rPr lang="en-US" dirty="0" smtClean="0"/>
              <a:t>, transition probability and ⍺</a:t>
            </a:r>
            <a:r>
              <a:rPr lang="en-US" baseline="-25000" dirty="0" smtClean="0"/>
              <a:t>t-1</a:t>
            </a:r>
            <a:r>
              <a:rPr lang="en-US" dirty="0" smtClean="0"/>
              <a:t>(x</a:t>
            </a:r>
            <a:r>
              <a:rPr lang="en-US" baseline="-25000" dirty="0" smtClean="0"/>
              <a:t>t-1</a:t>
            </a:r>
            <a:r>
              <a:rPr lang="en-US" dirty="0" smtClean="0"/>
              <a:t>), the message propagated from previous state.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resulting ⍺</a:t>
            </a:r>
            <a:r>
              <a:rPr lang="en-US" baseline="-25000" dirty="0" smtClean="0"/>
              <a:t>t</a:t>
            </a:r>
            <a:r>
              <a:rPr lang="en-US" dirty="0" smtClean="0"/>
              <a:t> is the probability of a certain category having a good / bad review based on User history.</a:t>
            </a:r>
          </a:p>
          <a:p>
            <a:pPr lvl="1"/>
            <a:endParaRPr lang="en-US" baseline="-250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949" y="2378891"/>
            <a:ext cx="6831036" cy="100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8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32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Sample Output: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84632" y="9204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6400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Similar Users: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0707"/>
            <a:ext cx="12192000" cy="95070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33400" y="24773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Favorite Category:</a:t>
            </a:r>
            <a:endParaRPr lang="en-US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954" y="3608735"/>
            <a:ext cx="4164666" cy="270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4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84632" y="9204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84632" y="-2194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Most Preferred Neighborhood:</a:t>
            </a:r>
            <a:endParaRPr lang="en-US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738" y="890016"/>
            <a:ext cx="5296462" cy="252069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84632" y="32369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Business Prediction with HMM:</a:t>
            </a:r>
            <a:endParaRPr lang="en-US" sz="3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84" y="4401629"/>
            <a:ext cx="11767255" cy="161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4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84632" y="9204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84632" y="1584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C00000"/>
                </a:solidFill>
              </a:rPr>
              <a:t>Evaluation Metrics: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45592" y="1532826"/>
            <a:ext cx="10515600" cy="4685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charset="0"/>
              <a:buChar char="•"/>
            </a:pPr>
            <a:r>
              <a:rPr lang="en-US" sz="3600" dirty="0" smtClean="0"/>
              <a:t>We use </a:t>
            </a:r>
            <a:r>
              <a:rPr lang="en-US" sz="3600" dirty="0" smtClean="0">
                <a:solidFill>
                  <a:srgbClr val="C00000"/>
                </a:solidFill>
              </a:rPr>
              <a:t>Normalized Discounted Cumulative Gain (NDCG)</a:t>
            </a:r>
            <a:r>
              <a:rPr lang="en-US" sz="3600" dirty="0" smtClean="0"/>
              <a:t> to evaluate the accuracy of our Prediction model.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/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/>
              <a:t>For Each User we have a ranking vector which has top rankings for Followers, Neighborhood and Categories.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 smtClean="0"/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/>
              <a:t>Using </a:t>
            </a:r>
            <a:r>
              <a:rPr lang="en-US" sz="3600" dirty="0" smtClean="0">
                <a:solidFill>
                  <a:srgbClr val="C00000"/>
                </a:solidFill>
              </a:rPr>
              <a:t>MAE</a:t>
            </a:r>
            <a:r>
              <a:rPr lang="en-US" sz="3600" dirty="0" smtClean="0"/>
              <a:t> to calculate the Error of our Prediction model.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4067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84632" y="9204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84632" y="-975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Teams:</a:t>
            </a:r>
            <a:endParaRPr lang="en-US" sz="3600" dirty="0"/>
          </a:p>
        </p:txBody>
      </p:sp>
      <p:sp>
        <p:nvSpPr>
          <p:cNvPr id="2" name="Rectangle 1"/>
          <p:cNvSpPr/>
          <p:nvPr/>
        </p:nvSpPr>
        <p:spPr>
          <a:xfrm>
            <a:off x="682752" y="920496"/>
            <a:ext cx="1082649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/>
              <a:t>Task </a:t>
            </a:r>
            <a:r>
              <a:rPr lang="en-US" sz="2400" b="1" i="1" dirty="0" smtClean="0"/>
              <a:t>1:</a:t>
            </a:r>
          </a:p>
          <a:p>
            <a:endParaRPr lang="en-US" dirty="0" smtClean="0"/>
          </a:p>
          <a:p>
            <a:r>
              <a:rPr lang="en-US" sz="2400" dirty="0" smtClean="0"/>
              <a:t> Data Processing </a:t>
            </a:r>
            <a:r>
              <a:rPr lang="en-US" sz="2400" dirty="0"/>
              <a:t>– </a:t>
            </a:r>
            <a:r>
              <a:rPr lang="en-US" sz="2400" dirty="0" err="1" smtClean="0"/>
              <a:t>Suhas</a:t>
            </a:r>
            <a:endParaRPr lang="en-US" sz="2400" dirty="0" smtClean="0"/>
          </a:p>
          <a:p>
            <a:r>
              <a:rPr lang="en-US" sz="2400" dirty="0" smtClean="0"/>
              <a:t> Approach(BOW</a:t>
            </a:r>
            <a:r>
              <a:rPr lang="en-US" sz="2400" dirty="0"/>
              <a:t>, TF-IDF, KNN, SVM) – </a:t>
            </a:r>
            <a:r>
              <a:rPr lang="en-US" sz="2400" dirty="0" err="1"/>
              <a:t>Suhas</a:t>
            </a:r>
            <a:r>
              <a:rPr lang="en-US" sz="2400" dirty="0"/>
              <a:t> and </a:t>
            </a:r>
            <a:r>
              <a:rPr lang="en-US" sz="2400" dirty="0" err="1"/>
              <a:t>Sanjana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smtClean="0"/>
              <a:t> Evaluation </a:t>
            </a:r>
            <a:r>
              <a:rPr lang="en-US" sz="2400" dirty="0"/>
              <a:t>– </a:t>
            </a:r>
            <a:r>
              <a:rPr lang="en-US" sz="2400" dirty="0" err="1"/>
              <a:t>Suhas</a:t>
            </a:r>
            <a:r>
              <a:rPr lang="en-US" sz="2400" dirty="0"/>
              <a:t> and </a:t>
            </a:r>
            <a:r>
              <a:rPr lang="en-US" sz="2400" dirty="0" err="1" smtClean="0"/>
              <a:t>Sanjana</a:t>
            </a:r>
            <a:endParaRPr lang="en-US" sz="2400" dirty="0" smtClean="0"/>
          </a:p>
          <a:p>
            <a:endParaRPr lang="en-US" dirty="0" smtClean="0"/>
          </a:p>
          <a:p>
            <a:r>
              <a:rPr lang="en-US" sz="2400" b="1" i="1" dirty="0" smtClean="0"/>
              <a:t>Task 2:</a:t>
            </a:r>
          </a:p>
          <a:p>
            <a:endParaRPr lang="en-US" dirty="0"/>
          </a:p>
          <a:p>
            <a:r>
              <a:rPr lang="en-US" sz="2400" dirty="0"/>
              <a:t>D</a:t>
            </a:r>
            <a:r>
              <a:rPr lang="en-US" sz="2400" dirty="0" smtClean="0"/>
              <a:t>ata </a:t>
            </a:r>
            <a:r>
              <a:rPr lang="en-US" sz="2400" dirty="0"/>
              <a:t>processing – Supreeth and </a:t>
            </a:r>
            <a:r>
              <a:rPr lang="en-US" sz="2400" dirty="0" err="1" smtClean="0"/>
              <a:t>Raghuveer</a:t>
            </a:r>
            <a:endParaRPr lang="en-US" sz="2400" dirty="0" smtClean="0"/>
          </a:p>
          <a:p>
            <a:r>
              <a:rPr lang="en-US" sz="2400" dirty="0" smtClean="0"/>
              <a:t>Approach (HMM</a:t>
            </a:r>
            <a:r>
              <a:rPr lang="en-US" sz="2400" dirty="0"/>
              <a:t>) – </a:t>
            </a:r>
            <a:r>
              <a:rPr lang="en-US" sz="2400" dirty="0" err="1" smtClean="0"/>
              <a:t>Raghuveer</a:t>
            </a:r>
            <a:endParaRPr lang="en-US" sz="2400" dirty="0" smtClean="0"/>
          </a:p>
          <a:p>
            <a:r>
              <a:rPr lang="en-US" sz="2400" dirty="0" smtClean="0"/>
              <a:t>Approach (Most </a:t>
            </a:r>
            <a:r>
              <a:rPr lang="en-US" sz="2400" dirty="0"/>
              <a:t>liked Category, Neighborhood, potential </a:t>
            </a:r>
            <a:r>
              <a:rPr lang="en-US" sz="2400" dirty="0" smtClean="0"/>
              <a:t>followers, suggesting Restaurants) </a:t>
            </a:r>
            <a:r>
              <a:rPr lang="en-US" sz="2400" dirty="0"/>
              <a:t>– Supreeth  </a:t>
            </a:r>
            <a:endParaRPr lang="en-US" sz="2400" dirty="0" smtClean="0"/>
          </a:p>
          <a:p>
            <a:r>
              <a:rPr lang="en-US" sz="2400" dirty="0"/>
              <a:t>E</a:t>
            </a:r>
            <a:r>
              <a:rPr lang="en-US" sz="2400" dirty="0" smtClean="0"/>
              <a:t>valuation </a:t>
            </a:r>
            <a:r>
              <a:rPr lang="en-US" sz="2400" dirty="0"/>
              <a:t>– Supreeth and </a:t>
            </a:r>
            <a:r>
              <a:rPr lang="en-US" sz="2400" dirty="0" err="1"/>
              <a:t>Raghuveer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34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6490"/>
            <a:ext cx="10515600" cy="1618221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Task 1</a:t>
            </a:r>
            <a:r>
              <a:rPr lang="en-US" sz="4000" dirty="0" smtClean="0"/>
              <a:t>: 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Predict the label of each business using user “Review” and “Tip” information. 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08962"/>
            <a:ext cx="10515600" cy="44335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 smtClean="0"/>
              <a:t>Data preprocessing</a:t>
            </a:r>
            <a:r>
              <a:rPr lang="en-US" dirty="0" smtClean="0"/>
              <a:t>: </a:t>
            </a:r>
          </a:p>
          <a:p>
            <a:r>
              <a:rPr lang="en-US" dirty="0" smtClean="0"/>
              <a:t>Converted the </a:t>
            </a:r>
            <a:r>
              <a:rPr lang="en-US" dirty="0" err="1" smtClean="0"/>
              <a:t>json</a:t>
            </a:r>
            <a:r>
              <a:rPr lang="en-US" dirty="0" smtClean="0"/>
              <a:t> files to csv and extracted only the relevant information. For example, extracted ‘review text’ and ‘</a:t>
            </a:r>
            <a:r>
              <a:rPr lang="en-US" dirty="0" err="1" smtClean="0"/>
              <a:t>business_id</a:t>
            </a:r>
            <a:r>
              <a:rPr lang="en-US" dirty="0" smtClean="0"/>
              <a:t>’ from reviews, ‘</a:t>
            </a:r>
            <a:r>
              <a:rPr lang="en-US" dirty="0" err="1" smtClean="0"/>
              <a:t>business_id</a:t>
            </a:r>
            <a:r>
              <a:rPr lang="en-US" dirty="0" smtClean="0"/>
              <a:t>’ and ‘category’ from business.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Compared the business and review files to extract just the ‘Review/tip Text’ and ‘Category’. </a:t>
            </a:r>
          </a:p>
          <a:p>
            <a:endParaRPr lang="en-US" dirty="0" smtClean="0"/>
          </a:p>
          <a:p>
            <a:r>
              <a:rPr lang="en-US" dirty="0" smtClean="0"/>
              <a:t>Category field is a list of keyword, i.e., </a:t>
            </a:r>
            <a:r>
              <a:rPr lang="en-US" dirty="0"/>
              <a:t>['Fast Food', 'Restaurants']</a:t>
            </a:r>
            <a:r>
              <a:rPr lang="en-US" dirty="0" smtClean="0"/>
              <a:t> or </a:t>
            </a:r>
            <a:r>
              <a:rPr lang="en-US" dirty="0"/>
              <a:t>['Gluten-Free', 'Asian Fusion', 'Chinese', 'Restaurants']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8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805" y="692283"/>
            <a:ext cx="10515600" cy="5631243"/>
          </a:xfrm>
        </p:spPr>
        <p:txBody>
          <a:bodyPr/>
          <a:lstStyle/>
          <a:p>
            <a:r>
              <a:rPr lang="en-US" dirty="0" smtClean="0"/>
              <a:t>We made a list of possible categories and a map of keywords to categories, so that we would get a defined category for each business.</a:t>
            </a:r>
          </a:p>
          <a:p>
            <a:pPr marL="0" indent="0">
              <a:buNone/>
            </a:pPr>
            <a:r>
              <a:rPr lang="en-US" dirty="0" smtClean="0"/>
              <a:t>For example, the list </a:t>
            </a:r>
            <a:r>
              <a:rPr lang="en-US" dirty="0"/>
              <a:t>['Gluten-Free', 'Asian Fusion', 'Chinese', 'Restaurants']</a:t>
            </a:r>
            <a:r>
              <a:rPr lang="en-US" dirty="0" smtClean="0"/>
              <a:t> would be mapped to ‘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Chinese</a:t>
            </a:r>
            <a:r>
              <a:rPr lang="en-US" dirty="0" smtClean="0"/>
              <a:t>’ category or </a:t>
            </a:r>
            <a:r>
              <a:rPr lang="en-US" dirty="0"/>
              <a:t>['Burgers', 'Fast Food', 'Restaurants']</a:t>
            </a:r>
            <a:r>
              <a:rPr lang="en-US" dirty="0" smtClean="0"/>
              <a:t> would be mapped to ‘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American</a:t>
            </a:r>
            <a:r>
              <a:rPr lang="en-US" dirty="0" smtClean="0"/>
              <a:t>’. </a:t>
            </a:r>
          </a:p>
          <a:p>
            <a:endParaRPr lang="en-US" dirty="0" smtClean="0"/>
          </a:p>
          <a:p>
            <a:r>
              <a:rPr lang="en-US" dirty="0" smtClean="0"/>
              <a:t>Once the final file is generated, we use that to train our model. We employ a supervised learning approach using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KNN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Multiclass SVM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 use the Bag of Words model, coupled with TF-IDF vectorization to generate the model file. </a:t>
            </a:r>
          </a:p>
        </p:txBody>
      </p:sp>
    </p:spTree>
    <p:extLst>
      <p:ext uri="{BB962C8B-B14F-4D97-AF65-F5344CB8AC3E}">
        <p14:creationId xmlns:p14="http://schemas.microsoft.com/office/powerpoint/2010/main" val="208855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806" y="540913"/>
            <a:ext cx="10515600" cy="58985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 smtClean="0"/>
              <a:t>Bag of Words and TF-IDF</a:t>
            </a:r>
            <a:r>
              <a:rPr lang="en-US" dirty="0" smtClean="0"/>
              <a:t>:</a:t>
            </a:r>
          </a:p>
          <a:p>
            <a:r>
              <a:rPr lang="en-US" dirty="0" smtClean="0"/>
              <a:t>Rather than using the existing libraries to create the bag of words and calculate the TF-IDF, we decided to do these tasks from scratch.</a:t>
            </a:r>
          </a:p>
          <a:p>
            <a:r>
              <a:rPr lang="en-US" dirty="0" smtClean="0"/>
              <a:t>We split each review, tokenized it, removed the stop words and created a bag of words, that has been used as our features. </a:t>
            </a:r>
          </a:p>
          <a:p>
            <a:r>
              <a:rPr lang="en-US" dirty="0" smtClean="0"/>
              <a:t>The model file can be thought of as a 2D matrix where x-axis represents each review, y-axis represents the features (bag of words) and the value is the TF-IDF value of the word. </a:t>
            </a:r>
          </a:p>
          <a:p>
            <a:r>
              <a:rPr lang="en-US" dirty="0" smtClean="0"/>
              <a:t>The formula used to compute the TF-IDF is: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mr-IN" dirty="0" smtClean="0">
                <a:solidFill>
                  <a:schemeClr val="accent1"/>
                </a:solidFill>
              </a:rPr>
              <a:t>tf-idf(d,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mr-IN" dirty="0" err="1" smtClean="0">
                <a:solidFill>
                  <a:schemeClr val="accent1"/>
                </a:solidFill>
              </a:rPr>
              <a:t>t</a:t>
            </a:r>
            <a:r>
              <a:rPr lang="mr-IN" dirty="0" smtClean="0">
                <a:solidFill>
                  <a:schemeClr val="accent1"/>
                </a:solidFill>
              </a:rPr>
              <a:t>)=</a:t>
            </a:r>
            <a:r>
              <a:rPr lang="mr-IN" dirty="0" err="1" smtClean="0">
                <a:solidFill>
                  <a:schemeClr val="accent1"/>
                </a:solidFill>
              </a:rPr>
              <a:t>tf</a:t>
            </a:r>
            <a:r>
              <a:rPr lang="mr-IN" dirty="0" smtClean="0">
                <a:solidFill>
                  <a:schemeClr val="accent1"/>
                </a:solidFill>
              </a:rPr>
              <a:t>(</a:t>
            </a:r>
            <a:r>
              <a:rPr lang="mr-IN" dirty="0" err="1" smtClean="0">
                <a:solidFill>
                  <a:schemeClr val="accent1"/>
                </a:solidFill>
              </a:rPr>
              <a:t>t</a:t>
            </a:r>
            <a:r>
              <a:rPr lang="mr-IN" dirty="0" smtClean="0">
                <a:solidFill>
                  <a:schemeClr val="accent1"/>
                </a:solidFill>
              </a:rPr>
              <a:t>)*</a:t>
            </a:r>
            <a:r>
              <a:rPr lang="mr-IN" dirty="0" err="1" smtClean="0">
                <a:solidFill>
                  <a:schemeClr val="accent1"/>
                </a:solidFill>
              </a:rPr>
              <a:t>idf</a:t>
            </a:r>
            <a:r>
              <a:rPr lang="mr-IN" dirty="0" smtClean="0">
                <a:solidFill>
                  <a:schemeClr val="accent1"/>
                </a:solidFill>
              </a:rPr>
              <a:t>(</a:t>
            </a:r>
            <a:r>
              <a:rPr lang="mr-IN" dirty="0" err="1" smtClean="0">
                <a:solidFill>
                  <a:schemeClr val="accent1"/>
                </a:solidFill>
              </a:rPr>
              <a:t>d</a:t>
            </a:r>
            <a:r>
              <a:rPr lang="mr-IN" dirty="0" smtClean="0">
                <a:solidFill>
                  <a:schemeClr val="accent1"/>
                </a:solidFill>
              </a:rPr>
              <a:t>,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mr-IN" dirty="0" smtClean="0">
                <a:solidFill>
                  <a:schemeClr val="accent1"/>
                </a:solidFill>
              </a:rPr>
              <a:t>t)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where </a:t>
            </a:r>
            <a:r>
              <a:rPr lang="en-US" dirty="0" err="1" smtClean="0"/>
              <a:t>tf</a:t>
            </a:r>
            <a:r>
              <a:rPr lang="en-US" dirty="0" smtClean="0"/>
              <a:t>(t) = c(t, doc)/length(doc) and </a:t>
            </a:r>
            <a:r>
              <a:rPr lang="en-US" dirty="0" err="1" smtClean="0"/>
              <a:t>idf</a:t>
            </a:r>
            <a:r>
              <a:rPr lang="en-US" dirty="0" smtClean="0"/>
              <a:t>(d, t) = log(1+ N/k(t))</a:t>
            </a:r>
          </a:p>
          <a:p>
            <a:r>
              <a:rPr lang="en-US" dirty="0" smtClean="0"/>
              <a:t>Once the TF-IDF values are generated, we create the model file and pass it on to KNN and Multiclass SVM algorithms.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26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926" y="653647"/>
            <a:ext cx="10688391" cy="55539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 smtClean="0"/>
              <a:t>Evaluation</a:t>
            </a:r>
            <a:r>
              <a:rPr lang="en-US" dirty="0" smtClean="0"/>
              <a:t>: </a:t>
            </a:r>
          </a:p>
          <a:p>
            <a:r>
              <a:rPr lang="en-US" dirty="0"/>
              <a:t>We divide our dataset in the ratio 70-30 where 70% of the data is used to train the model and 30% to test it. </a:t>
            </a:r>
            <a:endParaRPr lang="en-US" dirty="0" smtClean="0"/>
          </a:p>
          <a:p>
            <a:r>
              <a:rPr lang="en-US" dirty="0" smtClean="0"/>
              <a:t>We use 5-fold cross validation to evaluate the results on the test set. </a:t>
            </a:r>
          </a:p>
          <a:p>
            <a:r>
              <a:rPr lang="en-US" dirty="0" smtClean="0"/>
              <a:t>We determine precision, recall and F1-score for each class label and finally compute the accuracy of our model.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 smtClean="0"/>
              <a:t>Results</a:t>
            </a:r>
            <a:r>
              <a:rPr lang="en-US" dirty="0" smtClean="0"/>
              <a:t>:</a:t>
            </a:r>
          </a:p>
          <a:p>
            <a:r>
              <a:rPr lang="en-US" dirty="0" smtClean="0"/>
              <a:t>With KNN, we achieved an accuracy of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82.84%</a:t>
            </a:r>
            <a:r>
              <a:rPr lang="en-US" dirty="0" smtClean="0"/>
              <a:t> </a:t>
            </a:r>
          </a:p>
          <a:p>
            <a:r>
              <a:rPr lang="en-US" dirty="0"/>
              <a:t>We experimented with different values of k={2, 4, 6, 8,10} and we found the highest accuracy rating with k=4. (where k is the number of neighbors</a:t>
            </a:r>
            <a:r>
              <a:rPr lang="en-US" dirty="0" smtClean="0"/>
              <a:t>)</a:t>
            </a:r>
          </a:p>
          <a:p>
            <a:r>
              <a:rPr lang="en-US" dirty="0"/>
              <a:t>With Multiclass SVM, we achieved an accuracy of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76.92%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23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0038249"/>
              </p:ext>
            </p:extLst>
          </p:nvPr>
        </p:nvGraphicFramePr>
        <p:xfrm>
          <a:off x="1275009" y="1645320"/>
          <a:ext cx="7520189" cy="26047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72425"/>
                <a:gridCol w="2021983"/>
                <a:gridCol w="1609860"/>
                <a:gridCol w="1815921"/>
              </a:tblGrid>
              <a:tr h="86823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Algorithm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6823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KNN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0.82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82.84</a:t>
                      </a:r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</a:tr>
              <a:tr h="86823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Multiclass</a:t>
                      </a:r>
                      <a:r>
                        <a:rPr lang="en-US" sz="2000" baseline="0" dirty="0" smtClean="0"/>
                        <a:t> SVM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0.59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0.77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76.92</a:t>
                      </a:r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71978" y="631065"/>
            <a:ext cx="2949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Evaluation metrics: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293413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6490"/>
            <a:ext cx="10515600" cy="1618221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Task 2</a:t>
            </a:r>
            <a:r>
              <a:rPr lang="en-US" sz="4000" dirty="0" smtClean="0"/>
              <a:t>: 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Personalization of User’s Dashboard. 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12" y="1767586"/>
            <a:ext cx="10515600" cy="48648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What are we doing?</a:t>
            </a:r>
          </a:p>
          <a:p>
            <a:pPr lvl="1"/>
            <a:r>
              <a:rPr lang="en-US" dirty="0" smtClean="0"/>
              <a:t>Suggesting similar Users to follow.</a:t>
            </a:r>
          </a:p>
          <a:p>
            <a:pPr lvl="1"/>
            <a:r>
              <a:rPr lang="en-US" smtClean="0"/>
              <a:t>Predicting the </a:t>
            </a:r>
            <a:r>
              <a:rPr lang="en-US" dirty="0" smtClean="0"/>
              <a:t>User’s favorite neighborhood.</a:t>
            </a:r>
          </a:p>
          <a:p>
            <a:pPr lvl="1"/>
            <a:r>
              <a:rPr lang="en-US" dirty="0" smtClean="0"/>
              <a:t>Predicting User’s favorite Category.</a:t>
            </a:r>
          </a:p>
          <a:p>
            <a:pPr lvl="1"/>
            <a:r>
              <a:rPr lang="en-US" dirty="0" smtClean="0"/>
              <a:t>Suggest top rated businesses in his preferred category and neighborhood.</a:t>
            </a:r>
          </a:p>
          <a:p>
            <a:pPr lvl="1"/>
            <a:r>
              <a:rPr lang="en-US" dirty="0" smtClean="0"/>
              <a:t>Predicting possible restaurants he might go to.</a:t>
            </a:r>
            <a:endParaRPr lang="en-US" dirty="0"/>
          </a:p>
          <a:p>
            <a:r>
              <a:rPr lang="en-US" sz="2400" dirty="0" smtClean="0">
                <a:solidFill>
                  <a:srgbClr val="C00000"/>
                </a:solidFill>
              </a:rPr>
              <a:t>Data Preprocessing:</a:t>
            </a:r>
          </a:p>
          <a:p>
            <a:pPr lvl="1"/>
            <a:r>
              <a:rPr lang="en-US" dirty="0" smtClean="0"/>
              <a:t>Converted User reviews to Binary Values.</a:t>
            </a:r>
          </a:p>
          <a:p>
            <a:pPr lvl="1"/>
            <a:r>
              <a:rPr lang="en-US" dirty="0" smtClean="0"/>
              <a:t>Removed Noise in training data.</a:t>
            </a:r>
          </a:p>
          <a:p>
            <a:pPr lvl="1"/>
            <a:r>
              <a:rPr lang="en-US" dirty="0" smtClean="0"/>
              <a:t>Decoded Unicode values for strings. For e.g. </a:t>
            </a:r>
            <a:r>
              <a:rPr lang="en-US" u="sng" dirty="0" smtClean="0"/>
              <a:t>Montréal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8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0"/>
            <a:ext cx="10515600" cy="1282854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Find Similar Users to Follow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12" y="1210695"/>
            <a:ext cx="10515600" cy="107020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Spearman Ranking correlation.</a:t>
            </a:r>
          </a:p>
          <a:p>
            <a:pPr lvl="1"/>
            <a:r>
              <a:rPr lang="en-US" dirty="0" smtClean="0"/>
              <a:t>We pick top 25 followers with highest correlation.</a:t>
            </a:r>
          </a:p>
          <a:p>
            <a:pPr lvl="1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67512" y="2082777"/>
            <a:ext cx="10515600" cy="1282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Predict User’s Favorite Category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3081174"/>
            <a:ext cx="10515600" cy="1941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rgbClr val="C00000"/>
                </a:solidFill>
              </a:rPr>
              <a:t>Z-Score Normalization</a:t>
            </a:r>
          </a:p>
          <a:p>
            <a:pPr lvl="1"/>
            <a:r>
              <a:rPr lang="en-US" dirty="0" smtClean="0"/>
              <a:t>Normalize each rating and finding out which category the User has liked the most.</a:t>
            </a:r>
          </a:p>
          <a:p>
            <a:pPr lvl="1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5050536"/>
            <a:ext cx="10515600" cy="1941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By finding out the User’s check-ins across the Country and taking the cluster with maximum data points as his favorite neighborhood. </a:t>
            </a:r>
          </a:p>
          <a:p>
            <a:pPr lvl="1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04088" y="4052139"/>
            <a:ext cx="10515600" cy="1282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Predict User’s Favorite Neighborhood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68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72440" y="1197864"/>
            <a:ext cx="10515600" cy="3874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Making use of the above two results, We’ll suggest top businesses that he/she can visit.</a:t>
            </a:r>
          </a:p>
          <a:p>
            <a:pPr lvl="1"/>
            <a:r>
              <a:rPr lang="en-US" dirty="0" smtClean="0"/>
              <a:t>Take top rated businesses based on User ratings/reviews.</a:t>
            </a:r>
          </a:p>
          <a:p>
            <a:pPr lvl="1"/>
            <a:r>
              <a:rPr lang="en-US" dirty="0" smtClean="0"/>
              <a:t>Things taken into consideration,</a:t>
            </a:r>
          </a:p>
          <a:p>
            <a:pPr lvl="2"/>
            <a:r>
              <a:rPr lang="en-US" dirty="0" smtClean="0"/>
              <a:t>Most preferred Neighborhood.</a:t>
            </a:r>
          </a:p>
          <a:p>
            <a:pPr lvl="2"/>
            <a:r>
              <a:rPr lang="en-US" dirty="0" smtClean="0"/>
              <a:t>Most preferred Category.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2440" y="114123"/>
            <a:ext cx="10515600" cy="1282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Suggest Businesses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05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857</Words>
  <Application>Microsoft Macintosh PowerPoint</Application>
  <PresentationFormat>Widescreen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Mangal</vt:lpstr>
      <vt:lpstr>Wingdings</vt:lpstr>
      <vt:lpstr>Arial</vt:lpstr>
      <vt:lpstr>Office Theme</vt:lpstr>
      <vt:lpstr> Z534: Search Yelp Dataset Challenge </vt:lpstr>
      <vt:lpstr>Task 1: Predict the label of each business using user “Review” and “Tip” information. </vt:lpstr>
      <vt:lpstr>PowerPoint Presentation</vt:lpstr>
      <vt:lpstr>PowerPoint Presentation</vt:lpstr>
      <vt:lpstr>PowerPoint Presentation</vt:lpstr>
      <vt:lpstr>PowerPoint Presentation</vt:lpstr>
      <vt:lpstr>Task 2: Personalization of User’s Dashboard. </vt:lpstr>
      <vt:lpstr>Find Similar Users to Follow</vt:lpstr>
      <vt:lpstr>PowerPoint Presentation</vt:lpstr>
      <vt:lpstr>PowerPoint Presentation</vt:lpstr>
      <vt:lpstr>Sample Output: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Z534: Search Yelp Dataset Challenge</dc:title>
  <dc:creator>Suhas Jagadish</dc:creator>
  <cp:lastModifiedBy>Supreeth Keragodu Suryaprakas</cp:lastModifiedBy>
  <cp:revision>27</cp:revision>
  <dcterms:created xsi:type="dcterms:W3CDTF">2016-12-06T22:04:41Z</dcterms:created>
  <dcterms:modified xsi:type="dcterms:W3CDTF">2016-12-07T07:00:08Z</dcterms:modified>
</cp:coreProperties>
</file>