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9"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99FF66"/>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Στυλ με θέμα 1 - Έμφαση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Στυλ με θέμα 1 - Έμφαση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Στυλ με θέμα 1 - Έμφαση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4660"/>
  </p:normalViewPr>
  <p:slideViewPr>
    <p:cSldViewPr snapToGrid="0">
      <p:cViewPr varScale="1">
        <p:scale>
          <a:sx n="63" d="100"/>
          <a:sy n="63" d="100"/>
        </p:scale>
        <p:origin x="7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7" name="Date Placeholder 6"/>
          <p:cNvSpPr>
            <a:spLocks noGrp="1"/>
          </p:cNvSpPr>
          <p:nvPr>
            <p:ph type="dt" sz="half" idx="10"/>
          </p:nvPr>
        </p:nvSpPr>
        <p:spPr/>
        <p:txBody>
          <a:bodyPr/>
          <a:lstStyle/>
          <a:p>
            <a:fld id="{1160EA64-D806-43AC-9DF2-F8C432F32B4C}" type="datetimeFigureOut">
              <a:rPr lang="en-US" dirty="0"/>
              <a:t>5/6/2021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5/6/2021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583436" y="3143250"/>
            <a:ext cx="4270248" cy="2596776"/>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7" name="Date Placeholder 6"/>
          <p:cNvSpPr>
            <a:spLocks noGrp="1"/>
          </p:cNvSpPr>
          <p:nvPr>
            <p:ph type="dt" sz="half" idx="10"/>
          </p:nvPr>
        </p:nvSpPr>
        <p:spPr/>
        <p:txBody>
          <a:bodyPr/>
          <a:lstStyle/>
          <a:p>
            <a:fld id="{4F7D4976-E339-4826-83B7-FBD03F55ECF8}" type="datetimeFigureOut">
              <a:rPr lang="en-US" dirty="0"/>
              <a:t>5/6/2021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l-GR"/>
              <a:t>Κάντε κλικ για να επεξεργαστείτε τον τίτλο υποδείγματος</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9" name="Date Placeholder 8"/>
          <p:cNvSpPr>
            <a:spLocks noGrp="1"/>
          </p:cNvSpPr>
          <p:nvPr>
            <p:ph type="dt" sz="half" idx="10"/>
          </p:nvPr>
        </p:nvSpPr>
        <p:spPr/>
        <p:txBody>
          <a:bodyPr/>
          <a:lstStyle/>
          <a:p>
            <a:fld id="{D1BE4249-C0D0-4B06-8692-E8BB871AF643}" type="datetimeFigureOut">
              <a:rPr lang="en-US" dirty="0"/>
              <a:t>5/6/2021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5/6/2021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5/6/2021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B390DB-2C77-4484-AFA8-B3B816525792}"/>
              </a:ext>
            </a:extLst>
          </p:cNvPr>
          <p:cNvSpPr>
            <a:spLocks noGrp="1"/>
          </p:cNvSpPr>
          <p:nvPr>
            <p:ph type="ctrTitle"/>
          </p:nvPr>
        </p:nvSpPr>
        <p:spPr>
          <a:xfrm>
            <a:off x="1298359" y="673354"/>
            <a:ext cx="8991600" cy="1645920"/>
          </a:xfrm>
        </p:spPr>
        <p:txBody>
          <a:bodyPr/>
          <a:lstStyle/>
          <a:p>
            <a:r>
              <a:rPr lang="en-US" dirty="0"/>
              <a:t>Graph learning lab</a:t>
            </a:r>
            <a:endParaRPr lang="el-GR" dirty="0"/>
          </a:p>
        </p:txBody>
      </p:sp>
      <p:sp>
        <p:nvSpPr>
          <p:cNvPr id="3" name="Υπότιτλος 2">
            <a:extLst>
              <a:ext uri="{FF2B5EF4-FFF2-40B4-BE49-F238E27FC236}">
                <a16:creationId xmlns:a16="http://schemas.microsoft.com/office/drawing/2014/main" id="{7B9E6E29-5E19-44C9-B8D5-7C9B0E4992CA}"/>
              </a:ext>
            </a:extLst>
          </p:cNvPr>
          <p:cNvSpPr>
            <a:spLocks noGrp="1"/>
          </p:cNvSpPr>
          <p:nvPr>
            <p:ph type="subTitle" idx="1"/>
          </p:nvPr>
        </p:nvSpPr>
        <p:spPr>
          <a:xfrm>
            <a:off x="568171" y="3651207"/>
            <a:ext cx="9906330" cy="645585"/>
          </a:xfrm>
        </p:spPr>
        <p:txBody>
          <a:bodyPr>
            <a:normAutofit/>
          </a:bodyPr>
          <a:lstStyle/>
          <a:p>
            <a:r>
              <a:rPr lang="en-US" sz="3600" dirty="0"/>
              <a:t>Exercise 1- Graph Kernels</a:t>
            </a:r>
          </a:p>
          <a:p>
            <a:endParaRPr lang="en-US" sz="3600" dirty="0"/>
          </a:p>
          <a:p>
            <a:endParaRPr lang="en-US" sz="3600" dirty="0"/>
          </a:p>
        </p:txBody>
      </p:sp>
    </p:spTree>
    <p:extLst>
      <p:ext uri="{BB962C8B-B14F-4D97-AF65-F5344CB8AC3E}">
        <p14:creationId xmlns:p14="http://schemas.microsoft.com/office/powerpoint/2010/main" val="4002599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936B8F-4A22-4A4A-B09D-D9C6C72AADE8}"/>
              </a:ext>
            </a:extLst>
          </p:cNvPr>
          <p:cNvSpPr txBox="1"/>
          <p:nvPr/>
        </p:nvSpPr>
        <p:spPr>
          <a:xfrm>
            <a:off x="266700" y="228600"/>
            <a:ext cx="9534525" cy="830997"/>
          </a:xfrm>
          <a:prstGeom prst="rect">
            <a:avLst/>
          </a:prstGeom>
          <a:noFill/>
        </p:spPr>
        <p:txBody>
          <a:bodyPr wrap="square" rtlCol="0">
            <a:spAutoFit/>
          </a:bodyPr>
          <a:lstStyle/>
          <a:p>
            <a:r>
              <a:rPr lang="en-US" sz="4800" b="1" u="sng" dirty="0"/>
              <a:t>Work Split:</a:t>
            </a:r>
            <a:endParaRPr lang="el-GR" sz="4800" b="1" u="sng" dirty="0"/>
          </a:p>
        </p:txBody>
      </p:sp>
      <p:sp>
        <p:nvSpPr>
          <p:cNvPr id="5" name="TextBox 4">
            <a:extLst>
              <a:ext uri="{FF2B5EF4-FFF2-40B4-BE49-F238E27FC236}">
                <a16:creationId xmlns:a16="http://schemas.microsoft.com/office/drawing/2014/main" id="{B13E2BC0-A07F-4228-AC65-19198B146414}"/>
              </a:ext>
            </a:extLst>
          </p:cNvPr>
          <p:cNvSpPr txBox="1"/>
          <p:nvPr/>
        </p:nvSpPr>
        <p:spPr>
          <a:xfrm>
            <a:off x="266700" y="1626245"/>
            <a:ext cx="11068051" cy="5878532"/>
          </a:xfrm>
          <a:prstGeom prst="rect">
            <a:avLst/>
          </a:prstGeom>
          <a:noFill/>
        </p:spPr>
        <p:txBody>
          <a:bodyPr wrap="square" rtlCol="0">
            <a:spAutoFit/>
          </a:bodyPr>
          <a:lstStyle/>
          <a:p>
            <a:r>
              <a:rPr lang="en-US" sz="2400" dirty="0"/>
              <a:t>1-Graphlet Kernel:  Alexandra and </a:t>
            </a:r>
            <a:r>
              <a:rPr lang="en-US" sz="2400" dirty="0" err="1"/>
              <a:t>Abheek</a:t>
            </a:r>
            <a:r>
              <a:rPr lang="en-US" sz="2400" dirty="0"/>
              <a:t> (5 points)</a:t>
            </a:r>
          </a:p>
          <a:p>
            <a:endParaRPr lang="en-US" sz="2400" dirty="0"/>
          </a:p>
          <a:p>
            <a:r>
              <a:rPr lang="en-US" sz="2000" i="1" dirty="0"/>
              <a:t>Chose the NCI1 dataset and took one graph from it to use it as our test graph and used Atlas to generate the graphlets (34 combs for 5 nodes). Then did the testing for 1000 times and counted how many times its graphlet appeared to be isomorphic =&gt; Histogram</a:t>
            </a:r>
            <a:r>
              <a:rPr lang="en-US" sz="2000" dirty="0"/>
              <a:t>.</a:t>
            </a:r>
          </a:p>
          <a:p>
            <a:endParaRPr lang="en-US" sz="2400" dirty="0"/>
          </a:p>
          <a:p>
            <a:endParaRPr lang="en-US" sz="2400" dirty="0"/>
          </a:p>
          <a:p>
            <a:endParaRPr lang="en-US" sz="2400" dirty="0"/>
          </a:p>
          <a:p>
            <a:r>
              <a:rPr lang="en-US" sz="2400" dirty="0"/>
              <a:t>2-Closed Walk Kernel:  Supreet (5 points)</a:t>
            </a:r>
          </a:p>
          <a:p>
            <a:endParaRPr lang="en-US" sz="2400" dirty="0"/>
          </a:p>
          <a:p>
            <a:r>
              <a:rPr lang="en-US" sz="2000" i="1" dirty="0"/>
              <a:t>Started with computing the transition matrix using formula </a:t>
            </a:r>
            <a:r>
              <a:rPr lang="en-US" sz="2000" b="1" i="1" dirty="0"/>
              <a:t>T = D</a:t>
            </a:r>
            <a:r>
              <a:rPr lang="en-US" sz="2000" b="1" i="1" baseline="30000" dirty="0"/>
              <a:t>-1</a:t>
            </a:r>
            <a:r>
              <a:rPr lang="en-US" sz="2000" b="1" i="1" dirty="0"/>
              <a:t>A</a:t>
            </a:r>
            <a:r>
              <a:rPr lang="en-US" sz="2000" i="1" dirty="0"/>
              <a:t>, where D is the degree matrix and A is the adjacency matrix. Then for each node computed the dot product </a:t>
            </a:r>
            <a:r>
              <a:rPr lang="de-DE" sz="2000" b="1" i="1" dirty="0"/>
              <a:t>T.p </a:t>
            </a:r>
            <a:r>
              <a:rPr lang="de-DE" sz="2000" i="1" dirty="0"/>
              <a:t>recursively untill walk length, where p is a vector which tells the initial distribution with all elements 0 except the node itself (which is 1). For each recursive step we take the max value in the vector computed after dot product append it to a list, which is the random walk. Finally, compute the number of closed walks from the obtained random walk for each node.</a:t>
            </a:r>
            <a:endParaRPr lang="en-US" sz="2000" i="1" dirty="0"/>
          </a:p>
          <a:p>
            <a:endParaRPr lang="en-US" sz="2400" dirty="0"/>
          </a:p>
          <a:p>
            <a:endParaRPr lang="en-US" sz="2400" dirty="0"/>
          </a:p>
        </p:txBody>
      </p:sp>
    </p:spTree>
    <p:extLst>
      <p:ext uri="{BB962C8B-B14F-4D97-AF65-F5344CB8AC3E}">
        <p14:creationId xmlns:p14="http://schemas.microsoft.com/office/powerpoint/2010/main" val="1836117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4B95B2-FB3E-4404-8267-A6E98FB71FBB}"/>
              </a:ext>
            </a:extLst>
          </p:cNvPr>
          <p:cNvSpPr txBox="1"/>
          <p:nvPr/>
        </p:nvSpPr>
        <p:spPr>
          <a:xfrm>
            <a:off x="342899" y="423386"/>
            <a:ext cx="11188041" cy="4955203"/>
          </a:xfrm>
          <a:prstGeom prst="rect">
            <a:avLst/>
          </a:prstGeom>
          <a:noFill/>
        </p:spPr>
        <p:txBody>
          <a:bodyPr wrap="square">
            <a:spAutoFit/>
          </a:bodyPr>
          <a:lstStyle/>
          <a:p>
            <a:r>
              <a:rPr lang="en-US" sz="2400" dirty="0"/>
              <a:t>3-WL Kernel:  </a:t>
            </a:r>
            <a:r>
              <a:rPr lang="en-US" sz="2400" dirty="0" err="1"/>
              <a:t>Abheek</a:t>
            </a:r>
            <a:r>
              <a:rPr lang="en-US" sz="2400" dirty="0"/>
              <a:t> (15 points)</a:t>
            </a:r>
          </a:p>
          <a:p>
            <a:endParaRPr lang="en-US" sz="2400" dirty="0"/>
          </a:p>
          <a:p>
            <a:r>
              <a:rPr lang="en-US" sz="2000" dirty="0"/>
              <a:t>Implemented color refinement on graphs with their node-labels as the initial colors. Then computed the feature vector by counting the occurrence of every color in the graph.</a:t>
            </a:r>
          </a:p>
          <a:p>
            <a:endParaRPr lang="en-US" sz="2400" dirty="0"/>
          </a:p>
          <a:p>
            <a:endParaRPr lang="en-US" sz="2400" dirty="0"/>
          </a:p>
          <a:p>
            <a:r>
              <a:rPr lang="en-US" sz="2400" dirty="0"/>
              <a:t>4-SVM:  </a:t>
            </a:r>
            <a:r>
              <a:rPr lang="en-US" sz="2400" dirty="0" err="1"/>
              <a:t>Supreet</a:t>
            </a:r>
            <a:r>
              <a:rPr lang="en-US" sz="2400" dirty="0"/>
              <a:t> (10 points)</a:t>
            </a:r>
          </a:p>
          <a:p>
            <a:endParaRPr lang="en-US" sz="2400" dirty="0"/>
          </a:p>
          <a:p>
            <a:r>
              <a:rPr lang="en-US" sz="2000" dirty="0"/>
              <a:t>Implemented a simple function to compute the Gram Matrix, that simply returns a matrix containing dot products of all the feature vectors. Then trained an SVM and computed the accuracies for each of the dataset with different kernels.</a:t>
            </a:r>
          </a:p>
          <a:p>
            <a:endParaRPr lang="en-US" sz="2400" dirty="0"/>
          </a:p>
          <a:p>
            <a:endParaRPr lang="en-US" sz="2400" dirty="0"/>
          </a:p>
          <a:p>
            <a:r>
              <a:rPr lang="en-US" sz="2400" dirty="0"/>
              <a:t>5- README and PowerPoint:  Alexandra (15 points)</a:t>
            </a:r>
            <a:endParaRPr lang="el-GR" sz="2400" dirty="0"/>
          </a:p>
        </p:txBody>
      </p:sp>
    </p:spTree>
    <p:extLst>
      <p:ext uri="{BB962C8B-B14F-4D97-AF65-F5344CB8AC3E}">
        <p14:creationId xmlns:p14="http://schemas.microsoft.com/office/powerpoint/2010/main" val="3033183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B8B840-9489-46E7-99DC-3480110706D5}"/>
              </a:ext>
            </a:extLst>
          </p:cNvPr>
          <p:cNvSpPr txBox="1"/>
          <p:nvPr/>
        </p:nvSpPr>
        <p:spPr>
          <a:xfrm>
            <a:off x="266700" y="228600"/>
            <a:ext cx="9534525" cy="830997"/>
          </a:xfrm>
          <a:prstGeom prst="rect">
            <a:avLst/>
          </a:prstGeom>
          <a:noFill/>
        </p:spPr>
        <p:txBody>
          <a:bodyPr wrap="square" rtlCol="0">
            <a:spAutoFit/>
          </a:bodyPr>
          <a:lstStyle/>
          <a:p>
            <a:r>
              <a:rPr lang="en-US" sz="4800" b="1" u="sng" dirty="0"/>
              <a:t>Results:</a:t>
            </a:r>
            <a:endParaRPr lang="el-GR" sz="4800" b="1" u="sng" dirty="0"/>
          </a:p>
        </p:txBody>
      </p:sp>
      <p:graphicFrame>
        <p:nvGraphicFramePr>
          <p:cNvPr id="8" name="Πίνακας 8">
            <a:extLst>
              <a:ext uri="{FF2B5EF4-FFF2-40B4-BE49-F238E27FC236}">
                <a16:creationId xmlns:a16="http://schemas.microsoft.com/office/drawing/2014/main" id="{AA42AC71-99D0-4E92-9AB6-59966646FC55}"/>
              </a:ext>
            </a:extLst>
          </p:cNvPr>
          <p:cNvGraphicFramePr>
            <a:graphicFrameLocks noGrp="1"/>
          </p:cNvGraphicFramePr>
          <p:nvPr>
            <p:extLst>
              <p:ext uri="{D42A27DB-BD31-4B8C-83A1-F6EECF244321}">
                <p14:modId xmlns:p14="http://schemas.microsoft.com/office/powerpoint/2010/main" val="3394535168"/>
              </p:ext>
            </p:extLst>
          </p:nvPr>
        </p:nvGraphicFramePr>
        <p:xfrm>
          <a:off x="3270250" y="1858644"/>
          <a:ext cx="7350126" cy="2646680"/>
        </p:xfrm>
        <a:graphic>
          <a:graphicData uri="http://schemas.openxmlformats.org/drawingml/2006/table">
            <a:tbl>
              <a:tblPr firstRow="1" bandRow="1">
                <a:tableStyleId>{F5AB1C69-6EDB-4FF4-983F-18BD219EF322}</a:tableStyleId>
              </a:tblPr>
              <a:tblGrid>
                <a:gridCol w="2450042">
                  <a:extLst>
                    <a:ext uri="{9D8B030D-6E8A-4147-A177-3AD203B41FA5}">
                      <a16:colId xmlns:a16="http://schemas.microsoft.com/office/drawing/2014/main" val="737069248"/>
                    </a:ext>
                  </a:extLst>
                </a:gridCol>
                <a:gridCol w="2450042">
                  <a:extLst>
                    <a:ext uri="{9D8B030D-6E8A-4147-A177-3AD203B41FA5}">
                      <a16:colId xmlns:a16="http://schemas.microsoft.com/office/drawing/2014/main" val="3198778344"/>
                    </a:ext>
                  </a:extLst>
                </a:gridCol>
                <a:gridCol w="2450042">
                  <a:extLst>
                    <a:ext uri="{9D8B030D-6E8A-4147-A177-3AD203B41FA5}">
                      <a16:colId xmlns:a16="http://schemas.microsoft.com/office/drawing/2014/main" val="3969833426"/>
                    </a:ext>
                  </a:extLst>
                </a:gridCol>
              </a:tblGrid>
              <a:tr h="661670">
                <a:tc>
                  <a:txBody>
                    <a:bodyPr/>
                    <a:lstStyle/>
                    <a:p>
                      <a:r>
                        <a:rPr lang="en-US" dirty="0"/>
                        <a:t>NCI1</a:t>
                      </a:r>
                      <a:endParaRPr lang="el-GR" dirty="0"/>
                    </a:p>
                  </a:txBody>
                  <a:tcPr/>
                </a:tc>
                <a:tc>
                  <a:txBody>
                    <a:bodyPr/>
                    <a:lstStyle/>
                    <a:p>
                      <a:r>
                        <a:rPr lang="en-US" dirty="0"/>
                        <a:t>DD</a:t>
                      </a:r>
                      <a:endParaRPr lang="el-GR" dirty="0"/>
                    </a:p>
                  </a:txBody>
                  <a:tcPr/>
                </a:tc>
                <a:tc>
                  <a:txBody>
                    <a:bodyPr/>
                    <a:lstStyle/>
                    <a:p>
                      <a:r>
                        <a:rPr lang="en-US" dirty="0"/>
                        <a:t>ENZYMES</a:t>
                      </a:r>
                      <a:endParaRPr lang="el-GR" dirty="0"/>
                    </a:p>
                  </a:txBody>
                  <a:tcPr/>
                </a:tc>
                <a:extLst>
                  <a:ext uri="{0D108BD9-81ED-4DB2-BD59-A6C34878D82A}">
                    <a16:rowId xmlns:a16="http://schemas.microsoft.com/office/drawing/2014/main" val="3166248755"/>
                  </a:ext>
                </a:extLst>
              </a:tr>
              <a:tr h="661670">
                <a:tc>
                  <a:txBody>
                    <a:bodyPr/>
                    <a:lstStyle/>
                    <a:p>
                      <a:r>
                        <a:rPr lang="en-US" dirty="0"/>
                        <a:t>62% ± 0.04</a:t>
                      </a:r>
                      <a:endParaRPr lang="el-GR" dirty="0"/>
                    </a:p>
                  </a:txBody>
                  <a:tcPr/>
                </a:tc>
                <a:tc>
                  <a:txBody>
                    <a:bodyPr/>
                    <a:lstStyle/>
                    <a:p>
                      <a:r>
                        <a:rPr lang="en-US" dirty="0"/>
                        <a:t>23% ± 0.06</a:t>
                      </a:r>
                    </a:p>
                    <a:p>
                      <a:r>
                        <a:rPr lang="en-US" dirty="0">
                          <a:highlight>
                            <a:srgbClr val="CCFF99"/>
                          </a:highlight>
                        </a:rPr>
                        <a:t>75% ± 0.04 </a:t>
                      </a:r>
                      <a:r>
                        <a:rPr lang="en-US" dirty="0"/>
                        <a:t>(</a:t>
                      </a:r>
                      <a:r>
                        <a:rPr lang="en-US" dirty="0" err="1"/>
                        <a:t>colab</a:t>
                      </a:r>
                      <a:r>
                        <a:rPr lang="en-US" dirty="0"/>
                        <a:t>)</a:t>
                      </a:r>
                    </a:p>
                  </a:txBody>
                  <a:tcPr/>
                </a:tc>
                <a:tc>
                  <a:txBody>
                    <a:bodyPr/>
                    <a:lstStyle/>
                    <a:p>
                      <a:r>
                        <a:rPr lang="en-US" dirty="0"/>
                        <a:t>20% ± 0.05 (</a:t>
                      </a:r>
                      <a:r>
                        <a:rPr lang="en-US" dirty="0" err="1"/>
                        <a:t>colab</a:t>
                      </a:r>
                      <a:r>
                        <a:rPr lang="en-US" dirty="0"/>
                        <a:t>)</a:t>
                      </a:r>
                      <a:endParaRPr lang="el-GR" dirty="0"/>
                    </a:p>
                  </a:txBody>
                  <a:tcPr/>
                </a:tc>
                <a:extLst>
                  <a:ext uri="{0D108BD9-81ED-4DB2-BD59-A6C34878D82A}">
                    <a16:rowId xmlns:a16="http://schemas.microsoft.com/office/drawing/2014/main" val="2578119171"/>
                  </a:ext>
                </a:extLst>
              </a:tr>
              <a:tr h="661670">
                <a:tc>
                  <a:txBody>
                    <a:bodyPr/>
                    <a:lstStyle/>
                    <a:p>
                      <a:r>
                        <a:rPr lang="en-US" dirty="0"/>
                        <a:t>65% ± 0.03</a:t>
                      </a:r>
                      <a:endParaRPr lang="el-GR" dirty="0"/>
                    </a:p>
                  </a:txBody>
                  <a:tcPr/>
                </a:tc>
                <a:tc>
                  <a:txBody>
                    <a:bodyPr/>
                    <a:lstStyle/>
                    <a:p>
                      <a:r>
                        <a:rPr lang="en-US" dirty="0"/>
                        <a:t>23% ± 0.04</a:t>
                      </a:r>
                      <a:endParaRPr lang="el-GR" dirty="0"/>
                    </a:p>
                  </a:txBody>
                  <a:tcPr/>
                </a:tc>
                <a:tc>
                  <a:txBody>
                    <a:bodyPr/>
                    <a:lstStyle/>
                    <a:p>
                      <a:r>
                        <a:rPr lang="en-US" dirty="0">
                          <a:highlight>
                            <a:srgbClr val="00FF00"/>
                          </a:highlight>
                        </a:rPr>
                        <a:t>64% ± 0.03</a:t>
                      </a:r>
                      <a:endParaRPr lang="el-GR" dirty="0">
                        <a:highlight>
                          <a:srgbClr val="00FF00"/>
                        </a:highlight>
                      </a:endParaRPr>
                    </a:p>
                  </a:txBody>
                  <a:tcPr/>
                </a:tc>
                <a:extLst>
                  <a:ext uri="{0D108BD9-81ED-4DB2-BD59-A6C34878D82A}">
                    <a16:rowId xmlns:a16="http://schemas.microsoft.com/office/drawing/2014/main" val="1568292701"/>
                  </a:ext>
                </a:extLst>
              </a:tr>
              <a:tr h="661670">
                <a:tc>
                  <a:txBody>
                    <a:bodyPr/>
                    <a:lstStyle/>
                    <a:p>
                      <a:r>
                        <a:rPr lang="en-US" dirty="0"/>
                        <a:t>66% ± 0.03</a:t>
                      </a:r>
                      <a:endParaRPr lang="el-GR" dirty="0"/>
                    </a:p>
                  </a:txBody>
                  <a:tcPr/>
                </a:tc>
                <a:tc>
                  <a:txBody>
                    <a:bodyPr/>
                    <a:lstStyle/>
                    <a:p>
                      <a:r>
                        <a:rPr lang="en-US" sz="1600" dirty="0"/>
                        <a:t>No results due to problem with WL kernel</a:t>
                      </a:r>
                      <a:endParaRPr lang="el-GR" sz="1600" dirty="0"/>
                    </a:p>
                  </a:txBody>
                  <a:tcPr/>
                </a:tc>
                <a:tc>
                  <a:txBody>
                    <a:bodyPr/>
                    <a:lstStyle/>
                    <a:p>
                      <a:r>
                        <a:rPr lang="en-US" dirty="0">
                          <a:highlight>
                            <a:srgbClr val="00FF00"/>
                          </a:highlight>
                        </a:rPr>
                        <a:t>66% ± 0.03</a:t>
                      </a:r>
                      <a:endParaRPr lang="el-GR" dirty="0">
                        <a:highlight>
                          <a:srgbClr val="00FF00"/>
                        </a:highlight>
                      </a:endParaRPr>
                    </a:p>
                  </a:txBody>
                  <a:tcPr/>
                </a:tc>
                <a:extLst>
                  <a:ext uri="{0D108BD9-81ED-4DB2-BD59-A6C34878D82A}">
                    <a16:rowId xmlns:a16="http://schemas.microsoft.com/office/drawing/2014/main" val="2524674440"/>
                  </a:ext>
                </a:extLst>
              </a:tr>
            </a:tbl>
          </a:graphicData>
        </a:graphic>
      </p:graphicFrame>
      <p:graphicFrame>
        <p:nvGraphicFramePr>
          <p:cNvPr id="9" name="Πίνακας 8">
            <a:extLst>
              <a:ext uri="{FF2B5EF4-FFF2-40B4-BE49-F238E27FC236}">
                <a16:creationId xmlns:a16="http://schemas.microsoft.com/office/drawing/2014/main" id="{D0E4A0B7-D28A-466F-8EFB-F27AC69901CC}"/>
              </a:ext>
            </a:extLst>
          </p:cNvPr>
          <p:cNvGraphicFramePr>
            <a:graphicFrameLocks noGrp="1"/>
          </p:cNvGraphicFramePr>
          <p:nvPr>
            <p:extLst>
              <p:ext uri="{D42A27DB-BD31-4B8C-83A1-F6EECF244321}">
                <p14:modId xmlns:p14="http://schemas.microsoft.com/office/powerpoint/2010/main" val="3072685710"/>
              </p:ext>
            </p:extLst>
          </p:nvPr>
        </p:nvGraphicFramePr>
        <p:xfrm>
          <a:off x="374650" y="2505710"/>
          <a:ext cx="2895600" cy="647066"/>
        </p:xfrm>
        <a:graphic>
          <a:graphicData uri="http://schemas.openxmlformats.org/drawingml/2006/table">
            <a:tbl>
              <a:tblPr>
                <a:tableStyleId>{284E427A-3D55-4303-BF80-6455036E1DE7}</a:tableStyleId>
              </a:tblPr>
              <a:tblGrid>
                <a:gridCol w="2895600">
                  <a:extLst>
                    <a:ext uri="{9D8B030D-6E8A-4147-A177-3AD203B41FA5}">
                      <a16:colId xmlns:a16="http://schemas.microsoft.com/office/drawing/2014/main" val="4011342827"/>
                    </a:ext>
                  </a:extLst>
                </a:gridCol>
              </a:tblGrid>
              <a:tr h="647066">
                <a:tc>
                  <a:txBody>
                    <a:bodyPr/>
                    <a:lstStyle/>
                    <a:p>
                      <a:r>
                        <a:rPr lang="en-US" b="1" dirty="0">
                          <a:solidFill>
                            <a:schemeClr val="tx1"/>
                          </a:solidFill>
                        </a:rPr>
                        <a:t>Graphlet Kernel</a:t>
                      </a:r>
                      <a:endParaRPr lang="el-GR" b="1" dirty="0">
                        <a:solidFill>
                          <a:schemeClr val="tx1"/>
                        </a:solidFill>
                      </a:endParaRPr>
                    </a:p>
                  </a:txBody>
                  <a:tcPr>
                    <a:solidFill>
                      <a:schemeClr val="accent3"/>
                    </a:solidFill>
                  </a:tcPr>
                </a:tc>
                <a:extLst>
                  <a:ext uri="{0D108BD9-81ED-4DB2-BD59-A6C34878D82A}">
                    <a16:rowId xmlns:a16="http://schemas.microsoft.com/office/drawing/2014/main" val="3045112836"/>
                  </a:ext>
                </a:extLst>
              </a:tr>
            </a:tbl>
          </a:graphicData>
        </a:graphic>
      </p:graphicFrame>
      <p:graphicFrame>
        <p:nvGraphicFramePr>
          <p:cNvPr id="10" name="Πίνακας 9">
            <a:extLst>
              <a:ext uri="{FF2B5EF4-FFF2-40B4-BE49-F238E27FC236}">
                <a16:creationId xmlns:a16="http://schemas.microsoft.com/office/drawing/2014/main" id="{18899CA2-82DF-490A-9596-8D9D7C42A649}"/>
              </a:ext>
            </a:extLst>
          </p:cNvPr>
          <p:cNvGraphicFramePr>
            <a:graphicFrameLocks noGrp="1"/>
          </p:cNvGraphicFramePr>
          <p:nvPr>
            <p:extLst>
              <p:ext uri="{D42A27DB-BD31-4B8C-83A1-F6EECF244321}">
                <p14:modId xmlns:p14="http://schemas.microsoft.com/office/powerpoint/2010/main" val="2010457187"/>
              </p:ext>
            </p:extLst>
          </p:nvPr>
        </p:nvGraphicFramePr>
        <p:xfrm>
          <a:off x="374650" y="3181984"/>
          <a:ext cx="2895600" cy="647066"/>
        </p:xfrm>
        <a:graphic>
          <a:graphicData uri="http://schemas.openxmlformats.org/drawingml/2006/table">
            <a:tbl>
              <a:tblPr>
                <a:tableStyleId>{284E427A-3D55-4303-BF80-6455036E1DE7}</a:tableStyleId>
              </a:tblPr>
              <a:tblGrid>
                <a:gridCol w="2895600">
                  <a:extLst>
                    <a:ext uri="{9D8B030D-6E8A-4147-A177-3AD203B41FA5}">
                      <a16:colId xmlns:a16="http://schemas.microsoft.com/office/drawing/2014/main" val="4011342827"/>
                    </a:ext>
                  </a:extLst>
                </a:gridCol>
              </a:tblGrid>
              <a:tr h="647066">
                <a:tc>
                  <a:txBody>
                    <a:bodyPr/>
                    <a:lstStyle/>
                    <a:p>
                      <a:r>
                        <a:rPr lang="en-US" b="1" dirty="0">
                          <a:solidFill>
                            <a:schemeClr val="tx1"/>
                          </a:solidFill>
                        </a:rPr>
                        <a:t>Closed Walk Kernel</a:t>
                      </a:r>
                      <a:endParaRPr lang="el-GR" b="1" dirty="0">
                        <a:solidFill>
                          <a:schemeClr val="tx1"/>
                        </a:solidFill>
                      </a:endParaRPr>
                    </a:p>
                  </a:txBody>
                  <a:tcPr>
                    <a:solidFill>
                      <a:schemeClr val="accent3"/>
                    </a:solidFill>
                  </a:tcPr>
                </a:tc>
                <a:extLst>
                  <a:ext uri="{0D108BD9-81ED-4DB2-BD59-A6C34878D82A}">
                    <a16:rowId xmlns:a16="http://schemas.microsoft.com/office/drawing/2014/main" val="3045112836"/>
                  </a:ext>
                </a:extLst>
              </a:tr>
            </a:tbl>
          </a:graphicData>
        </a:graphic>
      </p:graphicFrame>
      <p:graphicFrame>
        <p:nvGraphicFramePr>
          <p:cNvPr id="11" name="Πίνακας 10">
            <a:extLst>
              <a:ext uri="{FF2B5EF4-FFF2-40B4-BE49-F238E27FC236}">
                <a16:creationId xmlns:a16="http://schemas.microsoft.com/office/drawing/2014/main" id="{F1D7A062-0568-4BAE-AEC2-D2BDA791A2DF}"/>
              </a:ext>
            </a:extLst>
          </p:cNvPr>
          <p:cNvGraphicFramePr>
            <a:graphicFrameLocks noGrp="1"/>
          </p:cNvGraphicFramePr>
          <p:nvPr>
            <p:extLst>
              <p:ext uri="{D42A27DB-BD31-4B8C-83A1-F6EECF244321}">
                <p14:modId xmlns:p14="http://schemas.microsoft.com/office/powerpoint/2010/main" val="981523246"/>
              </p:ext>
            </p:extLst>
          </p:nvPr>
        </p:nvGraphicFramePr>
        <p:xfrm>
          <a:off x="374650" y="3858258"/>
          <a:ext cx="2895600" cy="647066"/>
        </p:xfrm>
        <a:graphic>
          <a:graphicData uri="http://schemas.openxmlformats.org/drawingml/2006/table">
            <a:tbl>
              <a:tblPr>
                <a:tableStyleId>{284E427A-3D55-4303-BF80-6455036E1DE7}</a:tableStyleId>
              </a:tblPr>
              <a:tblGrid>
                <a:gridCol w="2895600">
                  <a:extLst>
                    <a:ext uri="{9D8B030D-6E8A-4147-A177-3AD203B41FA5}">
                      <a16:colId xmlns:a16="http://schemas.microsoft.com/office/drawing/2014/main" val="4011342827"/>
                    </a:ext>
                  </a:extLst>
                </a:gridCol>
              </a:tblGrid>
              <a:tr h="647066">
                <a:tc>
                  <a:txBody>
                    <a:bodyPr/>
                    <a:lstStyle/>
                    <a:p>
                      <a:r>
                        <a:rPr lang="en-US" b="1" dirty="0">
                          <a:solidFill>
                            <a:schemeClr val="tx1"/>
                          </a:solidFill>
                        </a:rPr>
                        <a:t>WL Kernel</a:t>
                      </a:r>
                      <a:endParaRPr lang="el-GR" b="1" dirty="0">
                        <a:solidFill>
                          <a:schemeClr val="tx1"/>
                        </a:solidFill>
                      </a:endParaRPr>
                    </a:p>
                  </a:txBody>
                  <a:tcPr>
                    <a:solidFill>
                      <a:schemeClr val="accent3"/>
                    </a:solidFill>
                  </a:tcPr>
                </a:tc>
                <a:extLst>
                  <a:ext uri="{0D108BD9-81ED-4DB2-BD59-A6C34878D82A}">
                    <a16:rowId xmlns:a16="http://schemas.microsoft.com/office/drawing/2014/main" val="3045112836"/>
                  </a:ext>
                </a:extLst>
              </a:tr>
            </a:tbl>
          </a:graphicData>
        </a:graphic>
      </p:graphicFrame>
      <p:sp>
        <p:nvSpPr>
          <p:cNvPr id="13" name="TextBox 12">
            <a:extLst>
              <a:ext uri="{FF2B5EF4-FFF2-40B4-BE49-F238E27FC236}">
                <a16:creationId xmlns:a16="http://schemas.microsoft.com/office/drawing/2014/main" id="{F79ABB2D-67C6-48A2-B860-CCA7A52E5859}"/>
              </a:ext>
            </a:extLst>
          </p:cNvPr>
          <p:cNvSpPr txBox="1"/>
          <p:nvPr/>
        </p:nvSpPr>
        <p:spPr>
          <a:xfrm>
            <a:off x="519111" y="4886325"/>
            <a:ext cx="9029701" cy="1754326"/>
          </a:xfrm>
          <a:prstGeom prst="rect">
            <a:avLst/>
          </a:prstGeom>
          <a:noFill/>
        </p:spPr>
        <p:txBody>
          <a:bodyPr wrap="square" rtlCol="0">
            <a:spAutoFit/>
          </a:bodyPr>
          <a:lstStyle/>
          <a:p>
            <a:r>
              <a:rPr lang="en-US" dirty="0"/>
              <a:t>~We achieved good results and passed the minimum for Closed Walk and WL kernels on ENZYMES dataset. So, we could say that WL would “win”, but we couldn’t obtain the results for DD. Because of this, Closed Walk Kernel now works better than the others. </a:t>
            </a:r>
          </a:p>
          <a:p>
            <a:endParaRPr lang="en-US" dirty="0"/>
          </a:p>
          <a:p>
            <a:r>
              <a:rPr lang="en-US" dirty="0"/>
              <a:t>~Although 75% for graphlet DD is a good result, it still needs 3% more to achieve the minimum asked in the exercise.</a:t>
            </a:r>
            <a:endParaRPr lang="el-GR" dirty="0"/>
          </a:p>
        </p:txBody>
      </p:sp>
    </p:spTree>
    <p:extLst>
      <p:ext uri="{BB962C8B-B14F-4D97-AF65-F5344CB8AC3E}">
        <p14:creationId xmlns:p14="http://schemas.microsoft.com/office/powerpoint/2010/main" val="2858786469"/>
      </p:ext>
    </p:extLst>
  </p:cSld>
  <p:clrMapOvr>
    <a:masterClrMapping/>
  </p:clrMapOvr>
</p:sld>
</file>

<file path=ppt/theme/theme1.xml><?xml version="1.0" encoding="utf-8"?>
<a:theme xmlns:a="http://schemas.openxmlformats.org/drawingml/2006/main" name="Δέμα">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docProps/app.xml><?xml version="1.0" encoding="utf-8"?>
<Properties xmlns="http://schemas.openxmlformats.org/officeDocument/2006/extended-properties" xmlns:vt="http://schemas.openxmlformats.org/officeDocument/2006/docPropsVTypes">
  <Template>Facet</Template>
  <TotalTime>240</TotalTime>
  <Words>427</Words>
  <Application>Microsoft Office PowerPoint</Application>
  <PresentationFormat>Widescreen</PresentationFormat>
  <Paragraphs>43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Corbel</vt:lpstr>
      <vt:lpstr>Gill Sans MT</vt:lpstr>
      <vt:lpstr>Δέμα</vt:lpstr>
      <vt:lpstr>Graph learning lab</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learning lab</dc:title>
  <dc:creator>Αλέκα- Έλενα</dc:creator>
  <cp:lastModifiedBy>supreet sharma</cp:lastModifiedBy>
  <cp:revision>17</cp:revision>
  <dcterms:created xsi:type="dcterms:W3CDTF">2021-05-05T11:58:18Z</dcterms:created>
  <dcterms:modified xsi:type="dcterms:W3CDTF">2021-05-06T09:37:37Z</dcterms:modified>
</cp:coreProperties>
</file>