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Στυλ με θέμα 1 - Έμφαση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Στυλ με θέμα 1 - Έμφαση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44A4-28CA-3740-B137-4B16F7D2E699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DA77F-56E9-FB40-8607-E99C8B612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B390DB-2C77-4484-AFA8-B3B816525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359" y="673354"/>
            <a:ext cx="8991600" cy="1645920"/>
          </a:xfrm>
        </p:spPr>
        <p:txBody>
          <a:bodyPr/>
          <a:lstStyle/>
          <a:p>
            <a:r>
              <a:rPr lang="en-US" dirty="0"/>
              <a:t>Graph learning lab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B9E6E29-5E19-44C9-B8D5-7C9B0E49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51" y="3651207"/>
            <a:ext cx="9906330" cy="645585"/>
          </a:xfrm>
        </p:spPr>
        <p:txBody>
          <a:bodyPr>
            <a:normAutofit/>
          </a:bodyPr>
          <a:lstStyle/>
          <a:p>
            <a:r>
              <a:rPr lang="en-US" sz="3600" dirty="0"/>
              <a:t>Exercise II- Graph Convolutional Networks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25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36B8F-4A22-4A4A-B09D-D9C6C72AADE8}"/>
              </a:ext>
            </a:extLst>
          </p:cNvPr>
          <p:cNvSpPr txBox="1"/>
          <p:nvPr/>
        </p:nvSpPr>
        <p:spPr>
          <a:xfrm>
            <a:off x="266700" y="228600"/>
            <a:ext cx="953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Task Description:</a:t>
            </a:r>
            <a:endParaRPr lang="el-GR" sz="4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3E2BC0-A07F-4228-AC65-19198B146414}"/>
                  </a:ext>
                </a:extLst>
              </p:cNvPr>
              <p:cNvSpPr txBox="1"/>
              <p:nvPr/>
            </p:nvSpPr>
            <p:spPr>
              <a:xfrm>
                <a:off x="266700" y="1368789"/>
                <a:ext cx="11068051" cy="330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1- Node Classification:   (</a:t>
                </a:r>
                <a:r>
                  <a:rPr lang="en-US" sz="2400" dirty="0" err="1"/>
                  <a:t>Abheek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Supreet</a:t>
                </a:r>
                <a:r>
                  <a:rPr lang="en-US" sz="2400" dirty="0"/>
                  <a:t>, Alexandra)</a:t>
                </a:r>
              </a:p>
              <a:p>
                <a:r>
                  <a:rPr lang="en-US" sz="2000" i="1" dirty="0"/>
                  <a:t>Using the </a:t>
                </a:r>
                <a:r>
                  <a:rPr lang="en-US" sz="2000" i="1" dirty="0" err="1"/>
                  <a:t>Keras</a:t>
                </a:r>
                <a:r>
                  <a:rPr lang="en-US" sz="2000" i="1" dirty="0"/>
                  <a:t> framework to implement a 2-layer GCN following the layer propagation rule: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b="1" i="1" baseline="30000" dirty="0">
                    <a:latin typeface="Times" pitchFamily="2" charset="0"/>
                  </a:rPr>
                  <a:t>1</a:t>
                </a:r>
                <a:r>
                  <a:rPr lang="en-US" sz="2000" i="1" dirty="0"/>
                  <a:t>  to classify the nodes of a graph into their respective node labels.</a:t>
                </a:r>
              </a:p>
              <a:p>
                <a:endParaRPr lang="en-US" sz="2000" i="1" dirty="0"/>
              </a:p>
              <a:p>
                <a:endParaRPr lang="en-US" sz="2000" dirty="0"/>
              </a:p>
              <a:p>
                <a:br>
                  <a:rPr lang="en-IN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3E2BC0-A07F-4228-AC65-19198B14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368789"/>
                <a:ext cx="11068051" cy="3307700"/>
              </a:xfrm>
              <a:prstGeom prst="rect">
                <a:avLst/>
              </a:prstGeom>
              <a:blipFill>
                <a:blip r:embed="rId2"/>
                <a:stretch>
                  <a:fillRect l="-882" t="-14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5FD76A-17FE-484F-9627-62298FD0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4431"/>
            <a:ext cx="2664702" cy="583692"/>
          </a:xfrm>
        </p:spPr>
        <p:txBody>
          <a:bodyPr/>
          <a:lstStyle/>
          <a:p>
            <a:r>
              <a:rPr lang="en-US" b="1" dirty="0">
                <a:latin typeface="Times" pitchFamily="2" charset="0"/>
              </a:rPr>
              <a:t>1</a:t>
            </a:r>
            <a:r>
              <a:rPr lang="en-US" dirty="0"/>
              <a:t> </a:t>
            </a:r>
            <a:r>
              <a:rPr lang="en-US" dirty="0" err="1"/>
              <a:t>Kipf</a:t>
            </a:r>
            <a:r>
              <a:rPr lang="en-US" dirty="0"/>
              <a:t> &amp; Welling (ICLR 2017)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26898138-2F38-4588-9CB0-E0A10EC2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2" y="3201834"/>
            <a:ext cx="3250396" cy="3427566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59DB849-CF68-4927-B400-2C2003726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08" y="3290611"/>
            <a:ext cx="3156613" cy="3427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2B8BB0-5303-4F4F-B0EC-A598670D9524}"/>
              </a:ext>
            </a:extLst>
          </p:cNvPr>
          <p:cNvSpPr txBox="1"/>
          <p:nvPr/>
        </p:nvSpPr>
        <p:spPr>
          <a:xfrm>
            <a:off x="555408" y="2832502"/>
            <a:ext cx="15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CORA:</a:t>
            </a:r>
            <a:endParaRPr lang="el-GR" b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9A8D7D-1570-4A4E-A820-8CADA5C5D3DE}"/>
              </a:ext>
            </a:extLst>
          </p:cNvPr>
          <p:cNvSpPr txBox="1"/>
          <p:nvPr/>
        </p:nvSpPr>
        <p:spPr>
          <a:xfrm>
            <a:off x="5548835" y="2910395"/>
            <a:ext cx="15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CITESEER:</a:t>
            </a:r>
            <a:endParaRPr lang="el-GR" b="1" u="sng" dirty="0"/>
          </a:p>
        </p:txBody>
      </p:sp>
    </p:spTree>
    <p:extLst>
      <p:ext uri="{BB962C8B-B14F-4D97-AF65-F5344CB8AC3E}">
        <p14:creationId xmlns:p14="http://schemas.microsoft.com/office/powerpoint/2010/main" val="18361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4B95B2-FB3E-4404-8267-A6E98FB71FBB}"/>
              </a:ext>
            </a:extLst>
          </p:cNvPr>
          <p:cNvSpPr txBox="1"/>
          <p:nvPr/>
        </p:nvSpPr>
        <p:spPr>
          <a:xfrm>
            <a:off x="271877" y="1624362"/>
            <a:ext cx="111880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3- Graph Classification:  (</a:t>
            </a:r>
            <a:r>
              <a:rPr lang="en-US" sz="2400" dirty="0" err="1"/>
              <a:t>Abheek,Supreet</a:t>
            </a:r>
            <a:r>
              <a:rPr lang="en-US" sz="2400" dirty="0"/>
              <a:t>)</a:t>
            </a:r>
          </a:p>
          <a:p>
            <a:r>
              <a:rPr lang="en-US" sz="2000" i="1" dirty="0"/>
              <a:t>Implemented a deep GCN model to perform the Graph Classification task. (Faced problem in pooling layer and dense)</a:t>
            </a:r>
            <a:endParaRPr lang="en-US" sz="2400" i="1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3C6B0-0DBA-49E7-B4A0-F16AD960D07F}"/>
              </a:ext>
            </a:extLst>
          </p:cNvPr>
          <p:cNvSpPr txBox="1"/>
          <p:nvPr/>
        </p:nvSpPr>
        <p:spPr>
          <a:xfrm>
            <a:off x="271877" y="243002"/>
            <a:ext cx="112779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2- Evaluation of Node Classification:  (</a:t>
            </a:r>
            <a:r>
              <a:rPr lang="en-US" sz="2400" dirty="0" err="1"/>
              <a:t>Abheek</a:t>
            </a:r>
            <a:r>
              <a:rPr lang="en-US" sz="2400" dirty="0"/>
              <a:t>)</a:t>
            </a:r>
          </a:p>
          <a:p>
            <a:r>
              <a:rPr lang="en-US" sz="2000" i="1" dirty="0"/>
              <a:t>Evaluating the performance of our GCN model on the datasets CORA and CITESEER. The mean training and testing accuracies were reported after repeating the experiment 10 times.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E56850CE-2968-4351-9069-B21DE592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" r="-335" b="51749"/>
          <a:stretch/>
        </p:blipFill>
        <p:spPr>
          <a:xfrm>
            <a:off x="626876" y="2724150"/>
            <a:ext cx="3463725" cy="4032938"/>
          </a:xfrm>
          <a:prstGeom prst="rect">
            <a:avLst/>
          </a:prstGeom>
        </p:spPr>
      </p:pic>
      <p:pic>
        <p:nvPicPr>
          <p:cNvPr id="8" name="Εικόνα 7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75AC249C-B5A4-4D88-851A-882DB8781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39"/>
          <a:stretch/>
        </p:blipFill>
        <p:spPr>
          <a:xfrm>
            <a:off x="6732402" y="2724150"/>
            <a:ext cx="3230748" cy="4032938"/>
          </a:xfrm>
          <a:prstGeom prst="rect">
            <a:avLst/>
          </a:prstGeom>
        </p:spPr>
      </p:pic>
      <p:sp>
        <p:nvSpPr>
          <p:cNvPr id="9" name="Βέλος: Δεξιό 8">
            <a:extLst>
              <a:ext uri="{FF2B5EF4-FFF2-40B4-BE49-F238E27FC236}">
                <a16:creationId xmlns:a16="http://schemas.microsoft.com/office/drawing/2014/main" id="{869092A0-247E-43C7-93CC-78A8D1B5FF79}"/>
              </a:ext>
            </a:extLst>
          </p:cNvPr>
          <p:cNvSpPr/>
          <p:nvPr/>
        </p:nvSpPr>
        <p:spPr>
          <a:xfrm>
            <a:off x="4743450" y="4029075"/>
            <a:ext cx="1219200" cy="60845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318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286222-CC7C-43C6-9537-287D494E171A}"/>
              </a:ext>
            </a:extLst>
          </p:cNvPr>
          <p:cNvSpPr txBox="1"/>
          <p:nvPr/>
        </p:nvSpPr>
        <p:spPr>
          <a:xfrm>
            <a:off x="247650" y="369094"/>
            <a:ext cx="74104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4- Evaluation of Graph Classification:   (</a:t>
            </a:r>
            <a:r>
              <a:rPr lang="en-US" sz="2400" dirty="0" err="1"/>
              <a:t>Abheek</a:t>
            </a:r>
            <a:r>
              <a:rPr lang="en-US" sz="2400" dirty="0"/>
              <a:t>)</a:t>
            </a:r>
          </a:p>
          <a:p>
            <a:endParaRPr lang="en-US" sz="2000" i="1" dirty="0"/>
          </a:p>
          <a:p>
            <a:r>
              <a:rPr lang="en-US" sz="2000" i="1" dirty="0"/>
              <a:t>Evaluated the performance of our GCN for Graph Classification on the graphs of NCI1 and ENZYMES datasets. (No results due to problem in 3</a:t>
            </a:r>
            <a:r>
              <a:rPr lang="en-US" sz="2000" i="1" baseline="30000" dirty="0"/>
              <a:t>rd</a:t>
            </a:r>
            <a:r>
              <a:rPr lang="en-US" sz="2000" i="1" dirty="0"/>
              <a:t> exercise)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5- README and PowerPoint:  (Alexandra)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36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B8B840-9489-46E7-99DC-3480110706D5}"/>
              </a:ext>
            </a:extLst>
          </p:cNvPr>
          <p:cNvSpPr txBox="1"/>
          <p:nvPr/>
        </p:nvSpPr>
        <p:spPr>
          <a:xfrm>
            <a:off x="266700" y="228600"/>
            <a:ext cx="9534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Results:</a:t>
            </a:r>
            <a:endParaRPr lang="el-GR" sz="4800" b="1" u="sng" dirty="0"/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D0E4A0B7-D28A-466F-8EFB-F27AC699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76864"/>
              </p:ext>
            </p:extLst>
          </p:nvPr>
        </p:nvGraphicFramePr>
        <p:xfrm>
          <a:off x="994298" y="2237927"/>
          <a:ext cx="2286618" cy="70979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86618">
                  <a:extLst>
                    <a:ext uri="{9D8B030D-6E8A-4147-A177-3AD203B41FA5}">
                      <a16:colId xmlns:a16="http://schemas.microsoft.com/office/drawing/2014/main" val="4011342827"/>
                    </a:ext>
                  </a:extLst>
                </a:gridCol>
              </a:tblGrid>
              <a:tr h="7097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Training</a:t>
                      </a:r>
                      <a:endParaRPr lang="el-G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112836"/>
                  </a:ext>
                </a:extLst>
              </a:tr>
            </a:tbl>
          </a:graphicData>
        </a:graphic>
      </p:graphicFrame>
      <p:graphicFrame>
        <p:nvGraphicFramePr>
          <p:cNvPr id="10" name="Πίνακας 9">
            <a:extLst>
              <a:ext uri="{FF2B5EF4-FFF2-40B4-BE49-F238E27FC236}">
                <a16:creationId xmlns:a16="http://schemas.microsoft.com/office/drawing/2014/main" id="{18899CA2-82DF-490A-9596-8D9D7C42A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20570"/>
              </p:ext>
            </p:extLst>
          </p:nvPr>
        </p:nvGraphicFramePr>
        <p:xfrm>
          <a:off x="994298" y="2947726"/>
          <a:ext cx="2275951" cy="64633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275951">
                  <a:extLst>
                    <a:ext uri="{9D8B030D-6E8A-4147-A177-3AD203B41FA5}">
                      <a16:colId xmlns:a16="http://schemas.microsoft.com/office/drawing/2014/main" val="4011342827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l-G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11283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9ABB2D-67C6-48A2-B860-CCA7A52E5859}"/>
              </a:ext>
            </a:extLst>
          </p:cNvPr>
          <p:cNvSpPr txBox="1"/>
          <p:nvPr/>
        </p:nvSpPr>
        <p:spPr>
          <a:xfrm>
            <a:off x="519111" y="4886325"/>
            <a:ext cx="902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~We couldn’t achieve the minimum accuracy for the datasets. </a:t>
            </a:r>
          </a:p>
          <a:p>
            <a:r>
              <a:rPr lang="en-US" dirty="0"/>
              <a:t>~Training sets performed well but testing sets not.</a:t>
            </a:r>
            <a:endParaRPr lang="el-GR" dirty="0"/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BE6787C6-6CBC-4173-8C37-EC71E638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52109"/>
              </p:ext>
            </p:extLst>
          </p:nvPr>
        </p:nvGraphicFramePr>
        <p:xfrm>
          <a:off x="3280916" y="1535837"/>
          <a:ext cx="6091068" cy="20582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5534">
                  <a:extLst>
                    <a:ext uri="{9D8B030D-6E8A-4147-A177-3AD203B41FA5}">
                      <a16:colId xmlns:a16="http://schemas.microsoft.com/office/drawing/2014/main" val="1750307839"/>
                    </a:ext>
                  </a:extLst>
                </a:gridCol>
                <a:gridCol w="3045534">
                  <a:extLst>
                    <a:ext uri="{9D8B030D-6E8A-4147-A177-3AD203B41FA5}">
                      <a16:colId xmlns:a16="http://schemas.microsoft.com/office/drawing/2014/main" val="2545980212"/>
                    </a:ext>
                  </a:extLst>
                </a:gridCol>
              </a:tblGrid>
              <a:tr h="686073">
                <a:tc>
                  <a:txBody>
                    <a:bodyPr/>
                    <a:lstStyle/>
                    <a:p>
                      <a:r>
                        <a:rPr lang="en-US" dirty="0"/>
                        <a:t>CORA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CITESEER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17548"/>
                  </a:ext>
                </a:extLst>
              </a:tr>
              <a:tr h="686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99FF66"/>
                          </a:highlight>
                          <a:latin typeface="+mn-lt"/>
                          <a:ea typeface="+mn-ea"/>
                          <a:cs typeface="+mn-cs"/>
                        </a:rPr>
                        <a:t>0.88±0.004</a:t>
                      </a:r>
                      <a:endParaRPr lang="el-GR" dirty="0">
                        <a:highlight>
                          <a:srgbClr val="99FF66"/>
                        </a:highlight>
                      </a:endParaRPr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99FF66"/>
                          </a:highlight>
                          <a:latin typeface="+mn-lt"/>
                          <a:ea typeface="+mn-ea"/>
                          <a:cs typeface="+mn-cs"/>
                        </a:rPr>
                        <a:t>0.87±0.002</a:t>
                      </a:r>
                      <a:endParaRPr lang="en-US" dirty="0">
                        <a:highlight>
                          <a:srgbClr val="99FF66"/>
                        </a:highlight>
                      </a:endParaRPr>
                    </a:p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82021"/>
                  </a:ext>
                </a:extLst>
              </a:tr>
              <a:tr h="686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0.52±0.007</a:t>
                      </a:r>
                      <a:endParaRPr lang="el-GR" dirty="0"/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0.56±0.006</a:t>
                      </a:r>
                      <a:endParaRPr lang="el-GR" dirty="0"/>
                    </a:p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786469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</TotalTime>
  <Words>219</Words>
  <Application>Microsoft Office PowerPoint</Application>
  <PresentationFormat>Ευρεία οθόνη</PresentationFormat>
  <Paragraphs>32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Gill Sans MT</vt:lpstr>
      <vt:lpstr>Times</vt:lpstr>
      <vt:lpstr>Δέμα</vt:lpstr>
      <vt:lpstr>Graph learning lab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learning lab</dc:title>
  <dc:creator>Αλέκα- Έλενα</dc:creator>
  <cp:lastModifiedBy>Αλέκα- Έλενα</cp:lastModifiedBy>
  <cp:revision>30</cp:revision>
  <dcterms:created xsi:type="dcterms:W3CDTF">2021-05-05T11:58:18Z</dcterms:created>
  <dcterms:modified xsi:type="dcterms:W3CDTF">2021-05-20T11:25:33Z</dcterms:modified>
</cp:coreProperties>
</file>