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Στυλ με θέμα 1 - Έμφαση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44A4-28CA-3740-B137-4B16F7D2E69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DA77F-56E9-FB40-8607-E99C8B6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B390DB-2C77-4484-AFA8-B3B81652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359" y="673354"/>
            <a:ext cx="8991600" cy="1645920"/>
          </a:xfrm>
        </p:spPr>
        <p:txBody>
          <a:bodyPr/>
          <a:lstStyle/>
          <a:p>
            <a:r>
              <a:rPr lang="en-US" dirty="0"/>
              <a:t>Graph learning lab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B9E6E29-5E19-44C9-B8D5-7C9B0E499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51" y="3651207"/>
            <a:ext cx="9906330" cy="645585"/>
          </a:xfrm>
        </p:spPr>
        <p:txBody>
          <a:bodyPr>
            <a:normAutofit/>
          </a:bodyPr>
          <a:lstStyle/>
          <a:p>
            <a:r>
              <a:rPr lang="en-US" sz="3600" dirty="0"/>
              <a:t>Exercise III- Node2Vec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25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36B8F-4A22-4A4A-B09D-D9C6C72AADE8}"/>
              </a:ext>
            </a:extLst>
          </p:cNvPr>
          <p:cNvSpPr txBox="1"/>
          <p:nvPr/>
        </p:nvSpPr>
        <p:spPr>
          <a:xfrm>
            <a:off x="266700" y="228600"/>
            <a:ext cx="953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Task Description:</a:t>
            </a:r>
            <a:endParaRPr lang="el-GR" sz="4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3E2BC0-A07F-4228-AC65-19198B146414}"/>
                  </a:ext>
                </a:extLst>
              </p:cNvPr>
              <p:cNvSpPr txBox="1"/>
              <p:nvPr/>
            </p:nvSpPr>
            <p:spPr>
              <a:xfrm>
                <a:off x="266700" y="1295637"/>
                <a:ext cx="11535156" cy="4680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1- Random Walks:  (Abheek)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Implemented Biased-Random Walks as a measure of similarity between two nodes. 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𝑖𝑓𝑑</m:t>
                            </m:r>
                            <m:d>
                              <m:d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3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Also implemented a negative sampling method to compute negative samples of each walk.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3E2BC0-A07F-4228-AC65-19198B146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295637"/>
                <a:ext cx="11535156" cy="4680448"/>
              </a:xfrm>
              <a:prstGeom prst="rect">
                <a:avLst/>
              </a:prstGeom>
              <a:blipFill>
                <a:blip r:embed="rId2"/>
                <a:stretch>
                  <a:fillRect l="-880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1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3C6B0-0DBA-49E7-B4A0-F16AD960D07F}"/>
                  </a:ext>
                </a:extLst>
              </p:cNvPr>
              <p:cNvSpPr txBox="1"/>
              <p:nvPr/>
            </p:nvSpPr>
            <p:spPr>
              <a:xfrm>
                <a:off x="271877" y="303962"/>
                <a:ext cx="11042299" cy="354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2- Node2Vec :  (Abheek)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Learn node embeddings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) such that the similarity between the node embeddings approximates the similarity of two nodes in the graph space.  </a:t>
                </a:r>
              </a:p>
              <a:p>
                <a:pPr algn="ctr"/>
                <a:r>
                  <a:rPr lang="en-US" sz="2000" dirty="0"/>
                  <a:t>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Architecture –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Training input pairs (starting node, walk node) and output labels (0, 1) created using positive skip-grams ((starting node, walk node) -&gt; 1) and output label  = 0 for negatively sampled walk nodes.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3C6B0-0DBA-49E7-B4A0-F16AD960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77" y="303962"/>
                <a:ext cx="11042299" cy="3544945"/>
              </a:xfrm>
              <a:prstGeom prst="rect">
                <a:avLst/>
              </a:prstGeom>
              <a:blipFill>
                <a:blip r:embed="rId2"/>
                <a:stretch>
                  <a:fillRect l="-575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D743985-69D4-F34C-AD13-77A0743132DE}"/>
              </a:ext>
            </a:extLst>
          </p:cNvPr>
          <p:cNvSpPr/>
          <p:nvPr/>
        </p:nvSpPr>
        <p:spPr>
          <a:xfrm>
            <a:off x="547029" y="5157216"/>
            <a:ext cx="1131019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Walk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6D521-3F00-CD4A-AD94-F9B8C62152B8}"/>
              </a:ext>
            </a:extLst>
          </p:cNvPr>
          <p:cNvSpPr/>
          <p:nvPr/>
        </p:nvSpPr>
        <p:spPr>
          <a:xfrm>
            <a:off x="547030" y="4230624"/>
            <a:ext cx="1135465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Starting Node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469EE60-A19F-5940-AFDC-0156575303B8}"/>
              </a:ext>
            </a:extLst>
          </p:cNvPr>
          <p:cNvSpPr/>
          <p:nvPr/>
        </p:nvSpPr>
        <p:spPr>
          <a:xfrm rot="1316080">
            <a:off x="1821727" y="4480968"/>
            <a:ext cx="461413" cy="204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6837D59-593B-F942-B130-B6723808D928}"/>
              </a:ext>
            </a:extLst>
          </p:cNvPr>
          <p:cNvSpPr/>
          <p:nvPr/>
        </p:nvSpPr>
        <p:spPr>
          <a:xfrm rot="19913501">
            <a:off x="1814599" y="5168914"/>
            <a:ext cx="448659" cy="175292"/>
          </a:xfrm>
          <a:prstGeom prst="rightArrow">
            <a:avLst>
              <a:gd name="adj1" fmla="val 50000"/>
              <a:gd name="adj2" fmla="val 4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090B56-650A-EA4F-A7CC-DF3A3F8447DC}"/>
              </a:ext>
            </a:extLst>
          </p:cNvPr>
          <p:cNvSpPr/>
          <p:nvPr/>
        </p:nvSpPr>
        <p:spPr>
          <a:xfrm>
            <a:off x="2471136" y="4398042"/>
            <a:ext cx="1844832" cy="105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Embedding layer</a:t>
            </a:r>
          </a:p>
          <a:p>
            <a:pPr algn="ctr"/>
            <a:r>
              <a:rPr lang="en-US" sz="1200" dirty="0"/>
              <a:t>(|V| * 128)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0678C6D-94F6-6B40-A117-2E59956DB3DF}"/>
              </a:ext>
            </a:extLst>
          </p:cNvPr>
          <p:cNvSpPr/>
          <p:nvPr/>
        </p:nvSpPr>
        <p:spPr>
          <a:xfrm rot="19547880">
            <a:off x="4461406" y="4484805"/>
            <a:ext cx="365760" cy="196937"/>
          </a:xfrm>
          <a:prstGeom prst="rightArrow">
            <a:avLst>
              <a:gd name="adj1" fmla="val 50000"/>
              <a:gd name="adj2" fmla="val 6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9176C07-9584-CB4E-887C-7638E36F28DE}"/>
              </a:ext>
            </a:extLst>
          </p:cNvPr>
          <p:cNvSpPr/>
          <p:nvPr/>
        </p:nvSpPr>
        <p:spPr>
          <a:xfrm rot="1436593">
            <a:off x="4425485" y="5098434"/>
            <a:ext cx="365760" cy="205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CB26D0-E415-FD44-B2F9-4A5558E6E63C}"/>
              </a:ext>
            </a:extLst>
          </p:cNvPr>
          <p:cNvSpPr/>
          <p:nvPr/>
        </p:nvSpPr>
        <p:spPr>
          <a:xfrm>
            <a:off x="5079980" y="4120896"/>
            <a:ext cx="1406164" cy="69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Starting node embedding (128, 1)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26A6C-D8C1-CE45-B055-7D536C50624F}"/>
              </a:ext>
            </a:extLst>
          </p:cNvPr>
          <p:cNvSpPr/>
          <p:nvPr/>
        </p:nvSpPr>
        <p:spPr>
          <a:xfrm>
            <a:off x="5079980" y="4958191"/>
            <a:ext cx="1406164" cy="69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Walk node (128, 1)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0C87FC5-F727-5C4B-9A7F-92F49972596F}"/>
              </a:ext>
            </a:extLst>
          </p:cNvPr>
          <p:cNvSpPr/>
          <p:nvPr/>
        </p:nvSpPr>
        <p:spPr>
          <a:xfrm rot="1316080">
            <a:off x="6503325" y="4473022"/>
            <a:ext cx="461413" cy="181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DF6BE59-F24F-D247-8B8C-5E383F705166}"/>
              </a:ext>
            </a:extLst>
          </p:cNvPr>
          <p:cNvSpPr/>
          <p:nvPr/>
        </p:nvSpPr>
        <p:spPr>
          <a:xfrm rot="19913501">
            <a:off x="6540381" y="5183571"/>
            <a:ext cx="448659" cy="176618"/>
          </a:xfrm>
          <a:prstGeom prst="rightArrow">
            <a:avLst>
              <a:gd name="adj1" fmla="val 50000"/>
              <a:gd name="adj2" fmla="val 4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D1FD7BC-94E3-6040-88B4-E64BC5F0A120}"/>
              </a:ext>
            </a:extLst>
          </p:cNvPr>
          <p:cNvSpPr/>
          <p:nvPr/>
        </p:nvSpPr>
        <p:spPr>
          <a:xfrm>
            <a:off x="7205472" y="4523232"/>
            <a:ext cx="780288" cy="677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Dot product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557FECC-8DC8-DE4B-8450-EF789BFADAFA}"/>
              </a:ext>
            </a:extLst>
          </p:cNvPr>
          <p:cNvSpPr/>
          <p:nvPr/>
        </p:nvSpPr>
        <p:spPr>
          <a:xfrm>
            <a:off x="8146223" y="4713202"/>
            <a:ext cx="448659" cy="259586"/>
          </a:xfrm>
          <a:prstGeom prst="rightArrow">
            <a:avLst>
              <a:gd name="adj1" fmla="val 50000"/>
              <a:gd name="adj2" fmla="val 4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F62C15-E072-2242-9749-D5837EE49AC4}"/>
              </a:ext>
            </a:extLst>
          </p:cNvPr>
          <p:cNvSpPr/>
          <p:nvPr/>
        </p:nvSpPr>
        <p:spPr>
          <a:xfrm>
            <a:off x="8637629" y="4387523"/>
            <a:ext cx="1129772" cy="88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Flatten into logits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D9114B8-3F48-014C-A0AB-53301BBA2B23}"/>
              </a:ext>
            </a:extLst>
          </p:cNvPr>
          <p:cNvSpPr/>
          <p:nvPr/>
        </p:nvSpPr>
        <p:spPr>
          <a:xfrm>
            <a:off x="9952009" y="4671803"/>
            <a:ext cx="597166" cy="259586"/>
          </a:xfrm>
          <a:prstGeom prst="rightArrow">
            <a:avLst>
              <a:gd name="adj1" fmla="val 50000"/>
              <a:gd name="adj2" fmla="val 4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8C292-94E6-9343-836A-4622141B5543}"/>
              </a:ext>
            </a:extLst>
          </p:cNvPr>
          <p:cNvSpPr txBox="1"/>
          <p:nvPr/>
        </p:nvSpPr>
        <p:spPr>
          <a:xfrm>
            <a:off x="10704576" y="4523232"/>
            <a:ext cx="112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Compare with label 0 or 1</a:t>
            </a:r>
          </a:p>
        </p:txBody>
      </p:sp>
    </p:spTree>
    <p:extLst>
      <p:ext uri="{BB962C8B-B14F-4D97-AF65-F5344CB8AC3E}">
        <p14:creationId xmlns:p14="http://schemas.microsoft.com/office/powerpoint/2010/main" val="303318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286222-CC7C-43C6-9537-287D494E171A}"/>
              </a:ext>
            </a:extLst>
          </p:cNvPr>
          <p:cNvSpPr txBox="1"/>
          <p:nvPr/>
        </p:nvSpPr>
        <p:spPr>
          <a:xfrm>
            <a:off x="247650" y="369094"/>
            <a:ext cx="1026185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3- Evaluation of Node Classification:  (</a:t>
            </a:r>
            <a:r>
              <a:rPr lang="en-US" sz="2400" dirty="0" err="1"/>
              <a:t>Supreet</a:t>
            </a:r>
            <a:r>
              <a:rPr lang="en-US" sz="2400" dirty="0"/>
              <a:t> &amp; Alexandra)</a:t>
            </a:r>
          </a:p>
          <a:p>
            <a:endParaRPr lang="en-US" sz="2000" i="1" dirty="0"/>
          </a:p>
          <a:p>
            <a:r>
              <a:rPr lang="en-US" sz="2000" dirty="0"/>
              <a:t>Used the node embeddings from Node2vec to perform node classification task on the CORA and CITESEER networks.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4- Link Prediction: (Supreet &amp; Alexandra) </a:t>
            </a:r>
          </a:p>
          <a:p>
            <a:endParaRPr lang="en-US" sz="2400" dirty="0"/>
          </a:p>
          <a:p>
            <a:r>
              <a:rPr lang="en-US" sz="2000" dirty="0"/>
              <a:t>Obtained randomly the negative and positive edges. Computed the Edge Embedding using </a:t>
            </a:r>
            <a:r>
              <a:rPr lang="en-IN" sz="2000" dirty="0"/>
              <a:t>Hadamard Product.  Trained a Classifier for edge prediction.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5 – Documentation: (Alexandra)</a:t>
            </a: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36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B8B840-9489-46E7-99DC-3480110706D5}"/>
              </a:ext>
            </a:extLst>
          </p:cNvPr>
          <p:cNvSpPr txBox="1"/>
          <p:nvPr/>
        </p:nvSpPr>
        <p:spPr>
          <a:xfrm>
            <a:off x="266698" y="300202"/>
            <a:ext cx="953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Results:</a:t>
            </a:r>
            <a:endParaRPr lang="el-GR" sz="48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ABB2D-67C6-48A2-B860-CCA7A52E5859}"/>
              </a:ext>
            </a:extLst>
          </p:cNvPr>
          <p:cNvSpPr txBox="1"/>
          <p:nvPr/>
        </p:nvSpPr>
        <p:spPr>
          <a:xfrm>
            <a:off x="372807" y="5640598"/>
            <a:ext cx="902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~We couldn’t achieve the minimum accuracy for the datasets.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95382-78B2-C649-9E28-DB95732D3428}"/>
              </a:ext>
            </a:extLst>
          </p:cNvPr>
          <p:cNvSpPr txBox="1"/>
          <p:nvPr/>
        </p:nvSpPr>
        <p:spPr>
          <a:xfrm>
            <a:off x="266698" y="1325344"/>
            <a:ext cx="2915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1. Node Classification 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B48F20A-70D4-4D48-B033-A1CDF7B9A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13116"/>
              </p:ext>
            </p:extLst>
          </p:nvPr>
        </p:nvGraphicFramePr>
        <p:xfrm>
          <a:off x="1484850" y="1950376"/>
          <a:ext cx="6915438" cy="347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238">
                  <a:extLst>
                    <a:ext uri="{9D8B030D-6E8A-4147-A177-3AD203B41FA5}">
                      <a16:colId xmlns:a16="http://schemas.microsoft.com/office/drawing/2014/main" val="3880308004"/>
                    </a:ext>
                  </a:extLst>
                </a:gridCol>
                <a:gridCol w="3863200">
                  <a:extLst>
                    <a:ext uri="{9D8B030D-6E8A-4147-A177-3AD203B41FA5}">
                      <a16:colId xmlns:a16="http://schemas.microsoft.com/office/drawing/2014/main" val="13804265"/>
                    </a:ext>
                  </a:extLst>
                </a:gridCol>
              </a:tblGrid>
              <a:tr h="54479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Mean Accuracy </a:t>
                      </a:r>
                      <a:r>
                        <a:rPr lang="en-I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Standard Deviation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02387"/>
                  </a:ext>
                </a:extLst>
              </a:tr>
              <a:tr h="311310">
                <a:tc>
                  <a:txBody>
                    <a:bodyPr/>
                    <a:lstStyle/>
                    <a:p>
                      <a:pPr algn="l"/>
                      <a:r>
                        <a:rPr lang="en-IN" sz="18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CORA: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15790"/>
                  </a:ext>
                </a:extLst>
              </a:tr>
              <a:tr h="31131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= 1, q = 1)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0.229 ± 0.015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65973"/>
                  </a:ext>
                </a:extLst>
              </a:tr>
              <a:tr h="31131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= 0.1, q = 1)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 ± 0.019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02912"/>
                  </a:ext>
                </a:extLst>
              </a:tr>
              <a:tr h="31131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= 1, q = 0.1)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0.223 ± 0.024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04469"/>
                  </a:ext>
                </a:extLst>
              </a:tr>
              <a:tr h="311310">
                <a:tc>
                  <a:txBody>
                    <a:bodyPr/>
                    <a:lstStyle/>
                    <a:p>
                      <a:pPr algn="l"/>
                      <a:r>
                        <a:rPr lang="en-IN" sz="18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CITESEER: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69085"/>
                  </a:ext>
                </a:extLst>
              </a:tr>
              <a:tr h="31131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= 1, q = 1)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 ± 0.009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52736"/>
                  </a:ext>
                </a:extLst>
              </a:tr>
              <a:tr h="31131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= 0.1, q = 1)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0.218 ± 0.027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89988"/>
                  </a:ext>
                </a:extLst>
              </a:tr>
              <a:tr h="31131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= 1, q = 0.1)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0.196 ± 0.019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78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B8B840-9489-46E7-99DC-3480110706D5}"/>
              </a:ext>
            </a:extLst>
          </p:cNvPr>
          <p:cNvSpPr txBox="1"/>
          <p:nvPr/>
        </p:nvSpPr>
        <p:spPr>
          <a:xfrm>
            <a:off x="266698" y="300202"/>
            <a:ext cx="953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Results:</a:t>
            </a:r>
            <a:endParaRPr lang="el-GR" sz="48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ABB2D-67C6-48A2-B860-CCA7A52E5859}"/>
              </a:ext>
            </a:extLst>
          </p:cNvPr>
          <p:cNvSpPr txBox="1"/>
          <p:nvPr/>
        </p:nvSpPr>
        <p:spPr>
          <a:xfrm>
            <a:off x="384999" y="5347990"/>
            <a:ext cx="9029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~ We couldn’t achieve the minimum accuracy for the datasets. </a:t>
            </a:r>
          </a:p>
          <a:p>
            <a:r>
              <a:rPr lang="en-US" dirty="0"/>
              <a:t>~ Our Node2Vec implementation did not achieve sufficient 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95382-78B2-C649-9E28-DB95732D3428}"/>
              </a:ext>
            </a:extLst>
          </p:cNvPr>
          <p:cNvSpPr txBox="1"/>
          <p:nvPr/>
        </p:nvSpPr>
        <p:spPr>
          <a:xfrm>
            <a:off x="266698" y="1325344"/>
            <a:ext cx="2915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2. Link Prediction 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B48F20A-70D4-4D48-B033-A1CDF7B9A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88576"/>
              </p:ext>
            </p:extLst>
          </p:nvPr>
        </p:nvGraphicFramePr>
        <p:xfrm>
          <a:off x="594834" y="2007478"/>
          <a:ext cx="7159278" cy="3094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26">
                  <a:extLst>
                    <a:ext uri="{9D8B030D-6E8A-4147-A177-3AD203B41FA5}">
                      <a16:colId xmlns:a16="http://schemas.microsoft.com/office/drawing/2014/main" val="3880308004"/>
                    </a:ext>
                  </a:extLst>
                </a:gridCol>
                <a:gridCol w="2386426">
                  <a:extLst>
                    <a:ext uri="{9D8B030D-6E8A-4147-A177-3AD203B41FA5}">
                      <a16:colId xmlns:a16="http://schemas.microsoft.com/office/drawing/2014/main" val="13804265"/>
                    </a:ext>
                  </a:extLst>
                </a:gridCol>
                <a:gridCol w="2386426">
                  <a:extLst>
                    <a:ext uri="{9D8B030D-6E8A-4147-A177-3AD203B41FA5}">
                      <a16:colId xmlns:a16="http://schemas.microsoft.com/office/drawing/2014/main" val="209535092"/>
                    </a:ext>
                  </a:extLst>
                </a:gridCol>
              </a:tblGrid>
              <a:tr h="698711">
                <a:tc>
                  <a:txBody>
                    <a:bodyPr/>
                    <a:lstStyle/>
                    <a:p>
                      <a:r>
                        <a:rPr lang="en-US" b="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Mean Accuracy </a:t>
                      </a:r>
                      <a:r>
                        <a:rPr lang="en-I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Standard Deviation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ROC-AUC ± Std. Dev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502387"/>
                  </a:ext>
                </a:extLst>
              </a:tr>
              <a:tr h="399263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15790"/>
                  </a:ext>
                </a:extLst>
              </a:tr>
              <a:tr h="399263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 ± 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0.558 ± 0.00103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65973"/>
                  </a:ext>
                </a:extLst>
              </a:tr>
              <a:tr h="399263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0.578 ± 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 ± 0.00175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02912"/>
                  </a:ext>
                </a:extLst>
              </a:tr>
              <a:tr h="399263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69085"/>
                  </a:ext>
                </a:extLst>
              </a:tr>
              <a:tr h="399263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0.5366 ± 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0.553 ± 0.0019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52736"/>
                  </a:ext>
                </a:extLst>
              </a:tr>
              <a:tr h="399263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0.546 ± 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 ± 0.004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8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3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B8B840-9489-46E7-99DC-3480110706D5}"/>
              </a:ext>
            </a:extLst>
          </p:cNvPr>
          <p:cNvSpPr txBox="1"/>
          <p:nvPr/>
        </p:nvSpPr>
        <p:spPr>
          <a:xfrm>
            <a:off x="1193290" y="2610195"/>
            <a:ext cx="95345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 for your attention!</a:t>
            </a:r>
          </a:p>
          <a:p>
            <a:pPr algn="ctr"/>
            <a:endParaRPr lang="en-US" sz="4800" dirty="0"/>
          </a:p>
          <a:p>
            <a:pPr algn="ctr"/>
            <a:r>
              <a:rPr lang="en-US" dirty="0"/>
              <a:t>- </a:t>
            </a:r>
            <a:r>
              <a:rPr lang="en-US" sz="2200" dirty="0"/>
              <a:t>Abheek, </a:t>
            </a:r>
            <a:r>
              <a:rPr lang="en-US" sz="2200" dirty="0" err="1"/>
              <a:t>Supreet</a:t>
            </a:r>
            <a:r>
              <a:rPr lang="en-US" sz="2200" dirty="0"/>
              <a:t> &amp; Alexandra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3345904005"/>
      </p:ext>
    </p:extLst>
  </p:cSld>
  <p:clrMapOvr>
    <a:masterClrMapping/>
  </p:clrMapOvr>
</p:sld>
</file>

<file path=ppt/theme/theme1.xml><?xml version="1.0" encoding="utf-8"?>
<a:theme xmlns:a="http://schemas.openxmlformats.org/drawingml/2006/main" name="Δέμα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</TotalTime>
  <Words>425</Words>
  <Application>Microsoft Macintosh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Corbel</vt:lpstr>
      <vt:lpstr>Gill Sans MT</vt:lpstr>
      <vt:lpstr>Δέμα</vt:lpstr>
      <vt:lpstr>Graph learning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learning lab</dc:title>
  <dc:creator>Αλέκα- Έλενα</dc:creator>
  <cp:lastModifiedBy>Abheek Dhingra</cp:lastModifiedBy>
  <cp:revision>45</cp:revision>
  <dcterms:created xsi:type="dcterms:W3CDTF">2021-05-05T11:58:18Z</dcterms:created>
  <dcterms:modified xsi:type="dcterms:W3CDTF">2021-06-10T12:39:33Z</dcterms:modified>
</cp:coreProperties>
</file>