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67" r:id="rId4"/>
    <p:sldId id="268" r:id="rId5"/>
    <p:sldId id="264" r:id="rId6"/>
    <p:sldId id="269"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660D94-168D-47A0-9F2D-6D98513DF440}"/>
              </a:ext>
            </a:extLst>
          </p:cNvPr>
          <p:cNvSpPr/>
          <p:nvPr/>
        </p:nvSpPr>
        <p:spPr>
          <a:xfrm>
            <a:off x="404146" y="548680"/>
            <a:ext cx="8424936" cy="969496"/>
          </a:xfrm>
          <a:prstGeom prst="rect">
            <a:avLst/>
          </a:prstGeom>
        </p:spPr>
        <p:txBody>
          <a:bodyPr wrap="square">
            <a:spAutoFit/>
          </a:bodyPr>
          <a:lstStyle/>
          <a:p>
            <a:r>
              <a:rPr lang="en-US" altLang="zh-CN" sz="2100" b="1" dirty="0">
                <a:latin typeface="微软雅黑" panose="020B0503020204020204" pitchFamily="34" charset="-122"/>
                <a:ea typeface="微软雅黑" panose="020B0503020204020204" pitchFamily="34" charset="-122"/>
              </a:rPr>
              <a:t>4.1</a:t>
            </a:r>
            <a:r>
              <a:rPr lang="zh-CN" altLang="en-US" sz="2100" b="1" dirty="0">
                <a:latin typeface="微软雅黑" panose="020B0503020204020204" pitchFamily="34" charset="-122"/>
                <a:ea typeface="微软雅黑" panose="020B0503020204020204" pitchFamily="34" charset="-122"/>
              </a:rPr>
              <a:t>熵</a:t>
            </a:r>
            <a:endParaRPr lang="en-US" altLang="zh-CN" sz="21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熵是信息的关键度量，熵衡量了预测随机变量的不确定度，不确定性越大熵越大。</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针对随机变量</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，其信息熵的定义如下：</a:t>
            </a:r>
            <a:endParaRPr lang="en-US" altLang="zh-CN"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39DD0D9-6C1B-4ABC-87D1-F14C7800C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844824"/>
            <a:ext cx="5904656" cy="2081497"/>
          </a:xfrm>
          <a:prstGeom prst="rect">
            <a:avLst/>
          </a:prstGeom>
        </p:spPr>
      </p:pic>
    </p:spTree>
    <p:extLst>
      <p:ext uri="{BB962C8B-B14F-4D97-AF65-F5344CB8AC3E}">
        <p14:creationId xmlns:p14="http://schemas.microsoft.com/office/powerpoint/2010/main" val="305988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BA0DAA-08F7-400B-842B-D287F055C2B5}"/>
              </a:ext>
            </a:extLst>
          </p:cNvPr>
          <p:cNvSpPr>
            <a:spLocks noGrp="1"/>
          </p:cNvSpPr>
          <p:nvPr>
            <p:ph idx="1"/>
          </p:nvPr>
        </p:nvSpPr>
        <p:spPr>
          <a:xfrm>
            <a:off x="395536" y="620689"/>
            <a:ext cx="8291264" cy="4752528"/>
          </a:xfrm>
        </p:spPr>
        <p:txBody>
          <a:bodyPr>
            <a:normAutofit lnSpcReduction="10000"/>
          </a:bodyPr>
          <a:lstStyle/>
          <a:p>
            <a:pPr marL="0" indent="0">
              <a:lnSpc>
                <a:spcPct val="120000"/>
              </a:lnSpc>
              <a:buNone/>
            </a:pPr>
            <a:r>
              <a:rPr lang="zh-CN" altLang="en-US" sz="1800" b="1" dirty="0">
                <a:latin typeface="微软雅黑" panose="020B0503020204020204" pitchFamily="34" charset="-122"/>
                <a:ea typeface="微软雅黑" panose="020B0503020204020204" pitchFamily="34" charset="-122"/>
              </a:rPr>
              <a:t>信息量</a:t>
            </a:r>
            <a:endParaRPr lang="en-US" altLang="zh-CN" sz="1800" b="1"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信息量是对信息的度量，就跟时间的度量是秒一样，多少信息用信息量来衡量，信息量的大小跟随机事件的概率有关。</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越小概率的事情发生了产生的信息量越大，如湖南产生的地震了；</a:t>
            </a:r>
          </a:p>
          <a:p>
            <a:pPr marL="0" indent="0">
              <a:buNone/>
            </a:pPr>
            <a:r>
              <a:rPr lang="zh-CN" altLang="en-US" sz="1800" dirty="0">
                <a:latin typeface="微软雅黑" panose="020B0503020204020204" pitchFamily="34" charset="-122"/>
                <a:ea typeface="微软雅黑" panose="020B0503020204020204" pitchFamily="34" charset="-122"/>
              </a:rPr>
              <a:t>越大概率的事情发生了产生的信息量越小，如太阳从东边升起来了。</a:t>
            </a:r>
          </a:p>
          <a:p>
            <a:pPr marL="0" indent="0">
              <a:buNone/>
            </a:pPr>
            <a:r>
              <a:rPr lang="zh-CN" altLang="en-US" sz="1800" dirty="0">
                <a:latin typeface="微软雅黑" panose="020B0503020204020204" pitchFamily="34" charset="-122"/>
                <a:ea typeface="微软雅黑" panose="020B0503020204020204" pitchFamily="34" charset="-122"/>
              </a:rPr>
              <a:t>因此一个具体事件的信息量应该是随着其发生概率而递减的，且不能为负。</a:t>
            </a:r>
            <a:endParaRPr lang="en-US" altLang="zh-CN" sz="1800" dirty="0">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如果我们有俩个不相关的事件</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，那么我们观察到的俩个事件同时发生时获得的信息应该等于观察到的事件各自发生时获得的信息之和，即：</a:t>
            </a:r>
          </a:p>
          <a:p>
            <a:pPr marL="0" indent="0">
              <a:buNone/>
            </a:pPr>
            <a:r>
              <a:rPr lang="en-US" altLang="zh-CN" sz="1800" dirty="0">
                <a:latin typeface="微软雅黑" panose="020B0503020204020204" pitchFamily="34" charset="-122"/>
                <a:ea typeface="微软雅黑" panose="020B0503020204020204" pitchFamily="34" charset="-122"/>
              </a:rPr>
              <a:t>h(</a:t>
            </a:r>
            <a:r>
              <a:rPr lang="en-US" altLang="zh-CN" sz="1800" dirty="0" err="1">
                <a:latin typeface="微软雅黑" panose="020B0503020204020204" pitchFamily="34" charset="-122"/>
                <a:ea typeface="微软雅黑" panose="020B0503020204020204" pitchFamily="34" charset="-122"/>
              </a:rPr>
              <a:t>x,y</a:t>
            </a:r>
            <a:r>
              <a:rPr lang="en-US" altLang="zh-CN" sz="1800" dirty="0">
                <a:latin typeface="微软雅黑" panose="020B0503020204020204" pitchFamily="34" charset="-122"/>
                <a:ea typeface="微软雅黑" panose="020B0503020204020204" pitchFamily="34" charset="-122"/>
              </a:rPr>
              <a:t>) = h(x) + h(y)</a:t>
            </a:r>
          </a:p>
          <a:p>
            <a:pPr marL="0" indent="0">
              <a:buNone/>
            </a:pPr>
            <a:r>
              <a:rPr lang="zh-CN" altLang="en-US" sz="1800" dirty="0">
                <a:latin typeface="微软雅黑" panose="020B0503020204020204" pitchFamily="34" charset="-122"/>
                <a:ea typeface="微软雅黑" panose="020B0503020204020204" pitchFamily="34" charset="-122"/>
              </a:rPr>
              <a:t>由于</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是俩个不相关的事件，那么满足</a:t>
            </a:r>
          </a:p>
          <a:p>
            <a:pPr marL="0" indent="0">
              <a:buNone/>
            </a:pPr>
            <a:r>
              <a:rPr lang="en-US" altLang="zh-CN" sz="1800" dirty="0">
                <a:latin typeface="微软雅黑" panose="020B0503020204020204" pitchFamily="34" charset="-122"/>
                <a:ea typeface="微软雅黑" panose="020B0503020204020204" pitchFamily="34" charset="-122"/>
              </a:rPr>
              <a:t>p(</a:t>
            </a:r>
            <a:r>
              <a:rPr lang="en-US" altLang="zh-CN" sz="1800" dirty="0" err="1">
                <a:latin typeface="微软雅黑" panose="020B0503020204020204" pitchFamily="34" charset="-122"/>
                <a:ea typeface="微软雅黑" panose="020B0503020204020204" pitchFamily="34" charset="-122"/>
              </a:rPr>
              <a:t>x,y</a:t>
            </a:r>
            <a:r>
              <a:rPr lang="en-US" altLang="zh-CN" sz="1800" dirty="0">
                <a:latin typeface="微软雅黑" panose="020B0503020204020204" pitchFamily="34" charset="-122"/>
                <a:ea typeface="微软雅黑" panose="020B0503020204020204" pitchFamily="34" charset="-122"/>
              </a:rPr>
              <a:t>) = p(x)*p(y).</a:t>
            </a: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根据上面推导，我们很容易看出</a:t>
            </a:r>
            <a:r>
              <a:rPr lang="en-US" altLang="zh-CN" sz="1800" dirty="0">
                <a:latin typeface="微软雅黑" panose="020B0503020204020204" pitchFamily="34" charset="-122"/>
                <a:ea typeface="微软雅黑" panose="020B0503020204020204" pitchFamily="34" charset="-122"/>
              </a:rPr>
              <a:t>h(x)</a:t>
            </a:r>
            <a:r>
              <a:rPr lang="zh-CN" altLang="en-US" sz="1800" dirty="0">
                <a:latin typeface="微软雅黑" panose="020B0503020204020204" pitchFamily="34" charset="-122"/>
                <a:ea typeface="微软雅黑" panose="020B0503020204020204" pitchFamily="34" charset="-122"/>
              </a:rPr>
              <a:t>一定与</a:t>
            </a:r>
            <a:r>
              <a:rPr lang="en-US" altLang="zh-CN" sz="1800" dirty="0">
                <a:latin typeface="微软雅黑" panose="020B0503020204020204" pitchFamily="34" charset="-122"/>
                <a:ea typeface="微软雅黑" panose="020B0503020204020204" pitchFamily="34" charset="-122"/>
              </a:rPr>
              <a:t>p(x)</a:t>
            </a:r>
            <a:r>
              <a:rPr lang="zh-CN" altLang="en-US" sz="1800" dirty="0">
                <a:latin typeface="微软雅黑" panose="020B0503020204020204" pitchFamily="34" charset="-122"/>
                <a:ea typeface="微软雅黑" panose="020B0503020204020204" pitchFamily="34" charset="-122"/>
              </a:rPr>
              <a:t>的对数有关（因为只有对数形式的真数相乘之后，能够对应对数的相加形式，可以试试）。因此我们有信息量公式如下：</a:t>
            </a:r>
          </a:p>
        </p:txBody>
      </p:sp>
      <p:pic>
        <p:nvPicPr>
          <p:cNvPr id="8" name="图片 7">
            <a:extLst>
              <a:ext uri="{FF2B5EF4-FFF2-40B4-BE49-F238E27FC236}">
                <a16:creationId xmlns:a16="http://schemas.microsoft.com/office/drawing/2014/main" id="{5C10590B-D6E3-4DA3-B91E-3FEE6D3E8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00" y="5388160"/>
            <a:ext cx="3936776" cy="1202904"/>
          </a:xfrm>
          <a:prstGeom prst="rect">
            <a:avLst/>
          </a:prstGeom>
        </p:spPr>
      </p:pic>
    </p:spTree>
    <p:extLst>
      <p:ext uri="{BB962C8B-B14F-4D97-AF65-F5344CB8AC3E}">
        <p14:creationId xmlns:p14="http://schemas.microsoft.com/office/powerpoint/2010/main" val="62749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FEEEF3-57E1-4386-A7AA-185C99D921CF}"/>
              </a:ext>
            </a:extLst>
          </p:cNvPr>
          <p:cNvSpPr>
            <a:spLocks noGrp="1"/>
          </p:cNvSpPr>
          <p:nvPr>
            <p:ph idx="1"/>
          </p:nvPr>
        </p:nvSpPr>
        <p:spPr>
          <a:xfrm>
            <a:off x="395536" y="764704"/>
            <a:ext cx="8229600" cy="4525963"/>
          </a:xfrm>
        </p:spPr>
        <p:txBody>
          <a:bodyPr>
            <a:normAutofit/>
          </a:bodyPr>
          <a:lstStyle/>
          <a:p>
            <a:pPr marL="0" indent="0">
              <a:buNone/>
            </a:pPr>
            <a:r>
              <a:rPr lang="zh-CN" altLang="en-US" sz="1800" b="1" dirty="0">
                <a:latin typeface="微软雅黑" panose="020B0503020204020204" pitchFamily="34" charset="-122"/>
                <a:ea typeface="微软雅黑" panose="020B0503020204020204" pitchFamily="34" charset="-122"/>
              </a:rPr>
              <a:t>两个问题</a:t>
            </a:r>
            <a:endParaRPr lang="en-US" altLang="zh-CN" sz="1800" b="1"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）为什么有一个负号</a:t>
            </a:r>
            <a:endParaRPr lang="en-US" altLang="zh-CN" sz="1800" dirty="0">
              <a:latin typeface="微软雅黑" panose="020B0503020204020204" pitchFamily="34" charset="-122"/>
              <a:ea typeface="微软雅黑" panose="020B0503020204020204" pitchFamily="34" charset="-122"/>
            </a:endParaRPr>
          </a:p>
          <a:p>
            <a:pPr marL="0" indent="0">
              <a:buNone/>
            </a:pPr>
            <a:endParaRPr lang="zh-CN" altLang="en-US"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负号是为了确保信息量一定是正数或者是</a:t>
            </a:r>
            <a:r>
              <a:rPr lang="en-US" altLang="zh-CN" sz="1800" dirty="0">
                <a:latin typeface="微软雅黑" panose="020B0503020204020204" pitchFamily="34" charset="-122"/>
                <a:ea typeface="微软雅黑" panose="020B0503020204020204" pitchFamily="34" charset="-122"/>
              </a:rPr>
              <a:t>0</a:t>
            </a:r>
            <a:br>
              <a:rPr lang="zh-CN" altLang="en-US" sz="1800" dirty="0">
                <a:latin typeface="微软雅黑" panose="020B0503020204020204" pitchFamily="34" charset="-122"/>
                <a:ea typeface="微软雅黑" panose="020B0503020204020204" pitchFamily="34" charset="-122"/>
              </a:rPr>
            </a:br>
            <a:endParaRPr lang="zh-CN" altLang="en-US"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）为什么底数为</a:t>
            </a:r>
            <a:r>
              <a:rPr lang="en-US" altLang="zh-CN" sz="1800" dirty="0">
                <a:latin typeface="微软雅黑" panose="020B0503020204020204" pitchFamily="34" charset="-122"/>
                <a:ea typeface="微软雅黑" panose="020B0503020204020204" pitchFamily="34" charset="-122"/>
              </a:rPr>
              <a:t>2</a:t>
            </a: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这是因为，我们只需要信息量满足低概率事件</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对应于高的信息量。那么对数的选择是任意的。我们只是遵循信息论的普遍传统，使用</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作为对数的底。</a:t>
            </a:r>
            <a:br>
              <a:rPr lang="zh-CN" altLang="en-US" sz="1800" dirty="0">
                <a:latin typeface="微软雅黑" panose="020B0503020204020204" pitchFamily="34" charset="-122"/>
                <a:ea typeface="微软雅黑" panose="020B0503020204020204" pitchFamily="34" charset="-122"/>
              </a:rPr>
            </a:b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405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6BD015-C54D-405B-964B-4A5D11CEFA8C}"/>
              </a:ext>
            </a:extLst>
          </p:cNvPr>
          <p:cNvSpPr/>
          <p:nvPr/>
        </p:nvSpPr>
        <p:spPr>
          <a:xfrm>
            <a:off x="538996" y="653527"/>
            <a:ext cx="8209182" cy="1477328"/>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信息量度量的是一个具体事件发生了所带来的信息，而</a:t>
            </a:r>
            <a:r>
              <a:rPr lang="zh-CN" altLang="en-US" b="1" dirty="0">
                <a:latin typeface="微软雅黑" panose="020B0503020204020204" pitchFamily="34" charset="-122"/>
                <a:ea typeface="微软雅黑" panose="020B0503020204020204" pitchFamily="34" charset="-122"/>
              </a:rPr>
              <a:t>熵则是在结果出来之前对可能产生的信息量的期望</a:t>
            </a:r>
            <a:endParaRPr lang="en-US" altLang="zh-CN" b="1"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考虑该随机变量的所有可能取值，即所有可能发生事件所带来的信息量的期望。即</a:t>
            </a:r>
          </a:p>
        </p:txBody>
      </p:sp>
      <p:pic>
        <p:nvPicPr>
          <p:cNvPr id="6" name="图片 5">
            <a:extLst>
              <a:ext uri="{FF2B5EF4-FFF2-40B4-BE49-F238E27FC236}">
                <a16:creationId xmlns:a16="http://schemas.microsoft.com/office/drawing/2014/main" id="{A7314583-ED75-42B1-9687-5C5F29DDC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82" y="2057480"/>
            <a:ext cx="4176464" cy="934460"/>
          </a:xfrm>
          <a:prstGeom prst="rect">
            <a:avLst/>
          </a:prstGeom>
        </p:spPr>
      </p:pic>
      <p:pic>
        <p:nvPicPr>
          <p:cNvPr id="7" name="图片 6">
            <a:extLst>
              <a:ext uri="{FF2B5EF4-FFF2-40B4-BE49-F238E27FC236}">
                <a16:creationId xmlns:a16="http://schemas.microsoft.com/office/drawing/2014/main" id="{C424A357-2913-4A4F-9893-DCAC11568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291896"/>
            <a:ext cx="4752528" cy="1675351"/>
          </a:xfrm>
          <a:prstGeom prst="rect">
            <a:avLst/>
          </a:prstGeom>
        </p:spPr>
      </p:pic>
      <p:sp>
        <p:nvSpPr>
          <p:cNvPr id="8" name="矩形 7">
            <a:extLst>
              <a:ext uri="{FF2B5EF4-FFF2-40B4-BE49-F238E27FC236}">
                <a16:creationId xmlns:a16="http://schemas.microsoft.com/office/drawing/2014/main" id="{ADBF8C8D-BE28-40E3-BB34-429DB54646BB}"/>
              </a:ext>
            </a:extLst>
          </p:cNvPr>
          <p:cNvSpPr/>
          <p:nvPr/>
        </p:nvSpPr>
        <p:spPr>
          <a:xfrm>
            <a:off x="611560" y="2953342"/>
            <a:ext cx="1569660"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转换一下为：</a:t>
            </a:r>
            <a:endParaRPr lang="zh-CN" altLang="en-US" dirty="0"/>
          </a:p>
        </p:txBody>
      </p:sp>
      <p:sp>
        <p:nvSpPr>
          <p:cNvPr id="9" name="矩形 8">
            <a:extLst>
              <a:ext uri="{FF2B5EF4-FFF2-40B4-BE49-F238E27FC236}">
                <a16:creationId xmlns:a16="http://schemas.microsoft.com/office/drawing/2014/main" id="{7F930EBE-CBC7-440B-A9AC-4830DE491AA1}"/>
              </a:ext>
            </a:extLst>
          </p:cNvPr>
          <p:cNvSpPr/>
          <p:nvPr/>
        </p:nvSpPr>
        <p:spPr>
          <a:xfrm>
            <a:off x="538996" y="4714548"/>
            <a:ext cx="7920880"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注意：</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当式中的对数的底为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时，信息熵的单位为比特。它底数为其它时，它对应的单位也不一样。</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信息熵是信息论中用于度量信息量的一个概念。一个系统越是有序，信息熵就越低；反之，一个系统越是混乱，信息熵就越高。所以，信息熵也可以说是系统有序化程度的一个度量。</a:t>
            </a:r>
          </a:p>
        </p:txBody>
      </p:sp>
    </p:spTree>
    <p:extLst>
      <p:ext uri="{BB962C8B-B14F-4D97-AF65-F5344CB8AC3E}">
        <p14:creationId xmlns:p14="http://schemas.microsoft.com/office/powerpoint/2010/main" val="368173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7A9C1B-2C2B-4F64-9C1A-42F4F540D761}"/>
              </a:ext>
            </a:extLst>
          </p:cNvPr>
          <p:cNvSpPr>
            <a:spLocks noGrp="1"/>
          </p:cNvSpPr>
          <p:nvPr>
            <p:ph idx="1"/>
          </p:nvPr>
        </p:nvSpPr>
        <p:spPr>
          <a:xfrm>
            <a:off x="457200" y="476672"/>
            <a:ext cx="8229600" cy="4968552"/>
          </a:xfrm>
        </p:spPr>
        <p:txBody>
          <a:bodyPr>
            <a:normAutofit/>
          </a:bodyPr>
          <a:lstStyle/>
          <a:p>
            <a:pPr marL="0" indent="0">
              <a:buNone/>
            </a:pPr>
            <a:r>
              <a:rPr lang="en-US" altLang="zh-CN" sz="2100" b="1" dirty="0">
                <a:latin typeface="微软雅黑" panose="020B0503020204020204" pitchFamily="34" charset="-122"/>
                <a:ea typeface="微软雅黑" panose="020B0503020204020204" pitchFamily="34" charset="-122"/>
              </a:rPr>
              <a:t>4.2</a:t>
            </a:r>
            <a:r>
              <a:rPr lang="zh-CN" altLang="en-US" sz="2100" b="1" dirty="0">
                <a:latin typeface="微软雅黑" panose="020B0503020204020204" pitchFamily="34" charset="-122"/>
                <a:ea typeface="微软雅黑" panose="020B0503020204020204" pitchFamily="34" charset="-122"/>
              </a:rPr>
              <a:t>联合熵</a:t>
            </a:r>
            <a:endParaRPr lang="en-US" altLang="zh-CN" sz="2100" b="1"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联合熵是一集变量之间不确定的衡量手段。</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两个随机变量</a:t>
            </a:r>
            <a:r>
              <a:rPr lang="en-US" altLang="zh-CN" sz="1800" b="1" dirty="0">
                <a:latin typeface="微软雅黑" panose="020B0503020204020204" pitchFamily="34" charset="-122"/>
                <a:ea typeface="微软雅黑" panose="020B0503020204020204" pitchFamily="34" charset="-122"/>
              </a:rPr>
              <a:t>X</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Y</a:t>
            </a:r>
            <a:r>
              <a:rPr lang="zh-CN" altLang="en-US" sz="1800" b="1" dirty="0">
                <a:latin typeface="微软雅黑" panose="020B0503020204020204" pitchFamily="34" charset="-122"/>
                <a:ea typeface="微软雅黑" panose="020B0503020204020204" pitchFamily="34" charset="-122"/>
              </a:rPr>
              <a:t>的联合分布，可以形成联合熵，用</a:t>
            </a:r>
            <a:r>
              <a:rPr lang="en-US" altLang="zh-CN" sz="1800" b="1" dirty="0">
                <a:latin typeface="微软雅黑" panose="020B0503020204020204" pitchFamily="34" charset="-122"/>
                <a:ea typeface="微软雅黑" panose="020B0503020204020204" pitchFamily="34" charset="-122"/>
              </a:rPr>
              <a:t>H(X,Y)</a:t>
            </a:r>
            <a:r>
              <a:rPr lang="zh-CN" altLang="en-US" sz="1800" b="1" dirty="0">
                <a:latin typeface="微软雅黑" panose="020B0503020204020204" pitchFamily="34" charset="-122"/>
                <a:ea typeface="微软雅黑" panose="020B0503020204020204" pitchFamily="34" charset="-122"/>
              </a:rPr>
              <a:t>表示。</a:t>
            </a:r>
            <a:endParaRPr lang="en-US" altLang="zh-CN" sz="18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E5C301B-162B-4C8F-B726-85BDC0AF2D9C}"/>
              </a:ext>
            </a:extLst>
          </p:cNvPr>
          <p:cNvPicPr>
            <a:picLocks noChangeAspect="1"/>
          </p:cNvPicPr>
          <p:nvPr/>
        </p:nvPicPr>
        <p:blipFill>
          <a:blip r:embed="rId2"/>
          <a:stretch>
            <a:fillRect/>
          </a:stretch>
        </p:blipFill>
        <p:spPr>
          <a:xfrm>
            <a:off x="457200" y="2572294"/>
            <a:ext cx="5296426" cy="1216746"/>
          </a:xfrm>
          <a:prstGeom prst="rect">
            <a:avLst/>
          </a:prstGeom>
        </p:spPr>
      </p:pic>
    </p:spTree>
    <p:extLst>
      <p:ext uri="{BB962C8B-B14F-4D97-AF65-F5344CB8AC3E}">
        <p14:creationId xmlns:p14="http://schemas.microsoft.com/office/powerpoint/2010/main" val="22066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0FAA9F-671F-402E-B1CB-6CF9C06003B7}"/>
              </a:ext>
            </a:extLst>
          </p:cNvPr>
          <p:cNvSpPr/>
          <p:nvPr/>
        </p:nvSpPr>
        <p:spPr>
          <a:xfrm>
            <a:off x="323528" y="404664"/>
            <a:ext cx="8064896" cy="5678478"/>
          </a:xfrm>
          <a:prstGeom prst="rect">
            <a:avLst/>
          </a:prstGeom>
        </p:spPr>
        <p:txBody>
          <a:bodyPr wrap="square">
            <a:spAutoFit/>
          </a:bodyPr>
          <a:lstStyle/>
          <a:p>
            <a:r>
              <a:rPr lang="en-US" altLang="zh-CN" sz="2100" b="1" dirty="0">
                <a:latin typeface="微软雅黑" panose="020B0503020204020204" pitchFamily="34" charset="-122"/>
                <a:ea typeface="微软雅黑" panose="020B0503020204020204" pitchFamily="34" charset="-122"/>
              </a:rPr>
              <a:t>4.3</a:t>
            </a:r>
            <a:r>
              <a:rPr lang="zh-CN" altLang="en-US" sz="2100" b="1" dirty="0">
                <a:latin typeface="微软雅黑" panose="020B0503020204020204" pitchFamily="34" charset="-122"/>
                <a:ea typeface="微软雅黑" panose="020B0503020204020204" pitchFamily="34" charset="-122"/>
              </a:rPr>
              <a:t>条件熵</a:t>
            </a:r>
            <a:endParaRPr lang="en-US" altLang="zh-CN" sz="2100"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定义为</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给定条件下，</a:t>
            </a:r>
            <a:r>
              <a:rPr lang="en-US" altLang="zh-CN" b="1" dirty="0">
                <a:latin typeface="微软雅黑" panose="020B0503020204020204" pitchFamily="34" charset="-122"/>
                <a:ea typeface="微软雅黑" panose="020B0503020204020204" pitchFamily="34" charset="-122"/>
              </a:rPr>
              <a:t>Y</a:t>
            </a:r>
            <a:r>
              <a:rPr lang="zh-CN" altLang="en-US" b="1" dirty="0">
                <a:latin typeface="微软雅黑" panose="020B0503020204020204" pitchFamily="34" charset="-122"/>
                <a:ea typeface="微软雅黑" panose="020B0503020204020204" pitchFamily="34" charset="-122"/>
              </a:rPr>
              <a:t>的条件概率分布的熵对</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的数学期望</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发生的前提下，随机变量</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发生所新带来的熵定义为</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的条件熵，用</a:t>
            </a:r>
            <a:r>
              <a:rPr lang="en-US" altLang="zh-CN" dirty="0">
                <a:latin typeface="微软雅黑" panose="020B0503020204020204" pitchFamily="34" charset="-122"/>
                <a:ea typeface="微软雅黑" panose="020B0503020204020204" pitchFamily="34" charset="-122"/>
              </a:rPr>
              <a:t>H(Y|X)</a:t>
            </a:r>
            <a:r>
              <a:rPr lang="zh-CN" altLang="en-US" dirty="0">
                <a:latin typeface="微软雅黑" panose="020B0503020204020204" pitchFamily="34" charset="-122"/>
                <a:ea typeface="微软雅黑" panose="020B0503020204020204" pitchFamily="34" charset="-122"/>
              </a:rPr>
              <a:t>表示，用来衡量在已知随机变量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的条件下随机变量</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的不确定性。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H(Y|X)=∑∑−p(</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)log(p(</a:t>
            </a:r>
            <a:r>
              <a:rPr lang="en-US" altLang="zh-CN" dirty="0" err="1">
                <a:latin typeface="微软雅黑" panose="020B0503020204020204" pitchFamily="34" charset="-122"/>
                <a:ea typeface="微软雅黑" panose="020B0503020204020204" pitchFamily="34" charset="-122"/>
              </a:rPr>
              <a:t>y|x</a:t>
            </a:r>
            <a:r>
              <a:rPr lang="en-US" altLang="zh-CN"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联合熵和条件熵的关系是：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H(X,Y)=H(X)+H(Y|X)=H(Y)+H(X|Y)=H(Y,X)</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整个式子表示</a:t>
            </a:r>
            <a:r>
              <a:rPr lang="en-US" altLang="zh-CN" dirty="0">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发生所包含的熵减去</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单独发生包含的熵。</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注意：</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这个条件熵，不是指在给定某个数（某个变量为某个值）的情况下，另一个变量的熵是多少，而是</a:t>
            </a:r>
            <a:r>
              <a:rPr lang="zh-CN" altLang="en-US" b="1" dirty="0">
                <a:latin typeface="微软雅黑" panose="020B0503020204020204" pitchFamily="34" charset="-122"/>
                <a:ea typeface="微软雅黑" panose="020B0503020204020204" pitchFamily="34" charset="-122"/>
              </a:rPr>
              <a:t>期望</a:t>
            </a:r>
            <a:r>
              <a:rPr lang="zh-CN" altLang="en-US" dirty="0">
                <a:latin typeface="微软雅黑" panose="020B0503020204020204" pitchFamily="34" charset="-122"/>
                <a:ea typeface="微软雅黑" panose="020B0503020204020204" pitchFamily="34" charset="-122"/>
              </a:rPr>
              <a:t>！    因为条件熵中</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也是一个变量，意思是在一个变量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的条件下（变量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的每个值都会取），另一个变量</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熵对</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的期望。</a:t>
            </a:r>
          </a:p>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在计算信息增益的时候，经常需要用到条件熵。信息增益（</a:t>
            </a:r>
            <a:r>
              <a:rPr lang="en-US" altLang="zh-CN" dirty="0">
                <a:latin typeface="微软雅黑" panose="020B0503020204020204" pitchFamily="34" charset="-122"/>
                <a:ea typeface="微软雅黑" panose="020B0503020204020204" pitchFamily="34" charset="-122"/>
              </a:rPr>
              <a:t>information gain</a:t>
            </a:r>
            <a:r>
              <a:rPr lang="zh-CN" altLang="en-US" dirty="0">
                <a:latin typeface="微软雅黑" panose="020B0503020204020204" pitchFamily="34" charset="-122"/>
                <a:ea typeface="微软雅黑" panose="020B0503020204020204" pitchFamily="34" charset="-122"/>
              </a:rPr>
              <a:t>）是指期望信息或者信息熵的有效减少量（通常用“字节”衡量）。通常表示为：信息熵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条件熵。</a:t>
            </a:r>
          </a:p>
        </p:txBody>
      </p:sp>
    </p:spTree>
    <p:extLst>
      <p:ext uri="{BB962C8B-B14F-4D97-AF65-F5344CB8AC3E}">
        <p14:creationId xmlns:p14="http://schemas.microsoft.com/office/powerpoint/2010/main" val="33831954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595</Words>
  <Application>Microsoft Office PowerPoint</Application>
  <PresentationFormat>全屏显示(4:3)</PresentationFormat>
  <Paragraphs>46</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红桃J</dc:creator>
  <cp:lastModifiedBy>J 红桃</cp:lastModifiedBy>
  <cp:revision>16</cp:revision>
  <dcterms:created xsi:type="dcterms:W3CDTF">2019-08-28T01:45:23Z</dcterms:created>
  <dcterms:modified xsi:type="dcterms:W3CDTF">2019-08-28T07:53:14Z</dcterms:modified>
</cp:coreProperties>
</file>