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973" r:id="rId2"/>
    <p:sldId id="974" r:id="rId3"/>
    <p:sldId id="1012" r:id="rId4"/>
    <p:sldId id="977" r:id="rId5"/>
    <p:sldId id="978" r:id="rId6"/>
    <p:sldId id="979" r:id="rId7"/>
    <p:sldId id="990" r:id="rId8"/>
    <p:sldId id="98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2149A0-9895-463E-BA11-6453CBFE96DB}">
          <p14:sldIdLst/>
        </p14:section>
        <p14:section name="1. 전략" id="{0C1A4548-6CAD-47F2-A987-9F070F74386A}">
          <p14:sldIdLst/>
        </p14:section>
        <p14:section name="2. 안정적 매출-미디어" id="{88E3D9B4-777C-4DAF-A124-3F149129FEB4}">
          <p14:sldIdLst>
            <p14:sldId id="973"/>
            <p14:sldId id="974"/>
            <p14:sldId id="1012"/>
            <p14:sldId id="977"/>
            <p14:sldId id="978"/>
            <p14:sldId id="979"/>
          </p14:sldIdLst>
        </p14:section>
        <p14:section name="3. 안정적 매출-미디어 운영" id="{DBA3674E-C90B-4E4C-AC90-76C618D373D9}">
          <p14:sldIdLst/>
        </p14:section>
        <p14:section name="4. 안정적 매출-제휴" id="{87C7D964-025B-4ABC-9C13-5335DB215AA5}">
          <p14:sldIdLst/>
        </p14:section>
        <p14:section name="5. 안정적 매출-브랜딩" id="{7D36351C-35DF-4915-B15D-FBC8ADC1B19C}">
          <p14:sldIdLst/>
        </p14:section>
        <p14:section name="6. 새로운 매출-TM확장" id="{AE38C9F3-7544-47B0-B310-34ABB2551ABF}">
          <p14:sldIdLst>
            <p14:sldId id="990"/>
            <p14:sldId id="989"/>
          </p14:sldIdLst>
        </p14:section>
        <p14:section name="7. 새로운 매출-마케팅채널확장" id="{42FEBA3E-8E33-43A7-A2AA-F3C349C07F70}">
          <p14:sldIdLst/>
        </p14:section>
        <p14:section name="8. 새로운 매출-커뮤니케이션 다변화" id="{985B2F21-1C13-4249-9D13-392D7EB2D534}">
          <p14:sldIdLst/>
        </p14:section>
        <p14:section name="9. 회사 소개" id="{631E1272-7AE6-4136-9BB1-8B53CCC6D66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orient="horz" pos="4065" userDrawn="1">
          <p15:clr>
            <a:srgbClr val="A4A3A4"/>
          </p15:clr>
        </p15:guide>
        <p15:guide id="6" orient="horz" pos="11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FC5DF"/>
    <a:srgbClr val="034EA2"/>
    <a:srgbClr val="29B7DD"/>
    <a:srgbClr val="F99001"/>
    <a:srgbClr val="69CEE2"/>
    <a:srgbClr val="D6E9FE"/>
    <a:srgbClr val="C9A8BD"/>
    <a:srgbClr val="D2D770"/>
    <a:srgbClr val="DED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5823" autoAdjust="0"/>
  </p:normalViewPr>
  <p:slideViewPr>
    <p:cSldViewPr snapToGrid="0">
      <p:cViewPr>
        <p:scale>
          <a:sx n="100" d="100"/>
          <a:sy n="100" d="100"/>
        </p:scale>
        <p:origin x="1128" y="408"/>
      </p:cViewPr>
      <p:guideLst>
        <p:guide orient="horz" pos="2160"/>
        <p:guide pos="3840"/>
        <p:guide pos="438"/>
        <p:guide pos="7242"/>
        <p:guide orient="horz" pos="4065"/>
        <p:guide orient="horz" pos="1185"/>
      </p:guideLst>
    </p:cSldViewPr>
  </p:slideViewPr>
  <p:outlineViewPr>
    <p:cViewPr>
      <p:scale>
        <a:sx n="33" d="100"/>
        <a:sy n="33" d="100"/>
      </p:scale>
      <p:origin x="0" y="-147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142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D:\&#9733;&#45824;&#44540;\&#51228;&#50504;&#49436;\&#9734;DB&#49552;&#54644;&#48372;&#54744;\2&#52264;\&#47700;&#47532;&#52768;%20&#51060;&#51204;%20&#48380;&#47464;&#51613;&#45824;%20&#51088;&#47308;_18112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Sheet2!$I$2</c:f>
              <c:strCache>
                <c:ptCount val="1"/>
                <c:pt idx="0">
                  <c:v>광고비</c:v>
                </c:pt>
              </c:strCache>
            </c:strRef>
          </c:tx>
          <c:spPr>
            <a:solidFill>
              <a:srgbClr val="4FC5DF"/>
            </a:solidFill>
            <a:ln>
              <a:noFill/>
            </a:ln>
            <a:effectLst/>
          </c:spPr>
          <c:invertIfNegative val="0"/>
          <c:cat>
            <c:strRef>
              <c:f>Sheet2!$H$3:$H$14</c:f>
              <c:strCache>
                <c:ptCount val="12"/>
                <c:pt idx="0">
                  <c:v>2017년 1월</c:v>
                </c:pt>
                <c:pt idx="1">
                  <c:v>2017년 2월</c:v>
                </c:pt>
                <c:pt idx="2">
                  <c:v>2017년 3월</c:v>
                </c:pt>
                <c:pt idx="3">
                  <c:v>2017년 4월</c:v>
                </c:pt>
                <c:pt idx="4">
                  <c:v>2017년 5월</c:v>
                </c:pt>
                <c:pt idx="5">
                  <c:v>2017년 6월</c:v>
                </c:pt>
                <c:pt idx="6">
                  <c:v>2017년 7월</c:v>
                </c:pt>
                <c:pt idx="7">
                  <c:v>2017년 8월</c:v>
                </c:pt>
                <c:pt idx="8">
                  <c:v>2017년 9월</c:v>
                </c:pt>
                <c:pt idx="9">
                  <c:v>2017년 10월</c:v>
                </c:pt>
                <c:pt idx="10">
                  <c:v>2017년 11월</c:v>
                </c:pt>
                <c:pt idx="11">
                  <c:v>2017년 12월</c:v>
                </c:pt>
              </c:strCache>
            </c:strRef>
          </c:cat>
          <c:val>
            <c:numRef>
              <c:f>Sheet2!$I$3:$I$14</c:f>
              <c:numCache>
                <c:formatCode>_(* #,##0_);_(* \(#,##0\);_(* "-"_);_(@_)</c:formatCode>
                <c:ptCount val="12"/>
                <c:pt idx="0">
                  <c:v>7631289.654545458</c:v>
                </c:pt>
                <c:pt idx="1">
                  <c:v>70812688.100000009</c:v>
                </c:pt>
                <c:pt idx="2">
                  <c:v>314578014.5399999</c:v>
                </c:pt>
                <c:pt idx="3">
                  <c:v>422763075.89999986</c:v>
                </c:pt>
                <c:pt idx="4">
                  <c:v>465355773.90000033</c:v>
                </c:pt>
                <c:pt idx="5">
                  <c:v>485731406.10000002</c:v>
                </c:pt>
                <c:pt idx="6">
                  <c:v>479310141.69999999</c:v>
                </c:pt>
                <c:pt idx="7">
                  <c:v>635421163.29999995</c:v>
                </c:pt>
                <c:pt idx="8">
                  <c:v>752070698.49999928</c:v>
                </c:pt>
                <c:pt idx="9">
                  <c:v>619589419.60000098</c:v>
                </c:pt>
                <c:pt idx="10">
                  <c:v>629772632.89999998</c:v>
                </c:pt>
                <c:pt idx="11">
                  <c:v>716490017.1000005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53-48CC-98C0-4E31868E9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0585936"/>
        <c:axId val="-140584848"/>
      </c:barChart>
      <c:lineChart>
        <c:grouping val="standard"/>
        <c:varyColors val="0"/>
        <c:ser>
          <c:idx val="1"/>
          <c:order val="1"/>
          <c:tx>
            <c:strRef>
              <c:f>Sheet2!$K$2</c:f>
              <c:strCache>
                <c:ptCount val="1"/>
                <c:pt idx="0">
                  <c:v>CPA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7030A0"/>
                </a:solidFill>
              </a:ln>
              <a:effectLst/>
            </c:spPr>
          </c:marker>
          <c:cat>
            <c:strRef>
              <c:f>Sheet2!$H$3:$H$14</c:f>
              <c:strCache>
                <c:ptCount val="12"/>
                <c:pt idx="0">
                  <c:v>2017년 1월</c:v>
                </c:pt>
                <c:pt idx="1">
                  <c:v>2017년 2월</c:v>
                </c:pt>
                <c:pt idx="2">
                  <c:v>2017년 3월</c:v>
                </c:pt>
                <c:pt idx="3">
                  <c:v>2017년 4월</c:v>
                </c:pt>
                <c:pt idx="4">
                  <c:v>2017년 5월</c:v>
                </c:pt>
                <c:pt idx="5">
                  <c:v>2017년 6월</c:v>
                </c:pt>
                <c:pt idx="6">
                  <c:v>2017년 7월</c:v>
                </c:pt>
                <c:pt idx="7">
                  <c:v>2017년 8월</c:v>
                </c:pt>
                <c:pt idx="8">
                  <c:v>2017년 9월</c:v>
                </c:pt>
                <c:pt idx="9">
                  <c:v>2017년 10월</c:v>
                </c:pt>
                <c:pt idx="10">
                  <c:v>2017년 11월</c:v>
                </c:pt>
                <c:pt idx="11">
                  <c:v>2017년 12월</c:v>
                </c:pt>
              </c:strCache>
            </c:strRef>
          </c:cat>
          <c:val>
            <c:numRef>
              <c:f>Sheet2!$K$3:$K$14</c:f>
              <c:numCache>
                <c:formatCode>_(* #,##0_);_(* \(#,##0\);_(* "-"_);_(@_)</c:formatCode>
                <c:ptCount val="12"/>
                <c:pt idx="0">
                  <c:v>74816.56524064175</c:v>
                </c:pt>
                <c:pt idx="1">
                  <c:v>80005.480994764293</c:v>
                </c:pt>
                <c:pt idx="2">
                  <c:v>79945.556610098502</c:v>
                </c:pt>
                <c:pt idx="3">
                  <c:v>76534.426245541297</c:v>
                </c:pt>
                <c:pt idx="4">
                  <c:v>69760.597649929405</c:v>
                </c:pt>
                <c:pt idx="5">
                  <c:v>67005.480994764293</c:v>
                </c:pt>
                <c:pt idx="6">
                  <c:v>69945.556610098502</c:v>
                </c:pt>
                <c:pt idx="7">
                  <c:v>52997.498806941403</c:v>
                </c:pt>
                <c:pt idx="8">
                  <c:v>50333.270476098398</c:v>
                </c:pt>
                <c:pt idx="9">
                  <c:v>54877.682298850603</c:v>
                </c:pt>
                <c:pt idx="10">
                  <c:v>53536.247465968503</c:v>
                </c:pt>
                <c:pt idx="11">
                  <c:v>52534.426245541297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53-48CC-98C0-4E31868E9F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40573424"/>
        <c:axId val="-140581040"/>
      </c:lineChart>
      <c:catAx>
        <c:axId val="-140585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defRPr>
            </a:pPr>
            <a:endParaRPr lang="ko-KR"/>
          </a:p>
        </c:txPr>
        <c:crossAx val="-140584848"/>
        <c:crosses val="autoZero"/>
        <c:auto val="1"/>
        <c:lblAlgn val="ctr"/>
        <c:lblOffset val="100"/>
        <c:noMultiLvlLbl val="0"/>
      </c:catAx>
      <c:valAx>
        <c:axId val="-140584848"/>
        <c:scaling>
          <c:orientation val="minMax"/>
        </c:scaling>
        <c:delete val="0"/>
        <c:axPos val="l"/>
        <c:numFmt formatCode="_(* #,##0_);_(* \(#,##0\);_(* &quot;-&quot;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defRPr>
            </a:pPr>
            <a:endParaRPr lang="ko-KR"/>
          </a:p>
        </c:txPr>
        <c:crossAx val="-140585936"/>
        <c:crosses val="autoZero"/>
        <c:crossBetween val="between"/>
      </c:valAx>
      <c:valAx>
        <c:axId val="-140581040"/>
        <c:scaling>
          <c:orientation val="minMax"/>
        </c:scaling>
        <c:delete val="0"/>
        <c:axPos val="r"/>
        <c:numFmt formatCode="_(* #,##0_);_(* \(#,##0\);_(* &quot;-&quot;_);_(@_)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defRPr>
            </a:pPr>
            <a:endParaRPr lang="ko-KR"/>
          </a:p>
        </c:txPr>
        <c:crossAx val="-140573424"/>
        <c:crosses val="max"/>
        <c:crossBetween val="between"/>
      </c:valAx>
      <c:catAx>
        <c:axId val="-14057342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1405810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7557470891401094E-2"/>
          <c:y val="0.2863876551389215"/>
          <c:w val="0.33245136293960231"/>
          <c:h val="6.00911456239487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HG꼬딕씨 60g" panose="02020603020101020101" pitchFamily="18" charset="-127"/>
          <a:ea typeface="HG꼬딕씨 60g" panose="02020603020101020101" pitchFamily="18" charset="-127"/>
        </a:defRPr>
      </a:pPr>
      <a:endParaRPr lang="ko-K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54E1B-6235-4C90-8224-804D10A04425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11194-1185-40E2-BFC0-D4324FCD0F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1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034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4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B2AC2E-AB4D-4B0D-AB9A-736BFED0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4E302-2971-47D6-95D1-AD953BFD0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584A9-B522-46A5-BA98-F059D811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7D74-93BD-4C39-AF8B-1C57DECF736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C0B78-B2AD-417C-AA0A-A96598D06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D37A9-4569-4239-8632-B923F0CF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0249-5590-41E0-91C9-FB3AFD10E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461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5F6CFA-6C10-4A64-B7E0-037055AB5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2C729D-DBEA-4FC3-B40B-4DCE13365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A6630-D784-4D77-A601-7C648F9E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7D74-93BD-4C39-AF8B-1C57DECF736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355DC2-0AFA-4045-AE20-4BF14EFA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2E9DA9-CAE3-47D1-AF4D-8F7A74FC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0249-5590-41E0-91C9-FB3AFD10E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FA5D8-852C-4F11-B59B-1B19720B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92584-0463-4F49-8978-6E137A4D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A9A29E-6CA1-450A-82DC-F065CBDF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E89C1-2319-40B6-95D5-927B9C3DCE9E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21E9CB-A512-4526-96DB-E0911085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4AC8B-E468-4D9E-B2A8-3A7F60E7E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94123-1185-4AE9-8761-FB46D62967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83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9B7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142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gradFill>
          <a:gsLst>
            <a:gs pos="65000">
              <a:srgbClr val="E7E8EA"/>
            </a:gs>
            <a:gs pos="100000">
              <a:schemeClr val="bg1"/>
            </a:gs>
            <a:gs pos="0">
              <a:srgbClr val="D7D8D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392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8E346CF7-F67F-45E4-8D8D-F99865BFE12A}"/>
              </a:ext>
            </a:extLst>
          </p:cNvPr>
          <p:cNvSpPr/>
          <p:nvPr userDrawn="1"/>
        </p:nvSpPr>
        <p:spPr>
          <a:xfrm>
            <a:off x="816" y="0"/>
            <a:ext cx="12191184" cy="650994"/>
          </a:xfrm>
          <a:custGeom>
            <a:avLst/>
            <a:gdLst>
              <a:gd name="connsiteX0" fmla="*/ 0 w 12191184"/>
              <a:gd name="connsiteY0" fmla="*/ 0 h 650994"/>
              <a:gd name="connsiteX1" fmla="*/ 11380592 w 12191184"/>
              <a:gd name="connsiteY1" fmla="*/ 0 h 650994"/>
              <a:gd name="connsiteX2" fmla="*/ 12191184 w 12191184"/>
              <a:gd name="connsiteY2" fmla="*/ 0 h 650994"/>
              <a:gd name="connsiteX3" fmla="*/ 12191184 w 12191184"/>
              <a:gd name="connsiteY3" fmla="*/ 104400 h 650994"/>
              <a:gd name="connsiteX4" fmla="*/ 12191184 w 12191184"/>
              <a:gd name="connsiteY4" fmla="*/ 643892 h 650994"/>
              <a:gd name="connsiteX5" fmla="*/ 12120975 w 12191184"/>
              <a:gd name="connsiteY5" fmla="*/ 650994 h 650994"/>
              <a:gd name="connsiteX6" fmla="*/ 11757157 w 12191184"/>
              <a:gd name="connsiteY6" fmla="*/ 409003 h 650994"/>
              <a:gd name="connsiteX7" fmla="*/ 11755264 w 12191184"/>
              <a:gd name="connsiteY7" fmla="*/ 402880 h 650994"/>
              <a:gd name="connsiteX8" fmla="*/ 11754718 w 12191184"/>
              <a:gd name="connsiteY8" fmla="*/ 401999 h 650994"/>
              <a:gd name="connsiteX9" fmla="*/ 11742706 w 12191184"/>
              <a:gd name="connsiteY9" fmla="*/ 378058 h 650994"/>
              <a:gd name="connsiteX10" fmla="*/ 11401944 w 12191184"/>
              <a:gd name="connsiteY10" fmla="*/ 106478 h 650994"/>
              <a:gd name="connsiteX11" fmla="*/ 11380592 w 12191184"/>
              <a:gd name="connsiteY11" fmla="*/ 104636 h 650994"/>
              <a:gd name="connsiteX12" fmla="*/ 11380592 w 12191184"/>
              <a:gd name="connsiteY12" fmla="*/ 104400 h 650994"/>
              <a:gd name="connsiteX13" fmla="*/ 0 w 12191184"/>
              <a:gd name="connsiteY13" fmla="*/ 104400 h 650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1184" h="650994">
                <a:moveTo>
                  <a:pt x="0" y="0"/>
                </a:moveTo>
                <a:lnTo>
                  <a:pt x="11380592" y="0"/>
                </a:lnTo>
                <a:lnTo>
                  <a:pt x="12191184" y="0"/>
                </a:lnTo>
                <a:lnTo>
                  <a:pt x="12191184" y="104400"/>
                </a:lnTo>
                <a:lnTo>
                  <a:pt x="12191184" y="643892"/>
                </a:lnTo>
                <a:lnTo>
                  <a:pt x="12120975" y="650994"/>
                </a:lnTo>
                <a:cubicBezTo>
                  <a:pt x="11957425" y="650994"/>
                  <a:pt x="11817099" y="551212"/>
                  <a:pt x="11757157" y="409003"/>
                </a:cubicBezTo>
                <a:lnTo>
                  <a:pt x="11755264" y="402880"/>
                </a:lnTo>
                <a:lnTo>
                  <a:pt x="11754718" y="401999"/>
                </a:lnTo>
                <a:cubicBezTo>
                  <a:pt x="11750714" y="396058"/>
                  <a:pt x="11746710" y="390115"/>
                  <a:pt x="11742706" y="378058"/>
                </a:cubicBezTo>
                <a:cubicBezTo>
                  <a:pt x="11683854" y="247993"/>
                  <a:pt x="11555943" y="133155"/>
                  <a:pt x="11401944" y="106478"/>
                </a:cubicBezTo>
                <a:lnTo>
                  <a:pt x="11380592" y="104636"/>
                </a:lnTo>
                <a:lnTo>
                  <a:pt x="11380592" y="104400"/>
                </a:lnTo>
                <a:lnTo>
                  <a:pt x="0" y="104400"/>
                </a:lnTo>
                <a:close/>
              </a:path>
            </a:pathLst>
          </a:custGeom>
          <a:solidFill>
            <a:srgbClr val="29B7DD"/>
          </a:solidFill>
          <a:ln>
            <a:solidFill>
              <a:srgbClr val="29B7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51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47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07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7F86FE-0E69-4259-A763-12869597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7D74-93BD-4C39-AF8B-1C57DECF736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0E8E65-93CF-42AC-8EB8-FBCF3A2A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049F65-3385-434A-A088-9FBA2796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0249-5590-41E0-91C9-FB3AFD10E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17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858C3-EBCD-4AF8-93DD-7B4881A47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27FF67-5EAC-4A84-9D82-4E05FF33C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AF8817-4AD4-4DBA-A3AF-A674FFEDA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F47A1-E9AE-4F80-B419-2315AE5A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7D74-93BD-4C39-AF8B-1C57DECF736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38543D-4BE7-4D64-9CE0-56A26F0C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D29B8F-9C8B-4D52-BA13-21AF7203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0249-5590-41E0-91C9-FB3AFD10E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1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8B2D9-0FB9-42B6-900B-F3069082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D91FCA-4E1B-4385-97E1-7A74AC683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DD2ECF-FA12-439F-99E6-C1B8F1F97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0B9BB-CD99-4026-A41A-5C03C540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97D74-93BD-4C39-AF8B-1C57DECF736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958881-53DC-42D2-BA67-8C94F347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DA19D-DA94-43F1-B61F-70B499F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C0249-5590-41E0-91C9-FB3AFD10E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04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5D59BF-3384-4811-9FFF-71A54367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2CCC17-50CB-4282-B16C-D5EDC4144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73146-0C43-4BCD-BDEF-B0D438E5A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97D74-93BD-4C39-AF8B-1C57DECF736B}" type="datetimeFigureOut">
              <a:rPr lang="ko-KR" altLang="en-US" smtClean="0"/>
              <a:t>2019-10-28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AD157-C482-4B8C-A914-EC7C3E1E0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8FF324-3548-421B-AB84-341E42B77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0249-5590-41E0-91C9-FB3AFD10EA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21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E934BD-5747-4BDD-B2E7-A6CE02EE92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indent="-400050" algn="ctr">
              <a:buFont typeface="+mj-lt"/>
              <a:buAutoNum type="romanUcPeriod"/>
            </a:pP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95061-C335-41B3-9B33-64433ED4365C}"/>
              </a:ext>
            </a:extLst>
          </p:cNvPr>
          <p:cNvSpPr txBox="1"/>
          <p:nvPr/>
        </p:nvSpPr>
        <p:spPr>
          <a:xfrm>
            <a:off x="695325" y="2419768"/>
            <a:ext cx="62083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3. Target Part </a:t>
            </a:r>
            <a:r>
              <a:rPr lang="en-US" altLang="ko-KR" sz="2800" dirty="0">
                <a:solidFill>
                  <a:schemeClr val="bg1"/>
                </a:solidFill>
                <a:latin typeface="HG꼬딕씨 80g" panose="02020603020101020101" pitchFamily="18" charset="-127"/>
                <a:ea typeface="HG꼬딕씨 80g" panose="02020603020101020101" pitchFamily="18" charset="-127"/>
              </a:rPr>
              <a:t>(SNS AD)</a:t>
            </a:r>
            <a:endParaRPr lang="ko-KR" altLang="en-US" sz="2000" dirty="0">
              <a:solidFill>
                <a:schemeClr val="bg1"/>
              </a:solidFill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43476-3D15-4770-AD42-B96E7134F1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7" t="4305" r="365"/>
          <a:stretch/>
        </p:blipFill>
        <p:spPr>
          <a:xfrm>
            <a:off x="0" y="3071039"/>
            <a:ext cx="12192000" cy="953666"/>
          </a:xfrm>
          <a:custGeom>
            <a:avLst/>
            <a:gdLst>
              <a:gd name="connsiteX0" fmla="*/ 0 w 12192000"/>
              <a:gd name="connsiteY0" fmla="*/ 0 h 635226"/>
              <a:gd name="connsiteX1" fmla="*/ 12192000 w 12192000"/>
              <a:gd name="connsiteY1" fmla="*/ 0 h 635226"/>
              <a:gd name="connsiteX2" fmla="*/ 12192000 w 12192000"/>
              <a:gd name="connsiteY2" fmla="*/ 635226 h 635226"/>
              <a:gd name="connsiteX3" fmla="*/ 0 w 12192000"/>
              <a:gd name="connsiteY3" fmla="*/ 635226 h 635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35226">
                <a:moveTo>
                  <a:pt x="0" y="0"/>
                </a:moveTo>
                <a:lnTo>
                  <a:pt x="12192000" y="0"/>
                </a:lnTo>
                <a:lnTo>
                  <a:pt x="12192000" y="635226"/>
                </a:lnTo>
                <a:lnTo>
                  <a:pt x="0" y="635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475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313FCEC-5F1D-4F6D-A5E6-631A3BA3623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263ADD-C70B-4C76-AAA0-777B498C9B76}"/>
              </a:ext>
            </a:extLst>
          </p:cNvPr>
          <p:cNvSpPr/>
          <p:nvPr/>
        </p:nvSpPr>
        <p:spPr>
          <a:xfrm>
            <a:off x="1824037" y="2522607"/>
            <a:ext cx="89773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정보를 획득하는 컨텐츠 사이에 노출되는 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SNS </a:t>
            </a:r>
            <a:r>
              <a:rPr lang="ko-KR" altLang="en-US" sz="2000" spc="-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60g" panose="02020603020101020101" pitchFamily="18" charset="-127"/>
                <a:ea typeface="HG꼬딕씨 60g" panose="02020603020101020101" pitchFamily="18" charset="-127"/>
              </a:rPr>
              <a:t>채널은 잠재고객 유입 및 높은 전환 가능성 보유</a:t>
            </a:r>
            <a:endParaRPr lang="en-US" altLang="ko-KR" sz="2000" spc="-100" dirty="0">
              <a:ln>
                <a:solidFill>
                  <a:prstClr val="white">
                    <a:alpha val="0"/>
                  </a:prstClr>
                </a:solidFill>
              </a:ln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삼성화재 다이렉트의 주력 타겟인 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3040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남성의 활동이 활발한 </a:t>
            </a:r>
            <a:r>
              <a:rPr kumimoji="0" lang="en-US" altLang="ko-KR" sz="20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SNS</a:t>
            </a:r>
            <a:r>
              <a:rPr kumimoji="0" lang="ko-KR" altLang="en-US" sz="20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채널 공략 필수</a:t>
            </a:r>
            <a:endParaRPr kumimoji="0" lang="en-US" altLang="ko-KR" sz="2000" b="0" i="0" u="none" strike="noStrike" kern="1200" cap="none" spc="-10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EC17CF-E1BA-4EFA-B02B-09C54ACEB22A}"/>
              </a:ext>
            </a:extLst>
          </p:cNvPr>
          <p:cNvSpPr/>
          <p:nvPr/>
        </p:nvSpPr>
        <p:spPr>
          <a:xfrm>
            <a:off x="1219201" y="3837057"/>
            <a:ext cx="9763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10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채널별 성과 및 주력타겟의 활용 비중이 높은 매체 집중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4D7B26-9A34-4EAB-9C7C-8C7C7A360C62}"/>
              </a:ext>
            </a:extLst>
          </p:cNvPr>
          <p:cNvSpPr/>
          <p:nvPr/>
        </p:nvSpPr>
        <p:spPr>
          <a:xfrm>
            <a:off x="1276351" y="4377672"/>
            <a:ext cx="5935389" cy="48310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806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-61" normalizeH="0" baseline="0" noProof="0" dirty="0">
                <a:ln w="3175">
                  <a:solidFill>
                    <a:prstClr val="white">
                      <a:alpha val="10000"/>
                    </a:prstClr>
                  </a:solidFill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※ 2019</a:t>
            </a:r>
            <a:r>
              <a:rPr kumimoji="0" lang="ko-KR" altLang="en-US" sz="1100" i="0" u="none" strike="noStrike" kern="0" cap="none" spc="-61" normalizeH="0" baseline="0" noProof="0" dirty="0">
                <a:ln w="3175">
                  <a:solidFill>
                    <a:prstClr val="white">
                      <a:alpha val="10000"/>
                    </a:prstClr>
                  </a:solidFill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년 </a:t>
            </a:r>
            <a:r>
              <a:rPr lang="ko-KR" altLang="en-US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현대해상 다이렉트 집행결과</a:t>
            </a:r>
            <a:r>
              <a:rPr lang="en-US" altLang="ko-KR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, </a:t>
            </a:r>
            <a:r>
              <a:rPr lang="ko-KR" altLang="en-US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네이버 밴드 </a:t>
            </a:r>
            <a:r>
              <a:rPr lang="en-US" altLang="ko-KR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CPA</a:t>
            </a:r>
            <a:r>
              <a:rPr lang="ko-KR" altLang="en-US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 </a:t>
            </a:r>
            <a:r>
              <a:rPr lang="en-US" altLang="ko-KR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9</a:t>
            </a:r>
            <a:r>
              <a:rPr lang="ko-KR" altLang="en-US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만원 </a:t>
            </a:r>
            <a:r>
              <a:rPr lang="en-US" altLang="ko-KR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vs </a:t>
            </a:r>
            <a:r>
              <a:rPr lang="ko-KR" altLang="en-US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페이스북</a:t>
            </a:r>
            <a:r>
              <a:rPr lang="en-US" altLang="ko-KR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(</a:t>
            </a:r>
            <a:r>
              <a:rPr lang="ko-KR" altLang="en-US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인스타그램</a:t>
            </a:r>
            <a:r>
              <a:rPr lang="en-US" altLang="ko-KR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)CPA 5</a:t>
            </a:r>
            <a:r>
              <a:rPr lang="ko-KR" altLang="en-US" sz="1100" kern="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만원</a:t>
            </a:r>
            <a:endParaRPr kumimoji="0" lang="ko-KR" altLang="en-US" sz="1100" i="0" u="none" strike="noStrike" kern="0" cap="none" spc="-61" normalizeH="0" baseline="0" noProof="0" dirty="0">
              <a:ln w="3175">
                <a:solidFill>
                  <a:prstClr val="white">
                    <a:alpha val="10000"/>
                  </a:prstClr>
                </a:solidFill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52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78DD0F-F220-4ED2-B8B3-7DE0056B7AA3}"/>
              </a:ext>
            </a:extLst>
          </p:cNvPr>
          <p:cNvSpPr txBox="1"/>
          <p:nvPr/>
        </p:nvSpPr>
        <p:spPr>
          <a:xfrm>
            <a:off x="695323" y="785063"/>
            <a:ext cx="946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로그인 기반의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SNS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채널은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고객정보 맞춤 타겟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2A22F-80A6-4EC3-8E21-ABD42FDE02A6}"/>
              </a:ext>
            </a:extLst>
          </p:cNvPr>
          <p:cNvSpPr txBox="1"/>
          <p:nvPr/>
        </p:nvSpPr>
        <p:spPr>
          <a:xfrm>
            <a:off x="720493" y="2029838"/>
            <a:ext cx="707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20g" panose="02020603020101020101" pitchFamily="18" charset="-127"/>
                <a:ea typeface="HG꼬딕씨 20g" panose="02020603020101020101" pitchFamily="18" charset="-127"/>
                <a:cs typeface="+mn-cs"/>
              </a:rPr>
              <a:t>고객정보 기반의 맞춤 타겟을 활용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20g" panose="02020603020101020101" pitchFamily="18" charset="-127"/>
                <a:ea typeface="HG꼬딕씨 20g" panose="020206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20g" panose="02020603020101020101" pitchFamily="18" charset="-127"/>
                <a:ea typeface="HG꼬딕씨 20g" panose="02020603020101020101" pitchFamily="18" charset="-127"/>
                <a:cs typeface="+mn-cs"/>
              </a:rPr>
              <a:t>맞춤 유사 타겟까지 확장 운영하고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20g" panose="02020603020101020101" pitchFamily="18" charset="-127"/>
              <a:ea typeface="HG꼬딕씨 20g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20g" panose="02020603020101020101" pitchFamily="18" charset="-127"/>
                <a:ea typeface="HG꼬딕씨 20g" panose="02020603020101020101" pitchFamily="18" charset="-127"/>
                <a:cs typeface="+mn-cs"/>
              </a:rPr>
              <a:t>보험료 계산 가능성이 높은 잠재고객 확보를 위해 정밀 타겟 공략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20g" panose="02020603020101020101" pitchFamily="18" charset="-127"/>
              <a:ea typeface="HG꼬딕씨 20g" panose="02020603020101020101" pitchFamily="18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150F96-ECBD-4EBD-9144-00DE504AF542}"/>
              </a:ext>
            </a:extLst>
          </p:cNvPr>
          <p:cNvSpPr txBox="1"/>
          <p:nvPr/>
        </p:nvSpPr>
        <p:spPr>
          <a:xfrm>
            <a:off x="2673595" y="5470284"/>
            <a:ext cx="427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유사성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1~10%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확대 가능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낮으면 낮을수록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Core-Targeting]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광범위한 타겟팅을 위해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3~5%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타겟 볼륨 확장 운영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EEFB6E-E1A4-4CED-A798-5845E26CF3C1}"/>
              </a:ext>
            </a:extLst>
          </p:cNvPr>
          <p:cNvSpPr txBox="1"/>
          <p:nvPr/>
        </p:nvSpPr>
        <p:spPr>
          <a:xfrm>
            <a:off x="-185763" y="5470284"/>
            <a:ext cx="42778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[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맞춤 타겟 고객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DB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소스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]</a:t>
            </a:r>
          </a:p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웹사이트 방문자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페이지 게시물 참여자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이메일 리스트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171450" marR="0" lvl="0" indent="-17145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전화번호 리스트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4AE62B6-11C6-40DA-B5B9-0E26361556F9}"/>
              </a:ext>
            </a:extLst>
          </p:cNvPr>
          <p:cNvGrpSpPr/>
          <p:nvPr/>
        </p:nvGrpSpPr>
        <p:grpSpPr>
          <a:xfrm>
            <a:off x="1051677" y="3529287"/>
            <a:ext cx="1802921" cy="1802921"/>
            <a:chOff x="2317448" y="2919687"/>
            <a:chExt cx="1802921" cy="1802921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7B79955-B3E4-4D1E-B628-D7349BB435CE}"/>
                </a:ext>
              </a:extLst>
            </p:cNvPr>
            <p:cNvSpPr/>
            <p:nvPr/>
          </p:nvSpPr>
          <p:spPr>
            <a:xfrm>
              <a:off x="2317448" y="2919687"/>
              <a:ext cx="1802921" cy="18029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endParaRPr>
            </a:p>
          </p:txBody>
        </p:sp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020B7CBF-F538-40D6-A73C-B50CD809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2224" y="2995682"/>
              <a:ext cx="1593370" cy="1593370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57105C05-FF48-4BC4-A138-222A502125B3}"/>
              </a:ext>
            </a:extLst>
          </p:cNvPr>
          <p:cNvGrpSpPr/>
          <p:nvPr/>
        </p:nvGrpSpPr>
        <p:grpSpPr>
          <a:xfrm>
            <a:off x="3585191" y="3529287"/>
            <a:ext cx="2454609" cy="1925526"/>
            <a:chOff x="7754431" y="2919687"/>
            <a:chExt cx="2454609" cy="1925526"/>
          </a:xfrm>
        </p:grpSpPr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B6889D3F-2414-47B4-BB51-452820D3305D}"/>
                </a:ext>
              </a:extLst>
            </p:cNvPr>
            <p:cNvSpPr/>
            <p:nvPr/>
          </p:nvSpPr>
          <p:spPr>
            <a:xfrm>
              <a:off x="8014880" y="2919687"/>
              <a:ext cx="1925526" cy="192552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G꼬딕씨_Pro 40g" panose="02020603020101020101" pitchFamily="18" charset="-127"/>
                <a:ea typeface="HG꼬딕씨_Pro 40g" panose="02020603020101020101" pitchFamily="18" charset="-127"/>
                <a:cs typeface="+mn-cs"/>
              </a:endParaRPr>
            </a:p>
          </p:txBody>
        </p:sp>
        <p:pic>
          <p:nvPicPr>
            <p:cNvPr id="109" name="그림 108">
              <a:extLst>
                <a:ext uri="{FF2B5EF4-FFF2-40B4-BE49-F238E27FC236}">
                  <a16:creationId xmlns:a16="http://schemas.microsoft.com/office/drawing/2014/main" id="{028AFA68-2780-4A59-9325-C61627A3E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4431" y="3161823"/>
              <a:ext cx="2454609" cy="1441670"/>
            </a:xfrm>
            <a:prstGeom prst="rect">
              <a:avLst/>
            </a:prstGeom>
          </p:spPr>
        </p:pic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B98228E-6DA0-45C4-84FE-E26BF13FB18E}"/>
              </a:ext>
            </a:extLst>
          </p:cNvPr>
          <p:cNvCxnSpPr/>
          <p:nvPr/>
        </p:nvCxnSpPr>
        <p:spPr>
          <a:xfrm>
            <a:off x="6603223" y="2889250"/>
            <a:ext cx="0" cy="3386797"/>
          </a:xfrm>
          <a:prstGeom prst="line">
            <a:avLst/>
          </a:prstGeom>
          <a:ln w="28575">
            <a:solidFill>
              <a:srgbClr val="034E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더하기 기호 16">
            <a:extLst>
              <a:ext uri="{FF2B5EF4-FFF2-40B4-BE49-F238E27FC236}">
                <a16:creationId xmlns:a16="http://schemas.microsoft.com/office/drawing/2014/main" id="{09A6995C-D4F5-4B27-891B-771464AEFB8D}"/>
              </a:ext>
            </a:extLst>
          </p:cNvPr>
          <p:cNvSpPr/>
          <p:nvPr/>
        </p:nvSpPr>
        <p:spPr>
          <a:xfrm>
            <a:off x="3005227" y="4089934"/>
            <a:ext cx="689784" cy="736707"/>
          </a:xfrm>
          <a:prstGeom prst="mathPlus">
            <a:avLst/>
          </a:prstGeom>
          <a:solidFill>
            <a:srgbClr val="C9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FA991C6-9E65-41A1-94F5-AA814500B5C9}"/>
              </a:ext>
            </a:extLst>
          </p:cNvPr>
          <p:cNvSpPr/>
          <p:nvPr/>
        </p:nvSpPr>
        <p:spPr>
          <a:xfrm>
            <a:off x="6951395" y="3883494"/>
            <a:ext cx="1333323" cy="213950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[3040/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남성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자동차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/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이륜차 보험</a:t>
            </a:r>
            <a:endParaRPr kumimoji="0" lang="en-US" altLang="ko-KR" sz="1100" b="0" i="0" u="none" strike="noStrike" kern="1200" cap="none" spc="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계산 가능성이 높은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타겟군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16007A-5843-4137-AA81-42D86E774DAA}"/>
              </a:ext>
            </a:extLst>
          </p:cNvPr>
          <p:cNvSpPr/>
          <p:nvPr/>
        </p:nvSpPr>
        <p:spPr>
          <a:xfrm>
            <a:off x="6951395" y="3555576"/>
            <a:ext cx="1333323" cy="264987"/>
          </a:xfrm>
          <a:prstGeom prst="rect">
            <a:avLst/>
          </a:prstGeom>
          <a:solidFill>
            <a:srgbClr val="C9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타겟 연령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/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성별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6304EB-8FA6-48FB-80D9-772FB401FF99}"/>
              </a:ext>
            </a:extLst>
          </p:cNvPr>
          <p:cNvSpPr/>
          <p:nvPr/>
        </p:nvSpPr>
        <p:spPr>
          <a:xfrm>
            <a:off x="8892578" y="3555575"/>
            <a:ext cx="2572983" cy="264987"/>
          </a:xfrm>
          <a:prstGeom prst="rect">
            <a:avLst/>
          </a:prstGeom>
          <a:solidFill>
            <a:srgbClr val="C9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관심사 타겟 세분화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3868B0B-9D2C-4C85-91FF-CCE4B88867C2}"/>
              </a:ext>
            </a:extLst>
          </p:cNvPr>
          <p:cNvSpPr/>
          <p:nvPr/>
        </p:nvSpPr>
        <p:spPr>
          <a:xfrm>
            <a:off x="8892578" y="3877422"/>
            <a:ext cx="1218015" cy="10021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[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경쟁사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KB, DB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현대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한화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9E056AF-A532-4F9A-8DB6-3F72A011B047}"/>
              </a:ext>
            </a:extLst>
          </p:cNvPr>
          <p:cNvSpPr/>
          <p:nvPr/>
        </p:nvSpPr>
        <p:spPr>
          <a:xfrm>
            <a:off x="10247551" y="3882651"/>
            <a:ext cx="1218015" cy="10021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[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취미 및 활동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자동차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전기차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오토바이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A8ACB7-3AA9-4B21-9749-B34E942C8111}"/>
              </a:ext>
            </a:extLst>
          </p:cNvPr>
          <p:cNvSpPr/>
          <p:nvPr/>
        </p:nvSpPr>
        <p:spPr>
          <a:xfrm>
            <a:off x="8892578" y="5020887"/>
            <a:ext cx="1218015" cy="10021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[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금융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모바일결제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뱅킹</a:t>
            </a:r>
            <a:endParaRPr kumimoji="0" lang="en-US" altLang="ko-KR" sz="1100" b="0" i="0" u="none" strike="noStrike" kern="1200" cap="none" spc="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카드정보 등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0297E7-966F-4380-824F-F10554684D1D}"/>
              </a:ext>
            </a:extLst>
          </p:cNvPr>
          <p:cNvSpPr/>
          <p:nvPr/>
        </p:nvSpPr>
        <p:spPr>
          <a:xfrm>
            <a:off x="10247551" y="5026116"/>
            <a:ext cx="1218015" cy="100211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[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여행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국내여행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관광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캠핑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자동차렌트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23728F9A-508A-4219-9506-1CD8C66FBEA9}"/>
              </a:ext>
            </a:extLst>
          </p:cNvPr>
          <p:cNvSpPr/>
          <p:nvPr/>
        </p:nvSpPr>
        <p:spPr>
          <a:xfrm>
            <a:off x="8477966" y="4563402"/>
            <a:ext cx="277654" cy="52647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A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7596E5-67D6-4CD8-9C90-E7A50FA1BAED}"/>
              </a:ext>
            </a:extLst>
          </p:cNvPr>
          <p:cNvSpPr txBox="1"/>
          <p:nvPr/>
        </p:nvSpPr>
        <p:spPr>
          <a:xfrm>
            <a:off x="6756340" y="2979182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픽셀 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모수를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 활용한 정밀 타겟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’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E99F68-25B1-45D6-9C50-5A8A21B86508}"/>
              </a:ext>
            </a:extLst>
          </p:cNvPr>
          <p:cNvSpPr txBox="1"/>
          <p:nvPr/>
        </p:nvSpPr>
        <p:spPr>
          <a:xfrm>
            <a:off x="-624847" y="2979182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고객정보를 활용한 맞춤 타겟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’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FC2B7-82D5-4762-A5F3-8908BC8AA69A}"/>
              </a:ext>
            </a:extLst>
          </p:cNvPr>
          <p:cNvSpPr txBox="1"/>
          <p:nvPr/>
        </p:nvSpPr>
        <p:spPr>
          <a:xfrm>
            <a:off x="2230419" y="2999847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맞춤타겟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 기반 유사 타겟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’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424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78DD0F-F220-4ED2-B8B3-7DE0056B7AA3}"/>
              </a:ext>
            </a:extLst>
          </p:cNvPr>
          <p:cNvSpPr txBox="1"/>
          <p:nvPr/>
        </p:nvSpPr>
        <p:spPr>
          <a:xfrm>
            <a:off x="695323" y="785063"/>
            <a:ext cx="946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ko-KR" altLang="en-US" sz="3600" dirty="0">
                <a:solidFill>
                  <a:prstClr val="black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기존 관심사 타겟팅에서</a:t>
            </a:r>
          </a:p>
          <a:p>
            <a:pPr lvl="0"/>
            <a:r>
              <a:rPr lang="ko-KR" altLang="en-US" sz="3600" dirty="0">
                <a:solidFill>
                  <a:prstClr val="black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‘생애주기’ 맞춤 타겟팅으로 고도화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28131C-86CC-484F-A22A-DF7DC4A40C82}"/>
              </a:ext>
            </a:extLst>
          </p:cNvPr>
          <p:cNvSpPr/>
          <p:nvPr/>
        </p:nvSpPr>
        <p:spPr>
          <a:xfrm>
            <a:off x="2088127" y="4057496"/>
            <a:ext cx="756000" cy="1916380"/>
          </a:xfrm>
          <a:prstGeom prst="rect">
            <a:avLst/>
          </a:prstGeom>
          <a:solidFill>
            <a:srgbClr val="50C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446F2C4-C3C1-4ADE-8F67-103B6E57E475}"/>
              </a:ext>
            </a:extLst>
          </p:cNvPr>
          <p:cNvSpPr/>
          <p:nvPr/>
        </p:nvSpPr>
        <p:spPr>
          <a:xfrm>
            <a:off x="3311833" y="4559300"/>
            <a:ext cx="756000" cy="1414576"/>
          </a:xfrm>
          <a:prstGeom prst="rect">
            <a:avLst/>
          </a:prstGeom>
          <a:solidFill>
            <a:srgbClr val="85D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50D99B-8AF5-4C52-895A-B6AF3E5824FF}"/>
              </a:ext>
            </a:extLst>
          </p:cNvPr>
          <p:cNvSpPr txBox="1"/>
          <p:nvPr/>
        </p:nvSpPr>
        <p:spPr>
          <a:xfrm>
            <a:off x="1891161" y="5984459"/>
            <a:ext cx="114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연령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+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관심사 타겟팅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323538-1AF3-43B3-A659-C84AB0BD5AAA}"/>
              </a:ext>
            </a:extLst>
          </p:cNvPr>
          <p:cNvSpPr txBox="1"/>
          <p:nvPr/>
        </p:nvSpPr>
        <p:spPr>
          <a:xfrm>
            <a:off x="3114867" y="5984459"/>
            <a:ext cx="1149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생애주기 타겟팅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B93F6AE6-2EF0-477C-84C4-8B3F21FE79B6}"/>
              </a:ext>
            </a:extLst>
          </p:cNvPr>
          <p:cNvCxnSpPr/>
          <p:nvPr/>
        </p:nvCxnSpPr>
        <p:spPr>
          <a:xfrm>
            <a:off x="1686117" y="5973876"/>
            <a:ext cx="2806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화살표: 오른쪽 55">
            <a:extLst>
              <a:ext uri="{FF2B5EF4-FFF2-40B4-BE49-F238E27FC236}">
                <a16:creationId xmlns:a16="http://schemas.microsoft.com/office/drawing/2014/main" id="{2A085688-24BF-44DF-8EE8-08554A3CD5B4}"/>
              </a:ext>
            </a:extLst>
          </p:cNvPr>
          <p:cNvSpPr/>
          <p:nvPr/>
        </p:nvSpPr>
        <p:spPr>
          <a:xfrm rot="1788984">
            <a:off x="2560185" y="4278979"/>
            <a:ext cx="1110768" cy="259726"/>
          </a:xfrm>
          <a:prstGeom prst="rightArrow">
            <a:avLst/>
          </a:prstGeom>
          <a:solidFill>
            <a:srgbClr val="924F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65D648-955C-421F-A08C-0D07B4BC8B89}"/>
              </a:ext>
            </a:extLst>
          </p:cNvPr>
          <p:cNvSpPr txBox="1"/>
          <p:nvPr/>
        </p:nvSpPr>
        <p:spPr>
          <a:xfrm>
            <a:off x="2891540" y="4101820"/>
            <a:ext cx="9541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26%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HG꼬딕씨 80g" panose="02020603020101020101" pitchFamily="18" charset="-127"/>
                <a:ea typeface="HG꼬딕씨 80g" panose="02020603020101020101" pitchFamily="18" charset="-127"/>
                <a:cs typeface="+mn-cs"/>
              </a:rPr>
              <a:t>절감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0F80E6-F57F-4A0D-B49C-823276B1A92D}"/>
              </a:ext>
            </a:extLst>
          </p:cNvPr>
          <p:cNvSpPr txBox="1"/>
          <p:nvPr/>
        </p:nvSpPr>
        <p:spPr>
          <a:xfrm>
            <a:off x="2756917" y="6258637"/>
            <a:ext cx="18101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(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출처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: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내부 금융 업종 기 집행 사례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)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5076AB7C-F24F-4D1B-AA12-63D05CEBA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584" y="3682181"/>
            <a:ext cx="507000" cy="463258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21028BDB-895D-43DF-B020-FB681A6AD94C}"/>
              </a:ext>
            </a:extLst>
          </p:cNvPr>
          <p:cNvGrpSpPr/>
          <p:nvPr/>
        </p:nvGrpSpPr>
        <p:grpSpPr>
          <a:xfrm>
            <a:off x="6921592" y="4443999"/>
            <a:ext cx="720000" cy="729653"/>
            <a:chOff x="2575903" y="4484337"/>
            <a:chExt cx="583242" cy="55575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A7D11D1-CA20-4A58-86F1-08F90C19778D}"/>
                </a:ext>
              </a:extLst>
            </p:cNvPr>
            <p:cNvSpPr/>
            <p:nvPr/>
          </p:nvSpPr>
          <p:spPr>
            <a:xfrm>
              <a:off x="2683734" y="4484337"/>
              <a:ext cx="391065" cy="5557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B49DDF81-CDA2-4C27-9987-138F9385D9ED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5903" y="4484337"/>
              <a:ext cx="583242" cy="548399"/>
            </a:xfrm>
            <a:prstGeom prst="rect">
              <a:avLst/>
            </a:prstGeom>
          </p:spPr>
        </p:pic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3C1955D-4E70-46E6-A8C4-499DCB416193}"/>
              </a:ext>
            </a:extLst>
          </p:cNvPr>
          <p:cNvSpPr/>
          <p:nvPr/>
        </p:nvSpPr>
        <p:spPr>
          <a:xfrm>
            <a:off x="8161247" y="4127809"/>
            <a:ext cx="910761" cy="2812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 err="1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스무살</a:t>
            </a: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425B9FA-A3E6-4EF6-98EE-B8F8755A7DB7}"/>
              </a:ext>
            </a:extLst>
          </p:cNvPr>
          <p:cNvSpPr/>
          <p:nvPr/>
        </p:nvSpPr>
        <p:spPr>
          <a:xfrm>
            <a:off x="9547061" y="4127809"/>
            <a:ext cx="910761" cy="2812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입사</a:t>
            </a: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5EE86C7-45FE-447A-A215-AF2D39033506}"/>
              </a:ext>
            </a:extLst>
          </p:cNvPr>
          <p:cNvSpPr txBox="1"/>
          <p:nvPr/>
        </p:nvSpPr>
        <p:spPr>
          <a:xfrm>
            <a:off x="7860888" y="4444241"/>
            <a:ext cx="1540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운전면허 취득</a:t>
            </a: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차에 대한 관심 증가</a:t>
            </a: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321A7BF4-0E07-4192-B972-017862F7D8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72" y="4827870"/>
            <a:ext cx="507000" cy="46325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2E57A85A-7520-4F2E-9D55-B3EE207B2067}"/>
              </a:ext>
            </a:extLst>
          </p:cNvPr>
          <p:cNvSpPr txBox="1"/>
          <p:nvPr/>
        </p:nvSpPr>
        <p:spPr>
          <a:xfrm>
            <a:off x="9232245" y="4444241"/>
            <a:ext cx="1540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출퇴근용 차량 탐색</a:t>
            </a: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신차구매 니즈 증가</a:t>
            </a: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4475E2-B260-4985-97D4-4F44443E13B9}"/>
              </a:ext>
            </a:extLst>
          </p:cNvPr>
          <p:cNvSpPr/>
          <p:nvPr/>
        </p:nvSpPr>
        <p:spPr>
          <a:xfrm>
            <a:off x="8183657" y="5281045"/>
            <a:ext cx="910761" cy="2812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출산</a:t>
            </a: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1FBF4BF-9CCC-4203-A05C-ABA79DB21D29}"/>
              </a:ext>
            </a:extLst>
          </p:cNvPr>
          <p:cNvSpPr/>
          <p:nvPr/>
        </p:nvSpPr>
        <p:spPr>
          <a:xfrm>
            <a:off x="9569471" y="5281045"/>
            <a:ext cx="910761" cy="2812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결혼</a:t>
            </a: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69EBC27-DBA7-40A1-A103-1CD5483BB815}"/>
              </a:ext>
            </a:extLst>
          </p:cNvPr>
          <p:cNvSpPr txBox="1"/>
          <p:nvPr/>
        </p:nvSpPr>
        <p:spPr>
          <a:xfrm>
            <a:off x="7883298" y="5597477"/>
            <a:ext cx="1540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상위 차종 구매 가능</a:t>
            </a: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자녀할인특약 관심 증가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627CD29-0DA8-45E1-9D45-CD1EA491D4F9}"/>
              </a:ext>
            </a:extLst>
          </p:cNvPr>
          <p:cNvSpPr txBox="1"/>
          <p:nvPr/>
        </p:nvSpPr>
        <p:spPr>
          <a:xfrm>
            <a:off x="9254655" y="5597477"/>
            <a:ext cx="16585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운전자 범위 변경</a:t>
            </a:r>
            <a:endParaRPr kumimoji="0" lang="en-US" altLang="ko-KR" sz="1100" b="0" i="0" u="none" strike="noStrike" kern="1200" cap="none" spc="-150" normalizeH="0" baseline="0" noProof="0" dirty="0">
              <a:ln>
                <a:solidFill>
                  <a:srgbClr val="00355F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-150" normalizeH="0" baseline="0" noProof="0" dirty="0">
                <a:ln>
                  <a:solidFill>
                    <a:srgbClr val="00355F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추가 차량구매 가능성 증가</a:t>
            </a: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6D0380C0-E45B-4EF6-8414-90C9E2AA6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941" y="3664551"/>
            <a:ext cx="507000" cy="463258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F350A4F7-B552-4E2B-9FEF-F0B7EE3C3B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34" y="4809515"/>
            <a:ext cx="527088" cy="48161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9E5B7CC-1F7C-4393-99C2-2A74A361ABD6}"/>
              </a:ext>
            </a:extLst>
          </p:cNvPr>
          <p:cNvSpPr txBox="1"/>
          <p:nvPr/>
        </p:nvSpPr>
        <p:spPr>
          <a:xfrm>
            <a:off x="7779887" y="6118546"/>
            <a:ext cx="298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#.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로그인 기반 데모 정보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,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콘텐츠 게시물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,</a:t>
            </a: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 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유튜브 시청이력 등 자체 플랫폼 내 유저의 생애 이벤트분석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54E245-C39A-4FBE-B30E-C7ABB23B3CFB}"/>
              </a:ext>
            </a:extLst>
          </p:cNvPr>
          <p:cNvSpPr txBox="1"/>
          <p:nvPr/>
        </p:nvSpPr>
        <p:spPr>
          <a:xfrm>
            <a:off x="720493" y="2029838"/>
            <a:ext cx="707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고객 니즈와 혜택 매칭으로 타겟 접점 확대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HG꼬딕씨 20g" panose="02020603020101020101" pitchFamily="18" charset="-127"/>
              <a:ea typeface="HG꼬딕씨 20g" panose="02020603020101020101" pitchFamily="18" charset="-127"/>
            </a:endParaRPr>
          </a:p>
          <a:p>
            <a:pPr lvl="0">
              <a:defRPr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다양한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data 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분석을 통해 유저의 생애 이벤트 분석 및 적용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D542BA6-3F24-4054-ADD9-141CA9FA5F4B}"/>
              </a:ext>
            </a:extLst>
          </p:cNvPr>
          <p:cNvCxnSpPr/>
          <p:nvPr/>
        </p:nvCxnSpPr>
        <p:spPr>
          <a:xfrm>
            <a:off x="6087811" y="2889244"/>
            <a:ext cx="0" cy="3386797"/>
          </a:xfrm>
          <a:prstGeom prst="line">
            <a:avLst/>
          </a:prstGeom>
          <a:ln w="28575">
            <a:solidFill>
              <a:srgbClr val="034E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14D1107-8871-452F-A3FE-59D0E61DBA33}"/>
              </a:ext>
            </a:extLst>
          </p:cNvPr>
          <p:cNvSpPr txBox="1"/>
          <p:nvPr/>
        </p:nvSpPr>
        <p:spPr>
          <a:xfrm>
            <a:off x="6756340" y="2979182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생애주기 맞춤 전술로 접근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!’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964C0F-94BB-4DA8-AAE3-1C57AADB66BB}"/>
              </a:ext>
            </a:extLst>
          </p:cNvPr>
          <p:cNvSpPr txBox="1"/>
          <p:nvPr/>
        </p:nvSpPr>
        <p:spPr>
          <a:xfrm>
            <a:off x="463108" y="2981014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관심사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VS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생애주기 타겟팅 전환단가 비교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’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59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78DD0F-F220-4ED2-B8B3-7DE0056B7AA3}"/>
              </a:ext>
            </a:extLst>
          </p:cNvPr>
          <p:cNvSpPr txBox="1"/>
          <p:nvPr/>
        </p:nvSpPr>
        <p:spPr>
          <a:xfrm>
            <a:off x="695323" y="785063"/>
            <a:ext cx="946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타겟 정의 및 미디어 </a:t>
            </a:r>
            <a:r>
              <a:rPr kumimoji="0" lang="ko-KR" altLang="en-US" sz="3600" b="0" i="0" u="none" strike="noStrike" kern="1200" cap="none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매칭을</a:t>
            </a:r>
            <a:r>
              <a:rPr kumimoji="0" lang="ko-KR" altLang="en-US" sz="3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 통해</a:t>
            </a:r>
            <a:endParaRPr kumimoji="0" lang="en-US" altLang="ko-KR" sz="3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dirty="0">
                <a:solidFill>
                  <a:prstClr val="black"/>
                </a:solidFill>
                <a:latin typeface="HG꼬딕씨 99g" panose="02020603020101020101" pitchFamily="18" charset="-127"/>
                <a:ea typeface="HG꼬딕씨 99g" panose="02020603020101020101" pitchFamily="18" charset="-127"/>
              </a:rPr>
              <a:t>전환성과 증대</a:t>
            </a:r>
            <a:endParaRPr kumimoji="0" lang="ko-KR" altLang="en-US" sz="3600" b="0" i="0" u="none" strike="noStrike" kern="1200" cap="none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99g" panose="02020603020101020101" pitchFamily="18" charset="-127"/>
              <a:ea typeface="HG꼬딕씨 99g" panose="02020603020101020101" pitchFamily="18" charset="-127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CBCE1B-7DE9-4B28-92FF-9E629B2A35FC}"/>
              </a:ext>
            </a:extLst>
          </p:cNvPr>
          <p:cNvSpPr txBox="1"/>
          <p:nvPr/>
        </p:nvSpPr>
        <p:spPr>
          <a:xfrm>
            <a:off x="6417001" y="3769897"/>
            <a:ext cx="130284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여행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렌터카 서비스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가계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재테크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인터넷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통신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자동차쇼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자동차 쇼핑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연료절약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성능비교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모터스포츠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익스트림 스포츠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야외활동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750EFE-3875-4A25-A889-A6EF2AABF082}"/>
              </a:ext>
            </a:extLst>
          </p:cNvPr>
          <p:cNvSpPr txBox="1"/>
          <p:nvPr/>
        </p:nvSpPr>
        <p:spPr>
          <a:xfrm>
            <a:off x="7741949" y="3769897"/>
            <a:ext cx="1302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여행 애호가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렌터카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레저용 차량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경제적인 쇼핑객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DIY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족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고성능 자동차 애호가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자동차 부품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&gt;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수리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운전 및 레이싱 게임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스포츠애호가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스릴애호가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하이브리드 애호가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F77227-D9B3-4F56-96A1-DCAC7C529D7D}"/>
              </a:ext>
            </a:extLst>
          </p:cNvPr>
          <p:cNvSpPr txBox="1"/>
          <p:nvPr/>
        </p:nvSpPr>
        <p:spPr>
          <a:xfrm>
            <a:off x="9046437" y="3769897"/>
            <a:ext cx="13028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여행 관련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국내 여행 관련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기혼여성 인기 드라마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가정식 레시피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자동차 성능 비교 영상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가성비 우수 외제차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자동차 연비 비교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레이싱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스피드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모터 스포츠 관련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차량 관리 노하우 관련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1F62AB-E25F-48B0-90E2-3C1E517996AF}"/>
              </a:ext>
            </a:extLst>
          </p:cNvPr>
          <p:cNvSpPr txBox="1"/>
          <p:nvPr/>
        </p:nvSpPr>
        <p:spPr>
          <a:xfrm>
            <a:off x="10357874" y="3769897"/>
            <a:ext cx="13028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렌터카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카쉐어링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 업체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대형마트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백화점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신차 관련 키워드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자동차 연비 비교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운전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레이싱 게임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스포츠카명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레이싱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/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모터 스포츠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‘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속도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’, ‘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추월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‘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블랙박스 관련 단어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네비게이션 관련 단어</a:t>
            </a:r>
            <a:endParaRPr kumimoji="0" lang="en-US" altLang="ko-KR" sz="10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C77FFEA-2AD4-4407-B11B-42CA75E3F33F}"/>
              </a:ext>
            </a:extLst>
          </p:cNvPr>
          <p:cNvCxnSpPr/>
          <p:nvPr/>
        </p:nvCxnSpPr>
        <p:spPr>
          <a:xfrm>
            <a:off x="7694446" y="3499729"/>
            <a:ext cx="0" cy="28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4C5843B4-82B0-4947-86F9-7BD00B74C604}"/>
              </a:ext>
            </a:extLst>
          </p:cNvPr>
          <p:cNvCxnSpPr/>
          <p:nvPr/>
        </p:nvCxnSpPr>
        <p:spPr>
          <a:xfrm>
            <a:off x="9044793" y="3499729"/>
            <a:ext cx="0" cy="28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9D3B7529-DADA-4539-9F79-E33084CB4BED}"/>
              </a:ext>
            </a:extLst>
          </p:cNvPr>
          <p:cNvCxnSpPr/>
          <p:nvPr/>
        </p:nvCxnSpPr>
        <p:spPr>
          <a:xfrm>
            <a:off x="10358689" y="3514112"/>
            <a:ext cx="0" cy="2808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9E63A72-DE6D-4907-993D-1CD7DCF3AE93}"/>
              </a:ext>
            </a:extLst>
          </p:cNvPr>
          <p:cNvSpPr txBox="1"/>
          <p:nvPr/>
        </p:nvSpPr>
        <p:spPr>
          <a:xfrm>
            <a:off x="6397951" y="3482772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주제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B439B-19C1-4C4D-A220-BEB1EAAD8F63}"/>
              </a:ext>
            </a:extLst>
          </p:cNvPr>
          <p:cNvSpPr txBox="1"/>
          <p:nvPr/>
        </p:nvSpPr>
        <p:spPr>
          <a:xfrm>
            <a:off x="7741949" y="3482772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관심사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EED669F-3D25-4C54-89AC-B4AA44CEAC1F}"/>
              </a:ext>
            </a:extLst>
          </p:cNvPr>
          <p:cNvSpPr txBox="1"/>
          <p:nvPr/>
        </p:nvSpPr>
        <p:spPr>
          <a:xfrm>
            <a:off x="9046437" y="3482772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컨텐츠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채널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5CEBF4-A690-426C-9366-7B6F336EDC58}"/>
              </a:ext>
            </a:extLst>
          </p:cNvPr>
          <p:cNvSpPr txBox="1"/>
          <p:nvPr/>
        </p:nvSpPr>
        <p:spPr>
          <a:xfrm>
            <a:off x="10357874" y="3482772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키워드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72D80E-6C23-464C-B67A-1B4BA05EBBE8}"/>
              </a:ext>
            </a:extLst>
          </p:cNvPr>
          <p:cNvSpPr txBox="1"/>
          <p:nvPr/>
        </p:nvSpPr>
        <p:spPr>
          <a:xfrm>
            <a:off x="720493" y="2029838"/>
            <a:ext cx="7077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20g" panose="02020603020101020101" pitchFamily="18" charset="-127"/>
                <a:ea typeface="HG꼬딕씨 20g" panose="02020603020101020101" pitchFamily="18" charset="-127"/>
              </a:rPr>
              <a:t>20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세</a:t>
            </a:r>
            <a:r>
              <a:rPr kumimoji="0" lang="ko-KR" altLang="en-US" sz="1400" b="0" i="0" u="none" strike="noStrike" kern="1200" cap="none" normalizeH="0" baseline="0" noProof="0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20g" panose="02020603020101020101" pitchFamily="18" charset="-127"/>
                <a:ea typeface="HG꼬딕씨 20g" panose="02020603020101020101" pitchFamily="18" charset="-127"/>
              </a:rPr>
              <a:t>부터</a:t>
            </a:r>
            <a:r>
              <a:rPr kumimoji="0" lang="ko-KR" altLang="en-US" sz="1400" b="0" i="0" u="none" strike="noStrike" kern="1200" cap="none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20g" panose="02020603020101020101" pitchFamily="18" charset="-127"/>
                <a:ea typeface="HG꼬딕씨 20g" panose="02020603020101020101" pitchFamily="18" charset="-127"/>
              </a:rPr>
              <a:t> </a:t>
            </a:r>
            <a:r>
              <a:rPr kumimoji="0" lang="en-US" altLang="ko-KR" sz="1400" b="0" i="0" u="none" strike="noStrike" kern="1200" cap="none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20g" panose="02020603020101020101" pitchFamily="18" charset="-127"/>
                <a:ea typeface="HG꼬딕씨 20g" panose="02020603020101020101" pitchFamily="18" charset="-127"/>
              </a:rPr>
              <a:t>40</a:t>
            </a:r>
            <a:r>
              <a:rPr kumimoji="0" lang="ko-KR" altLang="en-US" sz="1400" b="0" i="0" u="none" strike="noStrike" kern="1200" cap="none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20g" panose="02020603020101020101" pitchFamily="18" charset="-127"/>
                <a:ea typeface="HG꼬딕씨 20g" panose="02020603020101020101" pitchFamily="18" charset="-127"/>
              </a:rPr>
              <a:t>세까지 연령별 타겟 세그먼트 정의</a:t>
            </a:r>
            <a:endParaRPr kumimoji="0" lang="en-US" altLang="ko-KR" sz="1400" b="0" i="0" u="none" strike="noStrike" kern="1200" cap="none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20g" panose="02020603020101020101" pitchFamily="18" charset="-127"/>
              <a:ea typeface="HG꼬딕씨 20g" panose="02020603020101020101" pitchFamily="18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주제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관심사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HG꼬딕씨 20g" panose="02020603020101020101" pitchFamily="18" charset="-127"/>
                <a:ea typeface="HG꼬딕씨 20g" panose="02020603020101020101" pitchFamily="18" charset="-127"/>
              </a:rPr>
              <a:t>컨텐츠 및 키워드 등의 다양한 미디어 매칭기법 적용</a:t>
            </a:r>
            <a:endParaRPr kumimoji="0" lang="en-US" altLang="ko-KR" sz="1400" b="0" i="0" u="none" strike="noStrike" kern="1200" cap="none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20g" panose="02020603020101020101" pitchFamily="18" charset="-127"/>
              <a:ea typeface="HG꼬딕씨 20g" panose="020206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1E7213-8A32-4E40-BF3E-5680EC19CB1B}"/>
              </a:ext>
            </a:extLst>
          </p:cNvPr>
          <p:cNvSpPr txBox="1"/>
          <p:nvPr/>
        </p:nvSpPr>
        <p:spPr>
          <a:xfrm>
            <a:off x="1142474" y="4911005"/>
            <a:ext cx="13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낮은 연령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국내 여행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렌터카 이용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타인명의 차량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5843C-BC04-4ED3-A5C9-97881CD5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53" y="3687732"/>
            <a:ext cx="405136" cy="405136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D08B6434-481B-41A7-96ED-24BF31E26FD7}"/>
              </a:ext>
            </a:extLst>
          </p:cNvPr>
          <p:cNvSpPr txBox="1"/>
          <p:nvPr/>
        </p:nvSpPr>
        <p:spPr>
          <a:xfrm>
            <a:off x="1141499" y="4148158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34EA2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단기가입자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34EA2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AE1E3BC-629F-47E6-93CF-C7443D023075}"/>
              </a:ext>
            </a:extLst>
          </p:cNvPr>
          <p:cNvSpPr txBox="1"/>
          <p:nvPr/>
        </p:nvSpPr>
        <p:spPr>
          <a:xfrm>
            <a:off x="1141499" y="4471593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20~29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FC2D43-2A9F-48D5-A716-B70BB3B77EE5}"/>
              </a:ext>
            </a:extLst>
          </p:cNvPr>
          <p:cNvSpPr txBox="1"/>
          <p:nvPr/>
        </p:nvSpPr>
        <p:spPr>
          <a:xfrm>
            <a:off x="2522461" y="4148158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34EA2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사회초년생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34EA2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BB26256-C439-40FB-BBCC-BCE96E9AE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83" y="3687732"/>
            <a:ext cx="406800" cy="4068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0F9D036A-4D98-4F69-8D0C-3FBEF8F0ACCF}"/>
              </a:ext>
            </a:extLst>
          </p:cNvPr>
          <p:cNvSpPr txBox="1"/>
          <p:nvPr/>
        </p:nvSpPr>
        <p:spPr>
          <a:xfrm>
            <a:off x="2522461" y="4471593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25~29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2450DA-0073-4172-A33C-0AC4BA2C519F}"/>
              </a:ext>
            </a:extLst>
          </p:cNvPr>
          <p:cNvSpPr txBox="1"/>
          <p:nvPr/>
        </p:nvSpPr>
        <p:spPr>
          <a:xfrm>
            <a:off x="3903424" y="4148158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34EA2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자녀 양육자</a:t>
            </a:r>
            <a:endParaRPr kumimoji="0" lang="en-US" altLang="ko-KR" sz="1200" b="1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34EA2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3BB9D20-EB07-4DD5-9563-6FF866234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46" y="3687732"/>
            <a:ext cx="406800" cy="4068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0DEE7D53-DFD3-4972-9720-E688F9F54671}"/>
              </a:ext>
            </a:extLst>
          </p:cNvPr>
          <p:cNvSpPr txBox="1"/>
          <p:nvPr/>
        </p:nvSpPr>
        <p:spPr>
          <a:xfrm>
            <a:off x="3903424" y="4471593"/>
            <a:ext cx="1302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30~40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B86C14D-2070-441F-AD03-2278F54466AF}"/>
              </a:ext>
            </a:extLst>
          </p:cNvPr>
          <p:cNvSpPr txBox="1"/>
          <p:nvPr/>
        </p:nvSpPr>
        <p:spPr>
          <a:xfrm>
            <a:off x="3947126" y="4911005"/>
            <a:ext cx="17355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잦은 마트 이용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육아 용품 구매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육아 관련 사이트 방문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자녀 어린이집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12E44A-9A4A-4A5A-BC16-36EA17D80D03}"/>
              </a:ext>
            </a:extLst>
          </p:cNvPr>
          <p:cNvSpPr txBox="1"/>
          <p:nvPr/>
        </p:nvSpPr>
        <p:spPr>
          <a:xfrm>
            <a:off x="2516015" y="4911005"/>
            <a:ext cx="13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대중교통 이용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점심시간 커피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오픈마켓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무이자 할부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232834F-05F2-4E2B-807A-28C995351962}"/>
              </a:ext>
            </a:extLst>
          </p:cNvPr>
          <p:cNvCxnSpPr/>
          <p:nvPr/>
        </p:nvCxnSpPr>
        <p:spPr>
          <a:xfrm>
            <a:off x="6087811" y="2889244"/>
            <a:ext cx="0" cy="3386797"/>
          </a:xfrm>
          <a:prstGeom prst="line">
            <a:avLst/>
          </a:prstGeom>
          <a:ln w="28575">
            <a:solidFill>
              <a:srgbClr val="034E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1C1834-0283-43EB-9E11-EBCD96528504}"/>
              </a:ext>
            </a:extLst>
          </p:cNvPr>
          <p:cNvSpPr txBox="1"/>
          <p:nvPr/>
        </p:nvSpPr>
        <p:spPr>
          <a:xfrm>
            <a:off x="6756340" y="2979182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미디어 매칭 기법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’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91BDB-5414-4E7D-97AD-8AB74826FDC3}"/>
              </a:ext>
            </a:extLst>
          </p:cNvPr>
          <p:cNvSpPr txBox="1"/>
          <p:nvPr/>
        </p:nvSpPr>
        <p:spPr>
          <a:xfrm>
            <a:off x="463108" y="2981014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타겟 세그먼트 정의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’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14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78DD0F-F220-4ED2-B8B3-7DE0056B7AA3}"/>
              </a:ext>
            </a:extLst>
          </p:cNvPr>
          <p:cNvSpPr txBox="1"/>
          <p:nvPr/>
        </p:nvSpPr>
        <p:spPr>
          <a:xfrm>
            <a:off x="695323" y="785063"/>
            <a:ext cx="946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‘</a:t>
            </a:r>
            <a:r>
              <a:rPr kumimoji="0" lang="ko-KR" altLang="en-US" sz="3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생애주기</a:t>
            </a:r>
            <a:r>
              <a:rPr kumimoji="0" lang="en-US" altLang="ko-KR" sz="3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 </a:t>
            </a:r>
            <a:r>
              <a:rPr kumimoji="0" lang="ko-KR" altLang="en-US" sz="3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타겟팅</a:t>
            </a:r>
            <a:r>
              <a:rPr kumimoji="0" lang="en-US" altLang="ko-KR" sz="3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’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99g" panose="02020603020101020101" pitchFamily="18" charset="-127"/>
                <a:ea typeface="HG꼬딕씨 99g" panose="02020603020101020101" pitchFamily="18" charset="-127"/>
                <a:cs typeface="+mn-cs"/>
              </a:rPr>
              <a:t>소재 예시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A8D5F4-DE33-4C9E-A411-89C68606F241}"/>
              </a:ext>
            </a:extLst>
          </p:cNvPr>
          <p:cNvSpPr txBox="1"/>
          <p:nvPr/>
        </p:nvSpPr>
        <p:spPr>
          <a:xfrm>
            <a:off x="1889026" y="3048357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운전면허 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3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수했네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보험까진 모르겠네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삼성화재 다이렉트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96975-D214-4524-8252-5B1B01AE12B9}"/>
              </a:ext>
            </a:extLst>
          </p:cNvPr>
          <p:cNvSpPr txBox="1"/>
          <p:nvPr/>
        </p:nvSpPr>
        <p:spPr>
          <a:xfrm>
            <a:off x="1889029" y="4080195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첫 주행이 두려울 때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#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다이렉트자동차보험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1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등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A3BB59C-A64D-4623-A4FA-7EAAA021B84A}"/>
              </a:ext>
            </a:extLst>
          </p:cNvPr>
          <p:cNvSpPr txBox="1"/>
          <p:nvPr/>
        </p:nvSpPr>
        <p:spPr>
          <a:xfrm>
            <a:off x="1889026" y="5112033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자동차보험 뭐가 뭔지 모르겠다면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#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삼성화재다이렉트에게물어봐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A183BE0-E497-4AFE-B500-C5B6482341E9}"/>
              </a:ext>
            </a:extLst>
          </p:cNvPr>
          <p:cNvSpPr/>
          <p:nvPr/>
        </p:nvSpPr>
        <p:spPr>
          <a:xfrm>
            <a:off x="1889026" y="2434946"/>
            <a:ext cx="2296408" cy="409573"/>
          </a:xfrm>
          <a:prstGeom prst="roundRect">
            <a:avLst/>
          </a:prstGeom>
          <a:solidFill>
            <a:srgbClr val="50C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스무살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CB799F-30D9-48EB-9EE0-96B6961DA76B}"/>
              </a:ext>
            </a:extLst>
          </p:cNvPr>
          <p:cNvSpPr txBox="1"/>
          <p:nvPr/>
        </p:nvSpPr>
        <p:spPr>
          <a:xfrm>
            <a:off x="4287960" y="3048357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출퇴근용 차뽑았네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지켜줘라 내첫재산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삼성화재 다이렉트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C57C36-B3F4-4727-BA46-33F3422D88F1}"/>
              </a:ext>
            </a:extLst>
          </p:cNvPr>
          <p:cNvSpPr txBox="1"/>
          <p:nvPr/>
        </p:nvSpPr>
        <p:spPr>
          <a:xfrm>
            <a:off x="4287960" y="4080195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출퇴근용 첫차를 뽑았을 때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#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보상서비스는삼성화재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772BA2-8FCE-4C78-B80F-B3C92B8A6B68}"/>
              </a:ext>
            </a:extLst>
          </p:cNvPr>
          <p:cNvSpPr txBox="1"/>
          <p:nvPr/>
        </p:nvSpPr>
        <p:spPr>
          <a:xfrm>
            <a:off x="4287960" y="5112033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출근길에 갑자기 차가 멈춘다면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#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삼성화재다이렉트에게물어봐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3345BAB-0BFB-43A7-90A4-53294DCAFF6F}"/>
              </a:ext>
            </a:extLst>
          </p:cNvPr>
          <p:cNvSpPr/>
          <p:nvPr/>
        </p:nvSpPr>
        <p:spPr>
          <a:xfrm>
            <a:off x="4287960" y="2434946"/>
            <a:ext cx="2296407" cy="409573"/>
          </a:xfrm>
          <a:prstGeom prst="roundRect">
            <a:avLst/>
          </a:prstGeom>
          <a:solidFill>
            <a:srgbClr val="50C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입사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461412-3AD6-44B7-949B-DC4FF1EC76B7}"/>
              </a:ext>
            </a:extLst>
          </p:cNvPr>
          <p:cNvSpPr txBox="1"/>
          <p:nvPr/>
        </p:nvSpPr>
        <p:spPr>
          <a:xfrm>
            <a:off x="6686891" y="3048357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우리부부 통근거리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버스타긴 힘이드네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삼성화재 다이렉트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1C54EC-F590-4593-94FF-355C775B1135}"/>
              </a:ext>
            </a:extLst>
          </p:cNvPr>
          <p:cNvSpPr txBox="1"/>
          <p:nvPr/>
        </p:nvSpPr>
        <p:spPr>
          <a:xfrm>
            <a:off x="6686891" y="4080195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우리집 세컨카 뽑았을 때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#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가격은다이렉트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872CD0-839F-4026-96CE-4DD61DB9D92A}"/>
              </a:ext>
            </a:extLst>
          </p:cNvPr>
          <p:cNvSpPr txBox="1"/>
          <p:nvPr/>
        </p:nvSpPr>
        <p:spPr>
          <a:xfrm>
            <a:off x="6686891" y="5112033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한자동차 두운전자 되는지 궁금하다면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#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삼성화재다이렉트에게물어봐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D1E605E9-BDA6-47E4-8CBD-012A7541EE65}"/>
              </a:ext>
            </a:extLst>
          </p:cNvPr>
          <p:cNvSpPr/>
          <p:nvPr/>
        </p:nvSpPr>
        <p:spPr>
          <a:xfrm>
            <a:off x="6686891" y="2434946"/>
            <a:ext cx="2296407" cy="409573"/>
          </a:xfrm>
          <a:prstGeom prst="roundRect">
            <a:avLst/>
          </a:prstGeom>
          <a:solidFill>
            <a:srgbClr val="50C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결혼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9618DC-212B-4DA4-9F23-C89F430312E6}"/>
              </a:ext>
            </a:extLst>
          </p:cNvPr>
          <p:cNvSpPr txBox="1"/>
          <p:nvPr/>
        </p:nvSpPr>
        <p:spPr>
          <a:xfrm>
            <a:off x="9080736" y="3048357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아기천사 찾아왔네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안전운전 고수됐네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삼성화재 다이렉트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B02258-A277-4D19-9444-7BC205BF6D7A}"/>
              </a:ext>
            </a:extLst>
          </p:cNvPr>
          <p:cNvSpPr txBox="1"/>
          <p:nvPr/>
        </p:nvSpPr>
        <p:spPr>
          <a:xfrm>
            <a:off x="9080736" y="4080195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우리에게 아이가 생겼을 때</a:t>
            </a:r>
            <a:endParaRPr kumimoji="1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#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자녀할인특약</a:t>
            </a:r>
            <a:r>
              <a:rPr kumimoji="1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3~10%</a:t>
            </a:r>
            <a:r>
              <a:rPr kumimoji="1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할인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095B53-B15D-4982-8A8D-4DF985BA4794}"/>
              </a:ext>
            </a:extLst>
          </p:cNvPr>
          <p:cNvSpPr txBox="1"/>
          <p:nvPr/>
        </p:nvSpPr>
        <p:spPr>
          <a:xfrm>
            <a:off x="9080736" y="5112033"/>
            <a:ext cx="2296408" cy="828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더 커진 우리차 보험료가 궁금하다면</a:t>
            </a: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#</a:t>
            </a:r>
            <a:r>
              <a:rPr kumimoji="1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  <a:cs typeface="+mn-cs"/>
              </a:rPr>
              <a:t>삼성화재다이렉트에게물어봐</a:t>
            </a:r>
            <a:endParaRPr kumimoji="1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  <a:cs typeface="+mn-cs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7A8B083-4948-4853-A147-02FBADB74D03}"/>
              </a:ext>
            </a:extLst>
          </p:cNvPr>
          <p:cNvSpPr/>
          <p:nvPr/>
        </p:nvSpPr>
        <p:spPr>
          <a:xfrm>
            <a:off x="9080737" y="2434946"/>
            <a:ext cx="2296406" cy="409573"/>
          </a:xfrm>
          <a:prstGeom prst="roundRect">
            <a:avLst/>
          </a:prstGeom>
          <a:solidFill>
            <a:srgbClr val="50C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출산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E752DB-2594-4969-8E21-B77F9B2B8B49}"/>
              </a:ext>
            </a:extLst>
          </p:cNvPr>
          <p:cNvSpPr txBox="1"/>
          <p:nvPr/>
        </p:nvSpPr>
        <p:spPr>
          <a:xfrm>
            <a:off x="864791" y="3308468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Concept.1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592CF8-3676-4189-BC7B-42AF03C0FC4E}"/>
              </a:ext>
            </a:extLst>
          </p:cNvPr>
          <p:cNvSpPr txBox="1"/>
          <p:nvPr/>
        </p:nvSpPr>
        <p:spPr>
          <a:xfrm>
            <a:off x="834333" y="4340306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Concept.2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8AF708-8EA8-433E-824C-ED419A838B48}"/>
              </a:ext>
            </a:extLst>
          </p:cNvPr>
          <p:cNvSpPr txBox="1"/>
          <p:nvPr/>
        </p:nvSpPr>
        <p:spPr>
          <a:xfrm>
            <a:off x="832731" y="5372144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Concept.3</a:t>
            </a: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685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1F5903-4DE1-490F-83C3-0347A1363E88}"/>
              </a:ext>
            </a:extLst>
          </p:cNvPr>
          <p:cNvSpPr txBox="1"/>
          <p:nvPr/>
        </p:nvSpPr>
        <p:spPr>
          <a:xfrm>
            <a:off x="695323" y="785063"/>
            <a:ext cx="946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HG꼬딕씨 99g" panose="02020603020101020101" pitchFamily="18" charset="-127"/>
                <a:ea typeface="HG꼬딕씨 99g" panose="02020603020101020101" pitchFamily="18" charset="-127"/>
              </a:rPr>
              <a:t>TM</a:t>
            </a:r>
            <a:r>
              <a:rPr lang="ko-KR" altLang="en-US" sz="3600" dirty="0">
                <a:latin typeface="HG꼬딕씨 99g" panose="02020603020101020101" pitchFamily="18" charset="-127"/>
                <a:ea typeface="HG꼬딕씨 99g" panose="02020603020101020101" pitchFamily="18" charset="-127"/>
              </a:rPr>
              <a:t>채널 타겟 연령대에</a:t>
            </a:r>
            <a:endParaRPr lang="en-US" altLang="ko-KR" sz="3600" dirty="0">
              <a:latin typeface="HG꼬딕씨 99g" panose="02020603020101020101" pitchFamily="18" charset="-127"/>
              <a:ea typeface="HG꼬딕씨 99g" panose="02020603020101020101" pitchFamily="18" charset="-127"/>
            </a:endParaRPr>
          </a:p>
          <a:p>
            <a:r>
              <a:rPr lang="ko-KR" altLang="en-US" sz="3600" dirty="0">
                <a:latin typeface="HG꼬딕씨 99g" panose="02020603020101020101" pitchFamily="18" charset="-127"/>
                <a:ea typeface="HG꼬딕씨 99g" panose="02020603020101020101" pitchFamily="18" charset="-127"/>
              </a:rPr>
              <a:t>최적화된 매체운영으로 전환성과 확대</a:t>
            </a:r>
            <a:endParaRPr lang="en-US" altLang="ko-KR" sz="3600" dirty="0">
              <a:latin typeface="HG꼬딕씨 99g" panose="02020603020101020101" pitchFamily="18" charset="-127"/>
              <a:ea typeface="HG꼬딕씨 99g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2ED6F-153A-4D1A-BB49-F208D768D31D}"/>
              </a:ext>
            </a:extLst>
          </p:cNvPr>
          <p:cNvSpPr txBox="1"/>
          <p:nvPr/>
        </p:nvSpPr>
        <p:spPr>
          <a:xfrm>
            <a:off x="720493" y="2029838"/>
            <a:ext cx="901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CM (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평균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44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세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) 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대비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TM(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평균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50.2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세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)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의 연령대가 높은 점을 고려하여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latin typeface="HG꼬딕씨 20g" panose="02020603020101020101" pitchFamily="18" charset="-127"/>
              <a:ea typeface="HG꼬딕씨 20g" panose="02020603020101020101" pitchFamily="18" charset="-127"/>
            </a:endParaRPr>
          </a:p>
          <a:p>
            <a:pPr lvl="0">
              <a:defRPr/>
            </a:pP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TM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에서 높은 성과를 확인한 네이버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BAND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를 통해 전환성과 확대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latin typeface="HG꼬딕씨 20g" panose="02020603020101020101" pitchFamily="18" charset="-127"/>
              <a:ea typeface="HG꼬딕씨 20g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B32D8-975E-4D08-875B-AF982CB0419C}"/>
              </a:ext>
            </a:extLst>
          </p:cNvPr>
          <p:cNvSpPr txBox="1"/>
          <p:nvPr/>
        </p:nvSpPr>
        <p:spPr>
          <a:xfrm>
            <a:off x="695324" y="415731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TM</a:t>
            </a:r>
            <a:r>
              <a:rPr lang="ko-KR" altLang="en-US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채널 매체 제안</a:t>
            </a:r>
            <a:r>
              <a:rPr lang="en-US" altLang="ko-KR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_</a:t>
            </a:r>
            <a:r>
              <a:rPr lang="ko-KR" altLang="en-US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성과검증 매체</a:t>
            </a: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7A74732F-2272-4E04-9BE1-075D2EE98B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693385"/>
              </p:ext>
            </p:extLst>
          </p:nvPr>
        </p:nvGraphicFramePr>
        <p:xfrm>
          <a:off x="7099314" y="3424150"/>
          <a:ext cx="3775259" cy="3109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4AF9C12-AE34-4BA0-A5F6-75F3FFBA0773}"/>
              </a:ext>
            </a:extLst>
          </p:cNvPr>
          <p:cNvSpPr txBox="1"/>
          <p:nvPr/>
        </p:nvSpPr>
        <p:spPr>
          <a:xfrm>
            <a:off x="7938173" y="5174708"/>
            <a:ext cx="2706509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월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최대 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8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억원 집행</a:t>
            </a:r>
            <a:endParaRPr lang="en-US" altLang="ko-KR" sz="1100" dirty="0">
              <a:ln>
                <a:solidFill>
                  <a:prstClr val="white">
                    <a:alpha val="0"/>
                  </a:prstClr>
                </a:solidFill>
              </a:ln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  <a:p>
            <a:pPr algn="r"/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전체 가망자원 </a:t>
            </a:r>
            <a:r>
              <a:rPr lang="en-US" altLang="ko-KR" sz="1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38% </a:t>
            </a:r>
            <a:r>
              <a:rPr lang="ko-KR" altLang="en-US" sz="11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비중의 주력채널로 성장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7A69C44-AEEF-44EF-8848-2D4E291BD927}"/>
              </a:ext>
            </a:extLst>
          </p:cNvPr>
          <p:cNvCxnSpPr/>
          <p:nvPr/>
        </p:nvCxnSpPr>
        <p:spPr>
          <a:xfrm>
            <a:off x="6087811" y="2889244"/>
            <a:ext cx="0" cy="3386797"/>
          </a:xfrm>
          <a:prstGeom prst="line">
            <a:avLst/>
          </a:prstGeom>
          <a:ln w="28575">
            <a:solidFill>
              <a:srgbClr val="034E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15D97C-D3C1-4B42-931F-44BBEBFF8AEB}"/>
              </a:ext>
            </a:extLst>
          </p:cNvPr>
          <p:cNvSpPr txBox="1"/>
          <p:nvPr/>
        </p:nvSpPr>
        <p:spPr>
          <a:xfrm>
            <a:off x="6413440" y="2979182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내부 네이버 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BAND 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성공 사례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’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85F4FD-8CF6-4FA3-BE53-2E59F178BC20}"/>
              </a:ext>
            </a:extLst>
          </p:cNvPr>
          <p:cNvSpPr txBox="1"/>
          <p:nvPr/>
        </p:nvSpPr>
        <p:spPr>
          <a:xfrm>
            <a:off x="644083" y="2981014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타 손보사의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 TM</a:t>
            </a:r>
            <a:r>
              <a:rPr lang="ko-KR" altLang="en-US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채널 집행 사례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’</a:t>
            </a:r>
            <a:endParaRPr lang="ko-KR" altLang="en-US" sz="16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HG꼬딕씨 80g" panose="02020603020101020101" pitchFamily="18" charset="-127"/>
              <a:ea typeface="HG꼬딕씨 80g" panose="0202060302010102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3354B5-2A93-4474-BFC4-5BE8DE8C79F9}"/>
              </a:ext>
            </a:extLst>
          </p:cNvPr>
          <p:cNvSpPr/>
          <p:nvPr/>
        </p:nvSpPr>
        <p:spPr>
          <a:xfrm>
            <a:off x="7516198" y="6302831"/>
            <a:ext cx="3129019" cy="18714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80636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i="0" u="none" strike="noStrike" kern="0" cap="none" normalizeH="0" baseline="0" noProof="0" dirty="0">
                <a:ln w="3175">
                  <a:solidFill>
                    <a:prstClr val="white">
                      <a:alpha val="10000"/>
                    </a:prstClr>
                  </a:solidFill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※ </a:t>
            </a:r>
            <a:r>
              <a:rPr kumimoji="0" lang="ko-KR" altLang="en-US" sz="900" i="0" u="none" strike="noStrike" kern="0" cap="none" normalizeH="0" baseline="0" noProof="0" dirty="0">
                <a:ln w="3175">
                  <a:solidFill>
                    <a:prstClr val="white">
                      <a:alpha val="10000"/>
                    </a:prstClr>
                  </a:solidFill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출처 </a:t>
            </a:r>
            <a:r>
              <a:rPr kumimoji="0" lang="en-US" altLang="ko-KR" sz="900" i="0" u="none" strike="noStrike" kern="0" cap="none" normalizeH="0" baseline="0" noProof="0" dirty="0">
                <a:ln w="3175">
                  <a:solidFill>
                    <a:prstClr val="white">
                      <a:alpha val="10000"/>
                    </a:prstClr>
                  </a:solidFill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:2017</a:t>
            </a:r>
            <a:r>
              <a:rPr kumimoji="0" lang="ko-KR" altLang="en-US" sz="900" i="0" u="none" strike="noStrike" kern="0" cap="none" normalizeH="0" baseline="0" noProof="0" dirty="0">
                <a:ln w="3175">
                  <a:solidFill>
                    <a:prstClr val="white">
                      <a:alpha val="10000"/>
                    </a:prstClr>
                  </a:solidFill>
                </a:ln>
                <a:effectLst/>
                <a:uLnTx/>
                <a:uFillTx/>
                <a:latin typeface="HG꼬딕씨 40g" panose="02020603020101020101" pitchFamily="18" charset="-127"/>
                <a:ea typeface="HG꼬딕씨 40g" panose="02020603020101020101" pitchFamily="18" charset="-127"/>
              </a:rPr>
              <a:t>년 </a:t>
            </a:r>
            <a:r>
              <a:rPr lang="ko-KR" altLang="en-US" sz="900" kern="0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메리츠화재 네이버 </a:t>
            </a:r>
            <a:r>
              <a:rPr lang="en-US" altLang="ko-KR" sz="900" kern="0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BAND </a:t>
            </a:r>
            <a:r>
              <a:rPr lang="ko-KR" altLang="en-US" sz="900" kern="0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월별 성과 추이 </a:t>
            </a:r>
            <a:r>
              <a:rPr lang="en-US" altLang="ko-KR" sz="900" kern="0" dirty="0">
                <a:ln w="3175">
                  <a:solidFill>
                    <a:prstClr val="white">
                      <a:alpha val="10000"/>
                    </a:prstClr>
                  </a:solidFill>
                </a:ln>
                <a:latin typeface="HG꼬딕씨 40g" panose="02020603020101020101" pitchFamily="18" charset="-127"/>
                <a:ea typeface="HG꼬딕씨 40g" panose="02020603020101020101" pitchFamily="18" charset="-127"/>
              </a:rPr>
              <a:t>Data</a:t>
            </a:r>
            <a:endParaRPr kumimoji="0" lang="ko-KR" altLang="en-US" sz="900" i="0" u="none" strike="noStrike" kern="0" cap="none" normalizeH="0" baseline="0" noProof="0" dirty="0">
              <a:ln w="3175">
                <a:solidFill>
                  <a:prstClr val="white">
                    <a:alpha val="10000"/>
                  </a:prstClr>
                </a:solidFill>
              </a:ln>
              <a:effectLst/>
              <a:uLnTx/>
              <a:uFillTx/>
              <a:latin typeface="HG꼬딕씨 40g" panose="02020603020101020101" pitchFamily="18" charset="-127"/>
              <a:ea typeface="HG꼬딕씨 40g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26EBBF-5C9A-4B74-B19D-C09719EA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119" y="3600998"/>
            <a:ext cx="1111346" cy="23448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2294BB-CE03-4FAD-972A-0852D975C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013" y="3600998"/>
            <a:ext cx="1111346" cy="23448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1AD1D07-5C94-4798-9C17-578A604F2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612" y="3601000"/>
            <a:ext cx="1318959" cy="23448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57A6190-92E7-481F-B41D-BBD341E34C51}"/>
              </a:ext>
            </a:extLst>
          </p:cNvPr>
          <p:cNvSpPr/>
          <p:nvPr/>
        </p:nvSpPr>
        <p:spPr>
          <a:xfrm>
            <a:off x="1101370" y="4171818"/>
            <a:ext cx="1405825" cy="133417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90A19E-642F-4669-8F11-F02E0B4171AD}"/>
              </a:ext>
            </a:extLst>
          </p:cNvPr>
          <p:cNvSpPr/>
          <p:nvPr/>
        </p:nvSpPr>
        <p:spPr>
          <a:xfrm>
            <a:off x="2615846" y="4200393"/>
            <a:ext cx="1222730" cy="11812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9694B8-1B72-4811-AB73-807CFBD0B66B}"/>
              </a:ext>
            </a:extLst>
          </p:cNvPr>
          <p:cNvSpPr/>
          <p:nvPr/>
        </p:nvSpPr>
        <p:spPr>
          <a:xfrm>
            <a:off x="3930296" y="4286118"/>
            <a:ext cx="1222730" cy="1181232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444CC5-33BA-49E7-BA3D-670F873FE130}"/>
              </a:ext>
            </a:extLst>
          </p:cNvPr>
          <p:cNvSpPr txBox="1"/>
          <p:nvPr/>
        </p:nvSpPr>
        <p:spPr>
          <a:xfrm>
            <a:off x="379522" y="6155986"/>
            <a:ext cx="568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내부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집행시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평균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CPA 4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만원으로 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DA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매체 대비 낮은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CPA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로 운영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타 손보사의 자동차보험은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CM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방식으로 운영되며 평균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CPA 9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만원으로 확인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현대해상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71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B0F83B-D0BC-4CF2-839B-A442BD719A73}"/>
              </a:ext>
            </a:extLst>
          </p:cNvPr>
          <p:cNvSpPr txBox="1"/>
          <p:nvPr/>
        </p:nvSpPr>
        <p:spPr>
          <a:xfrm>
            <a:off x="695323" y="785063"/>
            <a:ext cx="9462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HG꼬딕씨 99g" panose="02020603020101020101" pitchFamily="18" charset="-127"/>
                <a:ea typeface="HG꼬딕씨 99g" panose="02020603020101020101" pitchFamily="18" charset="-127"/>
              </a:rPr>
              <a:t>인바운드</a:t>
            </a:r>
            <a:r>
              <a:rPr lang="ko-KR" altLang="en-US" sz="3600" dirty="0">
                <a:latin typeface="HG꼬딕씨 99g" panose="02020603020101020101" pitchFamily="18" charset="-127"/>
                <a:ea typeface="HG꼬딕씨 99g" panose="02020603020101020101" pitchFamily="18" charset="-127"/>
              </a:rPr>
              <a:t> 유입 특성을 고려</a:t>
            </a:r>
            <a:endParaRPr lang="en-US" altLang="ko-KR" sz="3600" dirty="0">
              <a:latin typeface="HG꼬딕씨 99g" panose="02020603020101020101" pitchFamily="18" charset="-127"/>
              <a:ea typeface="HG꼬딕씨 99g" panose="02020603020101020101" pitchFamily="18" charset="-127"/>
            </a:endParaRPr>
          </a:p>
          <a:p>
            <a:r>
              <a:rPr lang="ko-KR" altLang="en-US" sz="3600" dirty="0">
                <a:latin typeface="HG꼬딕씨 99g" panose="02020603020101020101" pitchFamily="18" charset="-127"/>
                <a:ea typeface="HG꼬딕씨 99g" panose="02020603020101020101" pitchFamily="18" charset="-127"/>
              </a:rPr>
              <a:t>낮은 유입단가 및 모바일에 집중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A7EF9-12E2-4533-BE9A-AC6B7C09D9F2}"/>
              </a:ext>
            </a:extLst>
          </p:cNvPr>
          <p:cNvSpPr txBox="1"/>
          <p:nvPr/>
        </p:nvSpPr>
        <p:spPr>
          <a:xfrm>
            <a:off x="720493" y="2029838"/>
            <a:ext cx="9014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140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인바운드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 콜을 통한 </a:t>
            </a:r>
            <a:r>
              <a:rPr lang="en-US" altLang="ko-KR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TM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채널의 확장을 위해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latin typeface="HG꼬딕씨 20g" panose="02020603020101020101" pitchFamily="18" charset="-127"/>
              <a:ea typeface="HG꼬딕씨 20g" panose="02020603020101020101" pitchFamily="18" charset="-127"/>
            </a:endParaRPr>
          </a:p>
          <a:p>
            <a:pPr lvl="0">
              <a:defRPr/>
            </a:pP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최대한 낮은 단가로 최대유입 확보 및 바로 전화가 가능한 모바일의 </a:t>
            </a:r>
            <a:r>
              <a:rPr lang="ko-KR" altLang="en-US" sz="140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콜링크</a:t>
            </a:r>
            <a:r>
              <a:rPr lang="ko-KR" altLang="en-US" sz="1400" dirty="0">
                <a:ln>
                  <a:solidFill>
                    <a:prstClr val="white">
                      <a:alpha val="0"/>
                    </a:prstClr>
                  </a:solidFill>
                </a:ln>
                <a:latin typeface="HG꼬딕씨 20g" panose="02020603020101020101" pitchFamily="18" charset="-127"/>
                <a:ea typeface="HG꼬딕씨 20g" panose="02020603020101020101" pitchFamily="18" charset="-127"/>
              </a:rPr>
              <a:t> 적극 활용</a:t>
            </a:r>
            <a:endParaRPr lang="en-US" altLang="ko-KR" sz="1400" dirty="0">
              <a:ln>
                <a:solidFill>
                  <a:prstClr val="white">
                    <a:alpha val="0"/>
                  </a:prstClr>
                </a:solidFill>
              </a:ln>
              <a:latin typeface="HG꼬딕씨 20g" panose="02020603020101020101" pitchFamily="18" charset="-127"/>
              <a:ea typeface="HG꼬딕씨 20g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4C9AE-BA21-4BB2-B8A3-52761C4648A9}"/>
              </a:ext>
            </a:extLst>
          </p:cNvPr>
          <p:cNvSpPr txBox="1"/>
          <p:nvPr/>
        </p:nvSpPr>
        <p:spPr>
          <a:xfrm>
            <a:off x="695324" y="415731"/>
            <a:ext cx="402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TM</a:t>
            </a:r>
            <a:r>
              <a:rPr lang="ko-KR" altLang="en-US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채널 매체 제안</a:t>
            </a:r>
            <a:r>
              <a:rPr lang="en-US" altLang="ko-KR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_</a:t>
            </a:r>
            <a:r>
              <a:rPr lang="ko-KR" altLang="en-US" dirty="0">
                <a:latin typeface="HG꼬딕씨 60g" panose="02020603020101020101" pitchFamily="18" charset="-127"/>
                <a:ea typeface="HG꼬딕씨 60g" panose="02020603020101020101" pitchFamily="18" charset="-127"/>
              </a:rPr>
              <a:t>유입확대 매체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CCE67A-3B09-47ED-83A8-78A31FCB56F3}"/>
              </a:ext>
            </a:extLst>
          </p:cNvPr>
          <p:cNvCxnSpPr/>
          <p:nvPr/>
        </p:nvCxnSpPr>
        <p:spPr>
          <a:xfrm>
            <a:off x="3925636" y="2889244"/>
            <a:ext cx="0" cy="3386797"/>
          </a:xfrm>
          <a:prstGeom prst="line">
            <a:avLst/>
          </a:prstGeom>
          <a:ln w="28575">
            <a:solidFill>
              <a:srgbClr val="034E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305D6C6-2E10-4F85-9689-8110CAD424F3}"/>
              </a:ext>
            </a:extLst>
          </p:cNvPr>
          <p:cNvCxnSpPr/>
          <p:nvPr/>
        </p:nvCxnSpPr>
        <p:spPr>
          <a:xfrm>
            <a:off x="8269036" y="2889244"/>
            <a:ext cx="0" cy="3386797"/>
          </a:xfrm>
          <a:prstGeom prst="line">
            <a:avLst/>
          </a:prstGeom>
          <a:ln w="28575">
            <a:solidFill>
              <a:srgbClr val="034E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951095-5D36-4B1E-936E-1C62247172D6}"/>
              </a:ext>
            </a:extLst>
          </p:cNvPr>
          <p:cNvSpPr txBox="1"/>
          <p:nvPr/>
        </p:nvSpPr>
        <p:spPr>
          <a:xfrm>
            <a:off x="-577908" y="3164656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  <a:r>
              <a:rPr lang="ko-KR" altLang="en-US" sz="16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모비온</a:t>
            </a:r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83A5C-88F3-4D83-82CE-32643E71D861}"/>
              </a:ext>
            </a:extLst>
          </p:cNvPr>
          <p:cNvSpPr txBox="1"/>
          <p:nvPr/>
        </p:nvSpPr>
        <p:spPr>
          <a:xfrm>
            <a:off x="3527367" y="3164656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‘TNK‘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4233C-544E-44C9-A141-489978177592}"/>
              </a:ext>
            </a:extLst>
          </p:cNvPr>
          <p:cNvSpPr txBox="1"/>
          <p:nvPr/>
        </p:nvSpPr>
        <p:spPr>
          <a:xfrm>
            <a:off x="7585017" y="3164656"/>
            <a:ext cx="5155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HG꼬딕씨 80g" panose="02020603020101020101" pitchFamily="18" charset="-127"/>
                <a:ea typeface="HG꼬딕씨 80g" panose="02020603020101020101" pitchFamily="18" charset="-127"/>
              </a:rPr>
              <a:t>‘EDN+‘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77D12-3E3E-4473-B4F8-9CC01160611B}"/>
              </a:ext>
            </a:extLst>
          </p:cNvPr>
          <p:cNvSpPr txBox="1"/>
          <p:nvPr/>
        </p:nvSpPr>
        <p:spPr>
          <a:xfrm>
            <a:off x="145993" y="3653143"/>
            <a:ext cx="365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3,400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여개 네트워크 지면 노출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평균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CPC 20~30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원대로 업계 가장 낮은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CPC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로 운영 가능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54559A-4EE0-47DF-976F-39EBF67B3B25}"/>
              </a:ext>
            </a:extLst>
          </p:cNvPr>
          <p:cNvSpPr txBox="1"/>
          <p:nvPr/>
        </p:nvSpPr>
        <p:spPr>
          <a:xfrm>
            <a:off x="154396" y="4264741"/>
            <a:ext cx="37541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리타겟팅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사이트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1~2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 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회 이상 방문으로 구분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유저타겟팅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①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성향매칭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광고주와 비슷한 성향 사이트 방문자 타겟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②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키워드매칭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사이트에 유입된 키워드와 매칭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③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오디언스타겟팅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: 32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가지 관심 카테고리로 광고 매칭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④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카테고리매칭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기사 카테고리를 활용한 타겟팅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캠페인 옵션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① 전환유저 제한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전환발생 유저 광고 노출 제외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노출방식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제휴매체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접속시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강제노출되는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 아이커버 활용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E0E929-74DB-4ABC-AB5B-7F00C3A79C8B}"/>
              </a:ext>
            </a:extLst>
          </p:cNvPr>
          <p:cNvSpPr txBox="1"/>
          <p:nvPr/>
        </p:nvSpPr>
        <p:spPr>
          <a:xfrm>
            <a:off x="4275683" y="3653143"/>
            <a:ext cx="365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20,000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여개 모바일 앱 네트워크 지면 노출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평균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CPC 80~100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원대의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CPC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로 운영 가능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D5988F-D113-463E-8208-B431EC951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458" y="4266921"/>
            <a:ext cx="4118809" cy="14480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A74C2A-4DCD-4278-9B54-F1F637C03201}"/>
              </a:ext>
            </a:extLst>
          </p:cNvPr>
          <p:cNvSpPr txBox="1"/>
          <p:nvPr/>
        </p:nvSpPr>
        <p:spPr>
          <a:xfrm>
            <a:off x="4048386" y="5848350"/>
            <a:ext cx="4113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내부 집행사례 결과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 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평균 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CPC 90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원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, 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일 최대 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2,000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만 노출 확보</a:t>
            </a:r>
            <a:endParaRPr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CTR 3% / DVR 1.25% 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확인</a:t>
            </a:r>
            <a:endParaRPr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6BBBE-ADD7-4386-9DEC-DF94C2CF7705}"/>
              </a:ext>
            </a:extLst>
          </p:cNvPr>
          <p:cNvSpPr txBox="1"/>
          <p:nvPr/>
        </p:nvSpPr>
        <p:spPr>
          <a:xfrm>
            <a:off x="8337856" y="3648686"/>
            <a:ext cx="365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원 단위로 설정 가능한 입찰단가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옥션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지마켓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HG꼬딕씨 60g" panose="02020603020101020101" pitchFamily="18" charset="-127"/>
                <a:ea typeface="HG꼬딕씨 60g" panose="02020603020101020101" pitchFamily="18" charset="-127"/>
                <a:cs typeface="+mn-cs"/>
              </a:rPr>
              <a:t>이베이 등의 장바구니 타겟팅 성과 우수</a:t>
            </a:r>
            <a:endParaRPr kumimoji="0" lang="en-US" altLang="ko-KR" sz="1200" b="0" i="0" u="none" strike="noStrike" kern="1200" cap="none" spc="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HG꼬딕씨 60g" panose="02020603020101020101" pitchFamily="18" charset="-127"/>
              <a:ea typeface="HG꼬딕씨 60g" panose="02020603020101020101" pitchFamily="18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AB521EE-B6A7-457C-8594-C2FC03749053}"/>
              </a:ext>
            </a:extLst>
          </p:cNvPr>
          <p:cNvSpPr/>
          <p:nvPr/>
        </p:nvSpPr>
        <p:spPr>
          <a:xfrm>
            <a:off x="9192353" y="4368820"/>
            <a:ext cx="1941290" cy="3115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360">
              <a:defRPr/>
            </a:pPr>
            <a:r>
              <a:rPr lang="ko-KR" altLang="en-US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옥션</a:t>
            </a:r>
            <a:r>
              <a:rPr lang="en-US" altLang="ko-KR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/</a:t>
            </a:r>
            <a:r>
              <a:rPr lang="ko-KR" altLang="en-US" sz="1000" spc="-61" dirty="0" err="1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지마켓</a:t>
            </a:r>
            <a:r>
              <a:rPr lang="en-US" altLang="ko-KR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, </a:t>
            </a:r>
            <a:r>
              <a:rPr lang="ko-KR" altLang="en-US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이베이 사용자 패턴 분석</a:t>
            </a:r>
            <a:endParaRPr lang="en-US" altLang="ko-KR" sz="1000" spc="-61" dirty="0">
              <a:ln w="3175">
                <a:solidFill>
                  <a:prstClr val="white">
                    <a:alpha val="10000"/>
                  </a:prstClr>
                </a:solidFill>
              </a:ln>
              <a:solidFill>
                <a:schemeClr val="bg1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8F92BF-EC2C-46C9-B009-B7A7A89C1824}"/>
              </a:ext>
            </a:extLst>
          </p:cNvPr>
          <p:cNvSpPr/>
          <p:nvPr/>
        </p:nvSpPr>
        <p:spPr>
          <a:xfrm>
            <a:off x="8591738" y="4786468"/>
            <a:ext cx="3142519" cy="3115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360">
              <a:defRPr/>
            </a:pPr>
            <a:r>
              <a:rPr lang="ko-KR" altLang="en-US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옥션</a:t>
            </a:r>
            <a:r>
              <a:rPr lang="en-US" altLang="ko-KR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/</a:t>
            </a:r>
            <a:r>
              <a:rPr lang="ko-KR" altLang="en-US" sz="1000" spc="-61" dirty="0" err="1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지마켓</a:t>
            </a:r>
            <a:r>
              <a:rPr lang="en-US" altLang="ko-KR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, </a:t>
            </a:r>
            <a:r>
              <a:rPr lang="ko-KR" altLang="en-US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이베이 </a:t>
            </a:r>
            <a:r>
              <a:rPr lang="en-US" altLang="ko-KR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DMP </a:t>
            </a:r>
            <a:r>
              <a:rPr lang="ko-KR" altLang="en-US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엔진 활용</a:t>
            </a:r>
            <a:r>
              <a:rPr lang="en-US" altLang="ko-KR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, </a:t>
            </a:r>
            <a:r>
              <a:rPr lang="ko-KR" altLang="en-US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bg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인구통계 및 관심사 타겟팅</a:t>
            </a:r>
            <a:endParaRPr lang="en-US" altLang="ko-KR" sz="1000" spc="-61" dirty="0">
              <a:ln w="3175">
                <a:solidFill>
                  <a:prstClr val="white">
                    <a:alpha val="10000"/>
                  </a:prstClr>
                </a:solidFill>
              </a:ln>
              <a:solidFill>
                <a:schemeClr val="bg1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F2CE7B-9121-4501-BD47-87479138627A}"/>
              </a:ext>
            </a:extLst>
          </p:cNvPr>
          <p:cNvSpPr/>
          <p:nvPr/>
        </p:nvSpPr>
        <p:spPr>
          <a:xfrm>
            <a:off x="9192353" y="5390790"/>
            <a:ext cx="1941290" cy="3115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360">
              <a:defRPr/>
            </a:pPr>
            <a:r>
              <a:rPr lang="ko-KR" altLang="en-US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상품분류</a:t>
            </a:r>
            <a:r>
              <a:rPr lang="en-US" altLang="ko-KR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/</a:t>
            </a:r>
            <a:r>
              <a:rPr lang="ko-KR" altLang="en-US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관심분류 타겟팅 선택</a:t>
            </a:r>
            <a:endParaRPr lang="en-US" altLang="ko-KR" sz="1000" spc="-61" dirty="0">
              <a:ln w="3175"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DDBD7FA-3D48-4180-9090-0806B332EC7F}"/>
              </a:ext>
            </a:extLst>
          </p:cNvPr>
          <p:cNvSpPr/>
          <p:nvPr/>
        </p:nvSpPr>
        <p:spPr>
          <a:xfrm>
            <a:off x="9134579" y="5839322"/>
            <a:ext cx="2047145" cy="3115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06360">
              <a:defRPr/>
            </a:pPr>
            <a:r>
              <a:rPr lang="ko-KR" altLang="en-US" sz="1000" spc="-61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선택된 </a:t>
            </a:r>
            <a:r>
              <a:rPr lang="ko-KR" altLang="en-US" sz="1000" spc="-61" dirty="0">
                <a:ln w="3175">
                  <a:solidFill>
                    <a:prstClr val="white">
                      <a:alpha val="10000"/>
                    </a:prstClr>
                  </a:solidFill>
                </a:ln>
                <a:solidFill>
                  <a:schemeClr val="tx1"/>
                </a:solidFill>
                <a:latin typeface="HG꼬딕씨 60g" panose="02020603020101020101" pitchFamily="18" charset="-127"/>
                <a:ea typeface="HG꼬딕씨 60g" panose="02020603020101020101" pitchFamily="18" charset="-127"/>
              </a:rPr>
              <a:t>카테고리 사용자 대상 광고 노출</a:t>
            </a:r>
            <a:endParaRPr lang="en-US" altLang="ko-KR" sz="1000" spc="-61" dirty="0">
              <a:ln w="3175">
                <a:solidFill>
                  <a:prstClr val="white">
                    <a:alpha val="10000"/>
                  </a:prstClr>
                </a:solidFill>
              </a:ln>
              <a:solidFill>
                <a:schemeClr val="tx1"/>
              </a:solidFill>
              <a:latin typeface="HG꼬딕씨 60g" panose="02020603020101020101" pitchFamily="18" charset="-127"/>
              <a:ea typeface="HG꼬딕씨 60g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ACFEE46-3551-421F-8EEB-FB7CEE007824}"/>
              </a:ext>
            </a:extLst>
          </p:cNvPr>
          <p:cNvCxnSpPr>
            <a:cxnSpLocks/>
          </p:cNvCxnSpPr>
          <p:nvPr/>
        </p:nvCxnSpPr>
        <p:spPr>
          <a:xfrm>
            <a:off x="10158152" y="5145672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115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맑은 고딕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맑은 고딕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2610</TotalTime>
  <Words>922</Words>
  <Application>Microsoft Office PowerPoint</Application>
  <PresentationFormat>와이드스크린</PresentationFormat>
  <Paragraphs>241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HG꼬딕씨 20g</vt:lpstr>
      <vt:lpstr>HG꼬딕씨 40g</vt:lpstr>
      <vt:lpstr>HG꼬딕씨 60g</vt:lpstr>
      <vt:lpstr>HG꼬딕씨 80g</vt:lpstr>
      <vt:lpstr>HG꼬딕씨 99g</vt:lpstr>
      <vt:lpstr>HG꼬딕씨_Pro 40g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Brian</dc:creator>
  <cp:lastModifiedBy>박철원</cp:lastModifiedBy>
  <cp:revision>141</cp:revision>
  <dcterms:created xsi:type="dcterms:W3CDTF">2019-10-25T14:55:36Z</dcterms:created>
  <dcterms:modified xsi:type="dcterms:W3CDTF">2019-10-28T05:13:30Z</dcterms:modified>
</cp:coreProperties>
</file>