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780" r:id="rId3"/>
    <p:sldId id="826" r:id="rId4"/>
    <p:sldId id="859" r:id="rId5"/>
    <p:sldId id="863" r:id="rId6"/>
    <p:sldId id="856" r:id="rId7"/>
    <p:sldId id="864" r:id="rId8"/>
    <p:sldId id="831" r:id="rId9"/>
    <p:sldId id="867" r:id="rId10"/>
    <p:sldId id="872" r:id="rId11"/>
    <p:sldId id="873" r:id="rId12"/>
    <p:sldId id="870" r:id="rId13"/>
    <p:sldId id="871" r:id="rId14"/>
    <p:sldId id="857" r:id="rId15"/>
    <p:sldId id="869" r:id="rId16"/>
    <p:sldId id="860" r:id="rId17"/>
    <p:sldId id="823" r:id="rId18"/>
    <p:sldId id="868" r:id="rId19"/>
    <p:sldId id="861" r:id="rId20"/>
    <p:sldId id="862" r:id="rId21"/>
    <p:sldId id="858" r:id="rId22"/>
    <p:sldId id="835" r:id="rId23"/>
    <p:sldId id="758" r:id="rId24"/>
  </p:sldIdLst>
  <p:sldSz cx="12190413" cy="6859588"/>
  <p:notesSz cx="6669088" cy="9926638"/>
  <p:defaultTextStyle>
    <a:defPPr>
      <a:defRPr lang="zh-CN"/>
    </a:defPPr>
    <a:lvl1pPr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2925" indent="-1587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7438" indent="-3492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30363" indent="-5238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74875" indent="-7143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y Wang(汪洋)" initials="KW" lastIdx="1" clrIdx="0">
    <p:extLst>
      <p:ext uri="{19B8F6BF-5375-455C-9EA6-DF929625EA0E}">
        <p15:presenceInfo xmlns:p15="http://schemas.microsoft.com/office/powerpoint/2012/main" userId="S::kenney.wang@QUECTEL.COM::a99fe644-ca1c-4aaf-9876-df1b96c297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E23"/>
    <a:srgbClr val="D9D9D9"/>
    <a:srgbClr val="405440"/>
    <a:srgbClr val="D60026"/>
    <a:srgbClr val="262626"/>
    <a:srgbClr val="7F7F7F"/>
    <a:srgbClr val="404040"/>
    <a:srgbClr val="E28304"/>
    <a:srgbClr val="C0CEDA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4" autoAdjust="0"/>
    <p:restoredTop sz="78741" autoAdjust="0"/>
  </p:normalViewPr>
  <p:slideViewPr>
    <p:cSldViewPr>
      <p:cViewPr varScale="1">
        <p:scale>
          <a:sx n="114" d="100"/>
          <a:sy n="114" d="100"/>
        </p:scale>
        <p:origin x="282" y="8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40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2T16:21:37.13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EBF6B-9ECF-4206-9E94-765F75D3104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14DD4-8DF1-4851-B0EF-F5520E07A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53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l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r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0C3A6B0-5D57-4D84-9807-DD13F365EB9E}" type="datetimeFigureOut">
              <a:rPr lang="zh-CN" altLang="en-US"/>
              <a:pPr>
                <a:defRPr/>
              </a:pPr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9" tIns="47414" rIns="94829" bIns="4741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4829" tIns="47414" rIns="94829" bIns="4741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l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r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0DF973-DCA0-4DB0-92C3-E684E721A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38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93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763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1002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29140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54966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80795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206623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大标题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baseline="0" dirty="0"/>
              <a:t>黑体 </a:t>
            </a:r>
            <a:r>
              <a:rPr lang="en-US" altLang="zh-CN" dirty="0"/>
              <a:t>48</a:t>
            </a:r>
            <a:r>
              <a:rPr lang="zh-CN" altLang="en-US" dirty="0"/>
              <a:t>号字体   色号：</a:t>
            </a:r>
            <a:r>
              <a:rPr lang="en-US" altLang="zh-CN" dirty="0"/>
              <a:t> R38</a:t>
            </a:r>
            <a:r>
              <a:rPr lang="en-US" altLang="zh-CN" baseline="0" dirty="0"/>
              <a:t> G38 B38</a:t>
            </a:r>
          </a:p>
          <a:p>
            <a:r>
              <a:rPr lang="zh-CN" altLang="en-US" baseline="0" dirty="0"/>
              <a:t>副标题：黑体 </a:t>
            </a:r>
            <a:r>
              <a:rPr lang="en-US" altLang="zh-CN" dirty="0"/>
              <a:t>28</a:t>
            </a:r>
            <a:r>
              <a:rPr lang="zh-CN" altLang="en-US" dirty="0"/>
              <a:t>号字体   色号：</a:t>
            </a:r>
            <a:r>
              <a:rPr lang="en-US" altLang="zh-CN" dirty="0"/>
              <a:t> R0</a:t>
            </a:r>
            <a:r>
              <a:rPr lang="en-US" altLang="zh-CN" baseline="0" dirty="0"/>
              <a:t> G176 B240</a:t>
            </a:r>
          </a:p>
          <a:p>
            <a:r>
              <a:rPr lang="zh-CN" altLang="en-US" baseline="0" dirty="0"/>
              <a:t>日期字体：黑体 </a:t>
            </a:r>
            <a:r>
              <a:rPr lang="en-US" altLang="zh-CN" dirty="0"/>
              <a:t>16</a:t>
            </a:r>
            <a:r>
              <a:rPr lang="zh-CN" altLang="en-US" dirty="0"/>
              <a:t>号字体   色号：</a:t>
            </a:r>
            <a:r>
              <a:rPr lang="en-US" altLang="zh-CN" dirty="0"/>
              <a:t> R127</a:t>
            </a:r>
            <a:r>
              <a:rPr lang="en-US" altLang="zh-CN" baseline="0" dirty="0"/>
              <a:t> G127 B127</a:t>
            </a:r>
          </a:p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815975"/>
            <a:fld id="{C48F3758-CB2D-4415-85E2-1D229A26CC72}" type="slidenum">
              <a:rPr lang="zh-CN" altLang="en-US" smtClean="0">
                <a:latin typeface="Arial" pitchFamily="34" charset="0"/>
                <a:ea typeface="宋体" pitchFamily="2" charset="-122"/>
              </a:rPr>
              <a:pPr defTabSz="815975"/>
              <a:t>1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474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35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72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00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74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dirty="0"/>
              <a:t>黑体 </a:t>
            </a:r>
            <a:r>
              <a:rPr lang="en-US" altLang="zh-CN" dirty="0"/>
              <a:t>32</a:t>
            </a:r>
            <a:r>
              <a:rPr lang="zh-CN" altLang="en-US" dirty="0"/>
              <a:t>号字体   色号：</a:t>
            </a:r>
            <a:r>
              <a:rPr lang="en-US" altLang="zh-CN" dirty="0"/>
              <a:t> R210</a:t>
            </a:r>
            <a:r>
              <a:rPr lang="en-US" altLang="zh-CN" baseline="0" dirty="0"/>
              <a:t> G0 B48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大标题</a:t>
            </a:r>
            <a:r>
              <a:rPr lang="en-US" altLang="zh-CN" dirty="0"/>
              <a:t>: </a:t>
            </a:r>
            <a:r>
              <a:rPr lang="zh-CN" altLang="en-US" dirty="0"/>
              <a:t>中文黑体 </a:t>
            </a:r>
            <a:r>
              <a:rPr lang="en-US" altLang="zh-CN" dirty="0"/>
              <a:t>32</a:t>
            </a:r>
            <a:r>
              <a:rPr lang="zh-CN" altLang="en-US" dirty="0"/>
              <a:t>号字体    色号：</a:t>
            </a:r>
            <a:r>
              <a:rPr lang="en-US" altLang="zh-CN" dirty="0"/>
              <a:t> R38</a:t>
            </a:r>
            <a:r>
              <a:rPr lang="en-US" altLang="zh-CN" baseline="0" dirty="0"/>
              <a:t> G38 B38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0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6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dirty="0"/>
              <a:t>黑体 </a:t>
            </a:r>
            <a:r>
              <a:rPr lang="en-US" altLang="zh-CN" dirty="0"/>
              <a:t>32</a:t>
            </a:r>
            <a:r>
              <a:rPr lang="zh-CN" altLang="en-US" dirty="0"/>
              <a:t>号字体   色号：</a:t>
            </a:r>
            <a:r>
              <a:rPr lang="en-US" altLang="zh-CN" dirty="0"/>
              <a:t> R210</a:t>
            </a:r>
            <a:r>
              <a:rPr lang="en-US" altLang="zh-CN" baseline="0" dirty="0"/>
              <a:t> G0 B48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大标题</a:t>
            </a:r>
            <a:r>
              <a:rPr lang="en-US" altLang="zh-CN" dirty="0"/>
              <a:t>: </a:t>
            </a:r>
            <a:r>
              <a:rPr lang="zh-CN" altLang="en-US" dirty="0"/>
              <a:t>中文黑体 </a:t>
            </a:r>
            <a:r>
              <a:rPr lang="en-US" altLang="zh-CN" dirty="0"/>
              <a:t>32</a:t>
            </a:r>
            <a:r>
              <a:rPr lang="zh-CN" altLang="en-US" dirty="0"/>
              <a:t>号字体    色号：</a:t>
            </a:r>
            <a:r>
              <a:rPr lang="en-US" altLang="zh-CN" dirty="0"/>
              <a:t> R38</a:t>
            </a:r>
            <a:r>
              <a:rPr lang="en-US" altLang="zh-CN" baseline="0" dirty="0"/>
              <a:t> G38 B38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5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0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dirty="0"/>
              <a:t>黑体 </a:t>
            </a:r>
            <a:r>
              <a:rPr lang="en-US" altLang="zh-CN" dirty="0"/>
              <a:t>32</a:t>
            </a:r>
            <a:r>
              <a:rPr lang="zh-CN" altLang="en-US" dirty="0"/>
              <a:t>号字体   色号：</a:t>
            </a:r>
            <a:r>
              <a:rPr lang="en-US" altLang="zh-CN" dirty="0"/>
              <a:t> R210</a:t>
            </a:r>
            <a:r>
              <a:rPr lang="en-US" altLang="zh-CN" baseline="0" dirty="0"/>
              <a:t> G0 B48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大标题</a:t>
            </a:r>
            <a:r>
              <a:rPr lang="en-US" altLang="zh-CN" dirty="0"/>
              <a:t>: </a:t>
            </a:r>
            <a:r>
              <a:rPr lang="zh-CN" altLang="en-US" dirty="0"/>
              <a:t>中文黑体 </a:t>
            </a:r>
            <a:r>
              <a:rPr lang="en-US" altLang="zh-CN" dirty="0"/>
              <a:t>32</a:t>
            </a:r>
            <a:r>
              <a:rPr lang="zh-CN" altLang="en-US" dirty="0"/>
              <a:t>号字体    色号：</a:t>
            </a:r>
            <a:r>
              <a:rPr lang="en-US" altLang="zh-CN" dirty="0"/>
              <a:t> R38</a:t>
            </a:r>
            <a:r>
              <a:rPr lang="en-US" altLang="zh-CN" baseline="0" dirty="0"/>
              <a:t> G38 B38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3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dirty="0"/>
              <a:t>黑体 </a:t>
            </a:r>
            <a:r>
              <a:rPr lang="en-US" altLang="zh-CN" dirty="0"/>
              <a:t>32</a:t>
            </a:r>
            <a:r>
              <a:rPr lang="zh-CN" altLang="en-US" dirty="0"/>
              <a:t>号字体   色号：</a:t>
            </a:r>
            <a:r>
              <a:rPr lang="en-US" altLang="zh-CN" dirty="0"/>
              <a:t> R210</a:t>
            </a:r>
            <a:r>
              <a:rPr lang="en-US" altLang="zh-CN" baseline="0" dirty="0"/>
              <a:t> G0 B48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大标题</a:t>
            </a:r>
            <a:r>
              <a:rPr lang="en-US" altLang="zh-CN" dirty="0"/>
              <a:t>: </a:t>
            </a:r>
            <a:r>
              <a:rPr lang="zh-CN" altLang="en-US" dirty="0"/>
              <a:t>中文黑体 </a:t>
            </a:r>
            <a:r>
              <a:rPr lang="en-US" altLang="zh-CN" dirty="0"/>
              <a:t>32</a:t>
            </a:r>
            <a:r>
              <a:rPr lang="zh-CN" altLang="en-US" dirty="0"/>
              <a:t>号字体    色号：</a:t>
            </a:r>
            <a:r>
              <a:rPr lang="en-US" altLang="zh-CN" dirty="0"/>
              <a:t> R38</a:t>
            </a:r>
            <a:r>
              <a:rPr lang="en-US" altLang="zh-CN" baseline="0" dirty="0"/>
              <a:t> G38 B38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96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1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15816"/>
          <a:stretch>
            <a:fillRect/>
          </a:stretch>
        </p:blipFill>
        <p:spPr bwMode="auto">
          <a:xfrm>
            <a:off x="0" y="847725"/>
            <a:ext cx="706755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2"/>
          <p:cNvSpPr txBox="1">
            <a:spLocks noChangeArrowheads="1"/>
          </p:cNvSpPr>
          <p:nvPr userDrawn="1"/>
        </p:nvSpPr>
        <p:spPr bwMode="auto">
          <a:xfrm>
            <a:off x="7838293" y="6383338"/>
            <a:ext cx="3789362" cy="285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© </a:t>
            </a:r>
            <a:r>
              <a:rPr lang="zh-CN" altLang="en-US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上海移远通信技术股份有限公司</a:t>
            </a:r>
            <a:r>
              <a:rPr lang="en-US" altLang="zh-CN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. </a:t>
            </a:r>
            <a:r>
              <a:rPr lang="zh-CN" altLang="en-US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版权所有</a:t>
            </a:r>
            <a:endParaRPr lang="en-US" altLang="zh-CN" sz="1000" b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2941" y="3352393"/>
            <a:ext cx="9086777" cy="434591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buNone/>
              <a:defRPr sz="21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23024" y="2470389"/>
            <a:ext cx="9377214" cy="487099"/>
          </a:xfrm>
          <a:prstGeom prst="rect">
            <a:avLst/>
          </a:prstGeom>
        </p:spPr>
        <p:txBody>
          <a:bodyPr/>
          <a:lstStyle>
            <a:lvl1pPr algn="r">
              <a:defRPr sz="5400" b="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4" name="文本占位符 26"/>
          <p:cNvSpPr>
            <a:spLocks noGrp="1"/>
          </p:cNvSpPr>
          <p:nvPr>
            <p:ph type="body" sz="quarter" idx="10"/>
          </p:nvPr>
        </p:nvSpPr>
        <p:spPr>
          <a:xfrm>
            <a:off x="7168259" y="4713949"/>
            <a:ext cx="4338673" cy="285367"/>
          </a:xfrm>
          <a:prstGeom prst="rect">
            <a:avLst/>
          </a:prstGeom>
        </p:spPr>
        <p:txBody>
          <a:bodyPr anchor="ctr"/>
          <a:lstStyle>
            <a:lvl1pPr marL="414455" marR="0" indent="-414455" algn="r" defTabSz="105165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7168207" y="5075312"/>
            <a:ext cx="4338651" cy="28071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18" y="618018"/>
            <a:ext cx="2592000" cy="5510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20"/>
          <p:cNvSpPr>
            <a:spLocks noGrp="1"/>
          </p:cNvSpPr>
          <p:nvPr>
            <p:ph type="title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20"/>
          <p:cNvSpPr>
            <a:spLocks noGrp="1"/>
          </p:cNvSpPr>
          <p:nvPr>
            <p:ph type="title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36057" y="987124"/>
            <a:ext cx="11318300" cy="5234292"/>
          </a:xfrm>
          <a:prstGeom prst="rect">
            <a:avLst/>
          </a:prstGeom>
        </p:spPr>
        <p:txBody>
          <a:bodyPr/>
          <a:lstStyle>
            <a:lvl1pPr marL="414038" indent="-414038">
              <a:spcBef>
                <a:spcPts val="621"/>
              </a:spcBef>
              <a:buNone/>
              <a:defRPr sz="21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1pPr>
            <a:lvl2pPr marL="231861" indent="-227721">
              <a:spcBef>
                <a:spcPts val="621"/>
              </a:spcBef>
              <a:buClr>
                <a:srgbClr val="FF0000"/>
              </a:buClr>
              <a:buSzPct val="120000"/>
              <a:buFont typeface="Arial" pitchFamily="34" charset="0"/>
              <a:buChar char="▪"/>
              <a:defRPr sz="21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2pPr>
            <a:lvl3pPr marL="44716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3pPr>
            <a:lvl4pPr marL="66246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4pPr>
            <a:lvl5pPr marL="88190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:\备份\20170515\20170427132218494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90750" y="3431777"/>
            <a:ext cx="10011605" cy="287833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36563" y="985838"/>
            <a:ext cx="11317287" cy="52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165" tIns="52583" rIns="105165" bIns="52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/>
              <a:t>Textmasterformate durch Klicken bearbeiten</a:t>
            </a:r>
          </a:p>
          <a:p>
            <a:pPr lvl="1"/>
            <a:r>
              <a:rPr lang="de-DE" altLang="zh-CN" dirty="0"/>
              <a:t>Zweite Ebene</a:t>
            </a:r>
          </a:p>
          <a:p>
            <a:pPr lvl="2"/>
            <a:r>
              <a:rPr lang="de-DE" altLang="zh-CN" dirty="0"/>
              <a:t>Dritte Ebene</a:t>
            </a:r>
          </a:p>
          <a:p>
            <a:pPr lvl="3"/>
            <a:r>
              <a:rPr lang="de-DE" altLang="zh-CN" dirty="0"/>
              <a:t>Vierte Ebene</a:t>
            </a:r>
          </a:p>
          <a:p>
            <a:pPr lvl="4"/>
            <a:r>
              <a:rPr lang="de-DE" altLang="zh-CN" dirty="0"/>
              <a:t>Fünfte Ebene</a:t>
            </a:r>
          </a:p>
        </p:txBody>
      </p:sp>
      <p:sp>
        <p:nvSpPr>
          <p:cNvPr id="1028" name="标题占位符 20"/>
          <p:cNvSpPr>
            <a:spLocks noGrp="1"/>
          </p:cNvSpPr>
          <p:nvPr>
            <p:ph type="title"/>
          </p:nvPr>
        </p:nvSpPr>
        <p:spPr bwMode="auto">
          <a:xfrm>
            <a:off x="344488" y="500836"/>
            <a:ext cx="111537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165" tIns="52583" rIns="105165" bIns="525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  <p:sp>
        <p:nvSpPr>
          <p:cNvPr id="7" name="TextBox 5"/>
          <p:cNvSpPr txBox="1"/>
          <p:nvPr/>
        </p:nvSpPr>
        <p:spPr>
          <a:xfrm>
            <a:off x="426452" y="6490624"/>
            <a:ext cx="5045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1087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上海移远通信技术股份有限公司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| Page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     </a:t>
            </a:r>
          </a:p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/>
        </p:nvSpPr>
        <p:spPr>
          <a:xfrm>
            <a:off x="2350790" y="6473493"/>
            <a:ext cx="737616" cy="365210"/>
          </a:xfrm>
          <a:prstGeom prst="rect">
            <a:avLst/>
          </a:prstGeom>
        </p:spPr>
        <p:txBody>
          <a:bodyPr lIns="121917" tIns="60958" rIns="121917" bIns="60958"/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0C913308-F349-4B6D-A68A-DD1791B4A57B}" type="slidenum">
              <a:rPr lang="zh-CN" altLang="en-US" sz="8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pPr/>
              <a:t>‹#›</a:t>
            </a:fld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755" y="477466"/>
            <a:ext cx="1980000" cy="33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449" r:id="rId1"/>
    <p:sldLayoutId id="2147486445" r:id="rId2"/>
    <p:sldLayoutId id="2147486446" r:id="rId3"/>
    <p:sldLayoutId id="2147486466" r:id="rId4"/>
  </p:sldLayoutIdLst>
  <p:hf hdr="0"/>
  <p:txStyles>
    <p:titleStyle>
      <a:lvl1pPr algn="l" defTabSz="1087438" rtl="0" eaLnBrk="0" fontAlgn="base" hangingPunct="0">
        <a:spcBef>
          <a:spcPct val="0"/>
        </a:spcBef>
        <a:spcAft>
          <a:spcPct val="0"/>
        </a:spcAft>
        <a:tabLst>
          <a:tab pos="3676650" algn="l"/>
        </a:tabLst>
        <a:defRPr sz="2800" b="0" kern="1200">
          <a:solidFill>
            <a:schemeClr val="tx1">
              <a:lumMod val="75000"/>
              <a:lumOff val="25000"/>
            </a:schemeClr>
          </a:solidFill>
          <a:latin typeface="黑体" pitchFamily="2" charset="-122"/>
          <a:ea typeface="黑体" pitchFamily="2" charset="-122"/>
          <a:cs typeface="+mj-cs"/>
        </a:defRPr>
      </a:lvl1pPr>
      <a:lvl2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2pPr>
      <a:lvl3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3pPr>
      <a:lvl4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4pPr>
      <a:lvl5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5pPr>
      <a:lvl6pPr marL="525828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6pPr>
      <a:lvl7pPr marL="1051655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7pPr>
      <a:lvl8pPr marL="1577483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8pPr>
      <a:lvl9pPr marL="2103311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9pPr>
    </p:titleStyle>
    <p:bodyStyle>
      <a:lvl1pPr marL="409575" indent="-409575" algn="l" defTabSz="1087438" rtl="0" eaLnBrk="0" fontAlgn="base" hangingPunct="0">
        <a:spcBef>
          <a:spcPts val="613"/>
        </a:spcBef>
        <a:spcAft>
          <a:spcPct val="0"/>
        </a:spcAft>
        <a:buFont typeface="Arial" pitchFamily="34" charset="0"/>
        <a:buChar char="•"/>
        <a:defRPr sz="3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1pPr>
      <a:lvl2pPr marL="227013" indent="-223838" algn="l" defTabSz="1087438" rtl="0" eaLnBrk="0" fontAlgn="base" hangingPunct="0">
        <a:spcBef>
          <a:spcPts val="613"/>
        </a:spcBef>
        <a:spcAft>
          <a:spcPct val="0"/>
        </a:spcAft>
        <a:buClr>
          <a:srgbClr val="FF0000"/>
        </a:buClr>
        <a:buSzPct val="120000"/>
        <a:buFont typeface="Arial" pitchFamily="34" charset="0"/>
        <a:buChar char="▪"/>
        <a:defRPr sz="32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2pPr>
      <a:lvl3pPr marL="442913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3pPr>
      <a:lvl4pPr marL="658813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4pPr>
      <a:lvl5pPr marL="879475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5pPr>
      <a:lvl6pPr marL="2993274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06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38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0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32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63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95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927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159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390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622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854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23024" y="2470389"/>
            <a:ext cx="9377214" cy="487099"/>
          </a:xfrm>
        </p:spPr>
        <p:txBody>
          <a:bodyPr/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GPS Tracker</a:t>
            </a: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方案说明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57A5E8D-7DC9-1748-9E3B-647BD187E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941" y="3149193"/>
            <a:ext cx="9086777" cy="537080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4" name="文本占位符 9">
            <a:extLst>
              <a:ext uri="{FF2B5EF4-FFF2-40B4-BE49-F238E27FC236}">
                <a16:creationId xmlns:a16="http://schemas.microsoft.com/office/drawing/2014/main" id="{37A685BA-A969-C34A-BB9B-A0BE8B84742C}"/>
              </a:ext>
            </a:extLst>
          </p:cNvPr>
          <p:cNvSpPr txBox="1">
            <a:spLocks/>
          </p:cNvSpPr>
          <p:nvPr/>
        </p:nvSpPr>
        <p:spPr bwMode="auto">
          <a:xfrm>
            <a:off x="7261587" y="5229994"/>
            <a:ext cx="4338651" cy="28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165" tIns="52583" rIns="105165" bIns="52583" numCol="1" anchor="ctr" anchorCtr="0" compatLnSpc="1">
            <a:prstTxWarp prst="textNoShape">
              <a:avLst/>
            </a:prstTxWarp>
          </a:bodyPr>
          <a:lstStyle>
            <a:lvl1pPr marL="409575" indent="-409575" algn="r" defTabSz="1087438" rtl="0" eaLnBrk="0" fontAlgn="base" hangingPunct="0">
              <a:spcBef>
                <a:spcPts val="613"/>
              </a:spcBef>
              <a:spcAft>
                <a:spcPct val="0"/>
              </a:spcAft>
              <a:buFont typeface="Arial" pitchFamily="34" charset="0"/>
              <a:buNone/>
              <a:defRPr sz="13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7013" indent="-223838" algn="l" defTabSz="1087438" rtl="0" eaLnBrk="0" fontAlgn="base" hangingPunct="0">
              <a:spcBef>
                <a:spcPts val="613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Arial" pitchFamily="34" charset="0"/>
              <a:buChar char="▪"/>
              <a:defRPr sz="32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42913" indent="-211138" algn="l" defTabSz="1087438" rtl="0" eaLnBrk="0" fontAlgn="base" hangingPunct="0">
              <a:spcBef>
                <a:spcPts val="513"/>
              </a:spcBef>
              <a:spcAft>
                <a:spcPct val="0"/>
              </a:spcAft>
              <a:buClr>
                <a:srgbClr val="7F7F7F"/>
              </a:buClr>
              <a:buSzPct val="120000"/>
              <a:buFont typeface="Arial" pitchFamily="34" charset="0"/>
              <a:buChar char="▪"/>
              <a:defRPr sz="17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58813" indent="-211138" algn="l" defTabSz="1087438" rtl="0" eaLnBrk="0" fontAlgn="base" hangingPunct="0">
              <a:spcBef>
                <a:spcPts val="513"/>
              </a:spcBef>
              <a:spcAft>
                <a:spcPct val="0"/>
              </a:spcAft>
              <a:buClr>
                <a:srgbClr val="7F7F7F"/>
              </a:buClr>
              <a:buSzPct val="120000"/>
              <a:buFont typeface="Arial" pitchFamily="34" charset="0"/>
              <a:buChar char="▪"/>
              <a:defRPr sz="17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79475" indent="-211138" algn="l" defTabSz="1087438" rtl="0" eaLnBrk="0" fontAlgn="base" hangingPunct="0">
              <a:spcBef>
                <a:spcPts val="513"/>
              </a:spcBef>
              <a:spcAft>
                <a:spcPct val="0"/>
              </a:spcAft>
              <a:buClr>
                <a:srgbClr val="7F7F7F"/>
              </a:buClr>
              <a:buSzPct val="120000"/>
              <a:buFont typeface="Arial" pitchFamily="34" charset="0"/>
              <a:buChar char="▪"/>
              <a:defRPr sz="17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993274" indent="-272116" algn="l" defTabSz="10884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06" indent="-272116" algn="l" defTabSz="10884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38" indent="-272116" algn="l" defTabSz="10884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0" indent="-272116" algn="l" defTabSz="10884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 2020</a:t>
            </a:r>
            <a:r>
              <a:rPr lang="zh-CN" altLang="en-US" sz="1600" dirty="0"/>
              <a:t>年</a:t>
            </a:r>
            <a:r>
              <a:rPr lang="en-US" altLang="zh-CN" sz="1600" dirty="0"/>
              <a:t>10</a:t>
            </a:r>
            <a:r>
              <a:rPr lang="zh-CN" altLang="en-US" sz="16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F2B5F-3236-4FC3-BD60-5F4B1AF8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MQTT</a:t>
            </a:r>
            <a:r>
              <a:rPr lang="zh-CN" altLang="en-US" dirty="0">
                <a:solidFill>
                  <a:schemeClr val="tx1"/>
                </a:solidFill>
              </a:rPr>
              <a:t>异常处理流程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43D6C3-63B8-41EF-AC06-F8F3C812DB9A}"/>
              </a:ext>
            </a:extLst>
          </p:cNvPr>
          <p:cNvSpPr txBox="1"/>
          <p:nvPr/>
        </p:nvSpPr>
        <p:spPr>
          <a:xfrm>
            <a:off x="436056" y="1049494"/>
            <a:ext cx="31021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判断设备注网状态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等待网络恢复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尝试重新拨号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判断拨号状态信息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判断设备注网信息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尝试重新连接服务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重新与服务端建立连接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退出异常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31AF5FE-13A0-40A7-B1B9-182FF2599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06" y="1125538"/>
            <a:ext cx="5985729" cy="55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F2B5F-3236-4FC3-BD60-5F4B1AF8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数据采集处理异常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43D6C3-63B8-41EF-AC06-F8F3C812DB9A}"/>
              </a:ext>
            </a:extLst>
          </p:cNvPr>
          <p:cNvSpPr txBox="1"/>
          <p:nvPr/>
        </p:nvSpPr>
        <p:spPr>
          <a:xfrm>
            <a:off x="408582" y="1147222"/>
            <a:ext cx="408797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判断获取数据是否存在</a:t>
            </a:r>
            <a:r>
              <a:rPr lang="en-US" altLang="zh-CN" dirty="0"/>
              <a:t>None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判断</a:t>
            </a:r>
            <a:r>
              <a:rPr lang="en-US" altLang="zh-CN" dirty="0" err="1"/>
              <a:t>Gps</a:t>
            </a:r>
            <a:r>
              <a:rPr lang="zh-CN" altLang="en-US" dirty="0"/>
              <a:t>位置信息。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当</a:t>
            </a:r>
            <a:r>
              <a:rPr lang="en-US" altLang="zh-CN" dirty="0" err="1"/>
              <a:t>Gps</a:t>
            </a:r>
            <a:r>
              <a:rPr lang="zh-CN" altLang="en-US" dirty="0"/>
              <a:t>位置信息无效使用基站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重新获取。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数据无效使用上一次数据。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32CC01-D57A-4E84-8541-B93CB665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38" y="1125538"/>
            <a:ext cx="5936464" cy="56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F2B5F-3236-4FC3-BD60-5F4B1AF8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组件说明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976A50-F841-499C-B4F1-F9B6E395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38" y="1133029"/>
            <a:ext cx="5400600" cy="53931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497E45-0954-4EB7-9026-7CCA1AD3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74" y="1413570"/>
            <a:ext cx="6120301" cy="51125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BDC20ED-B545-4813-861C-946B3649EBA3}"/>
              </a:ext>
            </a:extLst>
          </p:cNvPr>
          <p:cNvSpPr/>
          <p:nvPr/>
        </p:nvSpPr>
        <p:spPr>
          <a:xfrm>
            <a:off x="550590" y="1053530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组件构成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5E3676-C88A-4984-BFA7-0E9E6A7F8E5A}"/>
              </a:ext>
            </a:extLst>
          </p:cNvPr>
          <p:cNvSpPr/>
          <p:nvPr/>
        </p:nvSpPr>
        <p:spPr>
          <a:xfrm>
            <a:off x="6095206" y="105353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组件启动流程</a:t>
            </a:r>
          </a:p>
        </p:txBody>
      </p:sp>
    </p:spTree>
    <p:extLst>
      <p:ext uri="{BB962C8B-B14F-4D97-AF65-F5344CB8AC3E}">
        <p14:creationId xmlns:p14="http://schemas.microsoft.com/office/powerpoint/2010/main" val="186356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F2B5F-3236-4FC3-BD60-5F4B1AF8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数据推送格式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D61063-D4B8-4151-B096-A49BC80F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34" y="500836"/>
            <a:ext cx="4490025" cy="622518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81A65E-F0EC-4562-BF42-28D9F39F6A07}"/>
              </a:ext>
            </a:extLst>
          </p:cNvPr>
          <p:cNvSpPr/>
          <p:nvPr/>
        </p:nvSpPr>
        <p:spPr>
          <a:xfrm>
            <a:off x="622598" y="980700"/>
            <a:ext cx="50405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rgbClr val="FF0000"/>
                </a:solidFill>
              </a:rPr>
              <a:t>FA </a:t>
            </a:r>
            <a:r>
              <a:rPr lang="zh-CN" altLang="en-US" sz="800" dirty="0">
                <a:solidFill>
                  <a:srgbClr val="FF0000"/>
                </a:solidFill>
              </a:rPr>
              <a:t>起始字节</a:t>
            </a:r>
          </a:p>
          <a:p>
            <a:r>
              <a:rPr lang="en-US" altLang="zh-CN" sz="800" dirty="0"/>
              <a:t>01 </a:t>
            </a:r>
            <a:r>
              <a:rPr lang="zh-CN" altLang="en-US" sz="800" dirty="0"/>
              <a:t>序号</a:t>
            </a:r>
          </a:p>
          <a:p>
            <a:r>
              <a:rPr lang="en-US" altLang="zh-CN" sz="800" dirty="0"/>
              <a:t>5d47b0b0 </a:t>
            </a:r>
            <a:r>
              <a:rPr lang="zh-CN" altLang="en-US" sz="800" dirty="0"/>
              <a:t>时间戳  </a:t>
            </a:r>
            <a:r>
              <a:rPr lang="en-US" altLang="zh-CN" sz="800" dirty="0"/>
              <a:t>B4</a:t>
            </a:r>
          </a:p>
          <a:p>
            <a:r>
              <a:rPr lang="en-US" altLang="zh-CN" sz="800" dirty="0"/>
              <a:t>383637373236303335343438313932 </a:t>
            </a:r>
            <a:r>
              <a:rPr lang="zh-CN" altLang="en-US" sz="800" dirty="0"/>
              <a:t>设备 </a:t>
            </a:r>
            <a:r>
              <a:rPr lang="en-US" altLang="zh-CN" sz="800" dirty="0"/>
              <a:t>IMEI  B15</a:t>
            </a:r>
          </a:p>
          <a:p>
            <a:r>
              <a:rPr lang="en-US" altLang="zh-CN" sz="800" dirty="0"/>
              <a:t>005F </a:t>
            </a:r>
            <a:r>
              <a:rPr lang="zh-CN" altLang="en-US" sz="800" dirty="0"/>
              <a:t>整个包的长度  </a:t>
            </a:r>
            <a:r>
              <a:rPr lang="en-US" altLang="zh-CN" sz="800" dirty="0"/>
              <a:t>B2 </a:t>
            </a:r>
          </a:p>
          <a:p>
            <a:r>
              <a:rPr lang="en-US" altLang="zh-CN" sz="800" dirty="0"/>
              <a:t>01 </a:t>
            </a:r>
            <a:r>
              <a:rPr lang="zh-CN" altLang="en-US" sz="800" dirty="0"/>
              <a:t>消息类型</a:t>
            </a:r>
          </a:p>
          <a:p>
            <a:r>
              <a:rPr lang="zh-CN" altLang="en-US" sz="800" dirty="0">
                <a:solidFill>
                  <a:srgbClr val="FF0000"/>
                </a:solidFill>
              </a:rPr>
              <a:t>终端信息格式</a:t>
            </a:r>
            <a:r>
              <a:rPr lang="zh-CN" altLang="en-US" sz="800" dirty="0"/>
              <a:t> </a:t>
            </a:r>
            <a:r>
              <a:rPr lang="en-US" altLang="zh-CN" sz="800" dirty="0"/>
              <a:t>100045383938363034343530343139393030383538383917fd0f00780062002d</a:t>
            </a:r>
          </a:p>
          <a:p>
            <a:r>
              <a:rPr lang="en-US" altLang="zh-CN" sz="800" dirty="0"/>
              <a:t>10  CMD  B1  </a:t>
            </a:r>
            <a:r>
              <a:rPr lang="zh-CN" altLang="en-US" sz="800" dirty="0"/>
              <a:t>固定 </a:t>
            </a:r>
            <a:r>
              <a:rPr lang="en-US" altLang="zh-CN" sz="800" dirty="0"/>
              <a:t>0x10</a:t>
            </a:r>
          </a:p>
          <a:p>
            <a:r>
              <a:rPr lang="en-US" altLang="zh-CN" sz="800" dirty="0"/>
              <a:t>0045 </a:t>
            </a:r>
            <a:r>
              <a:rPr lang="zh-CN" altLang="en-US" sz="800" dirty="0"/>
              <a:t>长度  </a:t>
            </a:r>
            <a:r>
              <a:rPr lang="en-US" altLang="zh-CN" sz="800" dirty="0"/>
              <a:t>B2  </a:t>
            </a:r>
            <a:r>
              <a:rPr lang="zh-CN" altLang="en-US" sz="800" dirty="0"/>
              <a:t>长度为 </a:t>
            </a:r>
            <a:r>
              <a:rPr lang="en-US" altLang="zh-CN" sz="800" dirty="0"/>
              <a:t>29</a:t>
            </a:r>
          </a:p>
          <a:p>
            <a:r>
              <a:rPr lang="en-US" altLang="zh-CN" sz="800" dirty="0"/>
              <a:t>3839383630343435303431393930303835383839  ICCID  B20  </a:t>
            </a:r>
            <a:r>
              <a:rPr lang="zh-CN" altLang="en-US" sz="800" dirty="0"/>
              <a:t>设备卡的信息</a:t>
            </a:r>
          </a:p>
          <a:p>
            <a:r>
              <a:rPr lang="en-US" altLang="zh-CN" sz="800" dirty="0"/>
              <a:t>17  </a:t>
            </a:r>
            <a:r>
              <a:rPr lang="zh-CN" altLang="en-US" sz="800" dirty="0"/>
              <a:t>信号值 </a:t>
            </a:r>
            <a:r>
              <a:rPr lang="en-US" altLang="zh-CN" sz="800" dirty="0"/>
              <a:t>CSQ  B1 </a:t>
            </a:r>
          </a:p>
          <a:p>
            <a:r>
              <a:rPr lang="en-US" altLang="zh-CN" sz="800" dirty="0"/>
              <a:t>fd0f  </a:t>
            </a:r>
            <a:r>
              <a:rPr lang="zh-CN" altLang="en-US" sz="800" dirty="0"/>
              <a:t>信号值 </a:t>
            </a:r>
            <a:r>
              <a:rPr lang="en-US" altLang="zh-CN" sz="800" dirty="0"/>
              <a:t>RSRP  B2  </a:t>
            </a:r>
            <a:r>
              <a:rPr lang="zh-CN" altLang="en-US" sz="800" dirty="0"/>
              <a:t>使用数据的补码方式来填充</a:t>
            </a:r>
          </a:p>
          <a:p>
            <a:r>
              <a:rPr lang="en-US" altLang="zh-CN" sz="800" dirty="0"/>
              <a:t>0078  </a:t>
            </a:r>
            <a:r>
              <a:rPr lang="zh-CN" altLang="en-US" sz="800" dirty="0"/>
              <a:t>信号值 </a:t>
            </a:r>
            <a:r>
              <a:rPr lang="en-US" altLang="zh-CN" sz="800" dirty="0"/>
              <a:t>SINR  B2  </a:t>
            </a:r>
            <a:r>
              <a:rPr lang="zh-CN" altLang="en-US" sz="800" dirty="0"/>
              <a:t>使用数据的补码方式来填充</a:t>
            </a:r>
          </a:p>
          <a:p>
            <a:r>
              <a:rPr lang="en-US" altLang="zh-CN" sz="800" dirty="0"/>
              <a:t>0062  </a:t>
            </a:r>
            <a:r>
              <a:rPr lang="zh-CN" altLang="en-US" sz="800" dirty="0"/>
              <a:t>电压百分比  </a:t>
            </a:r>
            <a:r>
              <a:rPr lang="en-US" altLang="zh-CN" sz="800" dirty="0"/>
              <a:t>B2 </a:t>
            </a:r>
          </a:p>
          <a:p>
            <a:r>
              <a:rPr lang="en-US" altLang="zh-CN" sz="800" dirty="0"/>
              <a:t>002d  </a:t>
            </a:r>
            <a:r>
              <a:rPr lang="zh-CN" altLang="en-US" sz="800" dirty="0"/>
              <a:t>设备版本  </a:t>
            </a:r>
            <a:r>
              <a:rPr lang="en-US" altLang="zh-CN" sz="800" dirty="0"/>
              <a:t>B2  </a:t>
            </a:r>
            <a:r>
              <a:rPr lang="zh-CN" altLang="en-US" sz="800" dirty="0"/>
              <a:t>乘以 </a:t>
            </a:r>
            <a:r>
              <a:rPr lang="en-US" altLang="zh-CN" sz="800" dirty="0"/>
              <a:t>100</a:t>
            </a:r>
          </a:p>
          <a:p>
            <a:r>
              <a:rPr lang="zh-CN" altLang="en-US" sz="800" dirty="0">
                <a:solidFill>
                  <a:srgbClr val="FF0000"/>
                </a:solidFill>
              </a:rPr>
              <a:t>温湿度子包</a:t>
            </a:r>
            <a:r>
              <a:rPr lang="zh-CN" altLang="en-US" sz="800" dirty="0"/>
              <a:t> </a:t>
            </a:r>
            <a:r>
              <a:rPr lang="en-US" altLang="zh-CN" sz="800" dirty="0"/>
              <a:t>2000040b1c0abb</a:t>
            </a:r>
          </a:p>
          <a:p>
            <a:r>
              <a:rPr lang="en-US" altLang="zh-CN" sz="800" dirty="0"/>
              <a:t>20 CMD</a:t>
            </a:r>
          </a:p>
          <a:p>
            <a:r>
              <a:rPr lang="en-US" altLang="zh-CN" sz="800" dirty="0"/>
              <a:t>0004 </a:t>
            </a:r>
            <a:r>
              <a:rPr lang="zh-CN" altLang="en-US" sz="800" dirty="0"/>
              <a:t>长度  </a:t>
            </a:r>
            <a:r>
              <a:rPr lang="en-US" altLang="zh-CN" sz="800" dirty="0"/>
              <a:t>B2  </a:t>
            </a:r>
            <a:r>
              <a:rPr lang="zh-CN" altLang="en-US" sz="800" dirty="0"/>
              <a:t>长度为 </a:t>
            </a:r>
            <a:r>
              <a:rPr lang="en-US" altLang="zh-CN" sz="800" dirty="0"/>
              <a:t>04</a:t>
            </a:r>
          </a:p>
          <a:p>
            <a:r>
              <a:rPr lang="en-US" altLang="zh-CN" sz="800" dirty="0"/>
              <a:t>0b1c </a:t>
            </a:r>
            <a:r>
              <a:rPr lang="zh-CN" altLang="en-US" sz="800" dirty="0"/>
              <a:t>温度  </a:t>
            </a:r>
            <a:r>
              <a:rPr lang="en-US" altLang="zh-CN" sz="800" dirty="0"/>
              <a:t>B2  </a:t>
            </a:r>
            <a:r>
              <a:rPr lang="zh-CN" altLang="en-US" sz="800" dirty="0"/>
              <a:t>乘以 </a:t>
            </a:r>
            <a:r>
              <a:rPr lang="en-US" altLang="zh-CN" sz="800" dirty="0"/>
              <a:t>100</a:t>
            </a:r>
            <a:r>
              <a:rPr lang="zh-CN" altLang="en-US" sz="800" dirty="0"/>
              <a:t>，采用补码方式</a:t>
            </a:r>
          </a:p>
          <a:p>
            <a:r>
              <a:rPr lang="en-US" altLang="zh-CN" sz="800" dirty="0"/>
              <a:t>0abb </a:t>
            </a:r>
            <a:r>
              <a:rPr lang="zh-CN" altLang="en-US" sz="800" dirty="0"/>
              <a:t>湿度  </a:t>
            </a:r>
            <a:r>
              <a:rPr lang="en-US" altLang="zh-CN" sz="800" dirty="0"/>
              <a:t>B2  </a:t>
            </a:r>
            <a:r>
              <a:rPr lang="zh-CN" altLang="en-US" sz="800" dirty="0"/>
              <a:t>乘以 </a:t>
            </a:r>
            <a:r>
              <a:rPr lang="en-US" altLang="zh-CN" sz="800" dirty="0"/>
              <a:t>100</a:t>
            </a:r>
            <a:r>
              <a:rPr lang="zh-CN" altLang="en-US" sz="800" dirty="0"/>
              <a:t>，采用补码方式</a:t>
            </a:r>
          </a:p>
          <a:p>
            <a:r>
              <a:rPr lang="zh-CN" altLang="en-US" sz="800" dirty="0">
                <a:solidFill>
                  <a:srgbClr val="FF0000"/>
                </a:solidFill>
              </a:rPr>
              <a:t>倾角子包</a:t>
            </a:r>
            <a:r>
              <a:rPr lang="zh-CN" altLang="en-US" sz="800" dirty="0"/>
              <a:t> </a:t>
            </a:r>
            <a:r>
              <a:rPr lang="en-US" altLang="zh-CN" sz="800" dirty="0"/>
              <a:t>21000C000000000000fff4000effed</a:t>
            </a:r>
          </a:p>
          <a:p>
            <a:r>
              <a:rPr lang="en-US" altLang="zh-CN" sz="800" dirty="0"/>
              <a:t>21 CMD</a:t>
            </a:r>
          </a:p>
          <a:p>
            <a:r>
              <a:rPr lang="en-US" altLang="zh-CN" sz="800" dirty="0"/>
              <a:t>000C </a:t>
            </a:r>
            <a:r>
              <a:rPr lang="zh-CN" altLang="en-US" sz="800" dirty="0"/>
              <a:t>长度  </a:t>
            </a:r>
            <a:r>
              <a:rPr lang="en-US" altLang="zh-CN" sz="800" dirty="0"/>
              <a:t>B2  </a:t>
            </a:r>
            <a:r>
              <a:rPr lang="zh-CN" altLang="en-US" sz="800" dirty="0"/>
              <a:t>长度为 </a:t>
            </a:r>
            <a:r>
              <a:rPr lang="en-US" altLang="zh-CN" sz="800" dirty="0"/>
              <a:t>12</a:t>
            </a:r>
          </a:p>
          <a:p>
            <a:r>
              <a:rPr lang="en-US" altLang="zh-CN" sz="800" dirty="0"/>
              <a:t>0000  x  B2  </a:t>
            </a:r>
            <a:r>
              <a:rPr lang="zh-CN" altLang="en-US" sz="800" dirty="0"/>
              <a:t>乘以 </a:t>
            </a:r>
            <a:r>
              <a:rPr lang="en-US" altLang="zh-CN" sz="800" dirty="0"/>
              <a:t>100</a:t>
            </a:r>
            <a:r>
              <a:rPr lang="zh-CN" altLang="en-US" sz="800" dirty="0"/>
              <a:t>，采用补码方式</a:t>
            </a:r>
            <a:r>
              <a:rPr lang="en-US" altLang="zh-CN" sz="800" dirty="0"/>
              <a:t>,</a:t>
            </a:r>
            <a:r>
              <a:rPr lang="zh-CN" altLang="en-US" sz="800" dirty="0"/>
              <a:t>初始值</a:t>
            </a:r>
          </a:p>
          <a:p>
            <a:r>
              <a:rPr lang="en-US" altLang="zh-CN" sz="800" dirty="0"/>
              <a:t>0000  y  B2  </a:t>
            </a:r>
            <a:r>
              <a:rPr lang="zh-CN" altLang="en-US" sz="800" dirty="0"/>
              <a:t>乘以 </a:t>
            </a:r>
            <a:r>
              <a:rPr lang="en-US" altLang="zh-CN" sz="800" dirty="0"/>
              <a:t>100</a:t>
            </a:r>
            <a:r>
              <a:rPr lang="zh-CN" altLang="en-US" sz="800" dirty="0"/>
              <a:t>，采用补码方式</a:t>
            </a:r>
            <a:r>
              <a:rPr lang="en-US" altLang="zh-CN" sz="800" dirty="0"/>
              <a:t>,</a:t>
            </a:r>
            <a:r>
              <a:rPr lang="zh-CN" altLang="en-US" sz="800" dirty="0"/>
              <a:t>初始值</a:t>
            </a:r>
          </a:p>
          <a:p>
            <a:r>
              <a:rPr lang="en-US" altLang="zh-CN" sz="800" dirty="0"/>
              <a:t>0000  z  B2  </a:t>
            </a:r>
            <a:r>
              <a:rPr lang="zh-CN" altLang="en-US" sz="800" dirty="0"/>
              <a:t>乘以 </a:t>
            </a:r>
            <a:r>
              <a:rPr lang="en-US" altLang="zh-CN" sz="800" dirty="0"/>
              <a:t>100</a:t>
            </a:r>
            <a:r>
              <a:rPr lang="zh-CN" altLang="en-US" sz="800" dirty="0"/>
              <a:t>，采用补码方式</a:t>
            </a:r>
            <a:r>
              <a:rPr lang="en-US" altLang="zh-CN" sz="800" dirty="0"/>
              <a:t>,</a:t>
            </a:r>
            <a:r>
              <a:rPr lang="zh-CN" altLang="en-US" sz="800" dirty="0"/>
              <a:t>初始值</a:t>
            </a:r>
          </a:p>
          <a:p>
            <a:r>
              <a:rPr lang="en-US" altLang="zh-CN" sz="800" dirty="0"/>
              <a:t>fff4  x  B2  </a:t>
            </a:r>
            <a:r>
              <a:rPr lang="zh-CN" altLang="en-US" sz="800" dirty="0"/>
              <a:t>乘以 </a:t>
            </a:r>
            <a:r>
              <a:rPr lang="en-US" altLang="zh-CN" sz="800" dirty="0"/>
              <a:t>100</a:t>
            </a:r>
            <a:r>
              <a:rPr lang="zh-CN" altLang="en-US" sz="800" dirty="0"/>
              <a:t>，采用补码方式</a:t>
            </a:r>
          </a:p>
          <a:p>
            <a:r>
              <a:rPr lang="en-US" altLang="zh-CN" sz="800" dirty="0"/>
              <a:t>000e  y  B2  </a:t>
            </a:r>
            <a:r>
              <a:rPr lang="zh-CN" altLang="en-US" sz="800" dirty="0"/>
              <a:t>乘以 </a:t>
            </a:r>
            <a:r>
              <a:rPr lang="en-US" altLang="zh-CN" sz="800" dirty="0"/>
              <a:t>100</a:t>
            </a:r>
            <a:r>
              <a:rPr lang="zh-CN" altLang="en-US" sz="800" dirty="0"/>
              <a:t>，采用补码方式</a:t>
            </a:r>
          </a:p>
          <a:p>
            <a:r>
              <a:rPr lang="en-US" altLang="zh-CN" sz="800" dirty="0" err="1"/>
              <a:t>ffed</a:t>
            </a:r>
            <a:r>
              <a:rPr lang="en-US" altLang="zh-CN" sz="800" dirty="0"/>
              <a:t>  z  B2  </a:t>
            </a:r>
            <a:r>
              <a:rPr lang="zh-CN" altLang="en-US" sz="800" dirty="0"/>
              <a:t>乘以 </a:t>
            </a:r>
            <a:r>
              <a:rPr lang="en-US" altLang="zh-CN" sz="800" dirty="0"/>
              <a:t>100</a:t>
            </a:r>
            <a:r>
              <a:rPr lang="zh-CN" altLang="en-US" sz="800" dirty="0"/>
              <a:t>，采用补码方式</a:t>
            </a:r>
          </a:p>
          <a:p>
            <a:r>
              <a:rPr lang="zh-CN" altLang="en-US" sz="800" dirty="0">
                <a:solidFill>
                  <a:srgbClr val="FF0000"/>
                </a:solidFill>
              </a:rPr>
              <a:t>光照子包</a:t>
            </a:r>
            <a:r>
              <a:rPr lang="zh-CN" altLang="en-US" sz="800" dirty="0"/>
              <a:t> </a:t>
            </a:r>
            <a:r>
              <a:rPr lang="en-US" altLang="zh-CN" sz="800" dirty="0"/>
              <a:t>2200020000 </a:t>
            </a:r>
          </a:p>
          <a:p>
            <a:r>
              <a:rPr lang="en-US" altLang="zh-CN" sz="800" dirty="0"/>
              <a:t>22 CMD</a:t>
            </a:r>
          </a:p>
          <a:p>
            <a:r>
              <a:rPr lang="en-US" altLang="zh-CN" sz="800" dirty="0"/>
              <a:t>0002 </a:t>
            </a:r>
            <a:r>
              <a:rPr lang="zh-CN" altLang="en-US" sz="800" dirty="0"/>
              <a:t>长度  </a:t>
            </a:r>
            <a:r>
              <a:rPr lang="en-US" altLang="zh-CN" sz="800" dirty="0"/>
              <a:t>B2  </a:t>
            </a:r>
            <a:r>
              <a:rPr lang="zh-CN" altLang="en-US" sz="800" dirty="0"/>
              <a:t>长度为 </a:t>
            </a:r>
            <a:r>
              <a:rPr lang="en-US" altLang="zh-CN" sz="800" dirty="0"/>
              <a:t>2</a:t>
            </a:r>
          </a:p>
          <a:p>
            <a:r>
              <a:rPr lang="en-US" altLang="zh-CN" sz="800" dirty="0"/>
              <a:t>0000 </a:t>
            </a:r>
            <a:r>
              <a:rPr lang="zh-CN" altLang="en-US" sz="800" dirty="0"/>
              <a:t>光照流明  </a:t>
            </a:r>
            <a:r>
              <a:rPr lang="en-US" altLang="zh-CN" sz="800" dirty="0"/>
              <a:t>B2</a:t>
            </a:r>
          </a:p>
          <a:p>
            <a:r>
              <a:rPr lang="en-US" altLang="zh-CN" sz="800" dirty="0">
                <a:solidFill>
                  <a:srgbClr val="FF0000"/>
                </a:solidFill>
              </a:rPr>
              <a:t>GPS</a:t>
            </a:r>
            <a:r>
              <a:rPr lang="zh-CN" altLang="en-US" sz="800" dirty="0">
                <a:solidFill>
                  <a:srgbClr val="FF0000"/>
                </a:solidFill>
              </a:rPr>
              <a:t>子包</a:t>
            </a:r>
            <a:r>
              <a:rPr lang="zh-CN" altLang="en-US" sz="800" dirty="0"/>
              <a:t> </a:t>
            </a:r>
            <a:r>
              <a:rPr lang="en-US" altLang="zh-CN" sz="800" dirty="0"/>
              <a:t>2300110101XXXXXXXX02XXXXXXXX191022172511</a:t>
            </a:r>
          </a:p>
          <a:p>
            <a:r>
              <a:rPr lang="en-US" altLang="zh-CN" sz="800" dirty="0"/>
              <a:t>23  CMD  B1  </a:t>
            </a:r>
            <a:r>
              <a:rPr lang="zh-CN" altLang="en-US" sz="800" dirty="0"/>
              <a:t>固定 </a:t>
            </a:r>
            <a:r>
              <a:rPr lang="en-US" altLang="zh-CN" sz="800" dirty="0"/>
              <a:t>0x23</a:t>
            </a:r>
          </a:p>
          <a:p>
            <a:r>
              <a:rPr lang="en-US" altLang="zh-CN" sz="800" dirty="0"/>
              <a:t>0011  </a:t>
            </a:r>
            <a:r>
              <a:rPr lang="zh-CN" altLang="en-US" sz="800" dirty="0"/>
              <a:t>长度  </a:t>
            </a:r>
            <a:r>
              <a:rPr lang="en-US" altLang="zh-CN" sz="800" dirty="0"/>
              <a:t>B2  </a:t>
            </a:r>
            <a:r>
              <a:rPr lang="zh-CN" altLang="en-US" sz="800" dirty="0"/>
              <a:t>长度为 </a:t>
            </a:r>
            <a:r>
              <a:rPr lang="en-US" altLang="zh-CN" sz="800" dirty="0"/>
              <a:t>17</a:t>
            </a:r>
          </a:p>
          <a:p>
            <a:r>
              <a:rPr lang="en-US" altLang="zh-CN" sz="800" dirty="0"/>
              <a:t>01  </a:t>
            </a:r>
            <a:r>
              <a:rPr lang="zh-CN" altLang="en-US" sz="800" dirty="0"/>
              <a:t>有效位  </a:t>
            </a:r>
            <a:r>
              <a:rPr lang="en-US" altLang="zh-CN" sz="800" dirty="0"/>
              <a:t>B1  1</a:t>
            </a:r>
            <a:r>
              <a:rPr lang="zh-CN" altLang="en-US" sz="800" dirty="0"/>
              <a:t>：数据有效 </a:t>
            </a:r>
            <a:r>
              <a:rPr lang="en-US" altLang="zh-CN" sz="800" dirty="0"/>
              <a:t>0</a:t>
            </a:r>
            <a:r>
              <a:rPr lang="zh-CN" altLang="en-US" sz="800" dirty="0"/>
              <a:t>：数据无效</a:t>
            </a:r>
          </a:p>
          <a:p>
            <a:r>
              <a:rPr lang="en-US" altLang="zh-CN" sz="800" dirty="0"/>
              <a:t>01  </a:t>
            </a:r>
            <a:r>
              <a:rPr lang="zh-CN" altLang="en-US" sz="800" dirty="0"/>
              <a:t>经度方向  </a:t>
            </a:r>
            <a:r>
              <a:rPr lang="en-US" altLang="zh-CN" sz="800" dirty="0"/>
              <a:t>B1  </a:t>
            </a:r>
            <a:r>
              <a:rPr lang="zh-CN" altLang="en-US" sz="800" dirty="0"/>
              <a:t>东经： </a:t>
            </a:r>
            <a:r>
              <a:rPr lang="en-US" altLang="zh-CN" sz="800" dirty="0"/>
              <a:t>0x01 </a:t>
            </a:r>
            <a:r>
              <a:rPr lang="zh-CN" altLang="en-US" sz="800" dirty="0"/>
              <a:t>西经： </a:t>
            </a:r>
            <a:r>
              <a:rPr lang="en-US" altLang="zh-CN" sz="800" dirty="0"/>
              <a:t>0x02</a:t>
            </a:r>
          </a:p>
          <a:p>
            <a:r>
              <a:rPr lang="en-US" altLang="zh-CN" sz="800" dirty="0"/>
              <a:t>XXXXXXXX  </a:t>
            </a:r>
            <a:r>
              <a:rPr lang="zh-CN" altLang="en-US" sz="800" dirty="0"/>
              <a:t>经度  </a:t>
            </a:r>
            <a:r>
              <a:rPr lang="en-US" altLang="zh-CN" sz="800" dirty="0"/>
              <a:t>B4  </a:t>
            </a:r>
            <a:r>
              <a:rPr lang="zh-CN" altLang="en-US" sz="800" dirty="0"/>
              <a:t>乘以 </a:t>
            </a:r>
            <a:r>
              <a:rPr lang="en-US" altLang="zh-CN" sz="800" dirty="0"/>
              <a:t>1000000</a:t>
            </a:r>
            <a:r>
              <a:rPr lang="zh-CN" altLang="en-US" sz="800" dirty="0"/>
              <a:t>，单位</a:t>
            </a:r>
            <a:r>
              <a:rPr lang="en-US" altLang="zh-CN" sz="800" dirty="0"/>
              <a:t>°</a:t>
            </a:r>
          </a:p>
          <a:p>
            <a:r>
              <a:rPr lang="en-US" altLang="zh-CN" sz="800" dirty="0"/>
              <a:t>02  </a:t>
            </a:r>
            <a:r>
              <a:rPr lang="zh-CN" altLang="en-US" sz="800" dirty="0"/>
              <a:t>纬度方向 </a:t>
            </a:r>
            <a:r>
              <a:rPr lang="en-US" altLang="zh-CN" sz="800" dirty="0"/>
              <a:t>x  B1  </a:t>
            </a:r>
            <a:r>
              <a:rPr lang="zh-CN" altLang="en-US" sz="800" dirty="0"/>
              <a:t>南纬： </a:t>
            </a:r>
            <a:r>
              <a:rPr lang="en-US" altLang="zh-CN" sz="800" dirty="0"/>
              <a:t>0x01 </a:t>
            </a:r>
            <a:r>
              <a:rPr lang="zh-CN" altLang="en-US" sz="800" dirty="0"/>
              <a:t>北纬： </a:t>
            </a:r>
            <a:r>
              <a:rPr lang="en-US" altLang="zh-CN" sz="800" dirty="0"/>
              <a:t>0x02</a:t>
            </a:r>
          </a:p>
          <a:p>
            <a:r>
              <a:rPr lang="en-US" altLang="zh-CN" sz="800" dirty="0"/>
              <a:t>XXXXXXXX  </a:t>
            </a:r>
            <a:r>
              <a:rPr lang="zh-CN" altLang="en-US" sz="800" dirty="0"/>
              <a:t>纬度  </a:t>
            </a:r>
            <a:r>
              <a:rPr lang="en-US" altLang="zh-CN" sz="800" dirty="0"/>
              <a:t>B4  </a:t>
            </a:r>
            <a:r>
              <a:rPr lang="zh-CN" altLang="en-US" sz="800" dirty="0"/>
              <a:t>乘以 </a:t>
            </a:r>
            <a:r>
              <a:rPr lang="en-US" altLang="zh-CN" sz="800" dirty="0"/>
              <a:t>1000000</a:t>
            </a:r>
            <a:r>
              <a:rPr lang="zh-CN" altLang="en-US" sz="800" dirty="0"/>
              <a:t>，单位</a:t>
            </a:r>
            <a:r>
              <a:rPr lang="en-US" altLang="zh-CN" sz="800" dirty="0"/>
              <a:t>°</a:t>
            </a:r>
          </a:p>
          <a:p>
            <a:r>
              <a:rPr lang="en-US" altLang="zh-CN" sz="800" dirty="0"/>
              <a:t>191022  </a:t>
            </a:r>
            <a:r>
              <a:rPr lang="zh-CN" altLang="en-US" sz="800" dirty="0"/>
              <a:t>年月日  </a:t>
            </a:r>
            <a:r>
              <a:rPr lang="en-US" altLang="zh-CN" sz="800" dirty="0"/>
              <a:t>B3  191022 </a:t>
            </a:r>
            <a:r>
              <a:rPr lang="zh-CN" altLang="en-US" sz="800" dirty="0"/>
              <a:t>（</a:t>
            </a:r>
            <a:r>
              <a:rPr lang="en-US" altLang="zh-CN" sz="800" dirty="0"/>
              <a:t>UTC</a:t>
            </a:r>
            <a:r>
              <a:rPr lang="zh-CN" altLang="en-US" sz="800" dirty="0"/>
              <a:t>）时间</a:t>
            </a:r>
          </a:p>
          <a:p>
            <a:r>
              <a:rPr lang="en-US" altLang="zh-CN" sz="800" dirty="0"/>
              <a:t>172511  </a:t>
            </a:r>
            <a:r>
              <a:rPr lang="zh-CN" altLang="en-US" sz="800" dirty="0"/>
              <a:t>时分秒  </a:t>
            </a:r>
            <a:r>
              <a:rPr lang="en-US" altLang="zh-CN" sz="800" dirty="0"/>
              <a:t>B3  172511 </a:t>
            </a:r>
            <a:r>
              <a:rPr lang="zh-CN" altLang="en-US" sz="800" dirty="0"/>
              <a:t>（</a:t>
            </a:r>
            <a:r>
              <a:rPr lang="en-US" altLang="zh-CN" sz="800" dirty="0"/>
              <a:t>UTC</a:t>
            </a:r>
            <a:r>
              <a:rPr lang="zh-CN" altLang="en-US" sz="800" dirty="0"/>
              <a:t>）时间</a:t>
            </a:r>
          </a:p>
        </p:txBody>
      </p:sp>
    </p:spTree>
    <p:extLst>
      <p:ext uri="{BB962C8B-B14F-4D97-AF65-F5344CB8AC3E}">
        <p14:creationId xmlns:p14="http://schemas.microsoft.com/office/powerpoint/2010/main" val="315494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38622" y="1557586"/>
            <a:ext cx="9289032" cy="2664296"/>
          </a:xfrm>
          <a:prstGeom prst="roundRect">
            <a:avLst>
              <a:gd name="adj" fmla="val 571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 方案整体框架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二 软硬件展示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b="1" dirty="0">
                <a:ln w="12700">
                  <a:noFill/>
                  <a:prstDash val="solid"/>
                </a:ln>
                <a:solidFill>
                  <a:srgbClr val="BF2E2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三 平台展示</a:t>
            </a:r>
            <a:endParaRPr lang="en-US" altLang="zh-CN" sz="3200" b="1" dirty="0">
              <a:ln w="12700">
                <a:noFill/>
                <a:prstDash val="solid"/>
              </a:ln>
              <a:solidFill>
                <a:srgbClr val="BF2E23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四 后续工作</a:t>
            </a:r>
            <a:endParaRPr lang="en-US" altLang="zh-CN" sz="1600" dirty="0">
              <a:solidFill>
                <a:srgbClr val="00B0F0"/>
              </a:solidFill>
              <a:latin typeface="Arial" pitchFamily="34" charset="0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目录</a:t>
            </a:r>
            <a:endParaRPr lang="en-US" altLang="zh-CN" sz="16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5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quecTracker</a:t>
            </a:r>
            <a:r>
              <a:rPr lang="zh-CN" altLang="en-US" dirty="0"/>
              <a:t>登录界面</a:t>
            </a:r>
          </a:p>
        </p:txBody>
      </p:sp>
      <p:sp>
        <p:nvSpPr>
          <p:cNvPr id="16" name="矩形 29">
            <a:extLst>
              <a:ext uri="{FF2B5EF4-FFF2-40B4-BE49-F238E27FC236}">
                <a16:creationId xmlns:a16="http://schemas.microsoft.com/office/drawing/2014/main" id="{6BBD6980-CE42-4D3A-A4AE-A71F1D1D7E20}"/>
              </a:ext>
            </a:extLst>
          </p:cNvPr>
          <p:cNvSpPr txBox="1"/>
          <p:nvPr/>
        </p:nvSpPr>
        <p:spPr>
          <a:xfrm>
            <a:off x="4832328" y="3833700"/>
            <a:ext cx="2362076" cy="345559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交易结算</a:t>
            </a:r>
          </a:p>
        </p:txBody>
      </p:sp>
      <p:sp>
        <p:nvSpPr>
          <p:cNvPr id="17" name="借助人工智能与大数据  更安全的互联网营销">
            <a:extLst>
              <a:ext uri="{FF2B5EF4-FFF2-40B4-BE49-F238E27FC236}">
                <a16:creationId xmlns:a16="http://schemas.microsoft.com/office/drawing/2014/main" id="{19CE34E8-76B3-4F5E-8C2E-6CF484682DBB}"/>
              </a:ext>
            </a:extLst>
          </p:cNvPr>
          <p:cNvSpPr txBox="1"/>
          <p:nvPr/>
        </p:nvSpPr>
        <p:spPr>
          <a:xfrm>
            <a:off x="4832328" y="4243476"/>
            <a:ext cx="2473420" cy="1827086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在扫码完成后，建立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SLL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连接会将交易数据发送到结算中心，完成交易，要求交易时延尽量少于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5s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交易时延包括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SSL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建立时间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交易数据上传时间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结算中心回复数据时间</a:t>
            </a:r>
          </a:p>
        </p:txBody>
      </p:sp>
      <p:sp>
        <p:nvSpPr>
          <p:cNvPr id="18" name="矩形 29">
            <a:extLst>
              <a:ext uri="{FF2B5EF4-FFF2-40B4-BE49-F238E27FC236}">
                <a16:creationId xmlns:a16="http://schemas.microsoft.com/office/drawing/2014/main" id="{E70DCE27-6C19-4578-ADF5-6BFF20CA203E}"/>
              </a:ext>
            </a:extLst>
          </p:cNvPr>
          <p:cNvSpPr txBox="1"/>
          <p:nvPr/>
        </p:nvSpPr>
        <p:spPr>
          <a:xfrm>
            <a:off x="8610010" y="3831962"/>
            <a:ext cx="2362076" cy="377684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交易记录</a:t>
            </a:r>
          </a:p>
        </p:txBody>
      </p:sp>
      <p:sp>
        <p:nvSpPr>
          <p:cNvPr id="21" name="矩形 29">
            <a:extLst>
              <a:ext uri="{FF2B5EF4-FFF2-40B4-BE49-F238E27FC236}">
                <a16:creationId xmlns:a16="http://schemas.microsoft.com/office/drawing/2014/main" id="{93BDEF74-79F9-4450-90AB-0D7CBE82A18E}"/>
              </a:ext>
            </a:extLst>
          </p:cNvPr>
          <p:cNvSpPr txBox="1"/>
          <p:nvPr/>
        </p:nvSpPr>
        <p:spPr>
          <a:xfrm>
            <a:off x="1054646" y="3833700"/>
            <a:ext cx="2362076" cy="359281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</a:t>
            </a:r>
          </a:p>
        </p:txBody>
      </p:sp>
      <p:sp>
        <p:nvSpPr>
          <p:cNvPr id="23" name="借助人工智能与大数据  更安全的互联网营销">
            <a:extLst>
              <a:ext uri="{FF2B5EF4-FFF2-40B4-BE49-F238E27FC236}">
                <a16:creationId xmlns:a16="http://schemas.microsoft.com/office/drawing/2014/main" id="{E085A8B1-18E2-439A-A240-85B3AD13CBA7}"/>
              </a:ext>
            </a:extLst>
          </p:cNvPr>
          <p:cNvSpPr txBox="1"/>
          <p:nvPr/>
        </p:nvSpPr>
        <p:spPr>
          <a:xfrm>
            <a:off x="1054646" y="4243476"/>
            <a:ext cx="2473420" cy="1568554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操作员按下扫码按键后，模块打开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Camera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开始扫描和进行解码，要求扫码时延尽量小于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1s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扫码时延包括打开摄像头时间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图像处理时间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解码时间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DE8D98-907A-4F77-88A0-C0ABB579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80" y="1413570"/>
            <a:ext cx="5289078" cy="459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平台数据</a:t>
            </a:r>
          </a:p>
        </p:txBody>
      </p:sp>
      <p:sp>
        <p:nvSpPr>
          <p:cNvPr id="16" name="矩形 29">
            <a:extLst>
              <a:ext uri="{FF2B5EF4-FFF2-40B4-BE49-F238E27FC236}">
                <a16:creationId xmlns:a16="http://schemas.microsoft.com/office/drawing/2014/main" id="{6BBD6980-CE42-4D3A-A4AE-A71F1D1D7E20}"/>
              </a:ext>
            </a:extLst>
          </p:cNvPr>
          <p:cNvSpPr txBox="1"/>
          <p:nvPr/>
        </p:nvSpPr>
        <p:spPr>
          <a:xfrm>
            <a:off x="4832328" y="3833700"/>
            <a:ext cx="2362076" cy="345559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交易结算</a:t>
            </a:r>
          </a:p>
        </p:txBody>
      </p:sp>
      <p:sp>
        <p:nvSpPr>
          <p:cNvPr id="17" name="借助人工智能与大数据  更安全的互联网营销">
            <a:extLst>
              <a:ext uri="{FF2B5EF4-FFF2-40B4-BE49-F238E27FC236}">
                <a16:creationId xmlns:a16="http://schemas.microsoft.com/office/drawing/2014/main" id="{19CE34E8-76B3-4F5E-8C2E-6CF484682DBB}"/>
              </a:ext>
            </a:extLst>
          </p:cNvPr>
          <p:cNvSpPr txBox="1"/>
          <p:nvPr/>
        </p:nvSpPr>
        <p:spPr>
          <a:xfrm>
            <a:off x="4832328" y="4243476"/>
            <a:ext cx="2473420" cy="1827086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在扫码完成后，建立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SLL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连接会将交易数据发送到结算中心，完成交易，要求交易时延尽量少于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5s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交易时延包括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SSL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建立时间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交易数据上传时间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结算中心回复数据时间</a:t>
            </a:r>
          </a:p>
        </p:txBody>
      </p:sp>
      <p:sp>
        <p:nvSpPr>
          <p:cNvPr id="18" name="矩形 29">
            <a:extLst>
              <a:ext uri="{FF2B5EF4-FFF2-40B4-BE49-F238E27FC236}">
                <a16:creationId xmlns:a16="http://schemas.microsoft.com/office/drawing/2014/main" id="{E70DCE27-6C19-4578-ADF5-6BFF20CA203E}"/>
              </a:ext>
            </a:extLst>
          </p:cNvPr>
          <p:cNvSpPr txBox="1"/>
          <p:nvPr/>
        </p:nvSpPr>
        <p:spPr>
          <a:xfrm>
            <a:off x="8610010" y="3831962"/>
            <a:ext cx="2362076" cy="377684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交易记录</a:t>
            </a:r>
          </a:p>
        </p:txBody>
      </p:sp>
      <p:sp>
        <p:nvSpPr>
          <p:cNvPr id="19" name="借助人工智能与大数据  更安全的互联网营销">
            <a:extLst>
              <a:ext uri="{FF2B5EF4-FFF2-40B4-BE49-F238E27FC236}">
                <a16:creationId xmlns:a16="http://schemas.microsoft.com/office/drawing/2014/main" id="{DA4C268E-B01A-42AA-8BE7-6E8C46087519}"/>
              </a:ext>
            </a:extLst>
          </p:cNvPr>
          <p:cNvSpPr txBox="1"/>
          <p:nvPr/>
        </p:nvSpPr>
        <p:spPr>
          <a:xfrm>
            <a:off x="8610010" y="4241738"/>
            <a:ext cx="2473420" cy="792957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在完成交易结算后，会将交易记录保存到外部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Flash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或者打印凭据</a:t>
            </a:r>
          </a:p>
        </p:txBody>
      </p:sp>
      <p:sp>
        <p:nvSpPr>
          <p:cNvPr id="21" name="矩形 29">
            <a:extLst>
              <a:ext uri="{FF2B5EF4-FFF2-40B4-BE49-F238E27FC236}">
                <a16:creationId xmlns:a16="http://schemas.microsoft.com/office/drawing/2014/main" id="{93BDEF74-79F9-4450-90AB-0D7CBE82A18E}"/>
              </a:ext>
            </a:extLst>
          </p:cNvPr>
          <p:cNvSpPr txBox="1"/>
          <p:nvPr/>
        </p:nvSpPr>
        <p:spPr>
          <a:xfrm>
            <a:off x="1054646" y="3833700"/>
            <a:ext cx="2362076" cy="359281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</a:t>
            </a:r>
          </a:p>
        </p:txBody>
      </p:sp>
      <p:sp>
        <p:nvSpPr>
          <p:cNvPr id="23" name="借助人工智能与大数据  更安全的互联网营销">
            <a:extLst>
              <a:ext uri="{FF2B5EF4-FFF2-40B4-BE49-F238E27FC236}">
                <a16:creationId xmlns:a16="http://schemas.microsoft.com/office/drawing/2014/main" id="{E085A8B1-18E2-439A-A240-85B3AD13CBA7}"/>
              </a:ext>
            </a:extLst>
          </p:cNvPr>
          <p:cNvSpPr txBox="1"/>
          <p:nvPr/>
        </p:nvSpPr>
        <p:spPr>
          <a:xfrm>
            <a:off x="1054646" y="4243476"/>
            <a:ext cx="2473420" cy="1568554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操作员按下扫码按键后，模块打开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Camera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开始扫描和进行解码，要求扫码时延尽量小于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1s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扫码时延包括打开摄像头时间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图像处理时间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解码时间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690B68-1B5D-4C6E-9A9F-8DB112017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7" y="1047558"/>
            <a:ext cx="10945217" cy="53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Gps</a:t>
            </a:r>
            <a:r>
              <a:rPr lang="zh-CN" altLang="en-US" dirty="0"/>
              <a:t>定位显示</a:t>
            </a:r>
          </a:p>
        </p:txBody>
      </p:sp>
      <p:sp>
        <p:nvSpPr>
          <p:cNvPr id="16" name="矩形 29">
            <a:extLst>
              <a:ext uri="{FF2B5EF4-FFF2-40B4-BE49-F238E27FC236}">
                <a16:creationId xmlns:a16="http://schemas.microsoft.com/office/drawing/2014/main" id="{6BBD6980-CE42-4D3A-A4AE-A71F1D1D7E20}"/>
              </a:ext>
            </a:extLst>
          </p:cNvPr>
          <p:cNvSpPr txBox="1"/>
          <p:nvPr/>
        </p:nvSpPr>
        <p:spPr>
          <a:xfrm>
            <a:off x="4832328" y="3833700"/>
            <a:ext cx="2362076" cy="345559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交易结算</a:t>
            </a:r>
          </a:p>
        </p:txBody>
      </p:sp>
      <p:sp>
        <p:nvSpPr>
          <p:cNvPr id="17" name="借助人工智能与大数据  更安全的互联网营销">
            <a:extLst>
              <a:ext uri="{FF2B5EF4-FFF2-40B4-BE49-F238E27FC236}">
                <a16:creationId xmlns:a16="http://schemas.microsoft.com/office/drawing/2014/main" id="{19CE34E8-76B3-4F5E-8C2E-6CF484682DBB}"/>
              </a:ext>
            </a:extLst>
          </p:cNvPr>
          <p:cNvSpPr txBox="1"/>
          <p:nvPr/>
        </p:nvSpPr>
        <p:spPr>
          <a:xfrm>
            <a:off x="4832328" y="4243476"/>
            <a:ext cx="2473420" cy="1827086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在扫码完成后，建立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SLL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连接会将交易数据发送到结算中心，完成交易，要求交易时延尽量少于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5s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交易时延包括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SSL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建立时间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交易数据上传时间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结算中心回复数据时间</a:t>
            </a:r>
          </a:p>
        </p:txBody>
      </p:sp>
      <p:sp>
        <p:nvSpPr>
          <p:cNvPr id="18" name="矩形 29">
            <a:extLst>
              <a:ext uri="{FF2B5EF4-FFF2-40B4-BE49-F238E27FC236}">
                <a16:creationId xmlns:a16="http://schemas.microsoft.com/office/drawing/2014/main" id="{E70DCE27-6C19-4578-ADF5-6BFF20CA203E}"/>
              </a:ext>
            </a:extLst>
          </p:cNvPr>
          <p:cNvSpPr txBox="1"/>
          <p:nvPr/>
        </p:nvSpPr>
        <p:spPr>
          <a:xfrm>
            <a:off x="8610010" y="3831962"/>
            <a:ext cx="2362076" cy="377684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交易记录</a:t>
            </a:r>
          </a:p>
        </p:txBody>
      </p:sp>
      <p:sp>
        <p:nvSpPr>
          <p:cNvPr id="19" name="借助人工智能与大数据  更安全的互联网营销">
            <a:extLst>
              <a:ext uri="{FF2B5EF4-FFF2-40B4-BE49-F238E27FC236}">
                <a16:creationId xmlns:a16="http://schemas.microsoft.com/office/drawing/2014/main" id="{DA4C268E-B01A-42AA-8BE7-6E8C46087519}"/>
              </a:ext>
            </a:extLst>
          </p:cNvPr>
          <p:cNvSpPr txBox="1"/>
          <p:nvPr/>
        </p:nvSpPr>
        <p:spPr>
          <a:xfrm>
            <a:off x="8610010" y="4241738"/>
            <a:ext cx="2473420" cy="792957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在完成交易结算后，会将交易记录保存到外部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Flash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或者打印凭据</a:t>
            </a:r>
          </a:p>
        </p:txBody>
      </p:sp>
      <p:sp>
        <p:nvSpPr>
          <p:cNvPr id="21" name="矩形 29">
            <a:extLst>
              <a:ext uri="{FF2B5EF4-FFF2-40B4-BE49-F238E27FC236}">
                <a16:creationId xmlns:a16="http://schemas.microsoft.com/office/drawing/2014/main" id="{93BDEF74-79F9-4450-90AB-0D7CBE82A18E}"/>
              </a:ext>
            </a:extLst>
          </p:cNvPr>
          <p:cNvSpPr txBox="1"/>
          <p:nvPr/>
        </p:nvSpPr>
        <p:spPr>
          <a:xfrm>
            <a:off x="1054646" y="3833700"/>
            <a:ext cx="2362076" cy="359281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</a:t>
            </a:r>
          </a:p>
        </p:txBody>
      </p:sp>
      <p:sp>
        <p:nvSpPr>
          <p:cNvPr id="23" name="借助人工智能与大数据  更安全的互联网营销">
            <a:extLst>
              <a:ext uri="{FF2B5EF4-FFF2-40B4-BE49-F238E27FC236}">
                <a16:creationId xmlns:a16="http://schemas.microsoft.com/office/drawing/2014/main" id="{E085A8B1-18E2-439A-A240-85B3AD13CBA7}"/>
              </a:ext>
            </a:extLst>
          </p:cNvPr>
          <p:cNvSpPr txBox="1"/>
          <p:nvPr/>
        </p:nvSpPr>
        <p:spPr>
          <a:xfrm>
            <a:off x="1054646" y="4243476"/>
            <a:ext cx="2473420" cy="1568554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操作员按下扫码按键后，模块打开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Camera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开始扫描和进行解码，要求扫码时延尽量小于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1s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扫码时延包括打开摄像头时间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图像处理时间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解码时间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6A421B-9E44-4359-9499-07CA76366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5" y="1167470"/>
            <a:ext cx="10155859" cy="51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Gps</a:t>
            </a:r>
            <a:r>
              <a:rPr lang="zh-CN" altLang="en-US" dirty="0"/>
              <a:t>定位显示</a:t>
            </a:r>
          </a:p>
        </p:txBody>
      </p:sp>
      <p:sp>
        <p:nvSpPr>
          <p:cNvPr id="16" name="矩形 29">
            <a:extLst>
              <a:ext uri="{FF2B5EF4-FFF2-40B4-BE49-F238E27FC236}">
                <a16:creationId xmlns:a16="http://schemas.microsoft.com/office/drawing/2014/main" id="{6BBD6980-CE42-4D3A-A4AE-A71F1D1D7E20}"/>
              </a:ext>
            </a:extLst>
          </p:cNvPr>
          <p:cNvSpPr txBox="1"/>
          <p:nvPr/>
        </p:nvSpPr>
        <p:spPr>
          <a:xfrm>
            <a:off x="4832328" y="3833700"/>
            <a:ext cx="2362076" cy="345559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交易结算</a:t>
            </a:r>
          </a:p>
        </p:txBody>
      </p:sp>
      <p:sp>
        <p:nvSpPr>
          <p:cNvPr id="17" name="借助人工智能与大数据  更安全的互联网营销">
            <a:extLst>
              <a:ext uri="{FF2B5EF4-FFF2-40B4-BE49-F238E27FC236}">
                <a16:creationId xmlns:a16="http://schemas.microsoft.com/office/drawing/2014/main" id="{19CE34E8-76B3-4F5E-8C2E-6CF484682DBB}"/>
              </a:ext>
            </a:extLst>
          </p:cNvPr>
          <p:cNvSpPr txBox="1"/>
          <p:nvPr/>
        </p:nvSpPr>
        <p:spPr>
          <a:xfrm>
            <a:off x="4832328" y="4243476"/>
            <a:ext cx="2473420" cy="1827086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在扫码完成后，建立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SLL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连接会将交易数据发送到结算中心，完成交易，要求交易时延尽量少于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5s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交易时延包括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SSL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建立时间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交易数据上传时间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结算中心回复数据时间</a:t>
            </a:r>
          </a:p>
        </p:txBody>
      </p:sp>
      <p:sp>
        <p:nvSpPr>
          <p:cNvPr id="18" name="矩形 29">
            <a:extLst>
              <a:ext uri="{FF2B5EF4-FFF2-40B4-BE49-F238E27FC236}">
                <a16:creationId xmlns:a16="http://schemas.microsoft.com/office/drawing/2014/main" id="{E70DCE27-6C19-4578-ADF5-6BFF20CA203E}"/>
              </a:ext>
            </a:extLst>
          </p:cNvPr>
          <p:cNvSpPr txBox="1"/>
          <p:nvPr/>
        </p:nvSpPr>
        <p:spPr>
          <a:xfrm>
            <a:off x="8610010" y="3831962"/>
            <a:ext cx="2362076" cy="377684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交易记录</a:t>
            </a:r>
          </a:p>
        </p:txBody>
      </p:sp>
      <p:sp>
        <p:nvSpPr>
          <p:cNvPr id="19" name="借助人工智能与大数据  更安全的互联网营销">
            <a:extLst>
              <a:ext uri="{FF2B5EF4-FFF2-40B4-BE49-F238E27FC236}">
                <a16:creationId xmlns:a16="http://schemas.microsoft.com/office/drawing/2014/main" id="{DA4C268E-B01A-42AA-8BE7-6E8C46087519}"/>
              </a:ext>
            </a:extLst>
          </p:cNvPr>
          <p:cNvSpPr txBox="1"/>
          <p:nvPr/>
        </p:nvSpPr>
        <p:spPr>
          <a:xfrm>
            <a:off x="8610010" y="4241738"/>
            <a:ext cx="2473420" cy="792957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在完成交易结算后，会将交易记录保存到外部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Flash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或者打印凭据</a:t>
            </a:r>
          </a:p>
        </p:txBody>
      </p:sp>
      <p:sp>
        <p:nvSpPr>
          <p:cNvPr id="21" name="矩形 29">
            <a:extLst>
              <a:ext uri="{FF2B5EF4-FFF2-40B4-BE49-F238E27FC236}">
                <a16:creationId xmlns:a16="http://schemas.microsoft.com/office/drawing/2014/main" id="{93BDEF74-79F9-4450-90AB-0D7CBE82A18E}"/>
              </a:ext>
            </a:extLst>
          </p:cNvPr>
          <p:cNvSpPr txBox="1"/>
          <p:nvPr/>
        </p:nvSpPr>
        <p:spPr>
          <a:xfrm>
            <a:off x="1054646" y="3833700"/>
            <a:ext cx="2362076" cy="359281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</a:t>
            </a:r>
          </a:p>
        </p:txBody>
      </p:sp>
      <p:sp>
        <p:nvSpPr>
          <p:cNvPr id="23" name="借助人工智能与大数据  更安全的互联网营销">
            <a:extLst>
              <a:ext uri="{FF2B5EF4-FFF2-40B4-BE49-F238E27FC236}">
                <a16:creationId xmlns:a16="http://schemas.microsoft.com/office/drawing/2014/main" id="{E085A8B1-18E2-439A-A240-85B3AD13CBA7}"/>
              </a:ext>
            </a:extLst>
          </p:cNvPr>
          <p:cNvSpPr txBox="1"/>
          <p:nvPr/>
        </p:nvSpPr>
        <p:spPr>
          <a:xfrm>
            <a:off x="1054646" y="4243476"/>
            <a:ext cx="2473420" cy="1568554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操作员按下扫码按键后，模块打开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Camera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开始扫描和进行解码，要求扫码时延尽量小于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1s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扫码时延包括打开摄像头时间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图像处理时间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解码时间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6A421B-9E44-4359-9499-07CA76366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5" y="1167470"/>
            <a:ext cx="10155859" cy="51668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2F5250-A9F7-4CEC-AC22-34390BA6C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047558"/>
            <a:ext cx="9763606" cy="50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3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温度显示</a:t>
            </a:r>
          </a:p>
        </p:txBody>
      </p:sp>
      <p:sp>
        <p:nvSpPr>
          <p:cNvPr id="16" name="矩形 29">
            <a:extLst>
              <a:ext uri="{FF2B5EF4-FFF2-40B4-BE49-F238E27FC236}">
                <a16:creationId xmlns:a16="http://schemas.microsoft.com/office/drawing/2014/main" id="{6BBD6980-CE42-4D3A-A4AE-A71F1D1D7E20}"/>
              </a:ext>
            </a:extLst>
          </p:cNvPr>
          <p:cNvSpPr txBox="1"/>
          <p:nvPr/>
        </p:nvSpPr>
        <p:spPr>
          <a:xfrm>
            <a:off x="4832328" y="3833700"/>
            <a:ext cx="2362076" cy="345559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交易结算</a:t>
            </a:r>
          </a:p>
        </p:txBody>
      </p:sp>
      <p:sp>
        <p:nvSpPr>
          <p:cNvPr id="17" name="借助人工智能与大数据  更安全的互联网营销">
            <a:extLst>
              <a:ext uri="{FF2B5EF4-FFF2-40B4-BE49-F238E27FC236}">
                <a16:creationId xmlns:a16="http://schemas.microsoft.com/office/drawing/2014/main" id="{19CE34E8-76B3-4F5E-8C2E-6CF484682DBB}"/>
              </a:ext>
            </a:extLst>
          </p:cNvPr>
          <p:cNvSpPr txBox="1"/>
          <p:nvPr/>
        </p:nvSpPr>
        <p:spPr>
          <a:xfrm>
            <a:off x="4832328" y="4243476"/>
            <a:ext cx="2473420" cy="1827086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在扫码完成后，建立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SLL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连接会将交易数据发送到结算中心，完成交易，要求交易时延尽量少于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5s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交易时延包括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SSL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建立时间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交易数据上传时间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结算中心回复数据时间</a:t>
            </a:r>
          </a:p>
        </p:txBody>
      </p:sp>
      <p:sp>
        <p:nvSpPr>
          <p:cNvPr id="18" name="矩形 29">
            <a:extLst>
              <a:ext uri="{FF2B5EF4-FFF2-40B4-BE49-F238E27FC236}">
                <a16:creationId xmlns:a16="http://schemas.microsoft.com/office/drawing/2014/main" id="{E70DCE27-6C19-4578-ADF5-6BFF20CA203E}"/>
              </a:ext>
            </a:extLst>
          </p:cNvPr>
          <p:cNvSpPr txBox="1"/>
          <p:nvPr/>
        </p:nvSpPr>
        <p:spPr>
          <a:xfrm>
            <a:off x="8610010" y="3831962"/>
            <a:ext cx="2362076" cy="377684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交易记录</a:t>
            </a:r>
          </a:p>
        </p:txBody>
      </p:sp>
      <p:sp>
        <p:nvSpPr>
          <p:cNvPr id="19" name="借助人工智能与大数据  更安全的互联网营销">
            <a:extLst>
              <a:ext uri="{FF2B5EF4-FFF2-40B4-BE49-F238E27FC236}">
                <a16:creationId xmlns:a16="http://schemas.microsoft.com/office/drawing/2014/main" id="{DA4C268E-B01A-42AA-8BE7-6E8C46087519}"/>
              </a:ext>
            </a:extLst>
          </p:cNvPr>
          <p:cNvSpPr txBox="1"/>
          <p:nvPr/>
        </p:nvSpPr>
        <p:spPr>
          <a:xfrm>
            <a:off x="8610010" y="4241738"/>
            <a:ext cx="2473420" cy="792957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在完成交易结算后，会将交易记录保存到外部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Flash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或者打印凭据</a:t>
            </a:r>
          </a:p>
        </p:txBody>
      </p:sp>
      <p:sp>
        <p:nvSpPr>
          <p:cNvPr id="21" name="矩形 29">
            <a:extLst>
              <a:ext uri="{FF2B5EF4-FFF2-40B4-BE49-F238E27FC236}">
                <a16:creationId xmlns:a16="http://schemas.microsoft.com/office/drawing/2014/main" id="{93BDEF74-79F9-4450-90AB-0D7CBE82A18E}"/>
              </a:ext>
            </a:extLst>
          </p:cNvPr>
          <p:cNvSpPr txBox="1"/>
          <p:nvPr/>
        </p:nvSpPr>
        <p:spPr>
          <a:xfrm>
            <a:off x="1054646" y="3833700"/>
            <a:ext cx="2362076" cy="359281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</a:t>
            </a:r>
          </a:p>
        </p:txBody>
      </p:sp>
      <p:sp>
        <p:nvSpPr>
          <p:cNvPr id="23" name="借助人工智能与大数据  更安全的互联网营销">
            <a:extLst>
              <a:ext uri="{FF2B5EF4-FFF2-40B4-BE49-F238E27FC236}">
                <a16:creationId xmlns:a16="http://schemas.microsoft.com/office/drawing/2014/main" id="{E085A8B1-18E2-439A-A240-85B3AD13CBA7}"/>
              </a:ext>
            </a:extLst>
          </p:cNvPr>
          <p:cNvSpPr txBox="1"/>
          <p:nvPr/>
        </p:nvSpPr>
        <p:spPr>
          <a:xfrm>
            <a:off x="1054646" y="4243476"/>
            <a:ext cx="2473420" cy="1568554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操作员按下扫码按键后，模块打开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Camera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开始扫描和进行解码，要求扫码时延尽量小于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1s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扫码时延包括打开摄像头时间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图像处理时间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解码时间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9E24D6-94A7-4FD8-BDD5-E7B64E5BA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8" y="1047558"/>
            <a:ext cx="10110028" cy="51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38622" y="1557586"/>
            <a:ext cx="9289032" cy="2664296"/>
          </a:xfrm>
          <a:prstGeom prst="roundRect">
            <a:avLst>
              <a:gd name="adj" fmla="val 571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b="1" dirty="0">
                <a:ln w="12700">
                  <a:noFill/>
                  <a:prstDash val="solid"/>
                </a:ln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 方案整体框架</a:t>
            </a:r>
            <a:endParaRPr lang="en-US" altLang="zh-CN" sz="3200" b="1" dirty="0">
              <a:ln w="12700">
                <a:noFill/>
                <a:prstDash val="solid"/>
              </a:ln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二 软硬件展示</a:t>
            </a:r>
            <a:endParaRPr lang="en-US" altLang="zh-CN" sz="3200" dirty="0">
              <a:ln w="12700">
                <a:noFill/>
                <a:prstDash val="solid"/>
              </a:ln>
              <a:solidFill>
                <a:srgbClr val="262626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三 平台展示</a:t>
            </a:r>
            <a:endParaRPr lang="en-US" altLang="zh-CN" sz="3200" dirty="0">
              <a:ln w="12700">
                <a:noFill/>
                <a:prstDash val="solid"/>
              </a:ln>
              <a:solidFill>
                <a:srgbClr val="262626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四 后续工作</a:t>
            </a:r>
            <a:endParaRPr lang="en-US" altLang="zh-CN" sz="1600" dirty="0">
              <a:solidFill>
                <a:srgbClr val="00B0F0"/>
              </a:solidFill>
              <a:latin typeface="Arial" pitchFamily="34" charset="0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目录</a:t>
            </a:r>
            <a:endParaRPr lang="en-US" altLang="zh-CN" sz="16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84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湿度显示</a:t>
            </a:r>
          </a:p>
        </p:txBody>
      </p:sp>
      <p:sp>
        <p:nvSpPr>
          <p:cNvPr id="16" name="矩形 29">
            <a:extLst>
              <a:ext uri="{FF2B5EF4-FFF2-40B4-BE49-F238E27FC236}">
                <a16:creationId xmlns:a16="http://schemas.microsoft.com/office/drawing/2014/main" id="{6BBD6980-CE42-4D3A-A4AE-A71F1D1D7E20}"/>
              </a:ext>
            </a:extLst>
          </p:cNvPr>
          <p:cNvSpPr txBox="1"/>
          <p:nvPr/>
        </p:nvSpPr>
        <p:spPr>
          <a:xfrm>
            <a:off x="4832328" y="3833700"/>
            <a:ext cx="2362076" cy="345559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交易结算</a:t>
            </a:r>
          </a:p>
        </p:txBody>
      </p:sp>
      <p:sp>
        <p:nvSpPr>
          <p:cNvPr id="17" name="借助人工智能与大数据  更安全的互联网营销">
            <a:extLst>
              <a:ext uri="{FF2B5EF4-FFF2-40B4-BE49-F238E27FC236}">
                <a16:creationId xmlns:a16="http://schemas.microsoft.com/office/drawing/2014/main" id="{19CE34E8-76B3-4F5E-8C2E-6CF484682DBB}"/>
              </a:ext>
            </a:extLst>
          </p:cNvPr>
          <p:cNvSpPr txBox="1"/>
          <p:nvPr/>
        </p:nvSpPr>
        <p:spPr>
          <a:xfrm>
            <a:off x="4832328" y="4243476"/>
            <a:ext cx="2473420" cy="1827086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在扫码完成后，建立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SLL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连接会将交易数据发送到结算中心，完成交易，要求交易时延尽量少于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5s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交易时延包括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SSL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建立时间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交易数据上传时间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结算中心回复数据时间</a:t>
            </a:r>
          </a:p>
        </p:txBody>
      </p:sp>
      <p:sp>
        <p:nvSpPr>
          <p:cNvPr id="18" name="矩形 29">
            <a:extLst>
              <a:ext uri="{FF2B5EF4-FFF2-40B4-BE49-F238E27FC236}">
                <a16:creationId xmlns:a16="http://schemas.microsoft.com/office/drawing/2014/main" id="{E70DCE27-6C19-4578-ADF5-6BFF20CA203E}"/>
              </a:ext>
            </a:extLst>
          </p:cNvPr>
          <p:cNvSpPr txBox="1"/>
          <p:nvPr/>
        </p:nvSpPr>
        <p:spPr>
          <a:xfrm>
            <a:off x="8610010" y="3831962"/>
            <a:ext cx="2362076" cy="377684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交易记录</a:t>
            </a:r>
          </a:p>
        </p:txBody>
      </p:sp>
      <p:sp>
        <p:nvSpPr>
          <p:cNvPr id="19" name="借助人工智能与大数据  更安全的互联网营销">
            <a:extLst>
              <a:ext uri="{FF2B5EF4-FFF2-40B4-BE49-F238E27FC236}">
                <a16:creationId xmlns:a16="http://schemas.microsoft.com/office/drawing/2014/main" id="{DA4C268E-B01A-42AA-8BE7-6E8C46087519}"/>
              </a:ext>
            </a:extLst>
          </p:cNvPr>
          <p:cNvSpPr txBox="1"/>
          <p:nvPr/>
        </p:nvSpPr>
        <p:spPr>
          <a:xfrm>
            <a:off x="8610010" y="4241738"/>
            <a:ext cx="2473420" cy="792957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在完成交易结算后，会将交易记录保存到外部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Flash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或者打印凭据</a:t>
            </a:r>
          </a:p>
        </p:txBody>
      </p:sp>
      <p:sp>
        <p:nvSpPr>
          <p:cNvPr id="21" name="矩形 29">
            <a:extLst>
              <a:ext uri="{FF2B5EF4-FFF2-40B4-BE49-F238E27FC236}">
                <a16:creationId xmlns:a16="http://schemas.microsoft.com/office/drawing/2014/main" id="{93BDEF74-79F9-4450-90AB-0D7CBE82A18E}"/>
              </a:ext>
            </a:extLst>
          </p:cNvPr>
          <p:cNvSpPr txBox="1"/>
          <p:nvPr/>
        </p:nvSpPr>
        <p:spPr>
          <a:xfrm>
            <a:off x="1054646" y="3833700"/>
            <a:ext cx="2362076" cy="359281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</a:t>
            </a:r>
          </a:p>
        </p:txBody>
      </p:sp>
      <p:sp>
        <p:nvSpPr>
          <p:cNvPr id="23" name="借助人工智能与大数据  更安全的互联网营销">
            <a:extLst>
              <a:ext uri="{FF2B5EF4-FFF2-40B4-BE49-F238E27FC236}">
                <a16:creationId xmlns:a16="http://schemas.microsoft.com/office/drawing/2014/main" id="{E085A8B1-18E2-439A-A240-85B3AD13CBA7}"/>
              </a:ext>
            </a:extLst>
          </p:cNvPr>
          <p:cNvSpPr txBox="1"/>
          <p:nvPr/>
        </p:nvSpPr>
        <p:spPr>
          <a:xfrm>
            <a:off x="1054646" y="4243476"/>
            <a:ext cx="2473420" cy="1568554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操作员按下扫码按键后，模块打开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Camera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开始扫描和进行解码，要求扫码时延尽量小于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1s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扫码时延包括打开摄像头时间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图像处理时间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+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解码时间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AD7E61-F4AB-4C94-9E97-CA457A1A2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121243"/>
            <a:ext cx="9675440" cy="49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38622" y="1557586"/>
            <a:ext cx="9289032" cy="2664296"/>
          </a:xfrm>
          <a:prstGeom prst="roundRect">
            <a:avLst>
              <a:gd name="adj" fmla="val 571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 方案整体框架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二 软硬件展示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三 平台展示</a:t>
            </a:r>
            <a:endParaRPr lang="en-US" altLang="zh-CN" sz="3200" dirty="0">
              <a:ln w="12700">
                <a:noFill/>
                <a:prstDash val="solid"/>
              </a:ln>
              <a:solidFill>
                <a:srgbClr val="262626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b="1" dirty="0">
                <a:ln w="12700">
                  <a:noFill/>
                  <a:prstDash val="solid"/>
                </a:ln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四 后续工作</a:t>
            </a:r>
            <a:endParaRPr lang="en-US" altLang="zh-CN" sz="1600" b="1" dirty="0">
              <a:solidFill>
                <a:srgbClr val="C00000"/>
              </a:solidFill>
              <a:latin typeface="Arial" pitchFamily="34" charset="0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目录</a:t>
            </a:r>
            <a:endParaRPr lang="en-US" altLang="zh-CN" sz="16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5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B6546-3236-4344-BD21-85F0552E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待完善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08C3B8-63C4-4614-8D9D-CE233085148F}"/>
              </a:ext>
            </a:extLst>
          </p:cNvPr>
          <p:cNvSpPr/>
          <p:nvPr/>
        </p:nvSpPr>
        <p:spPr>
          <a:xfrm>
            <a:off x="694606" y="1341562"/>
            <a:ext cx="10513169" cy="199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GPS</a:t>
            </a: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解析库移植</a:t>
            </a:r>
            <a:endParaRPr lang="en-US" altLang="zh-CN" sz="2000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硬件看门狗</a:t>
            </a: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三轴加速功能</a:t>
            </a:r>
            <a:endParaRPr lang="en-US" altLang="zh-CN" sz="2000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3256">
              <a:lnSpc>
                <a:spcPct val="120000"/>
              </a:lnSpc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2997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6565" y="3854529"/>
            <a:ext cx="5286412" cy="7217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5165" tIns="52583" rIns="105165" bIns="52583">
            <a:spAutoFit/>
          </a:bodyPr>
          <a:lstStyle/>
          <a:p>
            <a:pPr defTabSz="1088171">
              <a:lnSpc>
                <a:spcPts val="1600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上海市闵行区田林路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1016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号科技绿洲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期（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区）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号楼      邮编：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200233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1088171">
              <a:lnSpc>
                <a:spcPts val="1600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电话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+86-21-5108 6236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     全国热线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400 960 7678</a:t>
            </a:r>
            <a:endParaRPr lang="fr-FR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1088171">
              <a:lnSpc>
                <a:spcPts val="1600"/>
              </a:lnSpc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邮箱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</a:t>
            </a:r>
            <a:r>
              <a:rPr lang="fr-FR" altLang="zh-CN" sz="1050" b="1" dirty="0" err="1">
                <a:solidFill>
                  <a:srgbClr val="C00000"/>
                </a:solidFill>
                <a:cs typeface="Arial" panose="020B0604020202020204" pitchFamily="34" charset="0"/>
              </a:rPr>
              <a:t>info@quectel.com</a:t>
            </a:r>
            <a:r>
              <a:rPr lang="fr-FR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网址</a:t>
            </a: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rPr>
              <a:t>: </a:t>
            </a:r>
            <a:r>
              <a:rPr lang="fr-FR" altLang="zh-CN" sz="1050" b="1" dirty="0" err="1">
                <a:solidFill>
                  <a:srgbClr val="C00000"/>
                </a:solidFill>
                <a:cs typeface="Arial" panose="020B0604020202020204" pitchFamily="34" charset="0"/>
              </a:rPr>
              <a:t>www.quectel.com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 bwMode="auto">
          <a:xfrm>
            <a:off x="5523702" y="2929728"/>
            <a:ext cx="2286016" cy="785818"/>
          </a:xfrm>
          <a:prstGeom prst="rect">
            <a:avLst/>
          </a:prstGeom>
          <a:noFill/>
          <a:ln>
            <a:noFill/>
          </a:ln>
        </p:spPr>
        <p:txBody>
          <a:bodyPr lIns="105165" tIns="52583" rIns="105165" bIns="52583" anchor="ctr"/>
          <a:lstStyle>
            <a:lvl1pPr algn="r" defTabSz="1087438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2pPr>
            <a:lvl3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3pPr>
            <a:lvl4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4pPr>
            <a:lvl5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5pPr>
            <a:lvl6pPr marL="525828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6pPr>
            <a:lvl7pPr marL="1051655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7pPr>
            <a:lvl8pPr marL="1577483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8pPr>
            <a:lvl9pPr marL="2103311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9pPr>
          </a:lstStyle>
          <a:p>
            <a:pPr algn="l" defTabSz="946150">
              <a:spcBef>
                <a:spcPct val="50000"/>
              </a:spcBef>
              <a:defRPr/>
            </a:pPr>
            <a:r>
              <a:rPr lang="zh-CN" altLang="en-US" sz="4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  <a:endParaRPr lang="en-US" altLang="zh-CN" sz="1800" b="0" i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810625" y="460375"/>
            <a:ext cx="30972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defTabSz="1088463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www.quectel.com</a:t>
            </a:r>
          </a:p>
        </p:txBody>
      </p:sp>
      <p:pic>
        <p:nvPicPr>
          <p:cNvPr id="2050" name="Picture 2" descr="F:\Quectel 社交平台\微信\微信二维码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7312" y="2979548"/>
            <a:ext cx="1294888" cy="129488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0429915" y="4293890"/>
            <a:ext cx="128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移远微信公众号</a:t>
            </a:r>
          </a:p>
        </p:txBody>
      </p:sp>
    </p:spTree>
    <p:extLst>
      <p:ext uri="{BB962C8B-B14F-4D97-AF65-F5344CB8AC3E}">
        <p14:creationId xmlns:p14="http://schemas.microsoft.com/office/powerpoint/2010/main" val="350229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ln w="12700">
                  <a:noFill/>
                  <a:prstDash val="solid"/>
                </a:ln>
                <a:solidFill>
                  <a:schemeClr val="tx1"/>
                </a:solidFill>
                <a:cs typeface="Arial" panose="020B0604020202020204" pitchFamily="34" charset="0"/>
              </a:rPr>
              <a:t>GPS Tracker</a:t>
            </a:r>
            <a:r>
              <a:rPr lang="zh-CN" altLang="en-US" sz="3200" b="1" dirty="0">
                <a:ln w="12700">
                  <a:noFill/>
                  <a:prstDash val="solid"/>
                </a:ln>
                <a:solidFill>
                  <a:schemeClr val="tx1"/>
                </a:solidFill>
                <a:cs typeface="Arial" panose="020B0604020202020204" pitchFamily="34" charset="0"/>
              </a:rPr>
              <a:t>方案概述</a:t>
            </a:r>
            <a:endParaRPr lang="en-US" altLang="zh-CN" sz="3200" b="1" dirty="0">
              <a:ln w="12700">
                <a:noFill/>
                <a:prstDash val="solid"/>
              </a:ln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altLang="zh-CN" sz="1600" b="1" u="sng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FA25F1-CF9F-461C-A719-84042A36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78" y="898853"/>
            <a:ext cx="6984776" cy="556485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68C0EB7-A446-4AA9-A221-84DA27E18D27}"/>
              </a:ext>
            </a:extLst>
          </p:cNvPr>
          <p:cNvSpPr/>
          <p:nvPr/>
        </p:nvSpPr>
        <p:spPr>
          <a:xfrm>
            <a:off x="622598" y="898853"/>
            <a:ext cx="2232248" cy="21709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系统由采集到应用展示为</a:t>
            </a:r>
            <a:r>
              <a:rPr lang="en-US" altLang="zh-CN" dirty="0"/>
              <a:t>5</a:t>
            </a:r>
            <a:r>
              <a:rPr lang="zh-CN" altLang="en-US" dirty="0"/>
              <a:t>个逻辑层：数据采集、数据处理、通信层、平台层、应用层。</a:t>
            </a:r>
          </a:p>
        </p:txBody>
      </p:sp>
    </p:spTree>
    <p:extLst>
      <p:ext uri="{BB962C8B-B14F-4D97-AF65-F5344CB8AC3E}">
        <p14:creationId xmlns:p14="http://schemas.microsoft.com/office/powerpoint/2010/main" val="238839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29">
            <a:extLst>
              <a:ext uri="{FF2B5EF4-FFF2-40B4-BE49-F238E27FC236}">
                <a16:creationId xmlns:a16="http://schemas.microsoft.com/office/drawing/2014/main" id="{E70DCE27-6C19-4578-ADF5-6BFF20CA203E}"/>
              </a:ext>
            </a:extLst>
          </p:cNvPr>
          <p:cNvSpPr txBox="1"/>
          <p:nvPr/>
        </p:nvSpPr>
        <p:spPr>
          <a:xfrm>
            <a:off x="8610010" y="3831962"/>
            <a:ext cx="2362076" cy="377684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交易记录</a:t>
            </a:r>
          </a:p>
        </p:txBody>
      </p:sp>
      <p:sp>
        <p:nvSpPr>
          <p:cNvPr id="19" name="借助人工智能与大数据  更安全的互联网营销">
            <a:extLst>
              <a:ext uri="{FF2B5EF4-FFF2-40B4-BE49-F238E27FC236}">
                <a16:creationId xmlns:a16="http://schemas.microsoft.com/office/drawing/2014/main" id="{DA4C268E-B01A-42AA-8BE7-6E8C46087519}"/>
              </a:ext>
            </a:extLst>
          </p:cNvPr>
          <p:cNvSpPr txBox="1"/>
          <p:nvPr/>
        </p:nvSpPr>
        <p:spPr>
          <a:xfrm>
            <a:off x="8610010" y="4241738"/>
            <a:ext cx="2473420" cy="792957"/>
          </a:xfrm>
          <a:prstGeom prst="rect">
            <a:avLst/>
          </a:prstGeom>
          <a:ln w="12700">
            <a:miter lim="400000"/>
          </a:ln>
        </p:spPr>
        <p:txBody>
          <a:bodyPr wrap="square" lIns="25581" tIns="25582" rIns="25581" bIns="25582">
            <a:spAutoFit/>
          </a:bodyPr>
          <a:lstStyle>
            <a:lvl1pPr>
              <a:defRPr sz="2000">
                <a:solidFill>
                  <a:srgbClr val="00C8DC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在完成交易结算后，会将交易记录保存到外部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Flash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或者打印凭据</a:t>
            </a:r>
          </a:p>
        </p:txBody>
      </p:sp>
      <p:sp>
        <p:nvSpPr>
          <p:cNvPr id="21" name="矩形 29">
            <a:extLst>
              <a:ext uri="{FF2B5EF4-FFF2-40B4-BE49-F238E27FC236}">
                <a16:creationId xmlns:a16="http://schemas.microsoft.com/office/drawing/2014/main" id="{93BDEF74-79F9-4450-90AB-0D7CBE82A18E}"/>
              </a:ext>
            </a:extLst>
          </p:cNvPr>
          <p:cNvSpPr txBox="1"/>
          <p:nvPr/>
        </p:nvSpPr>
        <p:spPr>
          <a:xfrm>
            <a:off x="1054646" y="3833700"/>
            <a:ext cx="2362076" cy="359281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17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扫码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D95076-D273-44A1-8F88-15E2DAAB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70" y="1125538"/>
            <a:ext cx="8064897" cy="460851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44C6F62-6A6B-4B75-88D4-0FD1929EF97A}"/>
              </a:ext>
            </a:extLst>
          </p:cNvPr>
          <p:cNvSpPr/>
          <p:nvPr/>
        </p:nvSpPr>
        <p:spPr>
          <a:xfrm>
            <a:off x="550590" y="1341562"/>
            <a:ext cx="2232248" cy="17281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数据通过模块整合发送到服务器解析入库，应用层访问数据服务器获取本地数据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123766-CCD8-46F1-9AF5-B11825BF4F9F}"/>
              </a:ext>
            </a:extLst>
          </p:cNvPr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n w="12700">
                  <a:noFill/>
                  <a:prstDash val="solid"/>
                </a:ln>
                <a:solidFill>
                  <a:schemeClr val="tx1"/>
                </a:solidFill>
                <a:cs typeface="Arial" panose="020B0604020202020204" pitchFamily="34" charset="0"/>
              </a:rPr>
              <a:t>核心数据流</a:t>
            </a:r>
            <a:endParaRPr lang="en-US" altLang="zh-CN" sz="1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071592-01C8-4922-9798-F966FF9E21DC}"/>
              </a:ext>
            </a:extLst>
          </p:cNvPr>
          <p:cNvSpPr/>
          <p:nvPr/>
        </p:nvSpPr>
        <p:spPr>
          <a:xfrm>
            <a:off x="836407" y="867563"/>
            <a:ext cx="10513169" cy="2734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私家车主：主要实现轨迹管理、油耗统计、行驶状态检测、安防报警等功能。</a:t>
            </a: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物流快递企业：主要实现智能可视化调度，提高业务的效率和用户满意度。</a:t>
            </a: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出租、公交公司：实现车辆的统一管理和调度。</a:t>
            </a: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泥头工程车、高危、特种车辆：实现实时监控，避免发生意外危险。</a:t>
            </a: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商业信息导购和推送设备：这是位置服务当前互联网的热点</a:t>
            </a:r>
          </a:p>
          <a:p>
            <a:pPr defTabSz="913256">
              <a:lnSpc>
                <a:spcPct val="120000"/>
              </a:lnSpc>
              <a:defRPr/>
            </a:pPr>
            <a:endParaRPr lang="en-US" altLang="zh-CN" dirty="0"/>
          </a:p>
        </p:txBody>
      </p:sp>
      <p:sp>
        <p:nvSpPr>
          <p:cNvPr id="1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n w="12700">
                  <a:noFill/>
                  <a:prstDash val="solid"/>
                </a:ln>
                <a:solidFill>
                  <a:srgbClr val="D60026"/>
                </a:solidFill>
                <a:cs typeface="Arial" panose="020B0604020202020204" pitchFamily="34" charset="0"/>
              </a:rPr>
              <a:t>应用场景</a:t>
            </a:r>
            <a:endParaRPr lang="en-US" altLang="zh-CN" sz="3200" b="1" dirty="0">
              <a:ln w="12700">
                <a:noFill/>
                <a:prstDash val="solid"/>
              </a:ln>
              <a:solidFill>
                <a:srgbClr val="D60026"/>
              </a:solidFill>
              <a:cs typeface="Arial" panose="020B0604020202020204" pitchFamily="34" charset="0"/>
            </a:endParaRPr>
          </a:p>
          <a:p>
            <a:endParaRPr lang="en-US" altLang="zh-CN" sz="16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0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38622" y="1557586"/>
            <a:ext cx="9289032" cy="2664296"/>
          </a:xfrm>
          <a:prstGeom prst="roundRect">
            <a:avLst>
              <a:gd name="adj" fmla="val 571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 方案整体框架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b="1" dirty="0">
                <a:ln w="12700">
                  <a:noFill/>
                  <a:prstDash val="solid"/>
                </a:ln>
                <a:solidFill>
                  <a:srgbClr val="BF2E2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二 软硬件展示</a:t>
            </a:r>
            <a:endParaRPr lang="en-US" altLang="zh-CN" sz="3200" b="1" dirty="0">
              <a:ln w="12700">
                <a:noFill/>
                <a:prstDash val="solid"/>
              </a:ln>
              <a:solidFill>
                <a:srgbClr val="BF2E23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三 平台展示</a:t>
            </a:r>
            <a:endParaRPr lang="en-US" altLang="zh-CN" sz="3200" dirty="0">
              <a:ln w="12700">
                <a:noFill/>
                <a:prstDash val="solid"/>
              </a:ln>
              <a:solidFill>
                <a:srgbClr val="262626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四 后续工作</a:t>
            </a:r>
            <a:endParaRPr lang="en-US" altLang="zh-CN" sz="1600" dirty="0">
              <a:solidFill>
                <a:srgbClr val="00B0F0"/>
              </a:solidFill>
              <a:latin typeface="Arial" pitchFamily="34" charset="0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目录</a:t>
            </a:r>
            <a:endParaRPr lang="en-US" altLang="zh-CN" sz="16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6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071592-01C8-4922-9798-F966FF9E21DC}"/>
              </a:ext>
            </a:extLst>
          </p:cNvPr>
          <p:cNvSpPr/>
          <p:nvPr/>
        </p:nvSpPr>
        <p:spPr>
          <a:xfrm>
            <a:off x="694606" y="1341562"/>
            <a:ext cx="10513169" cy="2734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资源协调：</a:t>
            </a:r>
            <a:r>
              <a:rPr lang="en-US" altLang="zh-CN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Jun</a:t>
            </a: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 err="1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Jorma</a:t>
            </a:r>
            <a:endParaRPr lang="en-US" altLang="zh-CN" sz="2000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平台应用层开发：平台组</a:t>
            </a:r>
            <a:endParaRPr lang="en-US" altLang="zh-CN" sz="2000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通信层开发：周明洁</a:t>
            </a: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数据处理开发：周明洁、汪洋</a:t>
            </a:r>
            <a:endParaRPr lang="en-US" altLang="zh-CN" sz="2000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defTabSz="913256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数据采集开发：汪洋</a:t>
            </a:r>
          </a:p>
          <a:p>
            <a:pPr defTabSz="913256">
              <a:lnSpc>
                <a:spcPct val="120000"/>
              </a:lnSpc>
              <a:defRPr/>
            </a:pPr>
            <a:endParaRPr lang="en-US" altLang="zh-CN" dirty="0"/>
          </a:p>
        </p:txBody>
      </p:sp>
      <p:sp>
        <p:nvSpPr>
          <p:cNvPr id="13" name="标题 1"/>
          <p:cNvSpPr txBox="1"/>
          <p:nvPr/>
        </p:nvSpPr>
        <p:spPr bwMode="auto">
          <a:xfrm>
            <a:off x="561667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n w="12700">
                  <a:noFill/>
                  <a:prstDash val="solid"/>
                </a:ln>
                <a:solidFill>
                  <a:schemeClr val="tx1"/>
                </a:solidFill>
                <a:cs typeface="Arial" panose="020B0604020202020204" pitchFamily="34" charset="0"/>
              </a:rPr>
              <a:t>人员分工</a:t>
            </a:r>
            <a:endParaRPr lang="en-US" altLang="zh-CN" b="1" dirty="0">
              <a:ln w="12700">
                <a:noFill/>
                <a:prstDash val="solid"/>
              </a:ln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altLang="zh-C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5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F2B5F-3236-4FC3-BD60-5F4B1AF8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硬件设备</a:t>
            </a:r>
            <a:b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EB82BC4-F2E1-44CC-A156-31EFDDC3C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4933" y="1585043"/>
            <a:ext cx="4941960" cy="37064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435C1E-FE59-4E99-92AD-8EE6E9FD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705" y="694312"/>
            <a:ext cx="1523465" cy="12365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525F1D-DC8F-4517-895A-904C1E250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484" y="2005617"/>
            <a:ext cx="1246369" cy="14703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86DB88-C5DB-406A-A655-C3CD953FA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60" y="3548594"/>
            <a:ext cx="1520357" cy="1328254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9197E16-CF2C-49D1-BB0D-D693545D4E04}"/>
              </a:ext>
            </a:extLst>
          </p:cNvPr>
          <p:cNvCxnSpPr>
            <a:stCxn id="13" idx="0"/>
            <a:endCxn id="14" idx="1"/>
          </p:cNvCxnSpPr>
          <p:nvPr/>
        </p:nvCxnSpPr>
        <p:spPr>
          <a:xfrm flipV="1">
            <a:off x="5049148" y="1312602"/>
            <a:ext cx="1897557" cy="2125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170F3105-0551-4868-AC0B-81E3E74CC19D}"/>
              </a:ext>
            </a:extLst>
          </p:cNvPr>
          <p:cNvCxnSpPr>
            <a:stCxn id="13" idx="0"/>
            <a:endCxn id="15" idx="1"/>
          </p:cNvCxnSpPr>
          <p:nvPr/>
        </p:nvCxnSpPr>
        <p:spPr>
          <a:xfrm flipV="1">
            <a:off x="5049148" y="2740803"/>
            <a:ext cx="1896336" cy="697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C056924-6814-4795-A8DB-D2B9BCD66AA8}"/>
              </a:ext>
            </a:extLst>
          </p:cNvPr>
          <p:cNvCxnSpPr>
            <a:stCxn id="13" idx="0"/>
            <a:endCxn id="16" idx="1"/>
          </p:cNvCxnSpPr>
          <p:nvPr/>
        </p:nvCxnSpPr>
        <p:spPr>
          <a:xfrm>
            <a:off x="5049148" y="3438278"/>
            <a:ext cx="1899112" cy="774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8807EC1-9E27-460E-B7A4-C8BFAEA658BF}"/>
              </a:ext>
            </a:extLst>
          </p:cNvPr>
          <p:cNvSpPr txBox="1"/>
          <p:nvPr/>
        </p:nvSpPr>
        <p:spPr>
          <a:xfrm>
            <a:off x="6178097" y="93822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IIC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5D70A3-D846-4277-AF06-D57F9978A3B6}"/>
              </a:ext>
            </a:extLst>
          </p:cNvPr>
          <p:cNvSpPr txBox="1"/>
          <p:nvPr/>
        </p:nvSpPr>
        <p:spPr>
          <a:xfrm>
            <a:off x="6179761" y="2348757"/>
            <a:ext cx="6190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C52ACD2-1F79-4BFE-91C1-9A2EACFA8917}"/>
              </a:ext>
            </a:extLst>
          </p:cNvPr>
          <p:cNvSpPr txBox="1"/>
          <p:nvPr/>
        </p:nvSpPr>
        <p:spPr>
          <a:xfrm>
            <a:off x="6178097" y="3832692"/>
            <a:ext cx="5293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IIC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7E79A92-950E-4C6B-86BF-07868481A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5484" y="4949454"/>
            <a:ext cx="1740732" cy="1079406"/>
          </a:xfrm>
          <a:prstGeom prst="rect">
            <a:avLst/>
          </a:prstGeom>
        </p:spPr>
      </p:pic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DDAD9FD-C915-4932-95AB-78868DDB4400}"/>
              </a:ext>
            </a:extLst>
          </p:cNvPr>
          <p:cNvCxnSpPr>
            <a:stCxn id="13" idx="0"/>
            <a:endCxn id="24" idx="1"/>
          </p:cNvCxnSpPr>
          <p:nvPr/>
        </p:nvCxnSpPr>
        <p:spPr>
          <a:xfrm>
            <a:off x="5049148" y="3438278"/>
            <a:ext cx="1896336" cy="2050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2F74E72-2E72-4DC4-9A41-E3A438648D24}"/>
              </a:ext>
            </a:extLst>
          </p:cNvPr>
          <p:cNvSpPr txBox="1"/>
          <p:nvPr/>
        </p:nvSpPr>
        <p:spPr>
          <a:xfrm>
            <a:off x="6095206" y="5118306"/>
            <a:ext cx="9123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AA8C37-6848-440A-92A6-EA5FCC90F0EB}"/>
              </a:ext>
            </a:extLst>
          </p:cNvPr>
          <p:cNvSpPr/>
          <p:nvPr/>
        </p:nvSpPr>
        <p:spPr>
          <a:xfrm>
            <a:off x="8831510" y="1135773"/>
            <a:ext cx="1296144" cy="39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温湿度传感器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D90EC3B-A1B4-4821-A452-B5F21FEC35DC}"/>
              </a:ext>
            </a:extLst>
          </p:cNvPr>
          <p:cNvSpPr txBox="1"/>
          <p:nvPr/>
        </p:nvSpPr>
        <p:spPr>
          <a:xfrm>
            <a:off x="3047301" y="3315627"/>
            <a:ext cx="609460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8ABAC3-FC3E-413E-AC40-2BFC2BA1CE94}"/>
              </a:ext>
            </a:extLst>
          </p:cNvPr>
          <p:cNvSpPr/>
          <p:nvPr/>
        </p:nvSpPr>
        <p:spPr>
          <a:xfrm>
            <a:off x="8831510" y="2568658"/>
            <a:ext cx="1296144" cy="39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三轴加速传感器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D08ED8-760C-4277-8C98-CA04CFAA5026}"/>
              </a:ext>
            </a:extLst>
          </p:cNvPr>
          <p:cNvSpPr/>
          <p:nvPr/>
        </p:nvSpPr>
        <p:spPr>
          <a:xfrm>
            <a:off x="8831510" y="3949096"/>
            <a:ext cx="1296144" cy="39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光照传感器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CDE223-2FE3-4D6B-9310-E3D40D46E06A}"/>
              </a:ext>
            </a:extLst>
          </p:cNvPr>
          <p:cNvSpPr/>
          <p:nvPr/>
        </p:nvSpPr>
        <p:spPr>
          <a:xfrm>
            <a:off x="8831510" y="5311606"/>
            <a:ext cx="1296144" cy="39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L26CA </a:t>
            </a:r>
            <a:r>
              <a:rPr lang="zh-CN" altLang="en-US" sz="1000" dirty="0"/>
              <a:t>定位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52AC96-AAD5-4FE1-87AA-AF6606BF6B1E}"/>
              </a:ext>
            </a:extLst>
          </p:cNvPr>
          <p:cNvSpPr/>
          <p:nvPr/>
        </p:nvSpPr>
        <p:spPr>
          <a:xfrm>
            <a:off x="3750228" y="5489157"/>
            <a:ext cx="1296144" cy="39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EC100Y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2912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F2B5F-3236-4FC3-BD60-5F4B1AF8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模块端软件架构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A0EB6-048D-494D-A8B7-B3E1DE61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512" y="1053530"/>
            <a:ext cx="5221387" cy="5586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45A455-558B-4359-B827-FD9A22C73C4B}"/>
              </a:ext>
            </a:extLst>
          </p:cNvPr>
          <p:cNvSpPr/>
          <p:nvPr/>
        </p:nvSpPr>
        <p:spPr>
          <a:xfrm>
            <a:off x="550590" y="1056346"/>
            <a:ext cx="2448272" cy="12961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组件化多任务设计，应用上调用组件中的方法</a:t>
            </a:r>
          </a:p>
        </p:txBody>
      </p:sp>
    </p:spTree>
    <p:extLst>
      <p:ext uri="{BB962C8B-B14F-4D97-AF65-F5344CB8AC3E}">
        <p14:creationId xmlns:p14="http://schemas.microsoft.com/office/powerpoint/2010/main" val="137567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47775</TotalTime>
  <Words>1547</Words>
  <Application>Microsoft Office PowerPoint</Application>
  <PresentationFormat>自定义</PresentationFormat>
  <Paragraphs>215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黑体</vt:lpstr>
      <vt:lpstr>Arial</vt:lpstr>
      <vt:lpstr>Calibri</vt:lpstr>
      <vt:lpstr>Verdana</vt:lpstr>
      <vt:lpstr>Wingdings</vt:lpstr>
      <vt:lpstr>Office 主题</vt:lpstr>
      <vt:lpstr>GPS Tracker方案说明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硬件设备 </vt:lpstr>
      <vt:lpstr>模块端软件架构</vt:lpstr>
      <vt:lpstr>MQTT异常处理流程</vt:lpstr>
      <vt:lpstr>数据采集处理异常</vt:lpstr>
      <vt:lpstr>组件说明</vt:lpstr>
      <vt:lpstr>数据推送格式</vt:lpstr>
      <vt:lpstr>PowerPoint 演示文稿</vt:lpstr>
      <vt:lpstr>quecTracker登录界面</vt:lpstr>
      <vt:lpstr>平台数据</vt:lpstr>
      <vt:lpstr>Gps定位显示</vt:lpstr>
      <vt:lpstr>Gps定位显示</vt:lpstr>
      <vt:lpstr>温度显示</vt:lpstr>
      <vt:lpstr>湿度显示</vt:lpstr>
      <vt:lpstr>PowerPoint 演示文稿</vt:lpstr>
      <vt:lpstr>待完善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Robert</dc:creator>
  <cp:lastModifiedBy>Pawn Zhou(周明洁)</cp:lastModifiedBy>
  <cp:revision>3267</cp:revision>
  <dcterms:modified xsi:type="dcterms:W3CDTF">2020-11-20T03:13:05Z</dcterms:modified>
</cp:coreProperties>
</file>