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2.xml.rels" ContentType="application/vnd.openxmlformats-package.relationships+xml"/>
  <Override PartName="/ppt/notesSlides/_rels/notesSlide20.xml.rels" ContentType="application/vnd.openxmlformats-package.relationships+xml"/>
  <Override PartName="/ppt/notesSlides/notesSlide2.xml" ContentType="application/vnd.openxmlformats-officedocument.presentationml.notesSlide+xml"/>
  <Override PartName="/ppt/notesSlides/notesSlide20.xml" ContentType="application/vnd.openxmlformats-officedocument.presentationml.notes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Roboto Light"/>
              </a:rPr>
              <a:t>Click to move the slide</a:t>
            </a:r>
            <a:endParaRPr b="0" lang="en-US" sz="1800" strike="noStrike" u="none">
              <a:solidFill>
                <a:schemeClr val="dk1"/>
              </a:solidFill>
              <a:uFillTx/>
              <a:latin typeface="Roboto Light"/>
            </a:endParaRPr>
          </a:p>
        </p:txBody>
      </p:sp>
      <p:sp>
        <p:nvSpPr>
          <p:cNvPr id="13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13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140"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141"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142"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B52D50FB-06E7-48A6-930B-199B0895B0A3}"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hyperlink" Target="https://www.youtube.com/watch?v=Zq1QDAkoRzU" TargetMode="External"/><Relationship Id="rId2" Type="http://schemas.openxmlformats.org/officeDocument/2006/relationships/hyperlink" Target="file://quantium.com.au.local/quantiumgroup/Company%20Reference/Brand%20&amp;%20Design/Brand%20videos/Q%20Privacy.mp4"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685800" y="1143000"/>
            <a:ext cx="5486040" cy="3085920"/>
          </a:xfrm>
          <a:prstGeom prst="rect">
            <a:avLst/>
          </a:prstGeom>
          <a:ln w="0">
            <a:noFill/>
          </a:ln>
        </p:spPr>
      </p:sp>
      <p:sp>
        <p:nvSpPr>
          <p:cNvPr id="20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AU" sz="1200" strike="noStrike" u="none">
                <a:solidFill>
                  <a:srgbClr val="000005"/>
                </a:solidFill>
                <a:uFillTx/>
                <a:latin typeface="Roboto Light"/>
                <a:ea typeface="Roboto Light"/>
              </a:rPr>
              <a:t>To view Privacy video explaining how important data privacy is to Quantium, please click here: </a:t>
            </a:r>
            <a:r>
              <a:rPr b="0" lang="en-AU" sz="1200" strike="noStrike" u="sng">
                <a:solidFill>
                  <a:srgbClr val="000000"/>
                </a:solidFill>
                <a:uFillTx/>
                <a:latin typeface="Roboto Light"/>
                <a:ea typeface="Roboto Light"/>
                <a:hlinkClick r:id="rId1"/>
              </a:rPr>
              <a:t>https://www.youtube.com/watch?v=Zq1QDAkoRzU</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rgbClr val="000005"/>
                </a:solidFill>
                <a:uFillTx/>
                <a:latin typeface="Roboto Light"/>
                <a:ea typeface="Roboto Light"/>
              </a:rPr>
              <a:t>or here </a:t>
            </a:r>
            <a:r>
              <a:rPr b="0" lang="en-AU" sz="1200" strike="noStrike" u="sng">
                <a:solidFill>
                  <a:srgbClr val="000000"/>
                </a:solidFill>
                <a:uFillTx/>
                <a:latin typeface="Roboto Light"/>
                <a:ea typeface="Roboto Light"/>
                <a:hlinkClick r:id="rId2"/>
              </a:rPr>
              <a:t>Q:\Company Reference\Brand &amp; Design\Brand videos\Q Privacy.mp4</a:t>
            </a:r>
            <a:endParaRPr b="0" lang="en-IN" sz="1200" strike="noStrike" u="none">
              <a:solidFill>
                <a:srgbClr val="000000"/>
              </a:solidFill>
              <a:uFillTx/>
              <a:latin typeface="Arial"/>
            </a:endParaRPr>
          </a:p>
          <a:p>
            <a:pPr indent="0" defTabSz="914400">
              <a:lnSpc>
                <a:spcPct val="100000"/>
              </a:lnSpc>
              <a:buNone/>
              <a:tabLst>
                <a:tab algn="l" pos="0"/>
              </a:tabLst>
            </a:pP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At Quantium, we believe that data is the behavioural footprint of humanity and that it has to be treated with the utmost care and responsibility. </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Histories, attitudes, indeed lives are stored within it in ways that aren’t always apparent – and that’s what makes its potential so powerful. </a:t>
            </a:r>
            <a:endParaRPr b="0" lang="en-IN" sz="1200" strike="noStrike" u="none">
              <a:solidFill>
                <a:srgbClr val="000000"/>
              </a:solidFill>
              <a:uFillTx/>
              <a:latin typeface="Arial"/>
            </a:endParaRPr>
          </a:p>
          <a:p>
            <a:pPr indent="0" defTabSz="914400">
              <a:lnSpc>
                <a:spcPct val="100000"/>
              </a:lnSpc>
              <a:buNone/>
              <a:tabLst>
                <a:tab algn="l" pos="0"/>
              </a:tabLst>
            </a:pP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To work with it responsibly, sensitively, we set ourselves the highest data privacy protection and governance standards. </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We have spent 17 years perfecting privacy-by-design and secure-by-design principles. Central to this is not holding any personally identifiable information about people – </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we neither receive it, and put the necessary protections in place to be unable to decipher it. </a:t>
            </a:r>
            <a:endParaRPr b="0" lang="en-IN" sz="1200" strike="noStrike" u="none">
              <a:solidFill>
                <a:srgbClr val="000000"/>
              </a:solidFill>
              <a:uFillTx/>
              <a:latin typeface="Arial"/>
            </a:endParaRPr>
          </a:p>
          <a:p>
            <a:pPr indent="0" defTabSz="914400">
              <a:lnSpc>
                <a:spcPct val="100000"/>
              </a:lnSpc>
              <a:buNone/>
              <a:tabLst>
                <a:tab algn="l" pos="0"/>
              </a:tabLst>
            </a:pP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Every aspect of handling data is safeguarded: from its de-identification, to its encryption – data security is paramount and of the highest grade. </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We pride ourselves on gaining the trust of iconic organisations around the world through years of securely working with their data, </a:t>
            </a:r>
            <a:endParaRPr b="0" lang="en-IN" sz="1200" strike="noStrike" u="none">
              <a:solidFill>
                <a:srgbClr val="000000"/>
              </a:solidFill>
              <a:uFillTx/>
              <a:latin typeface="Arial"/>
            </a:endParaRPr>
          </a:p>
          <a:p>
            <a:pPr indent="0" defTabSz="914400">
              <a:lnSpc>
                <a:spcPct val="100000"/>
              </a:lnSpc>
              <a:buNone/>
              <a:tabLst>
                <a:tab algn="l" pos="0"/>
              </a:tabLst>
            </a:pPr>
            <a:r>
              <a:rPr b="0" lang="en-AU" sz="1200" strike="noStrike" u="none">
                <a:solidFill>
                  <a:schemeClr val="dk1"/>
                </a:solidFill>
                <a:uFillTx/>
                <a:latin typeface="+mn-lt"/>
                <a:ea typeface="+mn-ea"/>
              </a:rPr>
              <a:t>and in turn the trust that builds with their stakeholders.</a:t>
            </a:r>
            <a:endParaRPr b="0" lang="en-IN" sz="1200" strike="noStrike" u="none">
              <a:solidFill>
                <a:srgbClr val="000000"/>
              </a:solidFill>
              <a:uFillTx/>
              <a:latin typeface="Arial"/>
            </a:endParaRPr>
          </a:p>
          <a:p>
            <a:pPr indent="0" defTabSz="914400">
              <a:lnSpc>
                <a:spcPct val="100000"/>
              </a:lnSpc>
              <a:buNone/>
              <a:tabLst>
                <a:tab algn="l" pos="0"/>
              </a:tabLst>
            </a:pPr>
            <a:endParaRPr b="0" lang="en-IN" sz="1200" strike="noStrike" u="none">
              <a:solidFill>
                <a:srgbClr val="000000"/>
              </a:solidFill>
              <a:uFillTx/>
              <a:latin typeface="Arial"/>
            </a:endParaRPr>
          </a:p>
        </p:txBody>
      </p:sp>
      <p:sp>
        <p:nvSpPr>
          <p:cNvPr id="207" name="PlaceHolder 3"/>
          <p:cNvSpPr>
            <a:spLocks noGrp="1"/>
          </p:cNvSpPr>
          <p:nvPr>
            <p:ph type="sldNum" idx="4"/>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AU" sz="1200" strike="noStrike" u="none">
                <a:solidFill>
                  <a:srgbClr val="000000"/>
                </a:solidFill>
                <a:uFillTx/>
                <a:latin typeface="Roboto Light"/>
                <a:ea typeface="+mn-ea"/>
              </a:defRPr>
            </a:lvl1pPr>
          </a:lstStyle>
          <a:p>
            <a:pPr indent="0" algn="r" defTabSz="914400">
              <a:lnSpc>
                <a:spcPct val="100000"/>
              </a:lnSpc>
              <a:buNone/>
              <a:tabLst>
                <a:tab algn="l" pos="0"/>
              </a:tabLst>
            </a:pPr>
            <a:fld id="{C9FAE62A-26B6-468A-B31F-C48EC3878BE4}" type="slidenum">
              <a:rPr b="0" lang="en-AU" sz="1200" strike="noStrike" u="none">
                <a:solidFill>
                  <a:srgbClr val="000000"/>
                </a:solidFill>
                <a:uFillTx/>
                <a:latin typeface="Roboto Light"/>
                <a:ea typeface="+mn-ea"/>
              </a:rPr>
              <a:t>&lt;number&gt;</a:t>
            </a:fld>
            <a:endParaRPr b="0" lang="en-IN"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6040" cy="3085920"/>
          </a:xfrm>
          <a:prstGeom prst="rect">
            <a:avLst/>
          </a:prstGeom>
          <a:ln w="0">
            <a:noFill/>
          </a:ln>
        </p:spPr>
      </p:sp>
      <p:sp>
        <p:nvSpPr>
          <p:cNvPr id="20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10" name="PlaceHolder 3"/>
          <p:cNvSpPr>
            <a:spLocks noGrp="1"/>
          </p:cNvSpPr>
          <p:nvPr>
            <p:ph type="sldNum" idx="5"/>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AU" sz="1200" strike="noStrike" u="none">
                <a:solidFill>
                  <a:schemeClr val="dk1"/>
                </a:solidFill>
                <a:uFillTx/>
                <a:latin typeface="+mn-lt"/>
                <a:ea typeface="+mn-ea"/>
              </a:defRPr>
            </a:lvl1pPr>
          </a:lstStyle>
          <a:p>
            <a:pPr indent="0" algn="r" defTabSz="914400">
              <a:lnSpc>
                <a:spcPct val="100000"/>
              </a:lnSpc>
              <a:buNone/>
            </a:pPr>
            <a:fld id="{2F56765B-F373-4D3F-A02E-5946F134C5B8}" type="slidenum">
              <a:rPr b="0" lang="en-AU" sz="1200" strike="noStrike" u="none">
                <a:solidFill>
                  <a:schemeClr val="dk1"/>
                </a:solidFill>
                <a:uFillTx/>
                <a:latin typeface="+mn-lt"/>
                <a:ea typeface="+mn-ea"/>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beach">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IC, privacy &amp; ISO">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Divider (plain)">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eading blank">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isclaim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fld id="{781A30DE-C081-4BD2-BF67-83828CE72A73}" type="slidenum">
              <a:rPr b="0" lang="en-AU" sz="1400" strike="noStrike" u="none">
                <a:solidFill>
                  <a:srgbClr val="ffffff"/>
                </a:solidFill>
                <a:uFillTx/>
                <a:latin typeface="Roboto"/>
                <a:ea typeface="Roboto"/>
              </a:rPr>
              <a:t>&lt;number&gt;</a:t>
            </a:fld>
            <a:endParaRPr b="0" lang="en-IN" sz="1400" strike="noStrike" u="none">
              <a:solidFill>
                <a:srgbClr val="000000"/>
              </a:solidFill>
              <a:uFillTx/>
              <a:latin typeface="Arial"/>
            </a:endParaRPr>
          </a:p>
        </p:txBody>
      </p:sp>
      <p:sp>
        <p:nvSpPr>
          <p:cNvPr id="2"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5"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6"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3"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4"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5"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6"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7"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8"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9"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20"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defTabSz="914400">
              <a:lnSpc>
                <a:spcPct val="100000"/>
              </a:lnSpc>
            </a:pPr>
            <a:r>
              <a:rPr b="0" lang="en-AU" sz="1000" strike="noStrike" u="none">
                <a:solidFill>
                  <a:srgbClr val="000000"/>
                </a:solidFill>
                <a:uFillTx/>
                <a:latin typeface="Calibri"/>
                <a:ea typeface="Roboto Light"/>
              </a:rPr>
              <a:t>Classification: Confidential</a:t>
            </a:r>
            <a:endParaRPr b="0" lang="en-IN" sz="1000" strike="noStrike" u="none">
              <a:solidFill>
                <a:srgbClr val="000000"/>
              </a:solidFill>
              <a:uFillTx/>
              <a:latin typeface="Arial"/>
            </a:endParaRPr>
          </a:p>
        </p:txBody>
      </p:sp>
      <p:sp>
        <p:nvSpPr>
          <p:cNvPr id="21" name="PlaceHolder 1"/>
          <p:cNvSpPr>
            <a:spLocks noGrp="1"/>
          </p:cNvSpPr>
          <p:nvPr>
            <p:ph type="title"/>
          </p:nvPr>
        </p:nvSpPr>
        <p:spPr>
          <a:xfrm>
            <a:off x="1212840" y="1537560"/>
            <a:ext cx="4086000" cy="2387160"/>
          </a:xfrm>
          <a:prstGeom prst="rect">
            <a:avLst/>
          </a:prstGeom>
          <a:noFill/>
          <a:ln w="0">
            <a:noFill/>
          </a:ln>
        </p:spPr>
        <p:txBody>
          <a:bodyPr lIns="0" rIns="90000" tIns="45000" bIns="45000" anchor="b">
            <a:noAutofit/>
          </a:bodyPr>
          <a:p>
            <a:pPr indent="0" defTabSz="914400">
              <a:lnSpc>
                <a:spcPct val="100000"/>
              </a:lnSpc>
              <a:buNone/>
            </a:pPr>
            <a:r>
              <a:rPr b="0" lang="en-US" sz="2700" strike="noStrike" u="none">
                <a:solidFill>
                  <a:srgbClr val="000005"/>
                </a:solidFill>
                <a:uFillTx/>
                <a:latin typeface="Roboto Medium"/>
                <a:ea typeface="Roboto Medium"/>
              </a:rPr>
              <a:t>Insert title</a:t>
            </a:r>
            <a:endParaRPr b="0" lang="en-US" sz="2700" strike="noStrike" u="none">
              <a:solidFill>
                <a:schemeClr val="dk1"/>
              </a:solidFill>
              <a:uFillTx/>
              <a:latin typeface="Roboto Light"/>
            </a:endParaRPr>
          </a:p>
        </p:txBody>
      </p:sp>
      <p:sp>
        <p:nvSpPr>
          <p:cNvPr id="22" name="Rectangle 3"/>
          <p:cNvSpPr/>
          <p:nvPr/>
        </p:nvSpPr>
        <p:spPr>
          <a:xfrm>
            <a:off x="169560" y="6202800"/>
            <a:ext cx="376560" cy="37656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23" name="PlaceHolder 2"/>
          <p:cNvSpPr>
            <a:spLocks noGrp="1"/>
          </p:cNvSpPr>
          <p:nvPr>
            <p:ph type="body"/>
          </p:nvPr>
        </p:nvSpPr>
        <p:spPr>
          <a:xfrm>
            <a:off x="1212840" y="650880"/>
            <a:ext cx="2128320" cy="244080"/>
          </a:xfrm>
          <a:prstGeom prst="rect">
            <a:avLst/>
          </a:prstGeom>
          <a:noFill/>
          <a:ln w="0">
            <a:noFill/>
          </a:ln>
        </p:spPr>
        <p:txBody>
          <a:bodyPr lIns="0" rIns="90000" tIns="45000" bIns="45000" anchor="t">
            <a:noAutofit/>
          </a:bodyPr>
          <a:p>
            <a:pPr indent="0" defTabSz="914400">
              <a:lnSpc>
                <a:spcPct val="90000"/>
              </a:lnSpc>
              <a:spcBef>
                <a:spcPts val="1001"/>
              </a:spcBef>
              <a:buNone/>
              <a:tabLst>
                <a:tab algn="l" pos="0"/>
              </a:tabLst>
            </a:pPr>
            <a:r>
              <a:rPr b="0" lang="en-US" sz="1000" strike="noStrike" u="none">
                <a:solidFill>
                  <a:srgbClr val="000005"/>
                </a:solidFill>
                <a:uFillTx/>
                <a:latin typeface="Roboto Light"/>
                <a:ea typeface="Roboto Light"/>
              </a:rPr>
              <a:t>Day Month Year</a:t>
            </a:r>
            <a:endParaRPr b="0" lang="en-US" sz="1000" strike="noStrike" u="none">
              <a:solidFill>
                <a:schemeClr val="dk1"/>
              </a:solidFill>
              <a:uFillTx/>
              <a:latin typeface="Roboto"/>
            </a:endParaRPr>
          </a:p>
        </p:txBody>
      </p:sp>
      <p:sp>
        <p:nvSpPr>
          <p:cNvPr id="24" name="PlaceHolder 3"/>
          <p:cNvSpPr>
            <a:spLocks noGrp="1"/>
          </p:cNvSpPr>
          <p:nvPr>
            <p:ph type="body"/>
          </p:nvPr>
        </p:nvSpPr>
        <p:spPr>
          <a:xfrm>
            <a:off x="1212840" y="458640"/>
            <a:ext cx="2128320" cy="244080"/>
          </a:xfrm>
          <a:prstGeom prst="rect">
            <a:avLst/>
          </a:prstGeom>
          <a:noFill/>
          <a:ln w="0">
            <a:noFill/>
          </a:ln>
        </p:spPr>
        <p:txBody>
          <a:bodyPr lIns="0" rIns="90000" tIns="45000" bIns="45000" anchor="t">
            <a:noAutofit/>
          </a:bodyPr>
          <a:p>
            <a:pPr indent="0" defTabSz="914400">
              <a:lnSpc>
                <a:spcPct val="90000"/>
              </a:lnSpc>
              <a:spcBef>
                <a:spcPts val="1001"/>
              </a:spcBef>
              <a:buNone/>
              <a:tabLst>
                <a:tab algn="l" pos="0"/>
              </a:tabLst>
            </a:pPr>
            <a:r>
              <a:rPr b="0" lang="en-US" sz="1000" strike="noStrike" u="none">
                <a:solidFill>
                  <a:srgbClr val="000005"/>
                </a:solidFill>
                <a:uFillTx/>
                <a:latin typeface="Roboto Medium"/>
                <a:ea typeface="Roboto Medium"/>
              </a:rPr>
              <a:t>Draft</a:t>
            </a:r>
            <a:endParaRPr b="0" lang="en-US" sz="1000" strike="noStrike" u="none">
              <a:solidFill>
                <a:schemeClr val="dk1"/>
              </a:solidFill>
              <a:uFillTx/>
              <a:latin typeface="Roboto"/>
            </a:endParaRPr>
          </a:p>
        </p:txBody>
      </p:sp>
      <p:sp>
        <p:nvSpPr>
          <p:cNvPr id="25" name="Rectangle 7"/>
          <p:cNvSpPr/>
          <p:nvPr/>
        </p:nvSpPr>
        <p:spPr>
          <a:xfrm>
            <a:off x="7580520" y="0"/>
            <a:ext cx="461124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400" strike="noStrike" u="none">
              <a:solidFill>
                <a:srgbClr val="000005"/>
              </a:solidFill>
              <a:uFillTx/>
              <a:latin typeface="Roboto Light"/>
              <a:ea typeface="Roboto Light"/>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27"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fld id="{C820C8E0-23AB-40DA-9CCC-E582D52F0440}" type="slidenum">
              <a:rPr b="0" lang="en-AU" sz="1400" strike="noStrike" u="none">
                <a:solidFill>
                  <a:srgbClr val="ffffff"/>
                </a:solidFill>
                <a:uFillTx/>
                <a:latin typeface="Roboto"/>
                <a:ea typeface="Roboto"/>
              </a:rPr>
              <a:t>1</a:t>
            </a:fld>
            <a:endParaRPr b="0" lang="en-IN" sz="1400" strike="noStrike" u="none">
              <a:solidFill>
                <a:srgbClr val="000000"/>
              </a:solidFill>
              <a:uFillTx/>
              <a:latin typeface="Arial"/>
            </a:endParaRPr>
          </a:p>
        </p:txBody>
      </p:sp>
      <p:sp>
        <p:nvSpPr>
          <p:cNvPr id="28"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29"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0"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1"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2"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3"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4"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5"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6"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7"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8"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39"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0"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1"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2"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3"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4"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5"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46"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defTabSz="914400">
              <a:lnSpc>
                <a:spcPct val="100000"/>
              </a:lnSpc>
            </a:pPr>
            <a:r>
              <a:rPr b="0" lang="en-AU" sz="1000" strike="noStrike" u="none">
                <a:solidFill>
                  <a:srgbClr val="000000"/>
                </a:solidFill>
                <a:uFillTx/>
                <a:latin typeface="Calibri"/>
                <a:ea typeface="Roboto Light"/>
              </a:rPr>
              <a:t>Classification: Confidential</a:t>
            </a:r>
            <a:endParaRPr b="0" lang="en-IN" sz="1000" strike="noStrike" u="none">
              <a:solidFill>
                <a:srgbClr val="000000"/>
              </a:solidFill>
              <a:uFillTx/>
              <a:latin typeface="Arial"/>
            </a:endParaRPr>
          </a:p>
        </p:txBody>
      </p:sp>
      <p:sp>
        <p:nvSpPr>
          <p:cNvPr id="47" name="Rectangle 7"/>
          <p:cNvSpPr/>
          <p:nvPr/>
        </p:nvSpPr>
        <p:spPr>
          <a:xfrm>
            <a:off x="740520" y="1777680"/>
            <a:ext cx="11451240" cy="50799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8" name="Rectangle 11"/>
          <p:cNvSpPr/>
          <p:nvPr/>
        </p:nvSpPr>
        <p:spPr>
          <a:xfrm>
            <a:off x="9004320" y="0"/>
            <a:ext cx="318744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49" name="Oval 13"/>
          <p:cNvSpPr/>
          <p:nvPr/>
        </p:nvSpPr>
        <p:spPr>
          <a:xfrm>
            <a:off x="11677680" y="500040"/>
            <a:ext cx="1072800" cy="1072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50"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51" name="TextBox 12"/>
          <p:cNvSpPr/>
          <p:nvPr/>
        </p:nvSpPr>
        <p:spPr>
          <a:xfrm>
            <a:off x="1197000" y="400320"/>
            <a:ext cx="7445880" cy="824040"/>
          </a:xfrm>
          <a:prstGeom prst="rect">
            <a:avLst/>
          </a:prstGeom>
          <a:noFill/>
          <a:ln w="0">
            <a:noFill/>
          </a:ln>
        </p:spPr>
        <p:style>
          <a:lnRef idx="0"/>
          <a:fillRef idx="0"/>
          <a:effectRef idx="0"/>
          <a:fontRef idx="minor"/>
        </p:style>
        <p:txBody>
          <a:bodyPr lIns="0" rIns="0" tIns="0" bIns="0" anchor="ctr">
            <a:noAutofit/>
          </a:bodyPr>
          <a:p>
            <a:pPr defTabSz="914400">
              <a:lnSpc>
                <a:spcPct val="100000"/>
              </a:lnSpc>
              <a:spcBef>
                <a:spcPts val="1001"/>
              </a:spcBef>
              <a:tabLst>
                <a:tab algn="l" pos="0"/>
              </a:tabLst>
            </a:pPr>
            <a:r>
              <a:rPr b="0" lang="en-AU" sz="2400" strike="noStrike" u="none">
                <a:solidFill>
                  <a:srgbClr val="000005"/>
                </a:solidFill>
                <a:uFillTx/>
                <a:latin typeface="Roboto"/>
                <a:ea typeface="Roboto"/>
              </a:rPr>
              <a:t>Our 17 year history assures best practice in privacy, security and the ethical use of data</a:t>
            </a:r>
            <a:endParaRPr b="0" lang="en-IN" sz="2400" strike="noStrike" u="none">
              <a:solidFill>
                <a:srgbClr val="000000"/>
              </a:solidFill>
              <a:uFillTx/>
              <a:latin typeface="Arial"/>
            </a:endParaRPr>
          </a:p>
        </p:txBody>
      </p:sp>
      <p:sp>
        <p:nvSpPr>
          <p:cNvPr id="52" name="TextBox 17"/>
          <p:cNvSpPr/>
          <p:nvPr/>
        </p:nvSpPr>
        <p:spPr>
          <a:xfrm>
            <a:off x="9407520" y="2417760"/>
            <a:ext cx="2338560" cy="2180160"/>
          </a:xfrm>
          <a:prstGeom prst="rect">
            <a:avLst/>
          </a:prstGeom>
          <a:noFill/>
          <a:ln w="0">
            <a:noFill/>
          </a:ln>
        </p:spPr>
        <p:style>
          <a:lnRef idx="0"/>
          <a:fillRef idx="0"/>
          <a:effectRef idx="0"/>
          <a:fontRef idx="minor"/>
        </p:style>
        <p:txBody>
          <a:bodyPr lIns="0" rIns="0" tIns="0" bIns="0" anchor="ctr">
            <a:noAutofit/>
          </a:bodyPr>
          <a:p>
            <a:pPr defTabSz="914400">
              <a:lnSpc>
                <a:spcPct val="90000"/>
              </a:lnSpc>
              <a:spcBef>
                <a:spcPts val="1001"/>
              </a:spcBef>
              <a:tabLst>
                <a:tab algn="l" pos="0"/>
              </a:tabLst>
            </a:pPr>
            <a:r>
              <a:rPr b="0" lang="en-AU" sz="1800" strike="noStrike" u="none">
                <a:solidFill>
                  <a:srgbClr val="ffffff"/>
                </a:solidFill>
                <a:uFillTx/>
                <a:latin typeface="Roboto Light"/>
                <a:ea typeface="Roboto"/>
              </a:rPr>
              <a:t>Quantium believes </a:t>
            </a:r>
            <a:br>
              <a:rPr sz="1800"/>
            </a:br>
            <a:r>
              <a:rPr b="0" lang="en-AU" sz="1800" strike="noStrike" u="none">
                <a:solidFill>
                  <a:srgbClr val="ffffff"/>
                </a:solidFill>
                <a:uFillTx/>
                <a:latin typeface="Roboto Light"/>
                <a:ea typeface="Roboto"/>
              </a:rPr>
              <a:t>in using data for progress, with great care and responsibility. As such please respect the commercial in confidence nature </a:t>
            </a:r>
            <a:br>
              <a:rPr sz="1800"/>
            </a:br>
            <a:r>
              <a:rPr b="0" lang="en-AU" sz="1800" strike="noStrike" u="none">
                <a:solidFill>
                  <a:srgbClr val="ffffff"/>
                </a:solidFill>
                <a:uFillTx/>
                <a:latin typeface="Roboto Light"/>
                <a:ea typeface="Roboto"/>
              </a:rPr>
              <a:t>of this document.</a:t>
            </a:r>
            <a:endParaRPr b="0" lang="en-IN" sz="1800" strike="noStrike" u="none">
              <a:solidFill>
                <a:srgbClr val="000000"/>
              </a:solidFill>
              <a:uFillTx/>
              <a:latin typeface="Arial"/>
            </a:endParaRPr>
          </a:p>
        </p:txBody>
      </p:sp>
      <p:sp>
        <p:nvSpPr>
          <p:cNvPr id="53" name="TextBox 18"/>
          <p:cNvSpPr/>
          <p:nvPr/>
        </p:nvSpPr>
        <p:spPr>
          <a:xfrm>
            <a:off x="9407520" y="500040"/>
            <a:ext cx="2206800" cy="1072800"/>
          </a:xfrm>
          <a:prstGeom prst="rect">
            <a:avLst/>
          </a:prstGeom>
          <a:noFill/>
          <a:ln w="0">
            <a:noFill/>
          </a:ln>
        </p:spPr>
        <p:style>
          <a:lnRef idx="0"/>
          <a:fillRef idx="0"/>
          <a:effectRef idx="0"/>
          <a:fontRef idx="minor"/>
        </p:style>
        <p:txBody>
          <a:bodyPr lIns="0" rIns="0" tIns="0" bIns="0" anchor="t">
            <a:noAutofit/>
          </a:bodyPr>
          <a:p>
            <a:pPr defTabSz="914400">
              <a:lnSpc>
                <a:spcPct val="90000"/>
              </a:lnSpc>
              <a:spcBef>
                <a:spcPts val="1001"/>
              </a:spcBef>
              <a:tabLst>
                <a:tab algn="l" pos="0"/>
              </a:tabLst>
            </a:pPr>
            <a:r>
              <a:rPr b="0" lang="en-AU" sz="2400" strike="noStrike" u="none">
                <a:solidFill>
                  <a:srgbClr val="ffffff"/>
                </a:solidFill>
                <a:uFillTx/>
                <a:latin typeface="Roboto"/>
                <a:ea typeface="Roboto"/>
              </a:rPr>
              <a:t>We all have a responsibility</a:t>
            </a:r>
            <a:br>
              <a:rPr sz="2400"/>
            </a:br>
            <a:r>
              <a:rPr b="0" lang="en-AU" sz="2400" strike="noStrike" u="none">
                <a:solidFill>
                  <a:srgbClr val="ffffff"/>
                </a:solidFill>
                <a:uFillTx/>
                <a:latin typeface="Roboto"/>
                <a:ea typeface="Roboto"/>
              </a:rPr>
              <a:t>to use data</a:t>
            </a:r>
            <a:br>
              <a:rPr sz="2400"/>
            </a:br>
            <a:r>
              <a:rPr b="0" lang="en-AU" sz="2400" strike="noStrike" u="none">
                <a:solidFill>
                  <a:srgbClr val="ffffff"/>
                </a:solidFill>
                <a:uFillTx/>
                <a:latin typeface="Roboto"/>
                <a:ea typeface="Roboto"/>
              </a:rPr>
              <a:t>for good</a:t>
            </a:r>
            <a:endParaRPr b="0" lang="en-IN" sz="2400" strike="noStrike" u="none">
              <a:solidFill>
                <a:srgbClr val="000000"/>
              </a:solidFill>
              <a:uFillTx/>
              <a:latin typeface="Arial"/>
            </a:endParaRPr>
          </a:p>
        </p:txBody>
      </p:sp>
      <p:sp>
        <p:nvSpPr>
          <p:cNvPr id="54" name="Rectangle 19"/>
          <p:cNvSpPr/>
          <p:nvPr/>
        </p:nvSpPr>
        <p:spPr>
          <a:xfrm>
            <a:off x="1197000" y="1974600"/>
            <a:ext cx="2310840" cy="302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defTabSz="914400">
              <a:lnSpc>
                <a:spcPct val="100000"/>
              </a:lnSpc>
              <a:tabLst>
                <a:tab algn="l" pos="0"/>
              </a:tabLst>
            </a:pPr>
            <a:r>
              <a:rPr b="0" lang="en-AU" sz="1400" strike="noStrike" u="none">
                <a:solidFill>
                  <a:srgbClr val="000005"/>
                </a:solidFill>
                <a:uFillTx/>
                <a:latin typeface="Roboto Medium"/>
                <a:ea typeface="Roboto Medium"/>
              </a:rPr>
              <a:t>Privacy</a:t>
            </a:r>
            <a:endParaRPr b="0" lang="en-IN" sz="1400" strike="noStrike" u="none">
              <a:solidFill>
                <a:srgbClr val="000000"/>
              </a:solidFill>
              <a:uFillTx/>
              <a:latin typeface="Arial"/>
            </a:endParaRPr>
          </a:p>
        </p:txBody>
      </p:sp>
      <p:sp>
        <p:nvSpPr>
          <p:cNvPr id="55" name="Rectangle 20"/>
          <p:cNvSpPr/>
          <p:nvPr/>
        </p:nvSpPr>
        <p:spPr>
          <a:xfrm>
            <a:off x="1197000" y="2254680"/>
            <a:ext cx="2310840" cy="1919880"/>
          </a:xfrm>
          <a:prstGeom prst="rect">
            <a:avLst/>
          </a:prstGeom>
          <a:noFill/>
          <a:ln w="0">
            <a:noFill/>
          </a:ln>
        </p:spPr>
        <p:style>
          <a:lnRef idx="0"/>
          <a:fillRef idx="0"/>
          <a:effectRef idx="0"/>
          <a:fontRef idx="minor"/>
        </p:style>
        <p:txBody>
          <a:bodyPr lIns="0" rIns="0" tIns="45000" bIns="45000" anchor="t">
            <a:spAutoFit/>
          </a:bodyPr>
          <a:p>
            <a:pPr marL="180000" indent="-180000" defTabSz="914400">
              <a:lnSpc>
                <a:spcPct val="100000"/>
              </a:lnSpc>
              <a:spcAft>
                <a:spcPts val="601"/>
              </a:spcAft>
              <a:buClr>
                <a:srgbClr val="000005"/>
              </a:buClr>
              <a:buFont typeface="Roboto Light"/>
              <a:buChar char="•"/>
            </a:pPr>
            <a:r>
              <a:rPr b="0" lang="en-AU" sz="1100" strike="noStrike" u="none">
                <a:solidFill>
                  <a:srgbClr val="000005"/>
                </a:solidFill>
                <a:uFillTx/>
                <a:latin typeface="Roboto Light"/>
                <a:ea typeface="Roboto Light"/>
              </a:rPr>
              <a:t>We have built our business based on privacy by design principles </a:t>
            </a:r>
            <a:br>
              <a:rPr sz="1100"/>
            </a:br>
            <a:r>
              <a:rPr b="0" lang="en-AU" sz="1100" strike="noStrike" u="none">
                <a:solidFill>
                  <a:srgbClr val="000005"/>
                </a:solidFill>
                <a:uFillTx/>
                <a:latin typeface="Roboto Light"/>
                <a:ea typeface="Roboto Light"/>
              </a:rPr>
              <a:t>for the past 17 years</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AU" sz="1100" strike="noStrike" u="none">
                <a:solidFill>
                  <a:srgbClr val="000005"/>
                </a:solidFill>
                <a:uFillTx/>
                <a:latin typeface="Roboto Light"/>
                <a:ea typeface="Roboto Light"/>
              </a:rPr>
              <a:t>Quantium has strict protocols</a:t>
            </a:r>
            <a:br>
              <a:rPr sz="1100"/>
            </a:br>
            <a:r>
              <a:rPr b="0" lang="en-AU" sz="1100" strike="noStrike" u="none">
                <a:solidFill>
                  <a:srgbClr val="000005"/>
                </a:solidFill>
                <a:uFillTx/>
                <a:latin typeface="Roboto Light"/>
                <a:ea typeface="Roboto Light"/>
              </a:rPr>
              <a:t>around the receipt and storage </a:t>
            </a:r>
            <a:br>
              <a:rPr sz="1100"/>
            </a:br>
            <a:r>
              <a:rPr b="0" lang="en-AU" sz="1100" strike="noStrike" u="none">
                <a:solidFill>
                  <a:srgbClr val="000005"/>
                </a:solidFill>
                <a:uFillTx/>
                <a:latin typeface="Roboto Light"/>
                <a:ea typeface="Roboto Light"/>
              </a:rPr>
              <a:t>of personal information</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AU" sz="1100" strike="noStrike" u="none">
                <a:solidFill>
                  <a:srgbClr val="000005"/>
                </a:solidFill>
                <a:uFillTx/>
                <a:latin typeface="Roboto Light"/>
                <a:ea typeface="Roboto Light"/>
              </a:rPr>
              <a:t>All information is de-identified using an irreversible tokenisation process with no ability to</a:t>
            </a:r>
            <a:br>
              <a:rPr sz="1100"/>
            </a:br>
            <a:r>
              <a:rPr b="0" lang="en-AU" sz="1100" strike="noStrike" u="none">
                <a:solidFill>
                  <a:srgbClr val="000005"/>
                </a:solidFill>
                <a:uFillTx/>
                <a:latin typeface="Roboto Light"/>
                <a:ea typeface="Roboto Light"/>
              </a:rPr>
              <a:t>re-identify individuals.</a:t>
            </a:r>
            <a:endParaRPr b="0" lang="en-IN" sz="1100" strike="noStrike" u="none">
              <a:solidFill>
                <a:srgbClr val="000000"/>
              </a:solidFill>
              <a:uFillTx/>
              <a:latin typeface="Arial"/>
            </a:endParaRPr>
          </a:p>
        </p:txBody>
      </p:sp>
      <p:sp>
        <p:nvSpPr>
          <p:cNvPr id="56" name="Rectangle 21"/>
          <p:cNvSpPr/>
          <p:nvPr/>
        </p:nvSpPr>
        <p:spPr>
          <a:xfrm>
            <a:off x="3957480" y="1974600"/>
            <a:ext cx="2310840" cy="302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defTabSz="914400">
              <a:lnSpc>
                <a:spcPct val="100000"/>
              </a:lnSpc>
              <a:tabLst>
                <a:tab algn="l" pos="0"/>
              </a:tabLst>
            </a:pPr>
            <a:r>
              <a:rPr b="0" lang="en-AU" sz="1400" strike="noStrike" u="none">
                <a:solidFill>
                  <a:srgbClr val="000005"/>
                </a:solidFill>
                <a:uFillTx/>
                <a:latin typeface="Roboto Medium"/>
                <a:ea typeface="Roboto Medium"/>
              </a:rPr>
              <a:t>Security</a:t>
            </a:r>
            <a:endParaRPr b="0" lang="en-IN" sz="1400" strike="noStrike" u="none">
              <a:solidFill>
                <a:srgbClr val="000000"/>
              </a:solidFill>
              <a:uFillTx/>
              <a:latin typeface="Arial"/>
            </a:endParaRPr>
          </a:p>
        </p:txBody>
      </p:sp>
      <p:sp>
        <p:nvSpPr>
          <p:cNvPr id="57" name="Rectangle 22"/>
          <p:cNvSpPr/>
          <p:nvPr/>
        </p:nvSpPr>
        <p:spPr>
          <a:xfrm>
            <a:off x="3957480" y="2254680"/>
            <a:ext cx="2310840" cy="3658680"/>
          </a:xfrm>
          <a:prstGeom prst="rect">
            <a:avLst/>
          </a:prstGeom>
          <a:noFill/>
          <a:ln w="0">
            <a:noFill/>
          </a:ln>
        </p:spPr>
        <p:style>
          <a:lnRef idx="0"/>
          <a:fillRef idx="0"/>
          <a:effectRef idx="0"/>
          <a:fontRef idx="minor"/>
        </p:style>
        <p:txBody>
          <a:bodyPr lIns="0" rIns="90000" tIns="45000" bIns="45000" anchor="t">
            <a:spAutoFit/>
          </a:bodyPr>
          <a:p>
            <a:pPr marL="180000" indent="-180000" defTabSz="914400">
              <a:lnSpc>
                <a:spcPct val="100000"/>
              </a:lnSpc>
              <a:spcAft>
                <a:spcPts val="601"/>
              </a:spcAft>
              <a:buClr>
                <a:srgbClr val="000005"/>
              </a:buClr>
              <a:buFont typeface="Roboto Light"/>
              <a:buChar char="•"/>
            </a:pPr>
            <a:r>
              <a:rPr b="0" lang="en-AU" sz="1100" strike="noStrike" u="none">
                <a:solidFill>
                  <a:srgbClr val="000005"/>
                </a:solidFill>
                <a:uFillTx/>
                <a:latin typeface="Roboto Light"/>
                <a:ea typeface="Roboto Light"/>
              </a:rPr>
              <a:t>We are ISO27001 certified - internationally recognised </a:t>
            </a:r>
            <a:br>
              <a:rPr sz="1100"/>
            </a:br>
            <a:r>
              <a:rPr b="0" lang="en-AU" sz="1100" strike="noStrike" u="none">
                <a:solidFill>
                  <a:srgbClr val="000005"/>
                </a:solidFill>
                <a:uFillTx/>
                <a:latin typeface="Roboto Light"/>
                <a:ea typeface="Roboto Light"/>
              </a:rPr>
              <a:t>for our ability to uphold best practice standards across information security</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US" sz="1100" strike="noStrike" u="none">
                <a:solidFill>
                  <a:srgbClr val="000005"/>
                </a:solidFill>
                <a:uFillTx/>
                <a:latin typeface="Roboto Light"/>
                <a:ea typeface="Roboto Light"/>
              </a:rPr>
              <a:t>We use ‘bank grade’ security </a:t>
            </a:r>
            <a:br>
              <a:rPr sz="1100"/>
            </a:br>
            <a:r>
              <a:rPr b="0" lang="en-US" sz="1100" strike="noStrike" u="none">
                <a:solidFill>
                  <a:srgbClr val="000005"/>
                </a:solidFill>
                <a:uFillTx/>
                <a:latin typeface="Roboto Light"/>
                <a:ea typeface="Roboto Light"/>
              </a:rPr>
              <a:t>to store and process our data</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US" sz="1100" strike="noStrike" u="none">
                <a:solidFill>
                  <a:srgbClr val="000005"/>
                </a:solidFill>
                <a:uFillTx/>
                <a:latin typeface="Roboto Light"/>
                <a:ea typeface="Roboto Light"/>
              </a:rPr>
              <a:t>Comply with 200+ security requirements from NAB, Woolworths and other </a:t>
            </a:r>
            <a:br>
              <a:rPr sz="1100"/>
            </a:br>
            <a:r>
              <a:rPr b="0" lang="en-US" sz="1100" strike="noStrike" u="none">
                <a:solidFill>
                  <a:srgbClr val="000005"/>
                </a:solidFill>
                <a:uFillTx/>
                <a:latin typeface="Roboto Light"/>
                <a:ea typeface="Roboto Light"/>
              </a:rPr>
              <a:t>data partners</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US" sz="1100" strike="noStrike" u="none">
                <a:solidFill>
                  <a:srgbClr val="000005"/>
                </a:solidFill>
                <a:uFillTx/>
                <a:latin typeface="Roboto Light"/>
                <a:ea typeface="Roboto Light"/>
              </a:rPr>
              <a:t>All partner data is held in separate restricted environments</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US" sz="1100" strike="noStrike" u="none">
                <a:solidFill>
                  <a:srgbClr val="000005"/>
                </a:solidFill>
                <a:uFillTx/>
                <a:latin typeface="Roboto Light"/>
                <a:ea typeface="Roboto Light"/>
              </a:rPr>
              <a:t>All access to partner data is limited to essential staff only</a:t>
            </a:r>
            <a:endParaRPr b="0" lang="en-IN" sz="1100" strike="noStrike" u="none">
              <a:solidFill>
                <a:srgbClr val="000000"/>
              </a:solidFill>
              <a:uFillTx/>
              <a:latin typeface="Arial"/>
            </a:endParaRPr>
          </a:p>
          <a:p>
            <a:pPr marL="180000" indent="-180000" defTabSz="914400">
              <a:lnSpc>
                <a:spcPct val="100000"/>
              </a:lnSpc>
              <a:spcAft>
                <a:spcPts val="601"/>
              </a:spcAft>
              <a:buClr>
                <a:srgbClr val="000005"/>
              </a:buClr>
              <a:buFont typeface="Roboto Light"/>
              <a:buChar char="•"/>
            </a:pPr>
            <a:r>
              <a:rPr b="0" lang="en-US" sz="1100" strike="noStrike" u="none">
                <a:solidFill>
                  <a:srgbClr val="000005"/>
                </a:solidFill>
                <a:uFillTx/>
                <a:latin typeface="Roboto Light"/>
                <a:ea typeface="Roboto Light"/>
              </a:rPr>
              <a:t>Security environment and processes regularly audited </a:t>
            </a:r>
            <a:br>
              <a:rPr sz="1100"/>
            </a:br>
            <a:r>
              <a:rPr b="0" lang="en-US" sz="1100" strike="noStrike" u="none">
                <a:solidFill>
                  <a:srgbClr val="000005"/>
                </a:solidFill>
                <a:uFillTx/>
                <a:latin typeface="Roboto Light"/>
                <a:ea typeface="Roboto Light"/>
              </a:rPr>
              <a:t>by our data partners.</a:t>
            </a:r>
            <a:endParaRPr b="0" lang="en-IN" sz="1100" strike="noStrike" u="none">
              <a:solidFill>
                <a:srgbClr val="000000"/>
              </a:solidFill>
              <a:uFillTx/>
              <a:latin typeface="Arial"/>
            </a:endParaRPr>
          </a:p>
        </p:txBody>
      </p:sp>
      <p:sp>
        <p:nvSpPr>
          <p:cNvPr id="58" name="Rectangle 23"/>
          <p:cNvSpPr/>
          <p:nvPr/>
        </p:nvSpPr>
        <p:spPr>
          <a:xfrm>
            <a:off x="6718320" y="1974600"/>
            <a:ext cx="2310840" cy="302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0" rIns="90000" tIns="45000" bIns="45000" anchor="ctr">
            <a:spAutoFit/>
          </a:bodyPr>
          <a:p>
            <a:pPr defTabSz="914400">
              <a:lnSpc>
                <a:spcPct val="100000"/>
              </a:lnSpc>
              <a:tabLst>
                <a:tab algn="l" pos="0"/>
              </a:tabLst>
            </a:pPr>
            <a:r>
              <a:rPr b="0" lang="en-AU" sz="1400" strike="noStrike" u="none">
                <a:solidFill>
                  <a:srgbClr val="000005"/>
                </a:solidFill>
                <a:uFillTx/>
                <a:latin typeface="Roboto Medium"/>
                <a:ea typeface="Roboto Medium"/>
              </a:rPr>
              <a:t>Ethical use of data</a:t>
            </a:r>
            <a:endParaRPr b="0" lang="en-IN" sz="1400" strike="noStrike" u="none">
              <a:solidFill>
                <a:srgbClr val="000000"/>
              </a:solidFill>
              <a:uFillTx/>
              <a:latin typeface="Arial"/>
            </a:endParaRPr>
          </a:p>
        </p:txBody>
      </p:sp>
      <p:sp>
        <p:nvSpPr>
          <p:cNvPr id="59" name="Rectangle 24"/>
          <p:cNvSpPr/>
          <p:nvPr/>
        </p:nvSpPr>
        <p:spPr>
          <a:xfrm>
            <a:off x="6718320" y="2254680"/>
            <a:ext cx="2125440" cy="928440"/>
          </a:xfrm>
          <a:prstGeom prst="rect">
            <a:avLst/>
          </a:prstGeom>
          <a:noFill/>
          <a:ln w="0">
            <a:noFill/>
          </a:ln>
        </p:spPr>
        <p:style>
          <a:lnRef idx="0"/>
          <a:fillRef idx="0"/>
          <a:effectRef idx="0"/>
          <a:fontRef idx="minor"/>
        </p:style>
        <p:txBody>
          <a:bodyPr lIns="0" rIns="90000" tIns="45000" bIns="45000" anchor="t">
            <a:spAutoFit/>
          </a:bodyPr>
          <a:p>
            <a:pPr defTabSz="914400">
              <a:lnSpc>
                <a:spcPct val="100000"/>
              </a:lnSpc>
              <a:spcAft>
                <a:spcPts val="601"/>
              </a:spcAft>
              <a:tabLst>
                <a:tab algn="l" pos="0"/>
              </a:tabLst>
            </a:pPr>
            <a:r>
              <a:rPr b="0" lang="en-AU" sz="1100" strike="noStrike" u="none">
                <a:solidFill>
                  <a:srgbClr val="000005"/>
                </a:solidFill>
                <a:uFillTx/>
                <a:latin typeface="Roboto Light"/>
                <a:ea typeface="Roboto Light"/>
              </a:rPr>
              <a:t>Applies to all facets of our work, from the initiatives we take on, the information we use and how our solutions impact individuals, organisations and society.</a:t>
            </a:r>
            <a:endParaRPr b="0" lang="en-IN" sz="1100" strike="noStrike" u="none">
              <a:solidFill>
                <a:srgbClr val="000000"/>
              </a:solidFill>
              <a:uFillTx/>
              <a:latin typeface="Arial"/>
            </a:endParaRPr>
          </a:p>
        </p:txBody>
      </p:sp>
      <p:grpSp>
        <p:nvGrpSpPr>
          <p:cNvPr id="60" name="Group 2"/>
          <p:cNvGrpSpPr/>
          <p:nvPr/>
        </p:nvGrpSpPr>
        <p:grpSpPr>
          <a:xfrm>
            <a:off x="3732840" y="1987920"/>
            <a:ext cx="2760480" cy="3790440"/>
            <a:chOff x="3732840" y="1987920"/>
            <a:chExt cx="2760480" cy="3790440"/>
          </a:xfrm>
        </p:grpSpPr>
        <p:cxnSp>
          <p:nvCxnSpPr>
            <p:cNvPr id="61" name="Straight Connector 25"/>
            <p:cNvCxnSpPr/>
            <p:nvPr/>
          </p:nvCxnSpPr>
          <p:spPr>
            <a:xfrm>
              <a:off x="3732840" y="1987920"/>
              <a:ext cx="360" cy="3790800"/>
            </a:xfrm>
            <a:prstGeom prst="straightConnector1">
              <a:avLst/>
            </a:prstGeom>
            <a:ln>
              <a:solidFill>
                <a:srgbClr val="bcb5ac"/>
              </a:solidFill>
            </a:ln>
          </p:spPr>
        </p:cxnSp>
        <p:cxnSp>
          <p:nvCxnSpPr>
            <p:cNvPr id="62" name="Straight Connector 26"/>
            <p:cNvCxnSpPr/>
            <p:nvPr/>
          </p:nvCxnSpPr>
          <p:spPr>
            <a:xfrm>
              <a:off x="6493320" y="1987920"/>
              <a:ext cx="360" cy="3790800"/>
            </a:xfrm>
            <a:prstGeom prst="straightConnector1">
              <a:avLst/>
            </a:prstGeom>
            <a:ln>
              <a:solidFill>
                <a:srgbClr val="bcb5ac"/>
              </a:solidFill>
            </a:ln>
          </p:spPr>
        </p:cxnSp>
      </p:grpSp>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Roboto Light"/>
              </a:rPr>
              <a:t>Click to edit the title text format</a:t>
            </a:r>
            <a:endParaRPr b="0" lang="en-US" sz="1800" strike="noStrike" u="none">
              <a:solidFill>
                <a:schemeClr val="dk1"/>
              </a:solidFill>
              <a:uFillTx/>
              <a:latin typeface="Roboto Light"/>
            </a:endParaRPr>
          </a:p>
        </p:txBody>
      </p:sp>
      <p:sp>
        <p:nvSpPr>
          <p:cNvPr id="6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Roboto"/>
              </a:rPr>
              <a:t>Click to edit the outline text format</a:t>
            </a:r>
            <a:endParaRPr b="0" lang="en-US" sz="2800" strike="noStrike" u="none">
              <a:solidFill>
                <a:schemeClr val="dk1"/>
              </a:solidFill>
              <a:uFillTx/>
              <a:latin typeface="Roboto"/>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Roboto"/>
              </a:rPr>
              <a:t>Second Outline Level</a:t>
            </a:r>
            <a:endParaRPr b="0" lang="en-US" sz="2000" strike="noStrike" u="none">
              <a:solidFill>
                <a:schemeClr val="dk1"/>
              </a:solidFill>
              <a:uFillTx/>
              <a:latin typeface="Roboto"/>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Roboto"/>
              </a:rPr>
              <a:t>Third Outline Level</a:t>
            </a:r>
            <a:endParaRPr b="0" lang="en-US" sz="1800" strike="noStrike" u="none">
              <a:solidFill>
                <a:schemeClr val="dk1"/>
              </a:solidFill>
              <a:uFillTx/>
              <a:latin typeface="Roboto"/>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Roboto"/>
              </a:rPr>
              <a:t>Fourth Outline Level</a:t>
            </a:r>
            <a:endParaRPr b="0" lang="en-US" sz="1800" strike="noStrike" u="none">
              <a:solidFill>
                <a:schemeClr val="dk1"/>
              </a:solidFill>
              <a:uFillTx/>
              <a:latin typeface="Roboto"/>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Fifth Outline Level</a:t>
            </a:r>
            <a:endParaRPr b="0" lang="en-US" sz="2000" strike="noStrike" u="none">
              <a:solidFill>
                <a:schemeClr val="dk1"/>
              </a:solidFill>
              <a:uFillTx/>
              <a:latin typeface="Roboto"/>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Sixth Outline Level</a:t>
            </a:r>
            <a:endParaRPr b="0" lang="en-US" sz="2000" strike="noStrike" u="none">
              <a:solidFill>
                <a:schemeClr val="dk1"/>
              </a:solidFill>
              <a:uFillTx/>
              <a:latin typeface="Roboto"/>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Seventh Outline Level</a:t>
            </a:r>
            <a:endParaRPr b="0" lang="en-US" sz="2000" strike="noStrike" u="none">
              <a:solidFill>
                <a:schemeClr val="dk1"/>
              </a:solidFill>
              <a:uFillTx/>
              <a:latin typeface="Roboto"/>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5"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66"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fld id="{85B74A40-1CF9-40B1-B02B-98775485E63E}" type="slidenum">
              <a:rPr b="0" lang="en-AU" sz="1400" strike="noStrike" u="none">
                <a:solidFill>
                  <a:srgbClr val="ffffff"/>
                </a:solidFill>
                <a:uFillTx/>
                <a:latin typeface="Roboto"/>
                <a:ea typeface="Roboto"/>
              </a:rPr>
              <a:t>1</a:t>
            </a:fld>
            <a:endParaRPr b="0" lang="en-IN" sz="1400" strike="noStrike" u="none">
              <a:solidFill>
                <a:srgbClr val="000000"/>
              </a:solidFill>
              <a:uFillTx/>
              <a:latin typeface="Arial"/>
            </a:endParaRPr>
          </a:p>
        </p:txBody>
      </p:sp>
      <p:sp>
        <p:nvSpPr>
          <p:cNvPr id="67"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68"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69"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0"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1"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2"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3"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4"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5"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6"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7"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8"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79"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0"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1"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2"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3"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4"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85"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defTabSz="914400">
              <a:lnSpc>
                <a:spcPct val="100000"/>
              </a:lnSpc>
            </a:pPr>
            <a:r>
              <a:rPr b="0" lang="en-AU" sz="1000" strike="noStrike" u="none">
                <a:solidFill>
                  <a:srgbClr val="000000"/>
                </a:solidFill>
                <a:uFillTx/>
                <a:latin typeface="Calibri"/>
                <a:ea typeface="Roboto Light"/>
              </a:rPr>
              <a:t>Classification: Confidential</a:t>
            </a:r>
            <a:endParaRPr b="0" lang="en-IN" sz="1000" strike="noStrike" u="none">
              <a:solidFill>
                <a:srgbClr val="000000"/>
              </a:solidFill>
              <a:uFillTx/>
              <a:latin typeface="Arial"/>
            </a:endParaRPr>
          </a:p>
        </p:txBody>
      </p:sp>
      <p:sp>
        <p:nvSpPr>
          <p:cNvPr id="86" name="Rectangle 8"/>
          <p:cNvSpPr/>
          <p:nvPr/>
        </p:nvSpPr>
        <p:spPr>
          <a:xfrm>
            <a:off x="740520" y="0"/>
            <a:ext cx="11451240" cy="24667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87"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indent="0" defTabSz="914400">
              <a:lnSpc>
                <a:spcPct val="90000"/>
              </a:lnSpc>
              <a:buNone/>
            </a:pPr>
            <a:r>
              <a:rPr b="0" lang="en-US" sz="8300" strike="noStrike" u="none">
                <a:solidFill>
                  <a:srgbClr val="000005"/>
                </a:solidFill>
                <a:uFillTx/>
                <a:latin typeface="Roboto Light"/>
                <a:ea typeface="Roboto Light"/>
              </a:rPr>
              <a:t>01</a:t>
            </a:r>
            <a:endParaRPr b="0" lang="en-US" sz="8300" strike="noStrike" u="none">
              <a:solidFill>
                <a:schemeClr val="dk1"/>
              </a:solidFill>
              <a:uFillTx/>
              <a:latin typeface="Roboto Light"/>
            </a:endParaRPr>
          </a:p>
        </p:txBody>
      </p:sp>
      <p:sp>
        <p:nvSpPr>
          <p:cNvPr id="88" name="PlaceHolder 2"/>
          <p:cNvSpPr>
            <a:spLocks noGrp="1"/>
          </p:cNvSpPr>
          <p:nvPr>
            <p:ph type="body"/>
          </p:nvPr>
        </p:nvSpPr>
        <p:spPr>
          <a:xfrm>
            <a:off x="1201680" y="3122640"/>
            <a:ext cx="5516280" cy="251568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US" sz="2400" strike="noStrike" u="none">
                <a:solidFill>
                  <a:srgbClr val="000005"/>
                </a:solidFill>
                <a:uFillTx/>
                <a:latin typeface="Roboto Medium"/>
                <a:ea typeface="Roboto Medium"/>
              </a:rPr>
              <a:t>Click to edit Master text styles</a:t>
            </a:r>
            <a:endParaRPr b="0" lang="en-US" sz="2400" strike="noStrike" u="none">
              <a:solidFill>
                <a:schemeClr val="dk1"/>
              </a:solidFill>
              <a:uFillTx/>
              <a:latin typeface="Roboto"/>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0"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fld id="{C628DF19-6099-43AE-B9BF-6F6351A8390A}" type="slidenum">
              <a:rPr b="0" lang="en-AU" sz="1400" strike="noStrike" u="none">
                <a:solidFill>
                  <a:srgbClr val="ffffff"/>
                </a:solidFill>
                <a:uFillTx/>
                <a:latin typeface="Roboto"/>
                <a:ea typeface="Roboto"/>
              </a:rPr>
              <a:t>1</a:t>
            </a:fld>
            <a:endParaRPr b="0" lang="en-IN" sz="1400" strike="noStrike" u="none">
              <a:solidFill>
                <a:srgbClr val="000000"/>
              </a:solidFill>
              <a:uFillTx/>
              <a:latin typeface="Arial"/>
            </a:endParaRPr>
          </a:p>
        </p:txBody>
      </p:sp>
      <p:sp>
        <p:nvSpPr>
          <p:cNvPr id="91"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2"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3"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4"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5"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6"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7"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8"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99"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0"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1"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2"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3"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4"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5"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6"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7"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08"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109"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defTabSz="914400">
              <a:lnSpc>
                <a:spcPct val="100000"/>
              </a:lnSpc>
            </a:pPr>
            <a:r>
              <a:rPr b="0" lang="en-AU" sz="1000" strike="noStrike" u="none">
                <a:solidFill>
                  <a:srgbClr val="000000"/>
                </a:solidFill>
                <a:uFillTx/>
                <a:latin typeface="Calibri"/>
                <a:ea typeface="Roboto Light"/>
              </a:rPr>
              <a:t>Classification: Confidential</a:t>
            </a:r>
            <a:endParaRPr b="0" lang="en-IN" sz="1000" strike="noStrike" u="none">
              <a:solidFill>
                <a:srgbClr val="000000"/>
              </a:solidFill>
              <a:uFillTx/>
              <a:latin typeface="Arial"/>
            </a:endParaRPr>
          </a:p>
        </p:txBody>
      </p:sp>
      <p:sp>
        <p:nvSpPr>
          <p:cNvPr id="110" name="PlaceHolder 1"/>
          <p:cNvSpPr>
            <a:spLocks noGrp="1"/>
          </p:cNvSpPr>
          <p:nvPr>
            <p:ph type="body"/>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US" sz="2400" strike="noStrike" u="none">
                <a:solidFill>
                  <a:srgbClr val="000005"/>
                </a:solidFill>
                <a:uFillTx/>
                <a:latin typeface="Roboto"/>
                <a:ea typeface="Roboto"/>
              </a:rPr>
              <a:t>Click to add page heading (max two lines)</a:t>
            </a:r>
            <a:endParaRPr b="0" lang="en-US" sz="2400" strike="noStrike" u="none">
              <a:solidFill>
                <a:schemeClr val="dk1"/>
              </a:solidFill>
              <a:uFillTx/>
              <a:latin typeface="Roboto"/>
            </a:endParaRPr>
          </a:p>
        </p:txBody>
      </p:sp>
      <p:sp>
        <p:nvSpPr>
          <p:cNvPr id="11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Roboto Light"/>
              </a:rPr>
              <a:t>Click to edit the title text format</a:t>
            </a:r>
            <a:endParaRPr b="0" lang="en-US" sz="1800" strike="noStrike" u="none">
              <a:solidFill>
                <a:schemeClr val="dk1"/>
              </a:solidFill>
              <a:uFillTx/>
              <a:latin typeface="Roboto Light"/>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2" name="Rectangle 6"/>
          <p:cNvSpPr/>
          <p:nvPr/>
        </p:nvSpPr>
        <p:spPr>
          <a:xfrm>
            <a:off x="0" y="0"/>
            <a:ext cx="740520" cy="6857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3" name="Slide Number Placeholder 6"/>
          <p:cNvSpPr/>
          <p:nvPr/>
        </p:nvSpPr>
        <p:spPr>
          <a:xfrm>
            <a:off x="127080" y="6239520"/>
            <a:ext cx="456840" cy="3646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100000"/>
              </a:lnSpc>
            </a:pPr>
            <a:fld id="{D3307913-C8DD-440F-A62C-4B046949B99A}" type="slidenum">
              <a:rPr b="0" lang="en-AU" sz="1400" strike="noStrike" u="none">
                <a:solidFill>
                  <a:srgbClr val="ffffff"/>
                </a:solidFill>
                <a:uFillTx/>
                <a:latin typeface="Roboto"/>
                <a:ea typeface="Roboto"/>
              </a:rPr>
              <a:t>1</a:t>
            </a:fld>
            <a:endParaRPr b="0" lang="en-IN" sz="1400" strike="noStrike" u="none">
              <a:solidFill>
                <a:srgbClr val="000000"/>
              </a:solidFill>
              <a:uFillTx/>
              <a:latin typeface="Arial"/>
            </a:endParaRPr>
          </a:p>
        </p:txBody>
      </p:sp>
      <p:sp>
        <p:nvSpPr>
          <p:cNvPr id="114" name="Oval 4"/>
          <p:cNvSpPr/>
          <p:nvPr/>
        </p:nvSpPr>
        <p:spPr>
          <a:xfrm>
            <a:off x="-394560" y="473760"/>
            <a:ext cx="229320" cy="229320"/>
          </a:xfrm>
          <a:prstGeom prst="ellipse">
            <a:avLst/>
          </a:prstGeom>
          <a:solidFill>
            <a:schemeClr val="bg1"/>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5" name="Oval 5"/>
          <p:cNvSpPr/>
          <p:nvPr/>
        </p:nvSpPr>
        <p:spPr>
          <a:xfrm>
            <a:off x="-394560" y="783720"/>
            <a:ext cx="229320" cy="22932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6" name="Oval 7"/>
          <p:cNvSpPr/>
          <p:nvPr/>
        </p:nvSpPr>
        <p:spPr>
          <a:xfrm>
            <a:off x="-394560" y="1093680"/>
            <a:ext cx="229320" cy="229320"/>
          </a:xfrm>
          <a:prstGeom prst="ellipse">
            <a:avLst/>
          </a:prstGeom>
          <a:solidFill>
            <a:schemeClr val="bg2"/>
          </a:solidFill>
          <a:ln w="6350">
            <a:solidFill>
              <a:srgbClr val="00000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7" name="Oval 10"/>
          <p:cNvSpPr/>
          <p:nvPr/>
        </p:nvSpPr>
        <p:spPr>
          <a:xfrm>
            <a:off x="-394560" y="1404000"/>
            <a:ext cx="229320" cy="229320"/>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8" name="Oval 11"/>
          <p:cNvSpPr/>
          <p:nvPr/>
        </p:nvSpPr>
        <p:spPr>
          <a:xfrm>
            <a:off x="-394560" y="2333880"/>
            <a:ext cx="229320" cy="229320"/>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19" name="Oval 12"/>
          <p:cNvSpPr/>
          <p:nvPr/>
        </p:nvSpPr>
        <p:spPr>
          <a:xfrm>
            <a:off x="-394560" y="1713960"/>
            <a:ext cx="229320" cy="229320"/>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0" name="Oval 13"/>
          <p:cNvSpPr/>
          <p:nvPr/>
        </p:nvSpPr>
        <p:spPr>
          <a:xfrm>
            <a:off x="-394560" y="2023920"/>
            <a:ext cx="229320" cy="229320"/>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1" name="Oval 14"/>
          <p:cNvSpPr/>
          <p:nvPr/>
        </p:nvSpPr>
        <p:spPr>
          <a:xfrm>
            <a:off x="-394560" y="2644200"/>
            <a:ext cx="229320" cy="229320"/>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2" name="Oval 15"/>
          <p:cNvSpPr/>
          <p:nvPr/>
        </p:nvSpPr>
        <p:spPr>
          <a:xfrm>
            <a:off x="-394560" y="3803040"/>
            <a:ext cx="230040" cy="23004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3" name="Oval 16"/>
          <p:cNvSpPr/>
          <p:nvPr/>
        </p:nvSpPr>
        <p:spPr>
          <a:xfrm>
            <a:off x="-394560" y="4113720"/>
            <a:ext cx="230040" cy="23004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4" name="Oval 17"/>
          <p:cNvSpPr/>
          <p:nvPr/>
        </p:nvSpPr>
        <p:spPr>
          <a:xfrm>
            <a:off x="-394560" y="4424760"/>
            <a:ext cx="230040" cy="23004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5" name="Oval 18"/>
          <p:cNvSpPr/>
          <p:nvPr/>
        </p:nvSpPr>
        <p:spPr>
          <a:xfrm>
            <a:off x="-394560" y="4735440"/>
            <a:ext cx="230040" cy="23004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6" name="Oval 19"/>
          <p:cNvSpPr/>
          <p:nvPr/>
        </p:nvSpPr>
        <p:spPr>
          <a:xfrm>
            <a:off x="-394560" y="5046480"/>
            <a:ext cx="230040" cy="23004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7" name="Oval 20"/>
          <p:cNvSpPr/>
          <p:nvPr/>
        </p:nvSpPr>
        <p:spPr>
          <a:xfrm>
            <a:off x="-394560" y="5357160"/>
            <a:ext cx="230040" cy="23004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8" name="Oval 21"/>
          <p:cNvSpPr/>
          <p:nvPr/>
        </p:nvSpPr>
        <p:spPr>
          <a:xfrm>
            <a:off x="-394560" y="5668200"/>
            <a:ext cx="230040" cy="23004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29" name="Oval 22"/>
          <p:cNvSpPr/>
          <p:nvPr/>
        </p:nvSpPr>
        <p:spPr>
          <a:xfrm>
            <a:off x="-394560" y="5978880"/>
            <a:ext cx="230040" cy="23004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30" name="Oval 23"/>
          <p:cNvSpPr/>
          <p:nvPr/>
        </p:nvSpPr>
        <p:spPr>
          <a:xfrm>
            <a:off x="-394560" y="6289920"/>
            <a:ext cx="230040" cy="23004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31" name="Freeform 5"/>
          <p:cNvSpPr/>
          <p:nvPr/>
        </p:nvSpPr>
        <p:spPr>
          <a:xfrm>
            <a:off x="1206360" y="6209280"/>
            <a:ext cx="1422000" cy="359640"/>
          </a:xfrm>
          <a:custGeom>
            <a:avLst/>
            <a:gdLst>
              <a:gd name="textAreaLeft" fmla="*/ 0 w 1422000"/>
              <a:gd name="textAreaRight" fmla="*/ 1422360 w 1422000"/>
              <a:gd name="textAreaTop" fmla="*/ 0 h 359640"/>
              <a:gd name="textAreaBottom" fmla="*/ 360000 h 359640"/>
            </a:gdLst>
            <a:ahLst/>
            <a:rect l="textAreaLeft" t="textAreaTop" r="textAreaRight" b="textAreaBottom"/>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w="0">
            <a:noFill/>
          </a:ln>
        </p:spPr>
        <p:style>
          <a:lnRef idx="0"/>
          <a:fillRef idx="0"/>
          <a:effectRef idx="0"/>
          <a:fontRef idx="minor"/>
        </p:style>
        <p:txBody>
          <a:bodyPr numCol="1" spcCol="0" anchor="t">
            <a:noAutofit/>
          </a:bodyPr>
          <a:p>
            <a:pPr defTabSz="914400">
              <a:lnSpc>
                <a:spcPct val="100000"/>
              </a:lnSpc>
            </a:pPr>
            <a:endParaRPr b="0" lang="en-AU" sz="1800" strike="noStrike" u="none">
              <a:solidFill>
                <a:schemeClr val="dk1"/>
              </a:solidFill>
              <a:uFillTx/>
              <a:latin typeface="Roboto Light"/>
            </a:endParaRPr>
          </a:p>
        </p:txBody>
      </p:sp>
      <p:sp>
        <p:nvSpPr>
          <p:cNvPr id="132" name="MSIPCMContentMarking"/>
          <p:cNvSpPr/>
          <p:nvPr/>
        </p:nvSpPr>
        <p:spPr>
          <a:xfrm>
            <a:off x="5263200" y="6595560"/>
            <a:ext cx="1665360" cy="262080"/>
          </a:xfrm>
          <a:prstGeom prst="rect">
            <a:avLst/>
          </a:prstGeom>
          <a:noFill/>
          <a:ln w="0">
            <a:noFill/>
          </a:ln>
        </p:spPr>
        <p:style>
          <a:lnRef idx="0"/>
          <a:fillRef idx="0"/>
          <a:effectRef idx="0"/>
          <a:fontRef idx="minor"/>
        </p:style>
        <p:txBody>
          <a:bodyPr lIns="0" rIns="0" tIns="0" bIns="0" anchor="ctr" anchorCtr="1">
            <a:noAutofit/>
          </a:bodyPr>
          <a:p>
            <a:pPr algn="ctr" defTabSz="914400">
              <a:lnSpc>
                <a:spcPct val="100000"/>
              </a:lnSpc>
            </a:pPr>
            <a:r>
              <a:rPr b="0" lang="en-AU" sz="1000" strike="noStrike" u="none">
                <a:solidFill>
                  <a:srgbClr val="000000"/>
                </a:solidFill>
                <a:uFillTx/>
                <a:latin typeface="Calibri"/>
                <a:ea typeface="Roboto Light"/>
              </a:rPr>
              <a:t>Classification: Confidential</a:t>
            </a:r>
            <a:endParaRPr b="0" lang="en-IN" sz="1000" strike="noStrike" u="none">
              <a:solidFill>
                <a:srgbClr val="000000"/>
              </a:solidFill>
              <a:uFillTx/>
              <a:latin typeface="Arial"/>
            </a:endParaRPr>
          </a:p>
        </p:txBody>
      </p:sp>
      <p:sp>
        <p:nvSpPr>
          <p:cNvPr id="133" name="Rectangle 1"/>
          <p:cNvSpPr/>
          <p:nvPr/>
        </p:nvSpPr>
        <p:spPr>
          <a:xfrm>
            <a:off x="177840" y="6222960"/>
            <a:ext cx="336240" cy="299520"/>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AU" sz="1800" strike="noStrike" u="none">
              <a:solidFill>
                <a:schemeClr val="lt1"/>
              </a:solidFill>
              <a:uFillTx/>
              <a:latin typeface="Roboto Light"/>
            </a:endParaRPr>
          </a:p>
        </p:txBody>
      </p:sp>
      <p:sp>
        <p:nvSpPr>
          <p:cNvPr id="134" name="Rectangle 4"/>
          <p:cNvSpPr/>
          <p:nvPr/>
        </p:nvSpPr>
        <p:spPr>
          <a:xfrm>
            <a:off x="3631680" y="4792320"/>
            <a:ext cx="8045640" cy="1730160"/>
          </a:xfrm>
          <a:prstGeom prst="rect">
            <a:avLst/>
          </a:prstGeom>
          <a:noFill/>
          <a:ln w="0">
            <a:noFill/>
          </a:ln>
        </p:spPr>
        <p:style>
          <a:lnRef idx="0"/>
          <a:fillRef idx="0"/>
          <a:effectRef idx="0"/>
          <a:fontRef idx="minor"/>
        </p:style>
        <p:txBody>
          <a:bodyPr lIns="0" rIns="90000" tIns="45000" bIns="45000" anchor="b">
            <a:noAutofit/>
          </a:bodyPr>
          <a:p>
            <a:pPr algn="just" defTabSz="914400">
              <a:lnSpc>
                <a:spcPct val="100000"/>
              </a:lnSpc>
            </a:pPr>
            <a:r>
              <a:rPr b="0" lang="en-AU" sz="1000" strike="noStrike" u="none">
                <a:solidFill>
                  <a:srgbClr val="736d67"/>
                </a:solidFill>
                <a:uFillTx/>
                <a:latin typeface="Roboto Medium"/>
                <a:ea typeface="Roboto Medium"/>
              </a:rPr>
              <a:t>Disclaimer: </a:t>
            </a:r>
            <a:r>
              <a:rPr b="0" lang="en-US" sz="1000" strike="noStrike" u="none">
                <a:solidFill>
                  <a:srgbClr val="736d67"/>
                </a:solidFill>
                <a:uFillTx/>
                <a:latin typeface="Roboto Light"/>
                <a:ea typeface="Roboto Light"/>
              </a:rPr>
              <a:t>This document comprises, and is the subject of intellectual property (including copyright) and confidentiality rights of one or multiple owners, including The Quantium Group Pty Limited and its affiliates (</a:t>
            </a:r>
            <a:r>
              <a:rPr b="0" lang="en-US" sz="1000" strike="noStrike" u="none">
                <a:solidFill>
                  <a:srgbClr val="736d67"/>
                </a:solidFill>
                <a:uFillTx/>
                <a:latin typeface="Roboto Medium"/>
                <a:ea typeface="Roboto Medium"/>
              </a:rPr>
              <a:t>Quantium</a:t>
            </a:r>
            <a:r>
              <a:rPr b="0" lang="en-US" sz="1000" strike="noStrike" u="none">
                <a:solidFill>
                  <a:srgbClr val="736d67"/>
                </a:solidFill>
                <a:uFillTx/>
                <a:latin typeface="Roboto Light"/>
                <a:ea typeface="Roboto Light"/>
              </a:rPr>
              <a:t>) and where applicable, its third-party data owners (</a:t>
            </a:r>
            <a:r>
              <a:rPr b="0" lang="en-US" sz="1000" strike="noStrike" u="none">
                <a:solidFill>
                  <a:srgbClr val="736d67"/>
                </a:solidFill>
                <a:uFillTx/>
                <a:latin typeface="Roboto Medium"/>
                <a:ea typeface="Roboto Medium"/>
              </a:rPr>
              <a:t>Data Providers</a:t>
            </a:r>
            <a:r>
              <a:rPr b="0" lang="en-US" sz="1000" strike="noStrike" u="none">
                <a:solidFill>
                  <a:srgbClr val="736d67"/>
                </a:solidFill>
                <a:uFillTx/>
                <a:latin typeface="Roboto Light"/>
                <a:ea typeface="Roboto Light"/>
              </a:rPr>
              <a:t>), together (</a:t>
            </a:r>
            <a:r>
              <a:rPr b="0" lang="en-US" sz="1000" strike="noStrike" u="none">
                <a:solidFill>
                  <a:srgbClr val="736d67"/>
                </a:solidFill>
                <a:uFillTx/>
                <a:latin typeface="Roboto Medium"/>
                <a:ea typeface="Roboto Medium"/>
              </a:rPr>
              <a:t>IP Owners</a:t>
            </a:r>
            <a:r>
              <a:rPr b="0" lang="en-US" sz="1000" strike="noStrike" u="none">
                <a:solidFill>
                  <a:srgbClr val="736d67"/>
                </a:solidFill>
                <a:uFillTx/>
                <a:latin typeface="Roboto Light"/>
                <a:ea typeface="Roboto Light"/>
              </a:rPr>
              <a:t>). The information contained in this document may have been prepared using raw data owned by the Data Providers. The Data Providers have not been involved in the analysis of the raw data, the preparation of, or the information contained in the document. The IP Owners do not make any representation (express or implied), nor give any guarantee or warranty in relation to the accuracy, completeness or appropriateness of the raw data, nor the analysis contained in this document. None of the IP Owners will have any liability for any use or disclosure by the recipient of any information contained in, or derived from this document. To the maximum extent permitted by law, the IP Owners expressly disclaim, take no responsibility for and have no liability for the preparation, contents, accuracy or completeness of this document, nor the analysis on which it is based. This document 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b="0" lang="en-IN" sz="1000" strike="noStrike" u="none">
              <a:solidFill>
                <a:srgbClr val="000000"/>
              </a:solidFill>
              <a:uFillTx/>
              <a:latin typeface="Arial"/>
            </a:endParaRPr>
          </a:p>
        </p:txBody>
      </p:sp>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uFillTx/>
                <a:latin typeface="Roboto Light"/>
              </a:rPr>
              <a:t>Click to edit the title text format</a:t>
            </a:r>
            <a:endParaRPr b="0" lang="en-US" sz="1800" strike="noStrike" u="none">
              <a:solidFill>
                <a:schemeClr val="dk1"/>
              </a:solidFill>
              <a:uFillTx/>
              <a:latin typeface="Roboto Light"/>
            </a:endParaRPr>
          </a:p>
        </p:txBody>
      </p:sp>
      <p:sp>
        <p:nvSpPr>
          <p:cNvPr id="13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Roboto"/>
              </a:rPr>
              <a:t>Click to edit the outline text format</a:t>
            </a:r>
            <a:endParaRPr b="0" lang="en-US" sz="2800" strike="noStrike" u="none">
              <a:solidFill>
                <a:schemeClr val="dk1"/>
              </a:solidFill>
              <a:uFillTx/>
              <a:latin typeface="Roboto"/>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Roboto"/>
              </a:rPr>
              <a:t>Second Outline Level</a:t>
            </a:r>
            <a:endParaRPr b="0" lang="en-US" sz="2000" strike="noStrike" u="none">
              <a:solidFill>
                <a:schemeClr val="dk1"/>
              </a:solidFill>
              <a:uFillTx/>
              <a:latin typeface="Roboto"/>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Roboto"/>
              </a:rPr>
              <a:t>Third Outline Level</a:t>
            </a:r>
            <a:endParaRPr b="0" lang="en-US" sz="1800" strike="noStrike" u="none">
              <a:solidFill>
                <a:schemeClr val="dk1"/>
              </a:solidFill>
              <a:uFillTx/>
              <a:latin typeface="Roboto"/>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Roboto"/>
              </a:rPr>
              <a:t>Fourth Outline Level</a:t>
            </a:r>
            <a:endParaRPr b="0" lang="en-US" sz="1800" strike="noStrike" u="none">
              <a:solidFill>
                <a:schemeClr val="dk1"/>
              </a:solidFill>
              <a:uFillTx/>
              <a:latin typeface="Roboto"/>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Fifth Outline Level</a:t>
            </a:r>
            <a:endParaRPr b="0" lang="en-US" sz="2000" strike="noStrike" u="none">
              <a:solidFill>
                <a:schemeClr val="dk1"/>
              </a:solidFill>
              <a:uFillTx/>
              <a:latin typeface="Roboto"/>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Sixth Outline Level</a:t>
            </a:r>
            <a:endParaRPr b="0" lang="en-US" sz="2000" strike="noStrike" u="none">
              <a:solidFill>
                <a:schemeClr val="dk1"/>
              </a:solidFill>
              <a:uFillTx/>
              <a:latin typeface="Roboto"/>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Roboto"/>
              </a:rPr>
              <a:t>Seventh Outline Level</a:t>
            </a:r>
            <a:endParaRPr b="0" lang="en-US" sz="2000" strike="noStrike" u="none">
              <a:solidFill>
                <a:schemeClr val="dk1"/>
              </a:solidFill>
              <a:uFillTx/>
              <a:latin typeface="Roboto"/>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3.png"/><Relationship Id="rId3"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4.png"/><Relationship Id="rId3"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5.png"/><Relationship Id="rId3"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6.png"/><Relationship Id="rId3"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7.png"/><Relationship Id="rId3"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8.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1212840" y="1537560"/>
            <a:ext cx="4086000" cy="2387160"/>
          </a:xfrm>
          <a:prstGeom prst="rect">
            <a:avLst/>
          </a:prstGeom>
          <a:noFill/>
          <a:ln w="0">
            <a:noFill/>
          </a:ln>
        </p:spPr>
        <p:txBody>
          <a:bodyPr lIns="0" rIns="90000" tIns="45000" bIns="45000" anchor="b">
            <a:noAutofit/>
          </a:bodyPr>
          <a:p>
            <a:pPr indent="0" defTabSz="914400">
              <a:lnSpc>
                <a:spcPct val="100000"/>
              </a:lnSpc>
              <a:buNone/>
            </a:pPr>
            <a:r>
              <a:rPr b="0" lang="en-AU" sz="2700" strike="noStrike" u="none">
                <a:solidFill>
                  <a:srgbClr val="000005"/>
                </a:solidFill>
                <a:uFillTx/>
                <a:latin typeface="Roboto Medium"/>
                <a:ea typeface="Roboto Medium"/>
              </a:rPr>
              <a:t>Category review: Chips</a:t>
            </a:r>
            <a:endParaRPr b="0" lang="en-US" sz="2700" strike="noStrike" u="none">
              <a:solidFill>
                <a:schemeClr val="dk1"/>
              </a:solidFill>
              <a:uFillTx/>
              <a:latin typeface="Roboto Light"/>
            </a:endParaRPr>
          </a:p>
        </p:txBody>
      </p:sp>
      <p:sp>
        <p:nvSpPr>
          <p:cNvPr id="144" name="PlaceHolder 2"/>
          <p:cNvSpPr>
            <a:spLocks noGrp="1"/>
          </p:cNvSpPr>
          <p:nvPr>
            <p:ph type="subTitle"/>
          </p:nvPr>
        </p:nvSpPr>
        <p:spPr>
          <a:xfrm>
            <a:off x="1212840" y="4126680"/>
            <a:ext cx="4086000" cy="1236240"/>
          </a:xfrm>
          <a:prstGeom prst="rect">
            <a:avLst/>
          </a:prstGeom>
          <a:noFill/>
          <a:ln w="0">
            <a:noFill/>
          </a:ln>
        </p:spPr>
        <p:txBody>
          <a:bodyPr lIns="0" rIns="90000" tIns="45000" bIns="45000" anchor="t">
            <a:noAutofit/>
          </a:bodyPr>
          <a:p>
            <a:pPr indent="0">
              <a:lnSpc>
                <a:spcPct val="100000"/>
              </a:lnSpc>
              <a:buNone/>
              <a:tabLst>
                <a:tab algn="l" pos="0"/>
              </a:tabLst>
            </a:pPr>
            <a:r>
              <a:rPr b="0" lang="en-AU" sz="1800" strike="noStrike" u="none">
                <a:solidFill>
                  <a:srgbClr val="000005"/>
                </a:solidFill>
                <a:uFillTx/>
                <a:latin typeface="Roboto Light"/>
                <a:ea typeface="Roboto Light"/>
              </a:rPr>
              <a:t>Retail Analytics</a:t>
            </a:r>
            <a:endParaRPr b="0" lang="en-IN" sz="1800" strike="noStrike" u="none">
              <a:solidFill>
                <a:srgbClr val="000000"/>
              </a:solidFill>
              <a:uFillTx/>
              <a:latin typeface="Arial"/>
            </a:endParaRPr>
          </a:p>
          <a:p>
            <a:pPr indent="0">
              <a:lnSpc>
                <a:spcPct val="100000"/>
              </a:lnSpc>
              <a:buNone/>
              <a:tabLst>
                <a:tab algn="l" pos="0"/>
              </a:tabLst>
            </a:pPr>
            <a:endParaRPr b="0" lang="en-IN" sz="1800" strike="noStrike" u="none">
              <a:solidFill>
                <a:srgbClr val="000000"/>
              </a:solidFill>
              <a:uFillTx/>
              <a:latin typeface="Arial"/>
            </a:endParaRPr>
          </a:p>
        </p:txBody>
      </p:sp>
      <p:sp>
        <p:nvSpPr>
          <p:cNvPr id="145" name="PlaceHolder 3"/>
          <p:cNvSpPr>
            <a:spLocks noGrp="1"/>
          </p:cNvSpPr>
          <p:nvPr>
            <p:ph/>
          </p:nvPr>
        </p:nvSpPr>
        <p:spPr>
          <a:xfrm>
            <a:off x="1212840" y="650880"/>
            <a:ext cx="2128320" cy="244080"/>
          </a:xfrm>
          <a:prstGeom prst="rect">
            <a:avLst/>
          </a:prstGeom>
          <a:noFill/>
          <a:ln w="0">
            <a:noFill/>
          </a:ln>
        </p:spPr>
        <p:txBody>
          <a:bodyPr lIns="0" rIns="90000" tIns="45000" bIns="45000" anchor="t">
            <a:noAutofit/>
          </a:bodyPr>
          <a:p>
            <a:pPr indent="0" defTabSz="914400">
              <a:lnSpc>
                <a:spcPct val="90000"/>
              </a:lnSpc>
              <a:spcBef>
                <a:spcPts val="1001"/>
              </a:spcBef>
              <a:buNone/>
              <a:tabLst>
                <a:tab algn="l" pos="0"/>
              </a:tabLst>
            </a:pPr>
            <a:r>
              <a:rPr b="0" lang="en-AU" sz="1000" strike="noStrike" u="none">
                <a:solidFill>
                  <a:srgbClr val="000005"/>
                </a:solidFill>
                <a:uFillTx/>
                <a:latin typeface="Roboto Light"/>
                <a:ea typeface="Roboto Light"/>
              </a:rPr>
              <a:t>March 2024</a:t>
            </a:r>
            <a:endParaRPr b="0" lang="en-US" sz="1000" strike="noStrike" u="none">
              <a:solidFill>
                <a:schemeClr val="dk1"/>
              </a:solidFill>
              <a:uFillTx/>
              <a:latin typeface="Roboto"/>
            </a:endParaRPr>
          </a:p>
        </p:txBody>
      </p:sp>
      <p:grpSp>
        <p:nvGrpSpPr>
          <p:cNvPr id="146" name="Group 7"/>
          <p:cNvGrpSpPr/>
          <p:nvPr/>
        </p:nvGrpSpPr>
        <p:grpSpPr>
          <a:xfrm>
            <a:off x="12294720" y="5621400"/>
            <a:ext cx="1981440" cy="1236240"/>
            <a:chOff x="12294720" y="5621400"/>
            <a:chExt cx="1981440" cy="1236240"/>
          </a:xfrm>
        </p:grpSpPr>
        <p:sp>
          <p:nvSpPr>
            <p:cNvPr id="147" name="Rectangle 8"/>
            <p:cNvSpPr/>
            <p:nvPr/>
          </p:nvSpPr>
          <p:spPr>
            <a:xfrm>
              <a:off x="12294720" y="5621400"/>
              <a:ext cx="1981440" cy="1236240"/>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p:style>
          <p:txBody>
            <a:bodyPr lIns="90000" rIns="90000" tIns="468000" bIns="45000" anchor="t">
              <a:noAutofit/>
            </a:bodyPr>
            <a:p>
              <a:pPr defTabSz="914400">
                <a:lnSpc>
                  <a:spcPct val="100000"/>
                </a:lnSpc>
              </a:pPr>
              <a:r>
                <a:rPr b="0" lang="en-AU" sz="1000" strike="noStrike" u="none">
                  <a:solidFill>
                    <a:srgbClr val="ef9b47"/>
                  </a:solidFill>
                  <a:uFillTx/>
                  <a:latin typeface="Roboto Medium"/>
                  <a:ea typeface="Roboto Light"/>
                </a:rPr>
                <a:t>Brand note:</a:t>
              </a:r>
              <a:r>
                <a:rPr b="0" lang="en-AU" sz="1000" strike="noStrike" u="none">
                  <a:solidFill>
                    <a:srgbClr val="000005"/>
                  </a:solidFill>
                  <a:uFillTx/>
                  <a:latin typeface="Roboto Light"/>
                  <a:ea typeface="Roboto Light"/>
                </a:rPr>
                <a:t> If client logo is not required, use alternate title page layout </a:t>
              </a:r>
              <a:r>
                <a:rPr b="0" lang="en-AU" sz="1000" strike="noStrike" u="none">
                  <a:solidFill>
                    <a:srgbClr val="000005"/>
                  </a:solidFill>
                  <a:uFillTx/>
                  <a:latin typeface="Roboto Medium"/>
                  <a:ea typeface="Roboto Light"/>
                </a:rPr>
                <a:t>right click slide thumbnail </a:t>
              </a:r>
              <a:r>
                <a:rPr b="0" lang="en-AU" sz="1000" strike="noStrike" u="none">
                  <a:solidFill>
                    <a:srgbClr val="000005"/>
                  </a:solidFill>
                  <a:uFillTx/>
                  <a:latin typeface="Roboto Light"/>
                  <a:ea typeface="Roboto Light"/>
                </a:rPr>
                <a:t>&gt;</a:t>
              </a:r>
              <a:r>
                <a:rPr b="0" lang="en-AU" sz="1000" strike="noStrike" u="none">
                  <a:solidFill>
                    <a:srgbClr val="000005"/>
                  </a:solidFill>
                  <a:uFillTx/>
                  <a:latin typeface="Roboto Medium"/>
                  <a:ea typeface="Roboto Light"/>
                </a:rPr>
                <a:t> Layout </a:t>
              </a:r>
              <a:r>
                <a:rPr b="0" lang="en-AU" sz="1000" strike="noStrike" u="none">
                  <a:solidFill>
                    <a:srgbClr val="000005"/>
                  </a:solidFill>
                  <a:uFillTx/>
                  <a:latin typeface="Roboto Light"/>
                  <a:ea typeface="Roboto Light"/>
                </a:rPr>
                <a:t>&gt;</a:t>
              </a:r>
              <a:r>
                <a:rPr b="0" lang="en-AU" sz="1000" strike="noStrike" u="none">
                  <a:solidFill>
                    <a:srgbClr val="000005"/>
                  </a:solidFill>
                  <a:uFillTx/>
                  <a:latin typeface="Roboto Medium"/>
                  <a:ea typeface="Roboto Light"/>
                </a:rPr>
                <a:t> Title</a:t>
              </a:r>
              <a:endParaRPr b="0" lang="en-IN" sz="1000" strike="noStrike" u="none">
                <a:solidFill>
                  <a:srgbClr val="000000"/>
                </a:solidFill>
                <a:uFillTx/>
                <a:latin typeface="Arial"/>
              </a:endParaRPr>
            </a:p>
          </p:txBody>
        </p:sp>
        <p:grpSp>
          <p:nvGrpSpPr>
            <p:cNvPr id="148" name="Group 4"/>
            <p:cNvGrpSpPr/>
            <p:nvPr/>
          </p:nvGrpSpPr>
          <p:grpSpPr>
            <a:xfrm>
              <a:off x="12294720" y="5621400"/>
              <a:ext cx="355680" cy="320040"/>
              <a:chOff x="12294720" y="5621400"/>
              <a:chExt cx="355680" cy="320040"/>
            </a:xfrm>
          </p:grpSpPr>
          <p:sp>
            <p:nvSpPr>
              <p:cNvPr id="149" name="Freeform 5"/>
              <p:cNvSpPr/>
              <p:nvPr/>
            </p:nvSpPr>
            <p:spPr>
              <a:xfrm>
                <a:off x="12294720" y="5621400"/>
                <a:ext cx="353880" cy="317880"/>
              </a:xfrm>
              <a:custGeom>
                <a:avLst/>
                <a:gdLst>
                  <a:gd name="textAreaLeft" fmla="*/ 0 w 353880"/>
                  <a:gd name="textAreaRight" fmla="*/ 354240 w 353880"/>
                  <a:gd name="textAreaTop" fmla="*/ 0 h 317880"/>
                  <a:gd name="textAreaBottom" fmla="*/ 318240 h 317880"/>
                </a:gdLst>
                <a:ahLst/>
                <a:rect l="textAreaLeft" t="textAreaTop" r="textAreaRight" b="textAreaBottom"/>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w="0">
                <a:noFill/>
              </a:ln>
            </p:spPr>
            <p:style>
              <a:lnRef idx="0"/>
              <a:fillRef idx="0"/>
              <a:effectRef idx="0"/>
              <a:fontRef idx="minor"/>
            </p:style>
            <p:txBody>
              <a:bodyPr numCol="1" spcCol="0" lIns="90000" rIns="36000" tIns="460080" bIns="-142200" anchor="t">
                <a:noAutofit/>
              </a:bodyPr>
              <a:p>
                <a:pPr defTabSz="914400">
                  <a:lnSpc>
                    <a:spcPct val="100000"/>
                  </a:lnSpc>
                </a:pPr>
                <a:endParaRPr b="0" lang="en-AU" sz="1800" strike="noStrike" u="none">
                  <a:solidFill>
                    <a:schemeClr val="dk1"/>
                  </a:solidFill>
                  <a:uFillTx/>
                  <a:latin typeface="Roboto Light"/>
                </a:endParaRPr>
              </a:p>
            </p:txBody>
          </p:sp>
          <p:sp>
            <p:nvSpPr>
              <p:cNvPr id="150" name="Freeform 6"/>
              <p:cNvSpPr/>
              <p:nvPr/>
            </p:nvSpPr>
            <p:spPr>
              <a:xfrm>
                <a:off x="12595320" y="5886360"/>
                <a:ext cx="55080" cy="55080"/>
              </a:xfrm>
              <a:custGeom>
                <a:avLst/>
                <a:gdLst>
                  <a:gd name="textAreaLeft" fmla="*/ 0 w 55080"/>
                  <a:gd name="textAreaRight" fmla="*/ 55440 w 55080"/>
                  <a:gd name="textAreaTop" fmla="*/ 0 h 55080"/>
                  <a:gd name="textAreaBottom" fmla="*/ 55440 h 55080"/>
                </a:gdLst>
                <a:ahLst/>
                <a:rect l="textAreaLeft" t="textAreaTop" r="textAreaRight" b="textAreaBottom"/>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solidFill>
                <a:srgbClr val="c7c5c4"/>
              </a:solidFill>
              <a:ln w="0">
                <a:noFill/>
              </a:ln>
            </p:spPr>
            <p:style>
              <a:lnRef idx="0"/>
              <a:fillRef idx="0"/>
              <a:effectRef idx="0"/>
              <a:fontRef idx="minor"/>
            </p:style>
            <p:txBody>
              <a:bodyPr numCol="1" spcCol="0" lIns="90000" rIns="36000" tIns="328680" bIns="-273600" anchor="t">
                <a:noAutofit/>
              </a:bodyPr>
              <a:p>
                <a:pPr defTabSz="914400">
                  <a:lnSpc>
                    <a:spcPct val="100000"/>
                  </a:lnSpc>
                </a:pPr>
                <a:endParaRPr b="0" lang="en-AU" sz="1800" strike="noStrike" u="none">
                  <a:solidFill>
                    <a:schemeClr val="dk1"/>
                  </a:solidFill>
                  <a:uFillTx/>
                  <a:latin typeface="Roboto Light"/>
                </a:endParaRPr>
              </a:p>
            </p:txBody>
          </p:sp>
        </p:grpSp>
      </p:gr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Product categories preferred by top 3 customer segments (Cont’d)</a:t>
            </a:r>
            <a:endParaRPr b="0" lang="en-US" sz="2400" strike="noStrike" u="none">
              <a:solidFill>
                <a:schemeClr val="dk1"/>
              </a:solidFill>
              <a:uFillTx/>
              <a:latin typeface="Roboto"/>
            </a:endParaRPr>
          </a:p>
        </p:txBody>
      </p:sp>
      <p:pic>
        <p:nvPicPr>
          <p:cNvPr id="176" name="Picture 1" descr=""/>
          <p:cNvPicPr/>
          <p:nvPr/>
        </p:nvPicPr>
        <p:blipFill>
          <a:blip r:embed="rId1"/>
          <a:stretch/>
        </p:blipFill>
        <p:spPr>
          <a:xfrm>
            <a:off x="12327120" y="0"/>
            <a:ext cx="1993320" cy="1456560"/>
          </a:xfrm>
          <a:prstGeom prst="rect">
            <a:avLst/>
          </a:prstGeom>
          <a:noFill/>
          <a:ln w="0">
            <a:noFill/>
          </a:ln>
        </p:spPr>
      </p:pic>
      <p:pic>
        <p:nvPicPr>
          <p:cNvPr id="177" name="" descr=""/>
          <p:cNvPicPr/>
          <p:nvPr/>
        </p:nvPicPr>
        <p:blipFill>
          <a:blip r:embed="rId2"/>
          <a:stretch/>
        </p:blipFill>
        <p:spPr>
          <a:xfrm>
            <a:off x="1260000" y="892440"/>
            <a:ext cx="10080000" cy="522756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indent="0" defTabSz="914400">
              <a:lnSpc>
                <a:spcPct val="90000"/>
              </a:lnSpc>
              <a:buNone/>
            </a:pPr>
            <a:r>
              <a:rPr b="0" lang="en-AU" sz="8300" strike="noStrike" u="none">
                <a:solidFill>
                  <a:srgbClr val="000005"/>
                </a:solidFill>
                <a:uFillTx/>
                <a:latin typeface="Roboto Light"/>
                <a:ea typeface="Roboto Light"/>
              </a:rPr>
              <a:t>02</a:t>
            </a:r>
            <a:endParaRPr b="0" lang="en-US" sz="8300" strike="noStrike" u="none">
              <a:solidFill>
                <a:schemeClr val="dk1"/>
              </a:solidFill>
              <a:uFillTx/>
              <a:latin typeface="Roboto Light"/>
            </a:endParaRPr>
          </a:p>
        </p:txBody>
      </p:sp>
      <p:sp>
        <p:nvSpPr>
          <p:cNvPr id="179" name="PlaceHolder 2"/>
          <p:cNvSpPr>
            <a:spLocks noGrp="1"/>
          </p:cNvSpPr>
          <p:nvPr>
            <p:ph/>
          </p:nvPr>
        </p:nvSpPr>
        <p:spPr>
          <a:xfrm>
            <a:off x="1201680" y="3122640"/>
            <a:ext cx="5516280" cy="251568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Medium"/>
                <a:ea typeface="Roboto Medium"/>
              </a:rPr>
              <a:t>Experimentation and uplift testing</a:t>
            </a:r>
            <a:endParaRPr b="0" lang="en-US" sz="2400" strike="noStrike" u="none">
              <a:solidFill>
                <a:schemeClr val="dk1"/>
              </a:solidFill>
              <a:uFillTx/>
              <a:latin typeface="Roboto"/>
            </a:endParaRPr>
          </a:p>
        </p:txBody>
      </p:sp>
    </p:spTree>
  </p:cSld>
  <mc:AlternateContent>
    <mc:Choice Requires="p14">
      <p:transition spd="med" p14:dur="700">
        <p:fade/>
      </p:transition>
    </mc:Choice>
    <mc:Fallback>
      <p:transition spd="med">
        <p:fade/>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Introduction</a:t>
            </a:r>
            <a:endParaRPr b="0" lang="en-US" sz="2400" strike="noStrike" u="none">
              <a:solidFill>
                <a:schemeClr val="dk1"/>
              </a:solidFill>
              <a:uFillTx/>
              <a:latin typeface="Roboto"/>
            </a:endParaRPr>
          </a:p>
        </p:txBody>
      </p:sp>
      <p:pic>
        <p:nvPicPr>
          <p:cNvPr id="181" name="Picture 1" descr=""/>
          <p:cNvPicPr/>
          <p:nvPr/>
        </p:nvPicPr>
        <p:blipFill>
          <a:blip r:embed="rId1"/>
          <a:stretch/>
        </p:blipFill>
        <p:spPr>
          <a:xfrm>
            <a:off x="12305520" y="0"/>
            <a:ext cx="1993320" cy="1822680"/>
          </a:xfrm>
          <a:prstGeom prst="rect">
            <a:avLst/>
          </a:prstGeom>
          <a:noFill/>
          <a:ln w="0">
            <a:noFill/>
          </a:ln>
        </p:spPr>
      </p:pic>
      <p:sp>
        <p:nvSpPr>
          <p:cNvPr id="182" name="TextBox 2"/>
          <p:cNvSpPr/>
          <p:nvPr/>
        </p:nvSpPr>
        <p:spPr>
          <a:xfrm>
            <a:off x="1197000" y="1456920"/>
            <a:ext cx="10479240" cy="4400280"/>
          </a:xfrm>
          <a:prstGeom prst="rect">
            <a:avLst/>
          </a:prstGeom>
          <a:noFill/>
          <a:ln w="0">
            <a:noFill/>
          </a:ln>
        </p:spPr>
        <p:style>
          <a:lnRef idx="0"/>
          <a:fillRef idx="0"/>
          <a:effectRef idx="0"/>
          <a:fontRef idx="minor"/>
        </p:style>
        <p:txBody>
          <a:bodyPr lIns="0" rIns="0" tIns="0" bIns="0" anchor="t">
            <a:noAutofit/>
          </a:bodyPr>
          <a:p>
            <a:pPr marL="171360" indent="-171360" defTabSz="914400">
              <a:lnSpc>
                <a:spcPct val="100000"/>
              </a:lnSpc>
              <a:buClr>
                <a:srgbClr val="000005"/>
              </a:buClr>
              <a:buFont typeface="Arial"/>
              <a:buChar char="•"/>
            </a:pPr>
            <a:r>
              <a:rPr b="0" lang="en-US" sz="2400" strike="noStrike" u="none">
                <a:solidFill>
                  <a:schemeClr val="dk1"/>
                </a:solidFill>
                <a:uFillTx/>
                <a:latin typeface="Roboto Light"/>
                <a:ea typeface="Roboto Light"/>
              </a:rPr>
              <a:t>A trial store is a store on which a new strategy was carried out for a period of time.</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marL="171360" indent="-171360" defTabSz="914400">
              <a:lnSpc>
                <a:spcPct val="100000"/>
              </a:lnSpc>
              <a:buClr>
                <a:srgbClr val="000005"/>
              </a:buClr>
              <a:buFont typeface="Arial"/>
              <a:buChar char="•"/>
            </a:pPr>
            <a:r>
              <a:rPr b="0" lang="en-US" sz="2400" strike="noStrike" u="none">
                <a:solidFill>
                  <a:schemeClr val="dk1"/>
                </a:solidFill>
                <a:uFillTx/>
                <a:latin typeface="Roboto Light"/>
                <a:ea typeface="Roboto Light"/>
              </a:rPr>
              <a:t>A control store is a store whose performance before the experiment was similar to the control store.</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marL="171360" indent="-171360" defTabSz="914400">
              <a:lnSpc>
                <a:spcPct val="100000"/>
              </a:lnSpc>
              <a:buClr>
                <a:srgbClr val="000005"/>
              </a:buClr>
              <a:buFont typeface="Arial"/>
              <a:buChar char="•"/>
            </a:pPr>
            <a:r>
              <a:rPr b="0" lang="en-US" sz="2400" strike="noStrike" u="none">
                <a:solidFill>
                  <a:schemeClr val="dk1"/>
                </a:solidFill>
                <a:uFillTx/>
                <a:latin typeface="Roboto Light"/>
                <a:ea typeface="Roboto Light"/>
              </a:rPr>
              <a:t>For this project a new store layout was tested on trial stores </a:t>
            </a:r>
            <a:r>
              <a:rPr b="0" lang="en-AU" sz="2400" strike="noStrike" u="none">
                <a:solidFill>
                  <a:schemeClr val="dk1"/>
                </a:solidFill>
                <a:uFillTx/>
                <a:latin typeface="Roboto Light"/>
                <a:ea typeface="Roboto Light"/>
              </a:rPr>
              <a:t>77, 86, and 88, with </a:t>
            </a:r>
            <a:r>
              <a:rPr b="0" lang="en-GB" sz="2400" strike="noStrike" u="none">
                <a:solidFill>
                  <a:schemeClr val="dk1"/>
                </a:solidFill>
                <a:uFillTx/>
                <a:latin typeface="Roboto Light"/>
                <a:ea typeface="Roboto Light"/>
              </a:rPr>
              <a:t>stores 233, 155, and 237 as control stores.</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marL="171360" indent="-171360" defTabSz="914400">
              <a:lnSpc>
                <a:spcPct val="100000"/>
              </a:lnSpc>
              <a:buClr>
                <a:srgbClr val="000005"/>
              </a:buClr>
              <a:buFont typeface="Arial"/>
              <a:buChar char="•"/>
            </a:pPr>
            <a:r>
              <a:rPr b="0" lang="en-US" sz="2400" strike="noStrike" u="none">
                <a:solidFill>
                  <a:schemeClr val="dk1"/>
                </a:solidFill>
                <a:uFillTx/>
                <a:latin typeface="Roboto Light"/>
                <a:ea typeface="Roboto Light"/>
              </a:rPr>
              <a:t>In this analysis the performance of the control store was compared to the respective trial store during the experimental period to gauge the effect of the experiment</a:t>
            </a:r>
            <a:endParaRPr b="0" lang="en-IN" sz="2400" strike="noStrike" u="none">
              <a:solidFill>
                <a:srgbClr val="000000"/>
              </a:solidFill>
              <a:uFillTx/>
              <a:latin typeface="Arial"/>
            </a:endParaRPr>
          </a:p>
        </p:txBody>
      </p:sp>
    </p:spTree>
  </p:cSld>
  <mc:AlternateContent>
    <mc:Choice Requires="p14">
      <p:transition spd="med" p14:dur="700">
        <p:fade/>
      </p:transition>
    </mc:Choice>
    <mc:Fallback>
      <p:transition spd="med">
        <p:fade/>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Store 77 (Trial), Store 233 (Control), and other stores pre trial period</a:t>
            </a:r>
            <a:endParaRPr b="0" lang="en-US" sz="2400" strike="noStrike" u="none">
              <a:solidFill>
                <a:schemeClr val="dk1"/>
              </a:solidFill>
              <a:uFillTx/>
              <a:latin typeface="Roboto"/>
            </a:endParaRPr>
          </a:p>
        </p:txBody>
      </p:sp>
      <p:pic>
        <p:nvPicPr>
          <p:cNvPr id="184" name="Picture 1" descr=""/>
          <p:cNvPicPr/>
          <p:nvPr/>
        </p:nvPicPr>
        <p:blipFill>
          <a:blip r:embed="rId1"/>
          <a:stretch/>
        </p:blipFill>
        <p:spPr>
          <a:xfrm>
            <a:off x="12305520" y="0"/>
            <a:ext cx="1993320" cy="2005560"/>
          </a:xfrm>
          <a:prstGeom prst="rect">
            <a:avLst/>
          </a:prstGeom>
          <a:noFill/>
          <a:ln w="0">
            <a:noFill/>
          </a:ln>
        </p:spPr>
      </p:pic>
      <p:pic>
        <p:nvPicPr>
          <p:cNvPr id="185" name="Picture 6" descr=""/>
          <p:cNvPicPr/>
          <p:nvPr/>
        </p:nvPicPr>
        <p:blipFill>
          <a:blip r:embed="rId2"/>
          <a:stretch/>
        </p:blipFill>
        <p:spPr>
          <a:xfrm>
            <a:off x="1197000" y="1127880"/>
            <a:ext cx="5400000" cy="4914000"/>
          </a:xfrm>
          <a:prstGeom prst="rect">
            <a:avLst/>
          </a:prstGeom>
          <a:noFill/>
          <a:ln w="0">
            <a:noFill/>
          </a:ln>
        </p:spPr>
      </p:pic>
      <p:pic>
        <p:nvPicPr>
          <p:cNvPr id="186" name="Picture 8" descr=""/>
          <p:cNvPicPr/>
          <p:nvPr/>
        </p:nvPicPr>
        <p:blipFill>
          <a:blip r:embed="rId3"/>
          <a:stretch/>
        </p:blipFill>
        <p:spPr>
          <a:xfrm>
            <a:off x="6751080" y="1127880"/>
            <a:ext cx="5400000" cy="491400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percentage difference in performance between 77 and 233 is positively affected by the experiment</a:t>
            </a:r>
            <a:endParaRPr b="0" lang="en-US" sz="2400" strike="noStrike" u="none">
              <a:solidFill>
                <a:schemeClr val="dk1"/>
              </a:solidFill>
              <a:uFillTx/>
              <a:latin typeface="Roboto"/>
            </a:endParaRPr>
          </a:p>
        </p:txBody>
      </p:sp>
      <p:pic>
        <p:nvPicPr>
          <p:cNvPr id="188" name="Picture 1" descr=""/>
          <p:cNvPicPr/>
          <p:nvPr/>
        </p:nvPicPr>
        <p:blipFill>
          <a:blip r:embed="rId1"/>
          <a:stretch/>
        </p:blipFill>
        <p:spPr>
          <a:xfrm>
            <a:off x="12305520" y="0"/>
            <a:ext cx="1993320" cy="2005560"/>
          </a:xfrm>
          <a:prstGeom prst="rect">
            <a:avLst/>
          </a:prstGeom>
          <a:noFill/>
          <a:ln w="0">
            <a:noFill/>
          </a:ln>
        </p:spPr>
      </p:pic>
      <p:pic>
        <p:nvPicPr>
          <p:cNvPr id="189" name="Picture 9" descr=""/>
          <p:cNvPicPr/>
          <p:nvPr/>
        </p:nvPicPr>
        <p:blipFill>
          <a:blip r:embed="rId2"/>
          <a:stretch/>
        </p:blipFill>
        <p:spPr>
          <a:xfrm>
            <a:off x="1062360" y="1287720"/>
            <a:ext cx="10206000" cy="480348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percentage difference in performance between 77 and 233 is positively affected by the experiment</a:t>
            </a:r>
            <a:endParaRPr b="0" lang="en-US" sz="2400" strike="noStrike" u="none">
              <a:solidFill>
                <a:schemeClr val="dk1"/>
              </a:solidFill>
              <a:uFillTx/>
              <a:latin typeface="Roboto"/>
            </a:endParaRPr>
          </a:p>
        </p:txBody>
      </p:sp>
      <p:pic>
        <p:nvPicPr>
          <p:cNvPr id="191" name="Picture 1" descr=""/>
          <p:cNvPicPr/>
          <p:nvPr/>
        </p:nvPicPr>
        <p:blipFill>
          <a:blip r:embed="rId1"/>
          <a:stretch/>
        </p:blipFill>
        <p:spPr>
          <a:xfrm>
            <a:off x="12305520" y="0"/>
            <a:ext cx="1993320" cy="2005560"/>
          </a:xfrm>
          <a:prstGeom prst="rect">
            <a:avLst/>
          </a:prstGeom>
          <a:noFill/>
          <a:ln w="0">
            <a:noFill/>
          </a:ln>
        </p:spPr>
      </p:pic>
      <p:pic>
        <p:nvPicPr>
          <p:cNvPr id="192" name="Picture 2" descr=""/>
          <p:cNvPicPr/>
          <p:nvPr/>
        </p:nvPicPr>
        <p:blipFill>
          <a:blip r:embed="rId2"/>
          <a:stretch/>
        </p:blipFill>
        <p:spPr>
          <a:xfrm>
            <a:off x="1197000" y="1381680"/>
            <a:ext cx="10206000" cy="480348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experiment had a mixed effect on the performance of store 86 (trial) when compared to Store 155 (control).</a:t>
            </a:r>
            <a:endParaRPr b="0" lang="en-US" sz="2400" strike="noStrike" u="none">
              <a:solidFill>
                <a:schemeClr val="dk1"/>
              </a:solidFill>
              <a:uFillTx/>
              <a:latin typeface="Roboto"/>
            </a:endParaRPr>
          </a:p>
        </p:txBody>
      </p:sp>
      <p:pic>
        <p:nvPicPr>
          <p:cNvPr id="194" name="Picture 1" descr=""/>
          <p:cNvPicPr/>
          <p:nvPr/>
        </p:nvPicPr>
        <p:blipFill>
          <a:blip r:embed="rId1"/>
          <a:stretch/>
        </p:blipFill>
        <p:spPr>
          <a:xfrm>
            <a:off x="12305520" y="0"/>
            <a:ext cx="1993320" cy="2005560"/>
          </a:xfrm>
          <a:prstGeom prst="rect">
            <a:avLst/>
          </a:prstGeom>
          <a:noFill/>
          <a:ln w="0">
            <a:noFill/>
          </a:ln>
        </p:spPr>
      </p:pic>
      <p:pic>
        <p:nvPicPr>
          <p:cNvPr id="195" name="Picture 5" descr=""/>
          <p:cNvPicPr/>
          <p:nvPr/>
        </p:nvPicPr>
        <p:blipFill>
          <a:blip r:embed="rId2"/>
          <a:stretch/>
        </p:blipFill>
        <p:spPr>
          <a:xfrm>
            <a:off x="1575360" y="1384920"/>
            <a:ext cx="9041040" cy="454752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experiment had a mixed effect on the performance of store 86 (trial) when compared to Store 155 (control).</a:t>
            </a:r>
            <a:endParaRPr b="0" lang="en-US" sz="2400" strike="noStrike" u="none">
              <a:solidFill>
                <a:schemeClr val="dk1"/>
              </a:solidFill>
              <a:uFillTx/>
              <a:latin typeface="Roboto"/>
            </a:endParaRPr>
          </a:p>
        </p:txBody>
      </p:sp>
      <p:pic>
        <p:nvPicPr>
          <p:cNvPr id="197" name="Picture 1" descr=""/>
          <p:cNvPicPr/>
          <p:nvPr/>
        </p:nvPicPr>
        <p:blipFill>
          <a:blip r:embed="rId1"/>
          <a:stretch/>
        </p:blipFill>
        <p:spPr>
          <a:xfrm>
            <a:off x="12305520" y="0"/>
            <a:ext cx="1993320" cy="2005560"/>
          </a:xfrm>
          <a:prstGeom prst="rect">
            <a:avLst/>
          </a:prstGeom>
          <a:noFill/>
          <a:ln w="0">
            <a:noFill/>
          </a:ln>
        </p:spPr>
      </p:pic>
      <p:pic>
        <p:nvPicPr>
          <p:cNvPr id="198" name="Picture 4" descr=""/>
          <p:cNvPicPr/>
          <p:nvPr/>
        </p:nvPicPr>
        <p:blipFill>
          <a:blip r:embed="rId2"/>
          <a:stretch/>
        </p:blipFill>
        <p:spPr>
          <a:xfrm>
            <a:off x="1575360" y="1384920"/>
            <a:ext cx="9041040" cy="473580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percentage difference in performance between 88 (trial) and 237 (control) is positively affected by the experiment</a:t>
            </a:r>
            <a:endParaRPr b="0" lang="en-US" sz="2400" strike="noStrike" u="none">
              <a:solidFill>
                <a:schemeClr val="dk1"/>
              </a:solidFill>
              <a:uFillTx/>
              <a:latin typeface="Roboto"/>
            </a:endParaRPr>
          </a:p>
        </p:txBody>
      </p:sp>
      <p:pic>
        <p:nvPicPr>
          <p:cNvPr id="200" name="Picture 1" descr=""/>
          <p:cNvPicPr/>
          <p:nvPr/>
        </p:nvPicPr>
        <p:blipFill>
          <a:blip r:embed="rId1"/>
          <a:stretch/>
        </p:blipFill>
        <p:spPr>
          <a:xfrm>
            <a:off x="12305520" y="0"/>
            <a:ext cx="1993320" cy="2005560"/>
          </a:xfrm>
          <a:prstGeom prst="rect">
            <a:avLst/>
          </a:prstGeom>
          <a:noFill/>
          <a:ln w="0">
            <a:noFill/>
          </a:ln>
        </p:spPr>
      </p:pic>
      <p:pic>
        <p:nvPicPr>
          <p:cNvPr id="201" name="Picture 5" descr=""/>
          <p:cNvPicPr/>
          <p:nvPr/>
        </p:nvPicPr>
        <p:blipFill>
          <a:blip r:embed="rId2"/>
          <a:stretch/>
        </p:blipFill>
        <p:spPr>
          <a:xfrm>
            <a:off x="1575360" y="1438920"/>
            <a:ext cx="9041040" cy="468180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p:nvPr>
        </p:nvSpPr>
        <p:spPr>
          <a:xfrm>
            <a:off x="1197000" y="453240"/>
            <a:ext cx="10479240" cy="46080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The percentage difference in performance between 88 (trial) and 237 (control) is positively affected by the experiment</a:t>
            </a:r>
            <a:endParaRPr b="0" lang="en-US" sz="2400" strike="noStrike" u="none">
              <a:solidFill>
                <a:schemeClr val="dk1"/>
              </a:solidFill>
              <a:uFillTx/>
              <a:latin typeface="Roboto"/>
            </a:endParaRPr>
          </a:p>
        </p:txBody>
      </p:sp>
      <p:pic>
        <p:nvPicPr>
          <p:cNvPr id="203" name="Picture 1" descr=""/>
          <p:cNvPicPr/>
          <p:nvPr/>
        </p:nvPicPr>
        <p:blipFill>
          <a:blip r:embed="rId1"/>
          <a:stretch/>
        </p:blipFill>
        <p:spPr>
          <a:xfrm>
            <a:off x="12305520" y="0"/>
            <a:ext cx="1993320" cy="2005560"/>
          </a:xfrm>
          <a:prstGeom prst="rect">
            <a:avLst/>
          </a:prstGeom>
          <a:noFill/>
          <a:ln w="0">
            <a:noFill/>
          </a:ln>
        </p:spPr>
      </p:pic>
      <p:pic>
        <p:nvPicPr>
          <p:cNvPr id="204" name="Picture 4" descr=""/>
          <p:cNvPicPr/>
          <p:nvPr/>
        </p:nvPicPr>
        <p:blipFill>
          <a:blip r:embed="rId2"/>
          <a:stretch/>
        </p:blipFill>
        <p:spPr>
          <a:xfrm>
            <a:off x="1575360" y="1425240"/>
            <a:ext cx="9041040" cy="461736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Executive summary</a:t>
            </a:r>
            <a:endParaRPr b="0" lang="en-US" sz="2400" strike="noStrike" u="none">
              <a:solidFill>
                <a:schemeClr val="dk1"/>
              </a:solidFill>
              <a:uFillTx/>
              <a:latin typeface="Roboto"/>
            </a:endParaRPr>
          </a:p>
        </p:txBody>
      </p:sp>
      <p:sp>
        <p:nvSpPr>
          <p:cNvPr id="152" name="Oval 2"/>
          <p:cNvSpPr/>
          <p:nvPr/>
        </p:nvSpPr>
        <p:spPr>
          <a:xfrm>
            <a:off x="1197000" y="190512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defTabSz="914400">
              <a:lnSpc>
                <a:spcPct val="100000"/>
              </a:lnSpc>
            </a:pPr>
            <a:r>
              <a:rPr b="0" lang="en-AU" sz="1800" strike="noStrike" u="none">
                <a:solidFill>
                  <a:srgbClr val="000000"/>
                </a:solidFill>
                <a:uFillTx/>
                <a:latin typeface="Roboto Light"/>
                <a:ea typeface="Roboto Light"/>
              </a:rPr>
              <a:t>01</a:t>
            </a:r>
            <a:endParaRPr b="0" lang="en-IN" sz="1800" strike="noStrike" u="none">
              <a:solidFill>
                <a:srgbClr val="000000"/>
              </a:solidFill>
              <a:uFillTx/>
              <a:latin typeface="Arial"/>
            </a:endParaRPr>
          </a:p>
        </p:txBody>
      </p:sp>
      <p:sp>
        <p:nvSpPr>
          <p:cNvPr id="153" name="Oval 3"/>
          <p:cNvSpPr/>
          <p:nvPr/>
        </p:nvSpPr>
        <p:spPr>
          <a:xfrm>
            <a:off x="1197000" y="4095720"/>
            <a:ext cx="485280" cy="485280"/>
          </a:xfrm>
          <a:prstGeom prst="ellipse">
            <a:avLst/>
          </a:prstGeom>
          <a:solidFill>
            <a:srgbClr val="ffffff"/>
          </a:solidFill>
          <a:ln>
            <a:solidFill>
              <a:srgbClr val="000000"/>
            </a:solidFill>
          </a:ln>
        </p:spPr>
        <p:style>
          <a:lnRef idx="2">
            <a:schemeClr val="accent1">
              <a:shade val="50000"/>
            </a:schemeClr>
          </a:lnRef>
          <a:fillRef idx="1">
            <a:schemeClr val="accent1"/>
          </a:fillRef>
          <a:effectRef idx="0">
            <a:schemeClr val="accent1"/>
          </a:effectRef>
          <a:fontRef idx="minor"/>
        </p:style>
        <p:txBody>
          <a:bodyPr wrap="none" lIns="90000" rIns="90000" tIns="45000" bIns="45000" anchor="ctr">
            <a:noAutofit/>
          </a:bodyPr>
          <a:p>
            <a:pPr algn="ctr" defTabSz="914400">
              <a:lnSpc>
                <a:spcPct val="100000"/>
              </a:lnSpc>
            </a:pPr>
            <a:r>
              <a:rPr b="0" lang="en-AU" sz="1800" strike="noStrike" u="none">
                <a:solidFill>
                  <a:srgbClr val="000000"/>
                </a:solidFill>
                <a:uFillTx/>
                <a:latin typeface="Roboto Light"/>
                <a:ea typeface="Roboto Light"/>
              </a:rPr>
              <a:t>02</a:t>
            </a:r>
            <a:endParaRPr b="0" lang="en-IN" sz="1800" strike="noStrike" u="none">
              <a:solidFill>
                <a:srgbClr val="000000"/>
              </a:solidFill>
              <a:uFillTx/>
              <a:latin typeface="Arial"/>
            </a:endParaRPr>
          </a:p>
        </p:txBody>
      </p:sp>
      <p:sp>
        <p:nvSpPr>
          <p:cNvPr id="154" name="TextBox 4"/>
          <p:cNvSpPr/>
          <p:nvPr/>
        </p:nvSpPr>
        <p:spPr>
          <a:xfrm>
            <a:off x="1935720" y="1967760"/>
            <a:ext cx="1895760" cy="17182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0" lang="en-AU" sz="1400" strike="noStrike" u="none">
                <a:solidFill>
                  <a:schemeClr val="dk1"/>
                </a:solidFill>
                <a:uFillTx/>
                <a:latin typeface="Roboto"/>
                <a:ea typeface="Roboto"/>
              </a:rPr>
              <a:t>Customer Segmentation </a:t>
            </a:r>
            <a:endParaRPr b="0" lang="en-IN" sz="1400" strike="noStrike" u="none">
              <a:solidFill>
                <a:srgbClr val="000000"/>
              </a:solidFill>
              <a:uFillTx/>
              <a:latin typeface="Arial"/>
            </a:endParaRPr>
          </a:p>
          <a:p>
            <a:pPr defTabSz="914400">
              <a:lnSpc>
                <a:spcPct val="100000"/>
              </a:lnSpc>
            </a:pPr>
            <a:r>
              <a:rPr b="0" lang="en-AU" sz="1400" strike="noStrike" u="none">
                <a:solidFill>
                  <a:schemeClr val="dk1"/>
                </a:solidFill>
                <a:uFillTx/>
                <a:latin typeface="Roboto"/>
                <a:ea typeface="Roboto"/>
              </a:rPr>
              <a:t>Analysis</a:t>
            </a:r>
            <a:endParaRPr b="0" lang="en-IN" sz="1400" strike="noStrike" u="none">
              <a:solidFill>
                <a:srgbClr val="000000"/>
              </a:solidFill>
              <a:uFillTx/>
              <a:latin typeface="Arial"/>
            </a:endParaRPr>
          </a:p>
        </p:txBody>
      </p:sp>
      <p:sp>
        <p:nvSpPr>
          <p:cNvPr id="155" name="TextBox 5"/>
          <p:cNvSpPr/>
          <p:nvPr/>
        </p:nvSpPr>
        <p:spPr>
          <a:xfrm>
            <a:off x="1935720" y="4158360"/>
            <a:ext cx="1895760" cy="1718280"/>
          </a:xfrm>
          <a:prstGeom prst="rect">
            <a:avLst/>
          </a:prstGeom>
          <a:noFill/>
          <a:ln w="0">
            <a:noFill/>
          </a:ln>
        </p:spPr>
        <p:style>
          <a:lnRef idx="0"/>
          <a:fillRef idx="0"/>
          <a:effectRef idx="0"/>
          <a:fontRef idx="minor"/>
        </p:style>
        <p:txBody>
          <a:bodyPr lIns="0" rIns="0" tIns="0" bIns="0" anchor="t">
            <a:noAutofit/>
          </a:bodyPr>
          <a:p>
            <a:pPr defTabSz="914400">
              <a:lnSpc>
                <a:spcPct val="100000"/>
              </a:lnSpc>
            </a:pPr>
            <a:r>
              <a:rPr b="0" lang="en-AU" sz="1400" strike="noStrike" u="none">
                <a:solidFill>
                  <a:schemeClr val="dk1"/>
                </a:solidFill>
                <a:uFillTx/>
                <a:latin typeface="Roboto"/>
                <a:ea typeface="Roboto"/>
              </a:rPr>
              <a:t>Experimentation </a:t>
            </a:r>
            <a:endParaRPr b="0" lang="en-IN" sz="1400" strike="noStrike" u="none">
              <a:solidFill>
                <a:srgbClr val="000000"/>
              </a:solidFill>
              <a:uFillTx/>
              <a:latin typeface="Arial"/>
            </a:endParaRPr>
          </a:p>
          <a:p>
            <a:pPr defTabSz="914400">
              <a:lnSpc>
                <a:spcPct val="100000"/>
              </a:lnSpc>
            </a:pPr>
            <a:r>
              <a:rPr b="0" lang="en-AU" sz="1400" strike="noStrike" u="none">
                <a:solidFill>
                  <a:schemeClr val="dk1"/>
                </a:solidFill>
                <a:uFillTx/>
                <a:latin typeface="Roboto"/>
                <a:ea typeface="Roboto"/>
              </a:rPr>
              <a:t>and </a:t>
            </a:r>
            <a:endParaRPr b="0" lang="en-IN" sz="1400" strike="noStrike" u="none">
              <a:solidFill>
                <a:srgbClr val="000000"/>
              </a:solidFill>
              <a:uFillTx/>
              <a:latin typeface="Arial"/>
            </a:endParaRPr>
          </a:p>
          <a:p>
            <a:pPr defTabSz="914400">
              <a:lnSpc>
                <a:spcPct val="100000"/>
              </a:lnSpc>
            </a:pPr>
            <a:r>
              <a:rPr b="0" lang="en-AU" sz="1400" strike="noStrike" u="none">
                <a:solidFill>
                  <a:schemeClr val="dk1"/>
                </a:solidFill>
                <a:uFillTx/>
                <a:latin typeface="Roboto"/>
                <a:ea typeface="Roboto"/>
              </a:rPr>
              <a:t>uplift testing</a:t>
            </a:r>
            <a:endParaRPr b="0" lang="en-IN" sz="1400" strike="noStrike" u="none">
              <a:solidFill>
                <a:srgbClr val="000000"/>
              </a:solidFill>
              <a:uFillTx/>
              <a:latin typeface="Arial"/>
            </a:endParaRPr>
          </a:p>
        </p:txBody>
      </p:sp>
      <p:sp>
        <p:nvSpPr>
          <p:cNvPr id="156" name="TextBox 6"/>
          <p:cNvSpPr/>
          <p:nvPr/>
        </p:nvSpPr>
        <p:spPr>
          <a:xfrm>
            <a:off x="3540960" y="1967760"/>
            <a:ext cx="8650800" cy="1718280"/>
          </a:xfrm>
          <a:prstGeom prst="rect">
            <a:avLst/>
          </a:prstGeom>
          <a:noFill/>
          <a:ln w="0">
            <a:noFill/>
          </a:ln>
        </p:spPr>
        <p:style>
          <a:lnRef idx="0"/>
          <a:fillRef idx="0"/>
          <a:effectRef idx="0"/>
          <a:fontRef idx="minor"/>
        </p:style>
        <p:txBody>
          <a:bodyPr lIns="0" rIns="0" tIns="0" bIns="0" anchor="t">
            <a:noAutofit/>
          </a:bodyPr>
          <a:p>
            <a:pPr marL="171360" indent="-171360" defTabSz="914400">
              <a:lnSpc>
                <a:spcPct val="150000"/>
              </a:lnSpc>
              <a:buClr>
                <a:srgbClr val="000005"/>
              </a:buClr>
              <a:buFont typeface="Wingdings" charset="2"/>
              <a:buChar char=""/>
            </a:pPr>
            <a:r>
              <a:rPr b="0" lang="en-GB" sz="1200" strike="noStrike" u="none">
                <a:solidFill>
                  <a:schemeClr val="dk1"/>
                </a:solidFill>
                <a:uFillTx/>
                <a:latin typeface="Roboto Light"/>
                <a:ea typeface="Roboto Light"/>
              </a:rPr>
              <a:t>The top 3 customer segments responsible for sales are:</a:t>
            </a:r>
            <a:endParaRPr b="0" lang="en-IN" sz="1200" strike="noStrike" u="none">
              <a:solidFill>
                <a:srgbClr val="000000"/>
              </a:solidFill>
              <a:uFillTx/>
              <a:latin typeface="Arial"/>
            </a:endParaRPr>
          </a:p>
          <a:p>
            <a:pPr lvl="1" marL="628560" indent="-171360" defTabSz="914400">
              <a:lnSpc>
                <a:spcPct val="150000"/>
              </a:lnSpc>
              <a:buClr>
                <a:srgbClr val="000005"/>
              </a:buClr>
              <a:buFont typeface="Wingdings" charset="2"/>
              <a:buChar char=""/>
            </a:pPr>
            <a:r>
              <a:rPr b="0" lang="en-GB" sz="1200" strike="noStrike" u="none">
                <a:solidFill>
                  <a:schemeClr val="dk1"/>
                </a:solidFill>
                <a:uFillTx/>
                <a:latin typeface="Roboto Light"/>
                <a:ea typeface="Roboto Light"/>
              </a:rPr>
              <a:t>budget older families</a:t>
            </a:r>
            <a:endParaRPr b="0" lang="en-IN" sz="1200" strike="noStrike" u="none">
              <a:solidFill>
                <a:srgbClr val="000000"/>
              </a:solidFill>
              <a:uFillTx/>
              <a:latin typeface="Arial"/>
            </a:endParaRPr>
          </a:p>
          <a:p>
            <a:pPr lvl="1" marL="628560" indent="-171360" defTabSz="914400">
              <a:lnSpc>
                <a:spcPct val="150000"/>
              </a:lnSpc>
              <a:buClr>
                <a:srgbClr val="000005"/>
              </a:buClr>
              <a:buFont typeface="Wingdings" charset="2"/>
              <a:buChar char=""/>
            </a:pPr>
            <a:r>
              <a:rPr b="0" lang="en-GB" sz="1200" strike="noStrike" u="none">
                <a:solidFill>
                  <a:schemeClr val="dk1"/>
                </a:solidFill>
                <a:uFillTx/>
                <a:latin typeface="Roboto Light"/>
                <a:ea typeface="Roboto Light"/>
              </a:rPr>
              <a:t>mainstream retirees</a:t>
            </a:r>
            <a:endParaRPr b="0" lang="en-IN" sz="1200" strike="noStrike" u="none">
              <a:solidFill>
                <a:srgbClr val="000000"/>
              </a:solidFill>
              <a:uFillTx/>
              <a:latin typeface="Arial"/>
            </a:endParaRPr>
          </a:p>
          <a:p>
            <a:pPr lvl="1" marL="628560" indent="-171360" defTabSz="914400">
              <a:lnSpc>
                <a:spcPct val="150000"/>
              </a:lnSpc>
              <a:buClr>
                <a:srgbClr val="000005"/>
              </a:buClr>
              <a:buFont typeface="Wingdings" charset="2"/>
              <a:buChar char=""/>
            </a:pPr>
            <a:r>
              <a:rPr b="0" lang="en-GB" sz="1200" strike="noStrike" u="none">
                <a:solidFill>
                  <a:schemeClr val="dk1"/>
                </a:solidFill>
                <a:uFillTx/>
                <a:latin typeface="Roboto Light"/>
                <a:ea typeface="Roboto Light"/>
              </a:rPr>
              <a:t>mainstream young singles and couples</a:t>
            </a:r>
            <a:endParaRPr b="0" lang="en-IN" sz="1200" strike="noStrike" u="none">
              <a:solidFill>
                <a:srgbClr val="000000"/>
              </a:solidFill>
              <a:uFillTx/>
              <a:latin typeface="Arial"/>
            </a:endParaRPr>
          </a:p>
          <a:p>
            <a:pPr marL="171360" indent="-171360" defTabSz="914400">
              <a:lnSpc>
                <a:spcPct val="150000"/>
              </a:lnSpc>
              <a:buClr>
                <a:srgbClr val="000005"/>
              </a:buClr>
              <a:buFont typeface="Wingdings" charset="2"/>
              <a:buChar char=""/>
            </a:pPr>
            <a:r>
              <a:rPr b="0" lang="en-GB" sz="1200" strike="noStrike" u="none">
                <a:solidFill>
                  <a:srgbClr val="000005"/>
                </a:solidFill>
                <a:uFillTx/>
                <a:latin typeface="Roboto Light"/>
                <a:ea typeface="Roboto Light"/>
              </a:rPr>
              <a:t>The number of customers is the driver of sales in the mainstream retirees and mainstream young singles/couples segments.</a:t>
            </a:r>
            <a:endParaRPr b="0" lang="en-IN" sz="1200" strike="noStrike" u="none">
              <a:solidFill>
                <a:srgbClr val="000000"/>
              </a:solidFill>
              <a:uFillTx/>
              <a:latin typeface="Arial"/>
            </a:endParaRPr>
          </a:p>
          <a:p>
            <a:pPr marL="171360" indent="-171360" defTabSz="914400">
              <a:lnSpc>
                <a:spcPct val="150000"/>
              </a:lnSpc>
              <a:buClr>
                <a:srgbClr val="000005"/>
              </a:buClr>
              <a:buFont typeface="Wingdings" charset="2"/>
              <a:buChar char=""/>
            </a:pPr>
            <a:r>
              <a:rPr b="0" lang="en-GB" sz="1200" strike="noStrike" u="none">
                <a:solidFill>
                  <a:srgbClr val="000005"/>
                </a:solidFill>
                <a:uFillTx/>
                <a:latin typeface="Roboto Light"/>
                <a:ea typeface="Roboto Light"/>
              </a:rPr>
              <a:t>The number of chips purchased per customer is the driver of sales in the budget older families segments.</a:t>
            </a:r>
            <a:endParaRPr b="0" lang="en-IN" sz="1200" strike="noStrike" u="none">
              <a:solidFill>
                <a:srgbClr val="000000"/>
              </a:solidFill>
              <a:uFillTx/>
              <a:latin typeface="Arial"/>
            </a:endParaRPr>
          </a:p>
          <a:p>
            <a:pPr defTabSz="914400">
              <a:lnSpc>
                <a:spcPct val="100000"/>
              </a:lnSpc>
            </a:pPr>
            <a:endParaRPr b="0" lang="en-IN" sz="1200" strike="noStrike" u="none">
              <a:solidFill>
                <a:srgbClr val="000000"/>
              </a:solidFill>
              <a:uFillTx/>
              <a:latin typeface="Arial"/>
            </a:endParaRPr>
          </a:p>
        </p:txBody>
      </p:sp>
      <p:sp>
        <p:nvSpPr>
          <p:cNvPr id="157" name="TextBox 8"/>
          <p:cNvSpPr/>
          <p:nvPr/>
        </p:nvSpPr>
        <p:spPr>
          <a:xfrm>
            <a:off x="3540960" y="4158360"/>
            <a:ext cx="8650800" cy="1718280"/>
          </a:xfrm>
          <a:prstGeom prst="rect">
            <a:avLst/>
          </a:prstGeom>
          <a:noFill/>
          <a:ln w="0">
            <a:noFill/>
          </a:ln>
        </p:spPr>
        <p:style>
          <a:lnRef idx="0"/>
          <a:fillRef idx="0"/>
          <a:effectRef idx="0"/>
          <a:fontRef idx="minor"/>
        </p:style>
        <p:txBody>
          <a:bodyPr lIns="0" rIns="0" tIns="0" bIns="0" anchor="t">
            <a:noAutofit/>
          </a:bodyPr>
          <a:p>
            <a:pPr marL="171360" indent="-171360" defTabSz="914400">
              <a:lnSpc>
                <a:spcPct val="200000"/>
              </a:lnSpc>
              <a:buClr>
                <a:srgbClr val="000005"/>
              </a:buClr>
              <a:buFont typeface="Wingdings" charset="2"/>
              <a:buChar char=""/>
            </a:pPr>
            <a:r>
              <a:rPr b="0" lang="en-AU" sz="1200" strike="noStrike" u="none">
                <a:solidFill>
                  <a:schemeClr val="dk1"/>
                </a:solidFill>
                <a:uFillTx/>
                <a:latin typeface="Roboto Light"/>
                <a:ea typeface="Roboto Light"/>
              </a:rPr>
              <a:t>A new store layout was tested on stores 77, 86, and 88.</a:t>
            </a:r>
            <a:endParaRPr b="0" lang="en-IN" sz="1200" strike="noStrike" u="none">
              <a:solidFill>
                <a:srgbClr val="000000"/>
              </a:solidFill>
              <a:uFillTx/>
              <a:latin typeface="Arial"/>
            </a:endParaRPr>
          </a:p>
          <a:p>
            <a:pPr marL="171360" indent="-171360" defTabSz="914400">
              <a:lnSpc>
                <a:spcPct val="200000"/>
              </a:lnSpc>
              <a:buClr>
                <a:srgbClr val="000005"/>
              </a:buClr>
              <a:buFont typeface="Wingdings" charset="2"/>
              <a:buChar char=""/>
            </a:pPr>
            <a:r>
              <a:rPr b="0" lang="en-AU" sz="1200" strike="noStrike" u="none">
                <a:solidFill>
                  <a:schemeClr val="dk1"/>
                </a:solidFill>
                <a:uFillTx/>
                <a:latin typeface="Roboto Light"/>
                <a:ea typeface="Roboto Light"/>
              </a:rPr>
              <a:t>With stores 77, 86, and 88 as trial stores, stores 233, 155, and 237 were selected as control stores.</a:t>
            </a:r>
            <a:endParaRPr b="0" lang="en-IN" sz="1200" strike="noStrike" u="none">
              <a:solidFill>
                <a:srgbClr val="000000"/>
              </a:solidFill>
              <a:uFillTx/>
              <a:latin typeface="Arial"/>
            </a:endParaRPr>
          </a:p>
          <a:p>
            <a:pPr marL="171360" indent="-171360" defTabSz="914400">
              <a:lnSpc>
                <a:spcPct val="200000"/>
              </a:lnSpc>
              <a:buClr>
                <a:srgbClr val="000005"/>
              </a:buClr>
              <a:buFont typeface="Wingdings" charset="2"/>
              <a:buChar char=""/>
            </a:pPr>
            <a:r>
              <a:rPr b="0" lang="en-GB" sz="1200" strike="noStrike" u="none">
                <a:solidFill>
                  <a:schemeClr val="dk1"/>
                </a:solidFill>
                <a:uFillTx/>
                <a:latin typeface="Roboto Light"/>
                <a:ea typeface="Roboto Light"/>
              </a:rPr>
              <a:t>The experiment positively affected the performance of store 77 and 88 but this was not the case for store 86. </a:t>
            </a:r>
            <a:endParaRPr b="0" lang="en-IN" sz="1200" strike="noStrike" u="none">
              <a:solidFill>
                <a:srgbClr val="000000"/>
              </a:solidFill>
              <a:uFillTx/>
              <a:latin typeface="Arial"/>
            </a:endParaRPr>
          </a:p>
        </p:txBody>
      </p:sp>
    </p:spTree>
  </p:cSld>
  <mc:AlternateContent>
    <mc:Choice Requires="p14">
      <p:transition spd="med" p14:dur="700">
        <p:fade/>
      </p:transition>
    </mc:Choice>
    <mc:Fallback>
      <p:transition spd="med">
        <p:fade/>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162080" y="399960"/>
            <a:ext cx="2304720" cy="971280"/>
          </a:xfrm>
          <a:prstGeom prst="rect">
            <a:avLst/>
          </a:prstGeom>
          <a:noFill/>
          <a:ln w="0">
            <a:noFill/>
          </a:ln>
        </p:spPr>
        <p:txBody>
          <a:bodyPr lIns="0" rIns="0" tIns="0" bIns="0" anchor="t">
            <a:noAutofit/>
          </a:bodyPr>
          <a:p>
            <a:pPr indent="0" defTabSz="914400">
              <a:lnSpc>
                <a:spcPct val="90000"/>
              </a:lnSpc>
              <a:buNone/>
            </a:pPr>
            <a:r>
              <a:rPr b="0" lang="en-AU" sz="8300" strike="noStrike" u="none">
                <a:solidFill>
                  <a:srgbClr val="000005"/>
                </a:solidFill>
                <a:uFillTx/>
                <a:latin typeface="Roboto Light"/>
                <a:ea typeface="Roboto Light"/>
              </a:rPr>
              <a:t>01</a:t>
            </a:r>
            <a:endParaRPr b="0" lang="en-US" sz="8300" strike="noStrike" u="none">
              <a:solidFill>
                <a:schemeClr val="dk1"/>
              </a:solidFill>
              <a:uFillTx/>
              <a:latin typeface="Roboto Light"/>
            </a:endParaRPr>
          </a:p>
        </p:txBody>
      </p:sp>
      <p:sp>
        <p:nvSpPr>
          <p:cNvPr id="159" name="PlaceHolder 2"/>
          <p:cNvSpPr>
            <a:spLocks noGrp="1"/>
          </p:cNvSpPr>
          <p:nvPr>
            <p:ph/>
          </p:nvPr>
        </p:nvSpPr>
        <p:spPr>
          <a:xfrm>
            <a:off x="1201680" y="3122640"/>
            <a:ext cx="5516280" cy="251568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Medium"/>
                <a:ea typeface="Roboto Medium"/>
              </a:rPr>
              <a:t>Category</a:t>
            </a:r>
            <a:endParaRPr b="0" lang="en-US" sz="2400" strike="noStrike" u="none">
              <a:solidFill>
                <a:schemeClr val="dk1"/>
              </a:solidFill>
              <a:uFillTx/>
              <a:latin typeface="Roboto"/>
            </a:endParaRPr>
          </a:p>
        </p:txBody>
      </p:sp>
    </p:spTree>
  </p:cSld>
  <mc:AlternateContent>
    <mc:Choice Requires="p14">
      <p:transition spd="med" p14:dur="700">
        <p:fade/>
      </p:transition>
    </mc:Choice>
    <mc:Fallback>
      <p:transition spd="med">
        <p:fade/>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p:nvPr>
        </p:nvSpPr>
        <p:spPr>
          <a:xfrm>
            <a:off x="1303920" y="174240"/>
            <a:ext cx="10479240" cy="86832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GB" sz="2400" strike="noStrike" u="none">
                <a:solidFill>
                  <a:srgbClr val="000005"/>
                </a:solidFill>
                <a:uFillTx/>
                <a:latin typeface="Roboto"/>
                <a:ea typeface="Roboto"/>
              </a:rPr>
              <a:t>The top three customer segments driving sales are budget older families, mainstream retirees, and mainstream young singles and couples.</a:t>
            </a:r>
            <a:endParaRPr b="0" lang="en-US" sz="2400" strike="noStrike" u="none">
              <a:solidFill>
                <a:schemeClr val="dk1"/>
              </a:solidFill>
              <a:uFillTx/>
              <a:latin typeface="Roboto"/>
            </a:endParaRPr>
          </a:p>
        </p:txBody>
      </p:sp>
      <p:pic>
        <p:nvPicPr>
          <p:cNvPr id="161" name="Picture 9" descr=""/>
          <p:cNvPicPr/>
          <p:nvPr/>
        </p:nvPicPr>
        <p:blipFill>
          <a:blip r:embed="rId1"/>
          <a:stretch/>
        </p:blipFill>
        <p:spPr>
          <a:xfrm>
            <a:off x="12316320" y="0"/>
            <a:ext cx="1993320" cy="1639440"/>
          </a:xfrm>
          <a:prstGeom prst="rect">
            <a:avLst/>
          </a:prstGeom>
          <a:noFill/>
          <a:ln w="0">
            <a:noFill/>
          </a:ln>
        </p:spPr>
      </p:pic>
      <p:pic>
        <p:nvPicPr>
          <p:cNvPr id="162" name="" descr=""/>
          <p:cNvPicPr/>
          <p:nvPr/>
        </p:nvPicPr>
        <p:blipFill>
          <a:blip r:embed="rId2"/>
          <a:stretch/>
        </p:blipFill>
        <p:spPr>
          <a:xfrm>
            <a:off x="1260000" y="1260000"/>
            <a:ext cx="10042920" cy="495108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1303920" y="174240"/>
            <a:ext cx="10479240" cy="86832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GB" sz="2400" strike="noStrike" u="none">
                <a:solidFill>
                  <a:srgbClr val="000005"/>
                </a:solidFill>
                <a:uFillTx/>
                <a:latin typeface="Roboto"/>
                <a:ea typeface="Roboto"/>
              </a:rPr>
              <a:t>The number of customers is the driver of sales in the mainstream retirees and mainstream young singles/couples segments.</a:t>
            </a:r>
            <a:endParaRPr b="0" lang="en-US" sz="2400" strike="noStrike" u="none">
              <a:solidFill>
                <a:schemeClr val="dk1"/>
              </a:solidFill>
              <a:uFillTx/>
              <a:latin typeface="Roboto"/>
            </a:endParaRPr>
          </a:p>
        </p:txBody>
      </p:sp>
      <p:pic>
        <p:nvPicPr>
          <p:cNvPr id="164" name="Picture 9" descr=""/>
          <p:cNvPicPr/>
          <p:nvPr/>
        </p:nvPicPr>
        <p:blipFill>
          <a:blip r:embed="rId1"/>
          <a:stretch/>
        </p:blipFill>
        <p:spPr>
          <a:xfrm>
            <a:off x="12316320" y="0"/>
            <a:ext cx="1993320" cy="1639440"/>
          </a:xfrm>
          <a:prstGeom prst="rect">
            <a:avLst/>
          </a:prstGeom>
          <a:noFill/>
          <a:ln w="0">
            <a:noFill/>
          </a:ln>
        </p:spPr>
      </p:pic>
      <p:pic>
        <p:nvPicPr>
          <p:cNvPr id="165" name="" descr=""/>
          <p:cNvPicPr/>
          <p:nvPr/>
        </p:nvPicPr>
        <p:blipFill>
          <a:blip r:embed="rId2"/>
          <a:stretch/>
        </p:blipFill>
        <p:spPr>
          <a:xfrm>
            <a:off x="1303920" y="1042560"/>
            <a:ext cx="10260000" cy="507636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p:nvPr>
        </p:nvSpPr>
        <p:spPr>
          <a:xfrm>
            <a:off x="1303920" y="174240"/>
            <a:ext cx="10479240" cy="86832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GB" sz="2400" strike="noStrike" u="none">
                <a:solidFill>
                  <a:srgbClr val="000005"/>
                </a:solidFill>
                <a:uFillTx/>
                <a:latin typeface="Roboto"/>
                <a:ea typeface="Roboto"/>
              </a:rPr>
              <a:t>The number of chips purchased per customer is the driver of sales in the budget older families segments.</a:t>
            </a:r>
            <a:endParaRPr b="0" lang="en-US" sz="2400" strike="noStrike" u="none">
              <a:solidFill>
                <a:schemeClr val="dk1"/>
              </a:solidFill>
              <a:uFillTx/>
              <a:latin typeface="Roboto"/>
            </a:endParaRPr>
          </a:p>
        </p:txBody>
      </p:sp>
      <p:pic>
        <p:nvPicPr>
          <p:cNvPr id="167" name="Picture 9" descr=""/>
          <p:cNvPicPr/>
          <p:nvPr/>
        </p:nvPicPr>
        <p:blipFill>
          <a:blip r:embed="rId1"/>
          <a:stretch/>
        </p:blipFill>
        <p:spPr>
          <a:xfrm>
            <a:off x="12316320" y="0"/>
            <a:ext cx="1993320" cy="1639440"/>
          </a:xfrm>
          <a:prstGeom prst="rect">
            <a:avLst/>
          </a:prstGeom>
          <a:noFill/>
          <a:ln w="0">
            <a:noFill/>
          </a:ln>
        </p:spPr>
      </p:pic>
      <p:pic>
        <p:nvPicPr>
          <p:cNvPr id="168" name="" descr=""/>
          <p:cNvPicPr/>
          <p:nvPr/>
        </p:nvPicPr>
        <p:blipFill>
          <a:blip r:embed="rId2"/>
          <a:stretch/>
        </p:blipFill>
        <p:spPr>
          <a:xfrm>
            <a:off x="1303920" y="982440"/>
            <a:ext cx="10360440" cy="513756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Product categories preferred by top 3 customer segments</a:t>
            </a:r>
            <a:endParaRPr b="0" lang="en-US" sz="2400" strike="noStrike" u="none">
              <a:solidFill>
                <a:schemeClr val="dk1"/>
              </a:solidFill>
              <a:uFillTx/>
              <a:latin typeface="Roboto"/>
            </a:endParaRPr>
          </a:p>
        </p:txBody>
      </p:sp>
      <p:pic>
        <p:nvPicPr>
          <p:cNvPr id="170" name="Picture 1" descr=""/>
          <p:cNvPicPr/>
          <p:nvPr/>
        </p:nvPicPr>
        <p:blipFill>
          <a:blip r:embed="rId1"/>
          <a:stretch/>
        </p:blipFill>
        <p:spPr>
          <a:xfrm>
            <a:off x="12327120" y="0"/>
            <a:ext cx="1993320" cy="1456560"/>
          </a:xfrm>
          <a:prstGeom prst="rect">
            <a:avLst/>
          </a:prstGeom>
          <a:noFill/>
          <a:ln w="0">
            <a:noFill/>
          </a:ln>
        </p:spPr>
      </p:pic>
      <p:sp>
        <p:nvSpPr>
          <p:cNvPr id="171" name="TextBox 2"/>
          <p:cNvSpPr/>
          <p:nvPr/>
        </p:nvSpPr>
        <p:spPr>
          <a:xfrm>
            <a:off x="1197000" y="1456920"/>
            <a:ext cx="10479240" cy="4400280"/>
          </a:xfrm>
          <a:prstGeom prst="rect">
            <a:avLst/>
          </a:prstGeom>
          <a:noFill/>
          <a:ln w="0">
            <a:noFill/>
          </a:ln>
        </p:spPr>
        <p:style>
          <a:lnRef idx="0"/>
          <a:fillRef idx="0"/>
          <a:effectRef idx="0"/>
          <a:fontRef idx="minor"/>
        </p:style>
        <p:txBody>
          <a:bodyPr lIns="0" rIns="0" tIns="0" bIns="0" anchor="t">
            <a:noAutofit/>
          </a:bodyPr>
          <a:p>
            <a:pPr marL="171360" indent="-171360" defTabSz="914400">
              <a:lnSpc>
                <a:spcPct val="100000"/>
              </a:lnSpc>
              <a:buClr>
                <a:srgbClr val="000005"/>
              </a:buClr>
              <a:buFont typeface="Arial"/>
              <a:buChar char="•"/>
            </a:pPr>
            <a:r>
              <a:rPr b="0" lang="en-US" sz="2400" strike="noStrike" u="none">
                <a:solidFill>
                  <a:schemeClr val="dk1"/>
                </a:solidFill>
                <a:uFillTx/>
                <a:latin typeface="Roboto Light"/>
                <a:ea typeface="Roboto Light"/>
              </a:rPr>
              <a:t>The top 3 customer segments prefer the following category of products:</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lvl="1" marL="800280" indent="-343080" defTabSz="914400">
              <a:lnSpc>
                <a:spcPct val="100000"/>
              </a:lnSpc>
              <a:buClr>
                <a:srgbClr val="000005"/>
              </a:buClr>
              <a:buFont typeface="Wingdings" charset="2"/>
              <a:buChar char=""/>
            </a:pPr>
            <a:r>
              <a:rPr b="0" lang="en-US" sz="2400" strike="noStrike" u="none">
                <a:solidFill>
                  <a:schemeClr val="dk1"/>
                </a:solidFill>
                <a:uFillTx/>
                <a:latin typeface="Roboto Light"/>
                <a:ea typeface="Roboto Light"/>
              </a:rPr>
              <a:t>Brands: Kettle, Smith, Doritos, Pringles</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lvl="1" marL="800280" indent="-343080" defTabSz="914400">
              <a:lnSpc>
                <a:spcPct val="100000"/>
              </a:lnSpc>
              <a:buClr>
                <a:srgbClr val="000005"/>
              </a:buClr>
              <a:buFont typeface="Wingdings" charset="2"/>
              <a:buChar char=""/>
            </a:pPr>
            <a:r>
              <a:rPr b="0" lang="en-US" sz="2400" strike="noStrike" u="none">
                <a:solidFill>
                  <a:schemeClr val="dk1"/>
                </a:solidFill>
                <a:uFillTx/>
                <a:latin typeface="Roboto Light"/>
                <a:ea typeface="Roboto Light"/>
              </a:rPr>
              <a:t>Size: </a:t>
            </a:r>
            <a:r>
              <a:rPr b="0" lang="nn-NO" sz="2400" strike="noStrike" u="none">
                <a:solidFill>
                  <a:schemeClr val="dk1"/>
                </a:solidFill>
                <a:uFillTx/>
                <a:latin typeface="Roboto Light"/>
                <a:ea typeface="Roboto Light"/>
              </a:rPr>
              <a:t>175g, 150g, 134g, 110g, 170g</a:t>
            </a: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a:p>
            <a:pPr defTabSz="914400">
              <a:lnSpc>
                <a:spcPct val="100000"/>
              </a:lnSpc>
            </a:pPr>
            <a:endParaRPr b="0" lang="en-IN" sz="2400" strike="noStrike" u="none">
              <a:solidFill>
                <a:srgbClr val="000000"/>
              </a:solidFill>
              <a:uFillTx/>
              <a:latin typeface="Arial"/>
            </a:endParaRPr>
          </a:p>
        </p:txBody>
      </p:sp>
    </p:spTree>
  </p:cSld>
  <mc:AlternateContent>
    <mc:Choice Requires="p14">
      <p:transition spd="med" p14:dur="700">
        <p:fade/>
      </p:transition>
    </mc:Choice>
    <mc:Fallback>
      <p:transition spd="med">
        <p:fade/>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p:nvPr>
        </p:nvSpPr>
        <p:spPr>
          <a:xfrm>
            <a:off x="1197000" y="453240"/>
            <a:ext cx="10479240" cy="824040"/>
          </a:xfrm>
          <a:prstGeom prst="rect">
            <a:avLst/>
          </a:prstGeom>
          <a:noFill/>
          <a:ln w="0">
            <a:noFill/>
          </a:ln>
        </p:spPr>
        <p:txBody>
          <a:bodyPr lIns="0" rIns="90000" tIns="0" bIns="45000" anchor="t">
            <a:noAutofit/>
          </a:bodyPr>
          <a:p>
            <a:pPr indent="0" defTabSz="914400">
              <a:lnSpc>
                <a:spcPct val="100000"/>
              </a:lnSpc>
              <a:spcBef>
                <a:spcPts val="1001"/>
              </a:spcBef>
              <a:buNone/>
              <a:tabLst>
                <a:tab algn="l" pos="0"/>
              </a:tabLst>
            </a:pPr>
            <a:r>
              <a:rPr b="0" lang="en-AU" sz="2400" strike="noStrike" u="none">
                <a:solidFill>
                  <a:srgbClr val="000005"/>
                </a:solidFill>
                <a:uFillTx/>
                <a:latin typeface="Roboto"/>
                <a:ea typeface="Roboto"/>
              </a:rPr>
              <a:t>Product categories preferred by top 3 customer segments</a:t>
            </a:r>
            <a:endParaRPr b="0" lang="en-US" sz="2400" strike="noStrike" u="none">
              <a:solidFill>
                <a:schemeClr val="dk1"/>
              </a:solidFill>
              <a:uFillTx/>
              <a:latin typeface="Roboto"/>
            </a:endParaRPr>
          </a:p>
        </p:txBody>
      </p:sp>
      <p:pic>
        <p:nvPicPr>
          <p:cNvPr id="173" name="Picture 1" descr=""/>
          <p:cNvPicPr/>
          <p:nvPr/>
        </p:nvPicPr>
        <p:blipFill>
          <a:blip r:embed="rId1"/>
          <a:stretch/>
        </p:blipFill>
        <p:spPr>
          <a:xfrm>
            <a:off x="12327120" y="0"/>
            <a:ext cx="1993320" cy="1456560"/>
          </a:xfrm>
          <a:prstGeom prst="rect">
            <a:avLst/>
          </a:prstGeom>
          <a:noFill/>
          <a:ln w="0">
            <a:noFill/>
          </a:ln>
        </p:spPr>
      </p:pic>
      <p:pic>
        <p:nvPicPr>
          <p:cNvPr id="174" name="" descr=""/>
          <p:cNvPicPr/>
          <p:nvPr/>
        </p:nvPicPr>
        <p:blipFill>
          <a:blip r:embed="rId2"/>
          <a:stretch/>
        </p:blipFill>
        <p:spPr>
          <a:xfrm>
            <a:off x="1260000" y="883080"/>
            <a:ext cx="10080000" cy="5236920"/>
          </a:xfrm>
          <a:prstGeom prst="rect">
            <a:avLst/>
          </a:prstGeom>
          <a:noFill/>
          <a:ln w="0">
            <a:noFill/>
          </a:ln>
        </p:spPr>
      </p:pic>
    </p:spTree>
  </p:cSld>
  <mc:AlternateContent>
    <mc:Choice Requires="p14">
      <p:transition spd="med" p14:dur="700">
        <p:fad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pitchFamily="0" charset="1"/>
        <a:ea typeface=""/>
        <a:cs typeface=""/>
      </a:majorFont>
      <a:minorFont>
        <a:latin typeface="Robot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pitchFamily="0" charset="1"/>
        <a:ea typeface=""/>
        <a:cs typeface=""/>
      </a:majorFont>
      <a:minorFont>
        <a:latin typeface="Robot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pitchFamily="0" charset="1"/>
        <a:ea typeface=""/>
        <a:cs typeface=""/>
      </a:majorFont>
      <a:minorFont>
        <a:latin typeface="Robot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pitchFamily="0" charset="1"/>
        <a:ea typeface=""/>
        <a:cs typeface=""/>
      </a:majorFont>
      <a:minorFont>
        <a:latin typeface="Robot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pitchFamily="0" charset="1"/>
        <a:ea typeface=""/>
        <a:cs typeface=""/>
      </a:majorFont>
      <a:minorFont>
        <a:latin typeface="Roboto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8277</TotalTime>
  <Application>LibreOffice/24.8.4.2$Windows_X86_64 LibreOffice_project/bb3cfa12c7b1bf994ecc5649a80400d06cd71002</Application>
  <AppVersion>15.0000</AppVersion>
  <Words>747</Words>
  <Paragraphs>68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2018-02-07T23:23:24Z</dcterms:created>
  <dc:creator>Eva Lewis</dc:creator>
  <dc:description/>
  <dc:language>en-IN</dc:language>
  <cp:lastModifiedBy/>
  <dcterms:modified xsi:type="dcterms:W3CDTF">2025-02-10T16:58:15Z</dcterms:modified>
  <cp:revision>469</cp:revision>
  <dc:subject/>
  <dc:title>Quantium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ActionId">
    <vt:lpwstr>c33342ec-b9fd-424e-98aa-c560599c3e11</vt:lpwstr>
  </property>
  <property fmtid="{D5CDD505-2E9C-101B-9397-08002B2CF9AE}" pid="3" name="MSIP_Label_e3a8a6ec-262f-4cc0-befe-9b4753855296_Application">
    <vt:lpwstr>Microsoft Azure Information Protection</vt:lpwstr>
  </property>
  <property fmtid="{D5CDD505-2E9C-101B-9397-08002B2CF9AE}" pid="4" name="MSIP_Label_e3a8a6ec-262f-4cc0-befe-9b4753855296_Enabled">
    <vt:lpwstr>True</vt:lpwstr>
  </property>
  <property fmtid="{D5CDD505-2E9C-101B-9397-08002B2CF9AE}" pid="5" name="MSIP_Label_e3a8a6ec-262f-4cc0-befe-9b4753855296_Extended_MSFT_Method">
    <vt:lpwstr>Manual</vt:lpwstr>
  </property>
  <property fmtid="{D5CDD505-2E9C-101B-9397-08002B2CF9AE}" pid="6" name="MSIP_Label_e3a8a6ec-262f-4cc0-befe-9b4753855296_Name">
    <vt:lpwstr>Confidential</vt:lpwstr>
  </property>
  <property fmtid="{D5CDD505-2E9C-101B-9397-08002B2CF9AE}" pid="7" name="MSIP_Label_e3a8a6ec-262f-4cc0-befe-9b4753855296_Owner">
    <vt:lpwstr>schopra@quantium.com</vt:lpwstr>
  </property>
  <property fmtid="{D5CDD505-2E9C-101B-9397-08002B2CF9AE}" pid="8" name="MSIP_Label_e3a8a6ec-262f-4cc0-befe-9b4753855296_SetDate">
    <vt:lpwstr>2020-06-02T06:01:07.0806670Z</vt:lpwstr>
  </property>
  <property fmtid="{D5CDD505-2E9C-101B-9397-08002B2CF9AE}" pid="9" name="MSIP_Label_e3a8a6ec-262f-4cc0-befe-9b4753855296_SiteId">
    <vt:lpwstr>6cf6dc61-aaec-4d60-8dd0-2007ec95b05e</vt:lpwstr>
  </property>
  <property fmtid="{D5CDD505-2E9C-101B-9397-08002B2CF9AE}" pid="10" name="Notes">
    <vt:i4>2</vt:i4>
  </property>
  <property fmtid="{D5CDD505-2E9C-101B-9397-08002B2CF9AE}" pid="11" name="PresentationFormat">
    <vt:lpwstr>Widescreen</vt:lpwstr>
  </property>
  <property fmtid="{D5CDD505-2E9C-101B-9397-08002B2CF9AE}" pid="12" name="Sensitivity">
    <vt:lpwstr>Confidential</vt:lpwstr>
  </property>
  <property fmtid="{D5CDD505-2E9C-101B-9397-08002B2CF9AE}" pid="13" name="Slides">
    <vt:i4>20</vt:i4>
  </property>
</Properties>
</file>