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51206400" cy="32004000"/>
  <p:notesSz cx="32918400" cy="5120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4" d="100"/>
          <a:sy n="14" d="100"/>
        </p:scale>
        <p:origin x="-1260" y="-198"/>
      </p:cViewPr>
      <p:guideLst>
        <p:guide orient="horz" pos="10080"/>
        <p:guide pos="16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57BA9FC-E0FA-4579-AAC8-35C4B7A0940B}" type="slidenum">
              <a:rPr lang="en-IN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body"/>
          </p:nvPr>
        </p:nvSpPr>
        <p:spPr>
          <a:xfrm>
            <a:off x="3292560" y="24323760"/>
            <a:ext cx="26328960" cy="230382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9600">
                <a:solidFill>
                  <a:srgbClr val="000000"/>
                </a:solidFill>
                <a:latin typeface="Arial"/>
              </a:rPr>
              <a:t>Copyright Colin Purrington (</a:t>
            </a:r>
            <a:r>
              <a:rPr lang="en-IN" sz="9600">
                <a:solidFill>
                  <a:srgbClr val="000000"/>
                </a:solidFill>
                <a:latin typeface="Times New Roman"/>
              </a:rPr>
              <a:t>http://colinpurrington.com/tips/academic/posterdesign).</a:t>
            </a:r>
            <a:endParaRPr/>
          </a:p>
        </p:txBody>
      </p:sp>
      <p:sp>
        <p:nvSpPr>
          <p:cNvPr id="59" name="CustomShape 2"/>
          <p:cNvSpPr/>
          <p:nvPr/>
        </p:nvSpPr>
        <p:spPr>
          <a:xfrm>
            <a:off x="18646920" y="48637800"/>
            <a:ext cx="14259240" cy="25545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560320" y="1276920"/>
            <a:ext cx="46085400" cy="5344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560320" y="7488720"/>
            <a:ext cx="46085400" cy="8853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560320" y="17184240"/>
            <a:ext cx="46085400" cy="8853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560320" y="1276920"/>
            <a:ext cx="46085400" cy="5344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560320" y="7488720"/>
            <a:ext cx="22489560" cy="8853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6174880" y="7488720"/>
            <a:ext cx="22489560" cy="8853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6174880" y="17184240"/>
            <a:ext cx="22489560" cy="8853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560320" y="17184240"/>
            <a:ext cx="22489560" cy="8853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560320" y="1276920"/>
            <a:ext cx="46085400" cy="5344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560320" y="7488720"/>
            <a:ext cx="46085400" cy="18561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560320" y="7488720"/>
            <a:ext cx="46085400" cy="18561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13970520" y="7488360"/>
            <a:ext cx="23264280" cy="1856196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13970520" y="7488360"/>
            <a:ext cx="23264280" cy="18561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560320" y="1276920"/>
            <a:ext cx="46085400" cy="5344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560320" y="7488720"/>
            <a:ext cx="46085400" cy="18562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560320" y="1276920"/>
            <a:ext cx="46085400" cy="5344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560320" y="7488720"/>
            <a:ext cx="46085400" cy="18561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560320" y="1276920"/>
            <a:ext cx="46085400" cy="5344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560320" y="7488720"/>
            <a:ext cx="22489560" cy="18561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6174880" y="7488720"/>
            <a:ext cx="22489560" cy="18561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560320" y="1276920"/>
            <a:ext cx="46085400" cy="5344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560320" y="1276920"/>
            <a:ext cx="46085400" cy="2477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560320" y="1276920"/>
            <a:ext cx="46085400" cy="5344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560320" y="7488720"/>
            <a:ext cx="22489560" cy="8853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560320" y="17184240"/>
            <a:ext cx="22489560" cy="8853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26174880" y="7488720"/>
            <a:ext cx="22489560" cy="18561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560320" y="1276920"/>
            <a:ext cx="46085400" cy="5344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560320" y="7488720"/>
            <a:ext cx="22489560" cy="18561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6174880" y="7488720"/>
            <a:ext cx="22489560" cy="8853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6174880" y="17184240"/>
            <a:ext cx="22489560" cy="8853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560320" y="1276920"/>
            <a:ext cx="46085400" cy="5344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560320" y="7488720"/>
            <a:ext cx="22489560" cy="8853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6174880" y="7488720"/>
            <a:ext cx="22489560" cy="8853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560320" y="17184240"/>
            <a:ext cx="46085400" cy="8853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560320" y="1276920"/>
            <a:ext cx="46085400" cy="5344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2560320" y="7488720"/>
            <a:ext cx="46085400" cy="18561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008000" y="10080000"/>
            <a:ext cx="10508040" cy="21453120"/>
          </a:xfrm>
          <a:prstGeom prst="rect">
            <a:avLst/>
          </a:prstGeom>
          <a:solidFill>
            <a:srgbClr val="FFFFFF"/>
          </a:solidFill>
          <a:ln w="108000">
            <a:solidFill>
              <a:srgbClr val="6666FF"/>
            </a:solidFill>
            <a:round/>
          </a:ln>
        </p:spPr>
        <p:txBody>
          <a:bodyPr lIns="949320" tIns="492120" rIns="949320" bIns="949320"/>
          <a:lstStyle/>
          <a:p>
            <a:pPr>
              <a:lnSpc>
                <a:spcPct val="100000"/>
              </a:lnSpc>
            </a:pPr>
            <a:r>
              <a:rPr lang="en-IN" sz="4800" b="1" u="sng">
                <a:solidFill>
                  <a:srgbClr val="000000"/>
                </a:solidFill>
                <a:latin typeface="Calibri"/>
                <a:ea typeface="MS PGothic"/>
              </a:rPr>
              <a:t>Materials and methods: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5400" u="sng">
                <a:solidFill>
                  <a:srgbClr val="000000"/>
                </a:solidFill>
                <a:latin typeface="LM Roman Demi 10"/>
                <a:ea typeface="MS PGothic"/>
              </a:rPr>
              <a:t>Materials:</a:t>
            </a:r>
            <a:endParaRPr/>
          </a:p>
          <a:p>
            <a:pPr>
              <a:lnSpc>
                <a:spcPct val="100000"/>
              </a:lnSpc>
            </a:pPr>
            <a:r>
              <a:rPr lang="en-IN" sz="6600">
                <a:solidFill>
                  <a:srgbClr val="000000"/>
                </a:solidFill>
                <a:latin typeface="Bitstream Charter"/>
                <a:ea typeface="MS PGothic"/>
              </a:rPr>
              <a:t>*Irobot Create</a:t>
            </a:r>
            <a:endParaRPr/>
          </a:p>
          <a:p>
            <a:pPr>
              <a:lnSpc>
                <a:spcPct val="100000"/>
              </a:lnSpc>
            </a:pPr>
            <a:r>
              <a:rPr lang="en-IN" sz="6600">
                <a:solidFill>
                  <a:srgbClr val="000000"/>
                </a:solidFill>
                <a:latin typeface="Bitstream Charter"/>
                <a:ea typeface="MS PGothic"/>
              </a:rPr>
              <a:t>*BAM(Bluetooth Access  Module)</a:t>
            </a:r>
            <a:endParaRPr/>
          </a:p>
          <a:p>
            <a:pPr>
              <a:lnSpc>
                <a:spcPct val="100000"/>
              </a:lnSpc>
            </a:pPr>
            <a:r>
              <a:rPr lang="en-IN" sz="6600">
                <a:solidFill>
                  <a:srgbClr val="000000"/>
                </a:solidFill>
                <a:latin typeface="Bitstream Charter"/>
                <a:ea typeface="MS PGothic"/>
              </a:rPr>
              <a:t>*Julius Software</a:t>
            </a:r>
            <a:endParaRPr/>
          </a:p>
          <a:p>
            <a:pPr>
              <a:lnSpc>
                <a:spcPct val="100000"/>
              </a:lnSpc>
            </a:pPr>
            <a:r>
              <a:rPr lang="en-IN" sz="6600">
                <a:solidFill>
                  <a:srgbClr val="000000"/>
                </a:solidFill>
                <a:latin typeface="Bitstream Charter"/>
                <a:ea typeface="MS PGothic"/>
              </a:rPr>
              <a:t>*Laptop</a:t>
            </a:r>
            <a:endParaRPr/>
          </a:p>
          <a:p>
            <a:pPr>
              <a:lnSpc>
                <a:spcPct val="100000"/>
              </a:lnSpc>
            </a:pPr>
            <a:r>
              <a:rPr lang="en-IN" sz="6600">
                <a:solidFill>
                  <a:srgbClr val="000000"/>
                </a:solidFill>
                <a:latin typeface="Bitstream Charter"/>
                <a:ea typeface="MS PGothic"/>
              </a:rPr>
              <a:t>*PlayerStage Software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5400" b="1" u="sng">
                <a:solidFill>
                  <a:srgbClr val="000000"/>
                </a:solidFill>
                <a:latin typeface="LM Roman Demi 10"/>
                <a:ea typeface="MS PGothic"/>
              </a:rPr>
              <a:t>Methods:</a:t>
            </a:r>
            <a:endParaRPr/>
          </a:p>
          <a:p>
            <a:pPr>
              <a:lnSpc>
                <a:spcPct val="100000"/>
              </a:lnSpc>
            </a:pPr>
            <a:r>
              <a:rPr lang="en-IN" sz="6600">
                <a:solidFill>
                  <a:srgbClr val="000000"/>
                </a:solidFill>
                <a:latin typeface="Times New Roman"/>
                <a:ea typeface="MS PGothic"/>
              </a:rPr>
              <a:t>1.First, conversion of speech to a text file through the Julius Software.</a:t>
            </a:r>
            <a:endParaRPr/>
          </a:p>
          <a:p>
            <a:pPr>
              <a:lnSpc>
                <a:spcPct val="100000"/>
              </a:lnSpc>
            </a:pPr>
            <a:r>
              <a:rPr lang="en-IN" sz="6600">
                <a:solidFill>
                  <a:srgbClr val="000000"/>
                </a:solidFill>
                <a:latin typeface="Times New Roman"/>
                <a:ea typeface="MS PGothic"/>
              </a:rPr>
              <a:t>2.Then,we read the text file and implement the six commands according to the code </a:t>
            </a:r>
            <a:endParaRPr/>
          </a:p>
          <a:p>
            <a:pPr>
              <a:lnSpc>
                <a:spcPct val="100000"/>
              </a:lnSpc>
            </a:pPr>
            <a:r>
              <a:rPr lang="en-IN" sz="6600">
                <a:solidFill>
                  <a:srgbClr val="000000"/>
                </a:solidFill>
                <a:latin typeface="Times New Roman"/>
                <a:ea typeface="MS PGothic"/>
              </a:rPr>
              <a:t>3.This is all happening live.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38952000" y="13392000"/>
            <a:ext cx="11086200" cy="9646200"/>
          </a:xfrm>
          <a:prstGeom prst="rect">
            <a:avLst/>
          </a:prstGeom>
          <a:solidFill>
            <a:srgbClr val="FFFFFF"/>
          </a:solidFill>
          <a:ln w="108000">
            <a:solidFill>
              <a:srgbClr val="FF6666"/>
            </a:solidFill>
            <a:round/>
          </a:ln>
        </p:spPr>
        <p:txBody>
          <a:bodyPr lIns="949320" tIns="492120" rIns="949320" bIns="949320"/>
          <a:lstStyle/>
          <a:p>
            <a:pPr>
              <a:lnSpc>
                <a:spcPct val="100000"/>
              </a:lnSpc>
            </a:pPr>
            <a:r>
              <a:rPr lang="en-IN" sz="4800" b="1" u="sng">
                <a:solidFill>
                  <a:srgbClr val="000000"/>
                </a:solidFill>
                <a:latin typeface="Calibri"/>
                <a:ea typeface="MS PGothic"/>
              </a:rPr>
              <a:t>Acknowledgments:</a:t>
            </a:r>
            <a:endParaRPr/>
          </a:p>
          <a:p>
            <a:pPr>
              <a:lnSpc>
                <a:spcPct val="100000"/>
              </a:lnSpc>
            </a:pPr>
            <a:r>
              <a:rPr lang="en-IN" sz="4800">
                <a:solidFill>
                  <a:srgbClr val="000000"/>
                </a:solidFill>
                <a:latin typeface="LM Sans 12"/>
                <a:ea typeface="MS PGothic"/>
              </a:rPr>
              <a:t>-&gt;W</a:t>
            </a:r>
            <a:r>
              <a:rPr lang="en-IN" sz="6000">
                <a:solidFill>
                  <a:srgbClr val="000000"/>
                </a:solidFill>
                <a:latin typeface="Times new roman"/>
                <a:ea typeface="MS PGothic"/>
              </a:rPr>
              <a:t>e would like to thank Prof.Madhav Rao and Vivek Sir.</a:t>
            </a:r>
            <a:endParaRPr/>
          </a:p>
          <a:p>
            <a:pPr>
              <a:lnSpc>
                <a:spcPct val="100000"/>
              </a:lnSpc>
            </a:pPr>
            <a:r>
              <a:rPr lang="en-IN" sz="6000">
                <a:solidFill>
                  <a:srgbClr val="000000"/>
                </a:solidFill>
                <a:latin typeface="Times new roman"/>
                <a:ea typeface="MS PGothic"/>
              </a:rPr>
              <a:t>-&gt;We would also like to thank our seniors Arun Prasad, and Ved Vyas.</a:t>
            </a:r>
            <a:endParaRPr/>
          </a:p>
          <a:p>
            <a:pPr>
              <a:lnSpc>
                <a:spcPct val="100000"/>
              </a:lnSpc>
            </a:pPr>
            <a:r>
              <a:rPr lang="en-IN" sz="6000">
                <a:solidFill>
                  <a:srgbClr val="000000"/>
                </a:solidFill>
                <a:latin typeface="Times new roman"/>
                <a:ea typeface="MS PGothic"/>
              </a:rPr>
              <a:t>-&gt;Finally ,we would like to thank the institute for provinding us with the robot . </a:t>
            </a:r>
            <a:endParaRPr/>
          </a:p>
        </p:txBody>
      </p:sp>
      <p:sp>
        <p:nvSpPr>
          <p:cNvPr id="43" name="CustomShape 3"/>
          <p:cNvSpPr/>
          <p:nvPr/>
        </p:nvSpPr>
        <p:spPr>
          <a:xfrm>
            <a:off x="12168000" y="4722480"/>
            <a:ext cx="26276040" cy="20876040"/>
          </a:xfrm>
          <a:prstGeom prst="rect">
            <a:avLst/>
          </a:prstGeom>
          <a:solidFill>
            <a:srgbClr val="FFFFFF"/>
          </a:solidFill>
          <a:ln w="108000">
            <a:solidFill>
              <a:srgbClr val="000000"/>
            </a:solidFill>
            <a:round/>
          </a:ln>
        </p:spPr>
        <p:txBody>
          <a:bodyPr lIns="949320" tIns="492120" rIns="949320" bIns="949320"/>
          <a:lstStyle/>
          <a:p>
            <a:pPr algn="just">
              <a:lnSpc>
                <a:spcPct val="100000"/>
              </a:lnSpc>
            </a:pPr>
            <a:r>
              <a:rPr lang="en-IN" sz="4800" b="1" u="sng">
                <a:solidFill>
                  <a:srgbClr val="000000"/>
                </a:solidFill>
                <a:latin typeface="Calibri"/>
                <a:ea typeface="MS PGothic"/>
              </a:rPr>
              <a:t>Results: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6000" b="1" u="sng">
                <a:solidFill>
                  <a:srgbClr val="000000"/>
                </a:solidFill>
                <a:latin typeface="Times New Roman"/>
                <a:ea typeface="MS PGothic"/>
              </a:rPr>
              <a:t>Commands:</a:t>
            </a:r>
            <a:endParaRPr/>
          </a:p>
          <a:p>
            <a:pPr>
              <a:lnSpc>
                <a:spcPct val="100000"/>
              </a:lnSpc>
            </a:pPr>
            <a:r>
              <a:rPr lang="en-IN" sz="6000">
                <a:solidFill>
                  <a:srgbClr val="000000"/>
                </a:solidFill>
                <a:latin typeface="Times New Roman"/>
                <a:ea typeface="MS PGothic"/>
              </a:rPr>
              <a:t>Dial one-&gt;moving straight                         Dial two-&gt;turning left</a:t>
            </a:r>
            <a:endParaRPr/>
          </a:p>
          <a:p>
            <a:pPr>
              <a:lnSpc>
                <a:spcPct val="100000"/>
              </a:lnSpc>
            </a:pPr>
            <a:r>
              <a:rPr lang="en-IN" sz="6000">
                <a:solidFill>
                  <a:srgbClr val="000000"/>
                </a:solidFill>
                <a:latin typeface="Times New Roman"/>
                <a:ea typeface="MS PGothic"/>
              </a:rPr>
              <a:t>Dial three-&gt;turning right                            Dial four-&gt;moving reverse</a:t>
            </a:r>
            <a:endParaRPr/>
          </a:p>
          <a:p>
            <a:pPr>
              <a:lnSpc>
                <a:spcPct val="100000"/>
              </a:lnSpc>
            </a:pPr>
            <a:r>
              <a:rPr lang="en-IN" sz="6000">
                <a:solidFill>
                  <a:srgbClr val="000000"/>
                </a:solidFill>
                <a:latin typeface="Times New Roman"/>
                <a:ea typeface="MS PGothic"/>
              </a:rPr>
              <a:t>Dial seven-&gt;moving in a square path        Dial eight-&gt;moving in a triangular                                                                                             path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6000">
                <a:solidFill>
                  <a:srgbClr val="000000"/>
                </a:solidFill>
                <a:latin typeface="Times New Roman"/>
                <a:ea typeface="MS PGothic"/>
              </a:rPr>
              <a:t>                                  </a:t>
            </a:r>
            <a:endParaRPr/>
          </a:p>
        </p:txBody>
      </p:sp>
      <p:sp>
        <p:nvSpPr>
          <p:cNvPr id="44" name="CustomShape 4"/>
          <p:cNvSpPr/>
          <p:nvPr/>
        </p:nvSpPr>
        <p:spPr>
          <a:xfrm>
            <a:off x="38881080" y="1800000"/>
            <a:ext cx="11085120" cy="11302200"/>
          </a:xfrm>
          <a:prstGeom prst="rect">
            <a:avLst/>
          </a:prstGeom>
          <a:solidFill>
            <a:srgbClr val="FFFFFF"/>
          </a:solidFill>
          <a:ln w="108000">
            <a:solidFill>
              <a:srgbClr val="FF6666"/>
            </a:solidFill>
            <a:round/>
          </a:ln>
        </p:spPr>
        <p:txBody>
          <a:bodyPr lIns="949320" tIns="492120" rIns="949320" bIns="949320"/>
          <a:lstStyle/>
          <a:p>
            <a:pPr>
              <a:lnSpc>
                <a:spcPct val="100000"/>
              </a:lnSpc>
            </a:pPr>
            <a:r>
              <a:rPr lang="en-IN" sz="4800" b="1" u="sng">
                <a:solidFill>
                  <a:srgbClr val="000000"/>
                </a:solidFill>
                <a:latin typeface="Calibri"/>
                <a:ea typeface="MS PGothic"/>
              </a:rPr>
              <a:t>Conclusions and future work: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Times New Roman"/>
                <a:ea typeface="MS PGothic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lang="en-IN" sz="6000">
                <a:solidFill>
                  <a:srgbClr val="000000"/>
                </a:solidFill>
                <a:latin typeface="Times New Roman"/>
                <a:ea typeface="MS PGothic"/>
              </a:rPr>
              <a:t>-&gt;This project gave us an exposure to the “Robot” world.</a:t>
            </a:r>
            <a:endParaRPr/>
          </a:p>
          <a:p>
            <a:pPr>
              <a:lnSpc>
                <a:spcPct val="100000"/>
              </a:lnSpc>
            </a:pPr>
            <a:r>
              <a:rPr lang="en-IN" sz="6000">
                <a:solidFill>
                  <a:srgbClr val="000000"/>
                </a:solidFill>
                <a:latin typeface="Times New Roman"/>
                <a:ea typeface="MS PGothic"/>
              </a:rPr>
              <a:t>-&gt;It also  encouraged us to test new technoogy such as player stage,other voice-recognisation softwares.</a:t>
            </a:r>
            <a:endParaRPr/>
          </a:p>
          <a:p>
            <a:pPr>
              <a:lnSpc>
                <a:spcPct val="100000"/>
              </a:lnSpc>
            </a:pPr>
            <a:r>
              <a:rPr lang="en-IN" sz="6000">
                <a:solidFill>
                  <a:srgbClr val="000000"/>
                </a:solidFill>
                <a:latin typeface="Times New Roman"/>
                <a:ea typeface="MS PGothic"/>
              </a:rPr>
              <a:t>-&gt;Our future work is to add more features to the robot. </a:t>
            </a:r>
            <a:endParaRPr/>
          </a:p>
        </p:txBody>
      </p:sp>
      <p:sp>
        <p:nvSpPr>
          <p:cNvPr id="45" name="CustomShape 5"/>
          <p:cNvSpPr/>
          <p:nvPr/>
        </p:nvSpPr>
        <p:spPr>
          <a:xfrm>
            <a:off x="1475280" y="1861920"/>
            <a:ext cx="47696760" cy="2755080"/>
          </a:xfrm>
          <a:prstGeom prst="rect">
            <a:avLst/>
          </a:prstGeom>
          <a:noFill/>
          <a:ln w="12600">
            <a:noFill/>
          </a:ln>
        </p:spPr>
        <p:txBody>
          <a:bodyPr lIns="274320" tIns="274320" rIns="274320" bIns="274320" anchor="ctr"/>
          <a:lstStyle/>
          <a:p>
            <a:pPr algn="ctr">
              <a:lnSpc>
                <a:spcPct val="100000"/>
              </a:lnSpc>
            </a:pPr>
            <a:r>
              <a:rPr lang="en-IN" sz="6000" b="1">
                <a:solidFill>
                  <a:srgbClr val="663300"/>
                </a:solidFill>
                <a:latin typeface="Calibri"/>
                <a:ea typeface="MS PGothic"/>
              </a:rPr>
              <a:t>Suprgya,Raghav,Ramaraju,Dharma,Shravan,Rahul,Karthik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6000" b="1">
                <a:solidFill>
                  <a:srgbClr val="000000"/>
                </a:solidFill>
                <a:latin typeface="Calibri"/>
                <a:ea typeface="MS PGothic"/>
              </a:rPr>
              <a:t>International Institute of Information Technology,Bangalore</a:t>
            </a:r>
            <a:endParaRPr/>
          </a:p>
        </p:txBody>
      </p:sp>
      <p:sp>
        <p:nvSpPr>
          <p:cNvPr id="46" name="CustomShape 6"/>
          <p:cNvSpPr/>
          <p:nvPr/>
        </p:nvSpPr>
        <p:spPr>
          <a:xfrm>
            <a:off x="12168000" y="25848000"/>
            <a:ext cx="26136000" cy="5685120"/>
          </a:xfrm>
          <a:prstGeom prst="rect">
            <a:avLst/>
          </a:prstGeom>
          <a:solidFill>
            <a:srgbClr val="FFFFFF"/>
          </a:solidFill>
          <a:ln w="108000">
            <a:solidFill>
              <a:srgbClr val="000000"/>
            </a:solidFill>
            <a:round/>
          </a:ln>
        </p:spPr>
        <p:txBody>
          <a:bodyPr lIns="949320" tIns="492120" rIns="949320" bIns="949320"/>
          <a:lstStyle/>
          <a:p>
            <a:pPr>
              <a:lnSpc>
                <a:spcPct val="100000"/>
              </a:lnSpc>
            </a:pPr>
            <a:r>
              <a:rPr lang="en-IN" sz="4800" b="1" u="sng" dirty="0">
                <a:solidFill>
                  <a:srgbClr val="000000"/>
                </a:solidFill>
                <a:latin typeface="Calibri"/>
                <a:ea typeface="ＭＳ Ｐゴシック"/>
              </a:rPr>
              <a:t>References: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6000" dirty="0">
                <a:solidFill>
                  <a:srgbClr val="000000"/>
                </a:solidFill>
                <a:latin typeface="Bitstream Charter"/>
                <a:ea typeface="ＭＳ Ｐゴシック"/>
              </a:rPr>
              <a:t>1. </a:t>
            </a:r>
            <a:r>
              <a:rPr lang="en-IN" sz="6000" dirty="0" err="1">
                <a:solidFill>
                  <a:srgbClr val="000000"/>
                </a:solidFill>
                <a:latin typeface="Bitstream Charter"/>
                <a:ea typeface="ＭＳ Ｐゴシック"/>
              </a:rPr>
              <a:t>Madhav</a:t>
            </a:r>
            <a:r>
              <a:rPr lang="en-IN" sz="6000" dirty="0">
                <a:solidFill>
                  <a:srgbClr val="000000"/>
                </a:solidFill>
                <a:latin typeface="Bitstream Charter"/>
                <a:ea typeface="ＭＳ Ｐゴシック"/>
              </a:rPr>
              <a:t> </a:t>
            </a:r>
            <a:r>
              <a:rPr lang="en-IN" sz="6000" dirty="0" err="1">
                <a:solidFill>
                  <a:srgbClr val="000000"/>
                </a:solidFill>
                <a:latin typeface="Bitstream Charter"/>
                <a:ea typeface="ＭＳ Ｐゴシック"/>
              </a:rPr>
              <a:t>Rao</a:t>
            </a:r>
            <a:r>
              <a:rPr lang="en-IN" sz="6000" dirty="0">
                <a:solidFill>
                  <a:srgbClr val="000000"/>
                </a:solidFill>
                <a:latin typeface="Bitstream Charter"/>
                <a:ea typeface="ＭＳ Ｐゴシック"/>
              </a:rPr>
              <a:t> Sir                                         4.SourceForge</a:t>
            </a:r>
            <a:endParaRPr/>
          </a:p>
          <a:p>
            <a:pPr>
              <a:lnSpc>
                <a:spcPct val="100000"/>
              </a:lnSpc>
            </a:pPr>
            <a:r>
              <a:rPr lang="en-IN" sz="6000" dirty="0">
                <a:solidFill>
                  <a:srgbClr val="000000"/>
                </a:solidFill>
                <a:latin typeface="Bitstream Charter"/>
                <a:ea typeface="ＭＳ Ｐゴシック"/>
              </a:rPr>
              <a:t>2. Julius Book 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IN" sz="6000" dirty="0">
                <a:solidFill>
                  <a:srgbClr val="000000"/>
                </a:solidFill>
                <a:latin typeface="Bitstream Charter"/>
                <a:ea typeface="ＭＳ Ｐゴシック"/>
              </a:rPr>
              <a:t>3. Player Stage (playerstage.sourceforge.net)    </a:t>
            </a:r>
            <a:r>
              <a:rPr lang="en-IN" sz="6000" i="1" dirty="0">
                <a:solidFill>
                  <a:srgbClr val="000000"/>
                </a:solidFill>
                <a:latin typeface="Bitstream Charter"/>
                <a:ea typeface="ＭＳ Ｐゴシック"/>
              </a:rPr>
              <a:t>                 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7" name="CustomShape 7"/>
          <p:cNvSpPr/>
          <p:nvPr/>
        </p:nvSpPr>
        <p:spPr>
          <a:xfrm>
            <a:off x="100800" y="273240"/>
            <a:ext cx="49446360" cy="201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1500" b="1" i="1" u="sng">
                <a:solidFill>
                  <a:srgbClr val="0066CC"/>
                </a:solidFill>
                <a:latin typeface="Droid Sans Fallback"/>
                <a:ea typeface="ＭＳ Ｐゴシック"/>
              </a:rPr>
              <a:t>V-REC ROBOT</a:t>
            </a:r>
            <a:endParaRPr/>
          </a:p>
        </p:txBody>
      </p:sp>
      <p:sp>
        <p:nvSpPr>
          <p:cNvPr id="48" name="CustomShape 8"/>
          <p:cNvSpPr/>
          <p:nvPr/>
        </p:nvSpPr>
        <p:spPr>
          <a:xfrm>
            <a:off x="720000" y="2016000"/>
            <a:ext cx="11012040" cy="7556400"/>
          </a:xfrm>
          <a:prstGeom prst="rect">
            <a:avLst/>
          </a:prstGeom>
          <a:solidFill>
            <a:srgbClr val="FFFFFF"/>
          </a:solidFill>
          <a:ln w="108000">
            <a:solidFill>
              <a:srgbClr val="6666FF"/>
            </a:solidFill>
            <a:round/>
          </a:ln>
        </p:spPr>
        <p:txBody>
          <a:bodyPr lIns="949320" tIns="492120" rIns="949320" bIns="949320"/>
          <a:lstStyle/>
          <a:p>
            <a:pPr>
              <a:lnSpc>
                <a:spcPct val="100000"/>
              </a:lnSpc>
            </a:pPr>
            <a:r>
              <a:rPr lang="en-IN" sz="5400" b="1" u="sng">
                <a:solidFill>
                  <a:srgbClr val="000000"/>
                </a:solidFill>
                <a:latin typeface="Calibri"/>
                <a:ea typeface="MS PGothic"/>
              </a:rPr>
              <a:t>Introduction:</a:t>
            </a:r>
            <a:endParaRPr/>
          </a:p>
          <a:p>
            <a:pPr>
              <a:lnSpc>
                <a:spcPct val="100000"/>
              </a:lnSpc>
            </a:pPr>
            <a:r>
              <a:rPr lang="en-IN" sz="6600">
                <a:solidFill>
                  <a:srgbClr val="000000"/>
                </a:solidFill>
                <a:latin typeface="Times New Roman"/>
                <a:ea typeface="MS PGothic"/>
              </a:rPr>
              <a:t>-&gt;Our project is a voice recognisation robot.</a:t>
            </a:r>
            <a:r>
              <a:rPr lang="en-IN" sz="2800">
                <a:solidFill>
                  <a:srgbClr val="000000"/>
                </a:solidFill>
                <a:latin typeface="Times New Roman"/>
                <a:ea typeface="MS PGothic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IN" sz="6600">
                <a:solidFill>
                  <a:srgbClr val="000000"/>
                </a:solidFill>
                <a:latin typeface="Times New Roman"/>
                <a:ea typeface="MS PGothic"/>
              </a:rPr>
              <a:t>-&gt;It works on the           following aspects:</a:t>
            </a:r>
            <a:endParaRPr/>
          </a:p>
          <a:p>
            <a:pPr>
              <a:lnSpc>
                <a:spcPct val="100000"/>
              </a:lnSpc>
            </a:pPr>
            <a:r>
              <a:rPr lang="en-IN" sz="6600">
                <a:solidFill>
                  <a:srgbClr val="000000"/>
                </a:solidFill>
                <a:latin typeface="Times New Roman"/>
                <a:ea typeface="MS PGothic"/>
              </a:rPr>
              <a:t>*Voice-Recognisation</a:t>
            </a:r>
            <a:endParaRPr/>
          </a:p>
          <a:p>
            <a:pPr>
              <a:lnSpc>
                <a:spcPct val="100000"/>
              </a:lnSpc>
            </a:pPr>
            <a:r>
              <a:rPr lang="en-IN" sz="6600">
                <a:solidFill>
                  <a:srgbClr val="000000"/>
                </a:solidFill>
                <a:latin typeface="Times New Roman"/>
                <a:ea typeface="MS PGothic"/>
              </a:rPr>
              <a:t>*Robot-Movement</a:t>
            </a:r>
            <a:endParaRPr/>
          </a:p>
        </p:txBody>
      </p:sp>
      <p:pic>
        <p:nvPicPr>
          <p:cNvPr id="49" name="Picture 48"/>
          <p:cNvPicPr/>
          <p:nvPr/>
        </p:nvPicPr>
        <p:blipFill>
          <a:blip r:embed="rId3"/>
          <a:srcRect l="779237" t="29735" r="-282623"/>
          <a:stretch>
            <a:fillRect/>
          </a:stretch>
        </p:blipFill>
        <p:spPr>
          <a:xfrm>
            <a:off x="12420720" y="11582280"/>
            <a:ext cx="11961360" cy="10742040"/>
          </a:xfrm>
          <a:prstGeom prst="rect">
            <a:avLst/>
          </a:prstGeom>
          <a:ln>
            <a:noFill/>
          </a:ln>
        </p:spPr>
      </p:pic>
      <p:pic>
        <p:nvPicPr>
          <p:cNvPr id="50" name="Picture 49"/>
          <p:cNvPicPr/>
          <p:nvPr/>
        </p:nvPicPr>
        <p:blipFill>
          <a:blip r:embed="rId4"/>
          <a:srcRect l="-1033427" t="2171822"/>
          <a:stretch>
            <a:fillRect/>
          </a:stretch>
        </p:blipFill>
        <p:spPr>
          <a:xfrm>
            <a:off x="31392000" y="17064000"/>
            <a:ext cx="6812280" cy="8150760"/>
          </a:xfrm>
          <a:prstGeom prst="rect">
            <a:avLst/>
          </a:prstGeom>
          <a:ln>
            <a:noFill/>
          </a:ln>
        </p:spPr>
      </p:pic>
      <p:pic>
        <p:nvPicPr>
          <p:cNvPr id="51" name="Picture 11"/>
          <p:cNvPicPr/>
          <p:nvPr/>
        </p:nvPicPr>
        <p:blipFill>
          <a:blip r:embed="rId4"/>
          <a:srcRect l="1411758" t="2171822" r="-509633"/>
          <a:stretch>
            <a:fillRect/>
          </a:stretch>
        </p:blipFill>
        <p:spPr>
          <a:xfrm>
            <a:off x="24984000" y="11562840"/>
            <a:ext cx="6093720" cy="8379360"/>
          </a:xfrm>
          <a:prstGeom prst="rect">
            <a:avLst/>
          </a:prstGeom>
          <a:ln>
            <a:noFill/>
          </a:ln>
        </p:spPr>
      </p:pic>
      <p:sp>
        <p:nvSpPr>
          <p:cNvPr id="52" name="CustomShape 9"/>
          <p:cNvSpPr/>
          <p:nvPr/>
        </p:nvSpPr>
        <p:spPr>
          <a:xfrm>
            <a:off x="38952000" y="23292000"/>
            <a:ext cx="11086200" cy="1330200"/>
          </a:xfrm>
          <a:prstGeom prst="rect">
            <a:avLst/>
          </a:prstGeom>
          <a:solidFill>
            <a:srgbClr val="FFFFFF"/>
          </a:solidFill>
          <a:ln w="108000">
            <a:solidFill>
              <a:srgbClr val="FF6666"/>
            </a:solidFill>
            <a:round/>
          </a:ln>
        </p:spPr>
        <p:txBody>
          <a:bodyPr lIns="949320" tIns="492120" rIns="949320" bIns="949320"/>
          <a:lstStyle/>
          <a:p>
            <a:pPr>
              <a:lnSpc>
                <a:spcPct val="100000"/>
              </a:lnSpc>
            </a:pPr>
            <a:r>
              <a:rPr lang="en-IN" sz="6000" b="1" u="sng">
                <a:solidFill>
                  <a:srgbClr val="000000"/>
                </a:solidFill>
                <a:latin typeface="Times new roman"/>
                <a:ea typeface="MS PGothic"/>
              </a:rPr>
              <a:t>Group Photo 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3" name="CustomShape 10"/>
          <p:cNvSpPr/>
          <p:nvPr/>
        </p:nvSpPr>
        <p:spPr>
          <a:xfrm>
            <a:off x="17393400" y="22824360"/>
            <a:ext cx="15294600" cy="93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6000">
                <a:solidFill>
                  <a:srgbClr val="000000"/>
                </a:solidFill>
                <a:latin typeface="Times New Roman"/>
                <a:ea typeface="MS PGothic"/>
              </a:rPr>
              <a:t>Source Code                                      Stimulator</a:t>
            </a:r>
            <a:endParaRPr/>
          </a:p>
        </p:txBody>
      </p:sp>
      <p:pic>
        <p:nvPicPr>
          <p:cNvPr id="54" name="Picture 53"/>
          <p:cNvPicPr/>
          <p:nvPr/>
        </p:nvPicPr>
        <p:blipFill>
          <a:blip r:embed="rId5"/>
          <a:stretch>
            <a:fillRect/>
          </a:stretch>
        </p:blipFill>
        <p:spPr>
          <a:xfrm>
            <a:off x="38952000" y="24622560"/>
            <a:ext cx="11087640" cy="6841080"/>
          </a:xfrm>
          <a:prstGeom prst="rect">
            <a:avLst/>
          </a:prstGeom>
          <a:ln>
            <a:noFill/>
          </a:ln>
        </p:spPr>
      </p:pic>
      <p:pic>
        <p:nvPicPr>
          <p:cNvPr id="19" name="Picture 18"/>
          <p:cNvPicPr/>
          <p:nvPr/>
        </p:nvPicPr>
        <p:blipFill>
          <a:blip r:embed="rId3"/>
          <a:srcRect l="5418" t="6934" r="26052"/>
          <a:stretch>
            <a:fillRect/>
          </a:stretch>
        </p:blipFill>
        <p:spPr>
          <a:xfrm>
            <a:off x="12725400" y="11506200"/>
            <a:ext cx="11963400" cy="10744200"/>
          </a:xfrm>
          <a:prstGeom prst="rect">
            <a:avLst/>
          </a:prstGeom>
          <a:ln>
            <a:noFill/>
          </a:ln>
        </p:spPr>
      </p:pic>
      <p:pic>
        <p:nvPicPr>
          <p:cNvPr id="20" name="Picture 19"/>
          <p:cNvPicPr/>
          <p:nvPr/>
        </p:nvPicPr>
        <p:blipFill>
          <a:blip r:embed="rId4"/>
          <a:srcRect l="48321" t="5209"/>
          <a:stretch>
            <a:fillRect/>
          </a:stretch>
        </p:blipFill>
        <p:spPr>
          <a:xfrm>
            <a:off x="24765000" y="11582400"/>
            <a:ext cx="6814560" cy="10515600"/>
          </a:xfrm>
          <a:prstGeom prst="rect">
            <a:avLst/>
          </a:prstGeom>
          <a:ln>
            <a:noFill/>
          </a:ln>
        </p:spPr>
      </p:pic>
      <p:pic>
        <p:nvPicPr>
          <p:cNvPr id="21" name="Picture 20"/>
          <p:cNvPicPr/>
          <p:nvPr/>
        </p:nvPicPr>
        <p:blipFill>
          <a:blip r:embed="rId4"/>
          <a:srcRect l="6136" t="5209" r="51101"/>
          <a:stretch>
            <a:fillRect/>
          </a:stretch>
        </p:blipFill>
        <p:spPr>
          <a:xfrm>
            <a:off x="31851600" y="11582400"/>
            <a:ext cx="6096000" cy="10439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PresentationFormat>Custom</PresentationFormat>
  <Paragraphs>56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RaghavBhatnagar</cp:lastModifiedBy>
  <cp:revision>3</cp:revision>
  <dcterms:modified xsi:type="dcterms:W3CDTF">2014-12-11T05:23:44Z</dcterms:modified>
</cp:coreProperties>
</file>