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6" r:id="rId3"/>
    <p:sldId id="260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hi-I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8980-186D-417F-B7D9-F294E51A4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D96F4-2B87-40E1-BAC9-D131E9CEF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F91D-175F-4417-B47D-057BBFF8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88C2-9AF1-4B39-A663-75BE57A6177B}" type="datetimeFigureOut">
              <a:rPr lang="hi-IN" smtClean="0"/>
              <a:t>शनिवार, 24 माघ 1942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0A117-B025-4515-8FDC-29E0C2B0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F4999-4CCE-4851-B55D-CCE0E171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3515-F85E-4860-A946-62E7BD6BC9A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69522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42748-B334-41B7-AD0A-17216584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F0358-488F-4188-8058-F8FFBCF77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B4EC-9B6C-44D7-A72D-F48A60B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88C2-9AF1-4B39-A663-75BE57A6177B}" type="datetimeFigureOut">
              <a:rPr lang="hi-IN" smtClean="0"/>
              <a:t>शनिवार, 24 माघ 1942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AB715-98AB-45B6-A150-58819E57B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8FB87-946C-4225-99F9-EBC622C8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3515-F85E-4860-A946-62E7BD6BC9A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0351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D9231-BF31-4413-80FD-D4E86A11F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0A7A5-2E7B-4976-B35E-DF02409F5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4310-B2BB-4FAF-8E1E-EBDFE7D6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88C2-9AF1-4B39-A663-75BE57A6177B}" type="datetimeFigureOut">
              <a:rPr lang="hi-IN" smtClean="0"/>
              <a:t>शनिवार, 24 माघ 1942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864EF-3417-45B2-B8BC-34770487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D04B5-2E45-4A08-8C0F-5D9A2261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3515-F85E-4860-A946-62E7BD6BC9A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40168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3B4F-13C7-41F5-916B-360B4A27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D2C5-6F0C-411A-B9AC-CADEBDE3E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6D034-FFCE-46C8-BF37-33DF5786E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88C2-9AF1-4B39-A663-75BE57A6177B}" type="datetimeFigureOut">
              <a:rPr lang="hi-IN" smtClean="0"/>
              <a:t>शनिवार, 24 माघ 1942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E0BF-9ECE-4079-A0D9-13686473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48A82-F4A4-4C6E-86A6-8B208001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3515-F85E-4860-A946-62E7BD6BC9A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70706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FB8E-B8AF-4B18-B613-AF5489AA9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CBA1E-955E-4BF2-856C-7634B93E8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F1B56-998C-46CF-9B54-E0AC7CD2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88C2-9AF1-4B39-A663-75BE57A6177B}" type="datetimeFigureOut">
              <a:rPr lang="hi-IN" smtClean="0"/>
              <a:t>शनिवार, 24 माघ 1942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DB35-2C58-48D7-8BE8-6853AAAE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7243F-A9EA-4C37-8DF3-5ED47262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3515-F85E-4860-A946-62E7BD6BC9A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01614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C8C0-DD89-4714-85BD-7B47C1E8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D51C2-3DE5-4ED9-9B81-C13D36C37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D5479-D058-4C9F-9039-989D7676A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1FE80-6EDE-4E66-84F2-A2772AF5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88C2-9AF1-4B39-A663-75BE57A6177B}" type="datetimeFigureOut">
              <a:rPr lang="hi-IN" smtClean="0"/>
              <a:t>शनिवार, 24 माघ 1942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64CA2-1F1E-43FB-BD1D-6F7CB01C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08379-B3A1-4889-820E-5662B957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3515-F85E-4860-A946-62E7BD6BC9A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1199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C576-F3D3-4988-A5AF-263DC9B0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F0367-B0C4-4BAD-AF43-875B91EC6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6F7F5-9224-4039-A497-4E9125ADF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3F872-BBB9-4056-A62D-15C29BCFF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69895-1D77-4555-A6FC-C20E8CFA0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0E8BE-8F37-438F-94E3-521732E3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88C2-9AF1-4B39-A663-75BE57A6177B}" type="datetimeFigureOut">
              <a:rPr lang="hi-IN" smtClean="0"/>
              <a:t>शनिवार, 24 माघ 1942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41ABB-8799-4537-AD24-9B75D1541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76FBC-2F05-4D4D-BE8D-0D083852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3515-F85E-4860-A946-62E7BD6BC9A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81657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E7BC-473D-44F5-B8F8-F2A3E39E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FAEF2-DB20-4C11-ACE7-E7E8951E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88C2-9AF1-4B39-A663-75BE57A6177B}" type="datetimeFigureOut">
              <a:rPr lang="hi-IN" smtClean="0"/>
              <a:t>शनिवार, 24 माघ 1942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D82D5-DE65-4D44-A877-594A3362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B450C-2EB2-4BF6-B04B-86D3532F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3515-F85E-4860-A946-62E7BD6BC9A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778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1CCE71-61C1-41CE-911D-D37CAADC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88C2-9AF1-4B39-A663-75BE57A6177B}" type="datetimeFigureOut">
              <a:rPr lang="hi-IN" smtClean="0"/>
              <a:t>शनिवार, 24 माघ 1942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C88F1-1CDB-4554-BA42-DF749C49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FE3A7-1939-4265-9DBF-E9D48C29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3515-F85E-4860-A946-62E7BD6BC9A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11250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6ED3-02CE-4A1D-ABB9-CC37BBCB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2B7B9-E36B-4922-A126-5EC4A3170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4D9CB-2C01-47A2-B83F-2CE866142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92F01-2E26-4346-B9F6-F9B8FA01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88C2-9AF1-4B39-A663-75BE57A6177B}" type="datetimeFigureOut">
              <a:rPr lang="hi-IN" smtClean="0"/>
              <a:t>शनिवार, 24 माघ 1942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67C5D-F624-4536-BF6A-393E987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519A1-AAD4-43F7-B8BA-B182A57B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3515-F85E-4860-A946-62E7BD6BC9A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21653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ECF8-7A50-414E-BBA9-3D09BFD41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42FEF-DE58-4DE9-865E-D2D78308ED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59930-09F1-4238-8D07-D9296DD27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C61F6-4F86-45B0-B922-5D25984DD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88C2-9AF1-4B39-A663-75BE57A6177B}" type="datetimeFigureOut">
              <a:rPr lang="hi-IN" smtClean="0"/>
              <a:t>शनिवार, 24 माघ 1942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A32D2-8B90-4CDE-83B0-65006295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F80BC-7A5B-4555-A5E3-9F31FB95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13515-F85E-4860-A946-62E7BD6BC9A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57939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11080-5755-492F-82EC-7A559485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4497B-A2BA-4B34-A55A-A1D01BD61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51A64-225E-4D0F-89A1-A673CFEFB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088C2-9AF1-4B39-A663-75BE57A6177B}" type="datetimeFigureOut">
              <a:rPr lang="hi-IN" smtClean="0"/>
              <a:t>शनिवार, 24 माघ 1942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96161-5CC8-48E4-972D-FDE813427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2D3D1-0CE8-447D-BAF2-830322DA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13515-F85E-4860-A946-62E7BD6BC9AE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97774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i-I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icture containing building, resort&#10;&#10;Description automatically generated">
            <a:extLst>
              <a:ext uri="{FF2B5EF4-FFF2-40B4-BE49-F238E27FC236}">
                <a16:creationId xmlns:a16="http://schemas.microsoft.com/office/drawing/2014/main" id="{901ADE6E-7AE2-4CBF-A14B-F8B54B3EA8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7" r="6665" b="-2"/>
          <a:stretch/>
        </p:blipFill>
        <p:spPr>
          <a:xfrm>
            <a:off x="-1" y="190"/>
            <a:ext cx="8128855" cy="5291194"/>
          </a:xfrm>
          <a:prstGeom prst="rect">
            <a:avLst/>
          </a:prstGeom>
        </p:spPr>
      </p:pic>
      <p:sp>
        <p:nvSpPr>
          <p:cNvPr id="49" name="Rectangle 25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64" y="5282206"/>
            <a:ext cx="12192264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2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5282206"/>
            <a:ext cx="12191998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2EEAD-6732-45BA-AAC2-6C1A49F9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5635366"/>
            <a:ext cx="7091299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EDA of Hotel Bookings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5282206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picture containing grass, outdoor, tree, green&#10;&#10;Description automatically generated">
            <a:extLst>
              <a:ext uri="{FF2B5EF4-FFF2-40B4-BE49-F238E27FC236}">
                <a16:creationId xmlns:a16="http://schemas.microsoft.com/office/drawing/2014/main" id="{B702567E-361C-4FD3-A6BC-A4136138A9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3" r="28463" b="-1"/>
          <a:stretch/>
        </p:blipFill>
        <p:spPr>
          <a:xfrm>
            <a:off x="8128856" y="1"/>
            <a:ext cx="4063143" cy="529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02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50237-AC9C-41C8-B05C-CD7D9DE30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Which is the most popular accommodation type?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86DBD-31D2-437C-A462-18EB9DAA8205}"/>
              </a:ext>
            </a:extLst>
          </p:cNvPr>
          <p:cNvSpPr txBox="1"/>
          <p:nvPr/>
        </p:nvSpPr>
        <p:spPr>
          <a:xfrm>
            <a:off x="-1" y="6163024"/>
            <a:ext cx="12183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Couple (or 2 adults without children / babies) is the most popular accommodation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2D1E9C-E811-43FE-AAB2-A483AE11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138" y="1396588"/>
            <a:ext cx="6726336" cy="486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195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50237-AC9C-41C8-B05C-CD7D9DE30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98506" y="2001078"/>
            <a:ext cx="13702541" cy="385638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i="0" kern="1200" dirty="0">
                <a:solidFill>
                  <a:srgbClr val="0070C0"/>
                </a:solidFill>
                <a:effectLst/>
                <a:latin typeface="+mn-lt"/>
                <a:ea typeface="+mj-ea"/>
                <a:cs typeface="+mj-cs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28603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50237-AC9C-41C8-B05C-CD7D9DE30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b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 year recorded the highest &amp; lowest bookings?</a:t>
            </a:r>
            <a:b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Chart, pie chart&#10;&#10;Description automatically generated">
            <a:extLst>
              <a:ext uri="{FF2B5EF4-FFF2-40B4-BE49-F238E27FC236}">
                <a16:creationId xmlns:a16="http://schemas.microsoft.com/office/drawing/2014/main" id="{FE84FB20-E5BF-4BD5-8DCD-931C1A957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100" y="1533410"/>
            <a:ext cx="4997688" cy="4672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1A129E-34CA-456B-B9A4-7DCE2B8437A4}"/>
              </a:ext>
            </a:extLst>
          </p:cNvPr>
          <p:cNvSpPr txBox="1"/>
          <p:nvPr/>
        </p:nvSpPr>
        <p:spPr>
          <a:xfrm>
            <a:off x="152400" y="6206248"/>
            <a:ext cx="1188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Year 2016 recorded the highest bookings, while year 2015 recorded the lowest bookings across both the hotels</a:t>
            </a:r>
            <a:endParaRPr lang="hi-IN" sz="2000" b="1" dirty="0"/>
          </a:p>
        </p:txBody>
      </p:sp>
    </p:spTree>
    <p:extLst>
      <p:ext uri="{BB962C8B-B14F-4D97-AF65-F5344CB8AC3E}">
        <p14:creationId xmlns:p14="http://schemas.microsoft.com/office/powerpoint/2010/main" val="3951953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50237-AC9C-41C8-B05C-CD7D9DE30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Which hotel gets booked more frequently?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83170-B41E-4319-931B-9CEEEFB80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923" y="1449342"/>
            <a:ext cx="6310153" cy="4779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C86DBD-31D2-437C-A462-18EB9DAA8205}"/>
              </a:ext>
            </a:extLst>
          </p:cNvPr>
          <p:cNvSpPr txBox="1"/>
          <p:nvPr/>
        </p:nvSpPr>
        <p:spPr>
          <a:xfrm>
            <a:off x="1642496" y="6229284"/>
            <a:ext cx="9251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More than 60% of the population booked the City Hotel</a:t>
            </a:r>
            <a:endParaRPr lang="hi-IN" sz="2000" b="1" dirty="0"/>
          </a:p>
        </p:txBody>
      </p:sp>
    </p:spTree>
    <p:extLst>
      <p:ext uri="{BB962C8B-B14F-4D97-AF65-F5344CB8AC3E}">
        <p14:creationId xmlns:p14="http://schemas.microsoft.com/office/powerpoint/2010/main" val="150592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50237-AC9C-41C8-B05C-CD7D9DE30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Which </a:t>
            </a:r>
            <a:r>
              <a:rPr lang="en-US" sz="3200" dirty="0">
                <a:solidFill>
                  <a:srgbClr val="FFFFFF"/>
                </a:solidFill>
              </a:rPr>
              <a:t>are </a:t>
            </a:r>
            <a:r>
              <a:rPr lang="en-US" sz="320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 busiest &amp; idle months for the hotels?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86DBD-31D2-437C-A462-18EB9DAA8205}"/>
              </a:ext>
            </a:extLst>
          </p:cNvPr>
          <p:cNvSpPr txBox="1"/>
          <p:nvPr/>
        </p:nvSpPr>
        <p:spPr>
          <a:xfrm>
            <a:off x="-1" y="6229284"/>
            <a:ext cx="12183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Most bookings were made from July to August. The least bookings were made at the start and end of the year.</a:t>
            </a:r>
            <a:endParaRPr lang="hi-IN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2C8F4B-EE73-45E9-A496-60937C37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8303"/>
            <a:ext cx="12183642" cy="444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71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50237-AC9C-41C8-B05C-CD7D9DE30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Which month has the highest number of cancelations?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86DBD-31D2-437C-A462-18EB9DAA8205}"/>
              </a:ext>
            </a:extLst>
          </p:cNvPr>
          <p:cNvSpPr txBox="1"/>
          <p:nvPr/>
        </p:nvSpPr>
        <p:spPr>
          <a:xfrm>
            <a:off x="-1" y="6229284"/>
            <a:ext cx="12183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For the City hotel the relative number of cancelations is around 40 % throughout the year and for the</a:t>
            </a:r>
          </a:p>
          <a:p>
            <a:pPr algn="ctr"/>
            <a:r>
              <a:rPr lang="en-US" sz="2000" b="1" dirty="0"/>
              <a:t> Resort hotel it is highest in the summer and lowest during the winter.</a:t>
            </a:r>
            <a:endParaRPr lang="hi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294F6-9029-4568-A5AB-E858B4A5F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960" y="1396588"/>
            <a:ext cx="7127806" cy="485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5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50237-AC9C-41C8-B05C-CD7D9DE30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Which country makes the highest &amp; lowest bookings?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86DBD-31D2-437C-A462-18EB9DAA8205}"/>
              </a:ext>
            </a:extLst>
          </p:cNvPr>
          <p:cNvSpPr txBox="1"/>
          <p:nvPr/>
        </p:nvSpPr>
        <p:spPr>
          <a:xfrm>
            <a:off x="-1" y="6229284"/>
            <a:ext cx="12183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i-IN"/>
            </a:defPPr>
            <a:lvl1pPr algn="ctr">
              <a:defRPr sz="2000" b="1"/>
            </a:lvl1pPr>
          </a:lstStyle>
          <a:p>
            <a:r>
              <a:rPr lang="en-US" dirty="0"/>
              <a:t>Portugal, UK, France, Spain and Germany are the top countries from most guests come, more than 80% come from these 5 countries while least guests come from United States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F1D01-209D-4FAB-9638-1A6921AC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26" y="1396588"/>
            <a:ext cx="9897718" cy="487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6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50237-AC9C-41C8-B05C-CD7D9DE30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Which Market Segment makes the highest &amp; lowest bookings?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86DBD-31D2-437C-A462-18EB9DAA8205}"/>
              </a:ext>
            </a:extLst>
          </p:cNvPr>
          <p:cNvSpPr txBox="1"/>
          <p:nvPr/>
        </p:nvSpPr>
        <p:spPr>
          <a:xfrm>
            <a:off x="-1" y="6229284"/>
            <a:ext cx="12183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Majority of the bookings are made through Online TA (47.3%) while lowest share of bookings come from the Aviation segment</a:t>
            </a:r>
            <a:endParaRPr lang="hi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A3E7C-8377-47F5-B138-2578A48DD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06" y="1461232"/>
            <a:ext cx="7710651" cy="474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96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50237-AC9C-41C8-B05C-CD7D9DE30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solidFill>
                  <a:srgbClr val="FFFFFF"/>
                </a:solidFill>
              </a:rPr>
              <a:t>What is the avg price per room per night paid by both hotel’s guests?</a:t>
            </a:r>
            <a:endParaRPr lang="en-US" sz="3200" i="0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86DBD-31D2-437C-A462-18EB9DAA8205}"/>
              </a:ext>
            </a:extLst>
          </p:cNvPr>
          <p:cNvSpPr txBox="1"/>
          <p:nvPr/>
        </p:nvSpPr>
        <p:spPr>
          <a:xfrm>
            <a:off x="-1" y="6163024"/>
            <a:ext cx="12183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Avg. price per room per night for City Hotel = 48 €</a:t>
            </a:r>
          </a:p>
          <a:p>
            <a:pPr algn="ctr"/>
            <a:r>
              <a:rPr lang="en-US" sz="2000" b="1" dirty="0"/>
              <a:t>Avg. price per room per night for Resort Hotel = 59 €</a:t>
            </a:r>
          </a:p>
          <a:p>
            <a:pPr algn="ctr"/>
            <a:endParaRPr lang="hi-IN" sz="2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6AA195-5D7F-4A59-A752-5CE5C84C9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21" y="1396588"/>
            <a:ext cx="7150583" cy="483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7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50237-AC9C-41C8-B05C-CD7D9DE30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How </a:t>
            </a:r>
            <a:r>
              <a:rPr lang="en-US" sz="3200" dirty="0">
                <a:solidFill>
                  <a:srgbClr val="FFFFFF"/>
                </a:solidFill>
              </a:rPr>
              <a:t>does </a:t>
            </a:r>
            <a:r>
              <a:rPr lang="en-US" sz="3200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 price per night vary over the year</a:t>
            </a:r>
            <a:r>
              <a:rPr lang="en-US" sz="3200" dirty="0">
                <a:solidFill>
                  <a:srgbClr val="FFFFFF"/>
                </a:solidFill>
              </a:rPr>
              <a:t> for both hotels?</a:t>
            </a:r>
            <a:endParaRPr lang="en-US" sz="3200" i="0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C86DBD-31D2-437C-A462-18EB9DAA8205}"/>
              </a:ext>
            </a:extLst>
          </p:cNvPr>
          <p:cNvSpPr txBox="1"/>
          <p:nvPr/>
        </p:nvSpPr>
        <p:spPr>
          <a:xfrm>
            <a:off x="-1" y="6163024"/>
            <a:ext cx="12183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Prices in the Resort hotel are much higher during the summer while</a:t>
            </a:r>
          </a:p>
          <a:p>
            <a:pPr algn="ctr"/>
            <a:r>
              <a:rPr lang="en-US" sz="2000" b="1" dirty="0"/>
              <a:t>The price of the city hotel varies less and is most expensive during spring and autumn seasons</a:t>
            </a:r>
            <a:endParaRPr lang="hi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70245-6EC2-47A2-BA7C-1ECEB2810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945" y="1396588"/>
            <a:ext cx="6657768" cy="4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9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Widescreen</PresentationFormat>
  <Paragraphs>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EDA of Hotel Bookings</vt:lpstr>
      <vt:lpstr> Which year recorded the highest &amp; lowest bookings? </vt:lpstr>
      <vt:lpstr>Which hotel gets booked more frequently?</vt:lpstr>
      <vt:lpstr>Which are the busiest &amp; idle months for the hotels?</vt:lpstr>
      <vt:lpstr>Which month has the highest number of cancelations?</vt:lpstr>
      <vt:lpstr>Which country makes the highest &amp; lowest bookings?</vt:lpstr>
      <vt:lpstr>Which Market Segment makes the highest &amp; lowest bookings?</vt:lpstr>
      <vt:lpstr>What is the avg price per room per night paid by both hotel’s guests?</vt:lpstr>
      <vt:lpstr>How does the price per night vary over the year for both hotels?</vt:lpstr>
      <vt:lpstr>Which is the most popular accommodation type?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of Hotel Bookings</dc:title>
  <dc:creator>Supriya Verma</dc:creator>
  <cp:lastModifiedBy>Supriya Verma</cp:lastModifiedBy>
  <cp:revision>1</cp:revision>
  <dcterms:created xsi:type="dcterms:W3CDTF">2021-02-13T12:58:26Z</dcterms:created>
  <dcterms:modified xsi:type="dcterms:W3CDTF">2021-02-13T12:58:38Z</dcterms:modified>
</cp:coreProperties>
</file>