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10" d="100"/>
          <a:sy n="10" d="100"/>
        </p:scale>
        <p:origin x="3230" y="1037"/>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5/11/2018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39588"/>
            <a:ext cx="219456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chemeClr val="accent3">
                    <a:lumMod val="20000"/>
                    <a:lumOff val="80000"/>
                  </a:schemeClr>
                </a:solidFill>
                <a:latin typeface="+mn-lt"/>
              </a:rPr>
              <a:t>Principal component analysis for predicting defoliation over the Scituate area, RI</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Supria Paul, PhD.</a:t>
            </a:r>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a:t>
            </a:r>
            <a:r>
              <a:rPr lang="en-US" sz="4000" dirty="0" smtClean="0">
                <a:solidFill>
                  <a:schemeClr val="accent3">
                    <a:lumMod val="20000"/>
                    <a:lumOff val="80000"/>
                  </a:schemeClr>
                </a:solidFill>
                <a:latin typeface="+mn-lt"/>
              </a:rPr>
              <a:t>of Rhode Island</a:t>
            </a:r>
            <a:endParaRPr lang="en-US" sz="4000" dirty="0">
              <a:solidFill>
                <a:schemeClr val="accent3">
                  <a:lumMod val="20000"/>
                  <a:lumOff val="80000"/>
                </a:schemeClr>
              </a:solidFill>
              <a:latin typeface="+mn-lt"/>
            </a:endParaRPr>
          </a:p>
        </p:txBody>
      </p:sp>
      <p:sp>
        <p:nvSpPr>
          <p:cNvPr id="24" name="TextBox 23"/>
          <p:cNvSpPr txBox="1"/>
          <p:nvPr/>
        </p:nvSpPr>
        <p:spPr>
          <a:xfrm>
            <a:off x="1280160" y="30038039"/>
            <a:ext cx="4306219"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smtClean="0"/>
              <a:t>&lt;Supria Paul&gt;</a:t>
            </a:r>
            <a:endParaRPr lang="en-US" sz="2800" dirty="0"/>
          </a:p>
          <a:p>
            <a:r>
              <a:rPr lang="en-US" sz="2800" dirty="0" smtClean="0"/>
              <a:t>&lt;University of Rhode Island&gt;</a:t>
            </a:r>
            <a:endParaRPr lang="en-US" sz="2800" dirty="0"/>
          </a:p>
          <a:p>
            <a:r>
              <a:rPr lang="en-US" sz="2800" dirty="0" smtClean="0"/>
              <a:t>Email: supria_paul@uri.edu</a:t>
            </a:r>
            <a:endParaRPr lang="en-US" sz="2800" dirty="0"/>
          </a:p>
          <a:p>
            <a:r>
              <a:rPr lang="en-US" sz="2800" dirty="0"/>
              <a:t>Website:</a:t>
            </a:r>
          </a:p>
          <a:p>
            <a:r>
              <a:rPr lang="en-US" sz="2800" dirty="0"/>
              <a:t>Phone</a:t>
            </a:r>
            <a:r>
              <a:rPr lang="en-US" sz="2800" dirty="0" smtClean="0"/>
              <a:t>: 347-265-4891</a:t>
            </a:r>
            <a:endParaRPr lang="en-US" sz="2800" dirty="0"/>
          </a:p>
        </p:txBody>
      </p:sp>
      <p:sp>
        <p:nvSpPr>
          <p:cNvPr id="25" name="TextBox 24"/>
          <p:cNvSpPr txBox="1"/>
          <p:nvPr/>
        </p:nvSpPr>
        <p:spPr>
          <a:xfrm>
            <a:off x="128016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6459200" y="30038039"/>
            <a:ext cx="16383000" cy="2118361"/>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err="1" smtClean="0"/>
              <a:t>EcoRI</a:t>
            </a:r>
            <a:r>
              <a:rPr lang="en-US" sz="1400" dirty="0" smtClean="0"/>
              <a:t> </a:t>
            </a:r>
            <a:r>
              <a:rPr lang="en-US" sz="1400" dirty="0"/>
              <a:t>News (2016, June 29) What Impact is All This Caterpillar Poop Having on Forest Floors? Accessed July 13, 2016. </a:t>
            </a:r>
            <a:endParaRPr lang="en-US" sz="1400" dirty="0" smtClean="0"/>
          </a:p>
          <a:p>
            <a:pPr marL="342842" indent="-342842">
              <a:buFont typeface="+mj-lt"/>
              <a:buAutoNum type="arabicPeriod"/>
            </a:pPr>
            <a:r>
              <a:rPr lang="en-US" sz="1400" dirty="0" smtClean="0"/>
              <a:t>de </a:t>
            </a:r>
            <a:r>
              <a:rPr lang="en-US" sz="1400" dirty="0" err="1"/>
              <a:t>Beurs</a:t>
            </a:r>
            <a:r>
              <a:rPr lang="en-US" sz="1400" dirty="0"/>
              <a:t>, K.M. &amp; </a:t>
            </a:r>
            <a:r>
              <a:rPr lang="en-US" sz="1400" dirty="0" err="1"/>
              <a:t>Towsend</a:t>
            </a:r>
            <a:r>
              <a:rPr lang="en-US" sz="1400" dirty="0"/>
              <a:t>, P.A. (2008, October 15) Estimating the effect of gypsy moth defoliation using </a:t>
            </a:r>
            <a:r>
              <a:rPr lang="en-US" sz="1400" dirty="0" err="1"/>
              <a:t>MODIS.Remote</a:t>
            </a:r>
            <a:r>
              <a:rPr lang="en-US" sz="1400" dirty="0"/>
              <a:t> Sensing Environment, 112 (10), 3983-3990. </a:t>
            </a:r>
            <a:endParaRPr lang="en-US" sz="1400" dirty="0"/>
          </a:p>
          <a:p>
            <a:pPr marL="342842" indent="-342842">
              <a:buFont typeface="+mj-lt"/>
              <a:buAutoNum type="arabicPeriod"/>
            </a:pPr>
            <a:r>
              <a:rPr lang="en-US" sz="1400" dirty="0" err="1" smtClean="0"/>
              <a:t>ForWarn</a:t>
            </a:r>
            <a:r>
              <a:rPr lang="en-US" sz="1400" dirty="0" smtClean="0"/>
              <a:t> </a:t>
            </a:r>
            <a:r>
              <a:rPr lang="en-US" sz="1400" dirty="0"/>
              <a:t>(2016, August 10) Monitoring the state of Rhode Island’s forests. Accessed September 26, 2016.</a:t>
            </a:r>
            <a:endParaRPr lang="en-US" sz="1400" dirty="0"/>
          </a:p>
          <a:p>
            <a:pPr marL="342842" indent="-342842">
              <a:buFont typeface="+mj-lt"/>
              <a:buAutoNum type="arabicPeriod"/>
            </a:pPr>
            <a:r>
              <a:rPr lang="en-US" sz="1400" dirty="0" smtClean="0"/>
              <a:t>Spruce</a:t>
            </a:r>
            <a:r>
              <a:rPr lang="en-US" sz="1400" dirty="0"/>
              <a:t>, J. et al. (2011, February 15) Assessment of MODIS NDVI time series data products for detecting forest defoliation by gypsy moth outbreaks. Remote Sensing Environment, 2 (115), 427-437.</a:t>
            </a:r>
            <a:endParaRPr lang="en-US" sz="1400" dirty="0"/>
          </a:p>
          <a:p>
            <a:pPr marL="342842" indent="-342842">
              <a:buFont typeface="+mj-lt"/>
              <a:buAutoNum type="arabicPeriod"/>
            </a:pPr>
            <a:r>
              <a:rPr lang="en-US" sz="1400" dirty="0" err="1"/>
              <a:t>Wold</a:t>
            </a:r>
            <a:r>
              <a:rPr lang="en-US" sz="1400" dirty="0"/>
              <a:t>, S., </a:t>
            </a:r>
            <a:r>
              <a:rPr lang="en-US" sz="1400" dirty="0" err="1"/>
              <a:t>Esbensen</a:t>
            </a:r>
            <a:r>
              <a:rPr lang="en-US" sz="1400" dirty="0"/>
              <a:t>, K., &amp; </a:t>
            </a:r>
            <a:r>
              <a:rPr lang="en-US" sz="1400" dirty="0" err="1"/>
              <a:t>Geladi</a:t>
            </a:r>
            <a:r>
              <a:rPr lang="en-US" sz="1400" dirty="0"/>
              <a:t>, P. (1987). Principal component analysis. </a:t>
            </a:r>
            <a:r>
              <a:rPr lang="en-US" sz="1400" dirty="0" err="1"/>
              <a:t>Chemometrics</a:t>
            </a:r>
            <a:r>
              <a:rPr lang="en-US" sz="1400" dirty="0"/>
              <a:t> and intelligent laboratory systems, 2(1-3), 37-52. </a:t>
            </a:r>
            <a:endParaRPr lang="en-US" sz="1400" dirty="0"/>
          </a:p>
          <a:p>
            <a:pPr marL="342842" indent="-342842">
              <a:buFont typeface="+mj-lt"/>
              <a:buAutoNum type="arabicPeriod"/>
            </a:pPr>
            <a:r>
              <a:rPr lang="en-US" sz="1400" dirty="0"/>
              <a:t> </a:t>
            </a:r>
            <a:r>
              <a:rPr lang="en-US" sz="1400" dirty="0" err="1" smtClean="0"/>
              <a:t>Takepart</a:t>
            </a:r>
            <a:r>
              <a:rPr lang="en-US" sz="1400" dirty="0" smtClean="0"/>
              <a:t> </a:t>
            </a:r>
            <a:r>
              <a:rPr lang="en-US" sz="1400" dirty="0"/>
              <a:t>(2016, July 11) Gypsy Moths Are Destroying Forests as the Climate Dries. Accessed July 13, 2016.</a:t>
            </a:r>
          </a:p>
          <a:p>
            <a:pPr marL="342842" indent="-342842">
              <a:buFont typeface="+mj-lt"/>
              <a:buAutoNum type="arabicPeriod"/>
            </a:pPr>
            <a:r>
              <a:rPr lang="en-US" sz="1400" dirty="0" smtClean="0"/>
              <a:t>The </a:t>
            </a:r>
            <a:r>
              <a:rPr lang="en-US" sz="1400" dirty="0"/>
              <a:t>Washington Post (2016, July 7) Northeast battles gypsy moths, an insect plague stripping trees bare and delaying airplanes. Accessed July 13, 2016.</a:t>
            </a:r>
          </a:p>
          <a:p>
            <a:pPr marL="342842" indent="-342842">
              <a:buFont typeface="+mj-lt"/>
              <a:buAutoNum type="arabicPeriod"/>
            </a:pPr>
            <a:r>
              <a:rPr lang="en-US" sz="1400" dirty="0" smtClean="0"/>
              <a:t>University </a:t>
            </a:r>
            <a:r>
              <a:rPr lang="en-US" sz="1400" dirty="0"/>
              <a:t>of Wisconsin-Madison CIMSS Satellite Blog (2016, June 26) Gypsy moth defoliation in parts of New England. Accessed July 13, 2016.</a:t>
            </a:r>
          </a:p>
          <a:p>
            <a:pPr marL="342842" indent="-342842">
              <a:buFont typeface="+mj-lt"/>
              <a:buAutoNum type="arabicPeriod"/>
            </a:pPr>
            <a:r>
              <a:rPr lang="en-US" sz="1400" dirty="0" smtClean="0"/>
              <a:t>U.S</a:t>
            </a:r>
            <a:r>
              <a:rPr lang="en-US" sz="1400" dirty="0"/>
              <a:t>. Forest Service (2003, October 29) Gypsy Moth in North America. Accessed July 13, 2016.</a:t>
            </a:r>
          </a:p>
          <a:p>
            <a:r>
              <a:rPr lang="en-US" sz="1400" dirty="0" smtClean="0"/>
              <a:t>    </a:t>
            </a:r>
            <a:endParaRPr lang="en-US" sz="1400" dirty="0"/>
          </a:p>
          <a:p>
            <a:pPr marL="342842" indent="-342842">
              <a:buFont typeface="+mj-lt"/>
              <a:buAutoNum type="arabicPeriod"/>
            </a:pPr>
            <a:endParaRPr lang="en-US" sz="1400" dirty="0"/>
          </a:p>
        </p:txBody>
      </p:sp>
      <p:sp>
        <p:nvSpPr>
          <p:cNvPr id="27" name="TextBox 26"/>
          <p:cNvSpPr txBox="1"/>
          <p:nvPr/>
        </p:nvSpPr>
        <p:spPr>
          <a:xfrm>
            <a:off x="16521394" y="29215084"/>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631591"/>
            <a:ext cx="9692640" cy="458582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a:latin typeface="Calibri" pitchFamily="34" charset="0"/>
              </a:rPr>
              <a:t>The gypsy moth, Lymantria dispar Linnaeus, is one of the most notorious pests of deciduous trees in the Eastern United States. These pests are responsible to alter the forest landcover in certain month. They are defoliated close to a million or more forested acres each year since 1980. It has reported that 12.9 million acres were defoliated in 1981. This is an area larger than Rhode Island, Massachusetts, and Connecticut combined. When trees are visibly defoliated during periods of infestation, gypsy moth larvae crawl up and down walls, across roads, over outdoor furniture, and even inside homes. </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Introduction</a:t>
            </a:r>
            <a:endParaRPr lang="en-US" sz="4400" b="1" dirty="0">
              <a:solidFill>
                <a:schemeClr val="accent3">
                  <a:lumMod val="20000"/>
                  <a:lumOff val="80000"/>
                </a:schemeClr>
              </a:solidFill>
            </a:endParaRPr>
          </a:p>
        </p:txBody>
      </p:sp>
      <p:sp>
        <p:nvSpPr>
          <p:cNvPr id="33" name="Rectangle 32"/>
          <p:cNvSpPr/>
          <p:nvPr/>
        </p:nvSpPr>
        <p:spPr>
          <a:xfrm>
            <a:off x="1280160" y="14204091"/>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endParaRPr lang="en-US" sz="4400" b="1" dirty="0">
              <a:solidFill>
                <a:schemeClr val="accent3">
                  <a:lumMod val="20000"/>
                  <a:lumOff val="80000"/>
                </a:schemeClr>
              </a:solidFill>
            </a:endParaRP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Results</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1981459" y="21659866"/>
            <a:ext cx="9793942" cy="630937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Wingdings" panose="05000000000000000000" pitchFamily="2" charset="2"/>
              <a:buChar char="q"/>
            </a:pPr>
            <a:r>
              <a:rPr lang="en-US" sz="2800" dirty="0" smtClean="0">
                <a:latin typeface="Calibri" pitchFamily="34" charset="0"/>
              </a:rPr>
              <a:t>It is very difficult to assess which parameters have more influences on the defoliation. Normally, single regression or multi-regression model have conducted for evaluating the relationship.</a:t>
            </a:r>
            <a:endParaRPr lang="en-US" sz="2800" dirty="0">
              <a:latin typeface="Calibri" pitchFamily="34" charset="0"/>
            </a:endParaRPr>
          </a:p>
          <a:p>
            <a:pPr marL="457200" indent="-457200" eaLnBrk="1" hangingPunct="1">
              <a:buFont typeface="Wingdings" panose="05000000000000000000" pitchFamily="2" charset="2"/>
              <a:buChar char="q"/>
            </a:pPr>
            <a:endParaRPr lang="en-US" sz="2800" dirty="0">
              <a:latin typeface="Calibri" pitchFamily="34" charset="0"/>
            </a:endParaRPr>
          </a:p>
          <a:p>
            <a:pPr marL="457200" indent="-457200" eaLnBrk="1" hangingPunct="1">
              <a:buFont typeface="Wingdings" panose="05000000000000000000" pitchFamily="2" charset="2"/>
              <a:buChar char="q"/>
            </a:pPr>
            <a:r>
              <a:rPr lang="en-US" sz="2800" dirty="0" smtClean="0">
                <a:latin typeface="Calibri" pitchFamily="34" charset="0"/>
              </a:rPr>
              <a:t>In this studies, I consider six variables to assess defoliation but not doing multi-regression model. I am looking the combined effects on defoliation.</a:t>
            </a:r>
            <a:endParaRPr lang="en-US" sz="2800" dirty="0">
              <a:latin typeface="Calibri" pitchFamily="34" charset="0"/>
            </a:endParaRPr>
          </a:p>
          <a:p>
            <a:pPr marL="457200" indent="-457200" eaLnBrk="1" hangingPunct="1">
              <a:buFont typeface="Wingdings" panose="05000000000000000000" pitchFamily="2" charset="2"/>
              <a:buChar char="q"/>
            </a:pPr>
            <a:endParaRPr lang="en-US" sz="2800" dirty="0">
              <a:latin typeface="Calibri" pitchFamily="34" charset="0"/>
            </a:endParaRPr>
          </a:p>
          <a:p>
            <a:pPr marL="457200" indent="-457200" eaLnBrk="1" hangingPunct="1">
              <a:buFont typeface="Wingdings" panose="05000000000000000000" pitchFamily="2" charset="2"/>
              <a:buChar char="q"/>
            </a:pPr>
            <a:r>
              <a:rPr lang="en-US" sz="2800" dirty="0" smtClean="0">
                <a:latin typeface="Calibri" pitchFamily="34" charset="0"/>
              </a:rPr>
              <a:t>Therefore, I used Principle component analysis to assess this relationship two ways just one month and whole month combination.</a:t>
            </a:r>
            <a:endParaRPr lang="en-US" sz="2800" dirty="0">
              <a:latin typeface="Calibri" pitchFamily="34" charset="0"/>
            </a:endParaRPr>
          </a:p>
          <a:p>
            <a:pPr marL="457200" indent="-457200" eaLnBrk="1" hangingPunct="1">
              <a:buFont typeface="Wingdings" panose="05000000000000000000" pitchFamily="2" charset="2"/>
              <a:buChar char="q"/>
            </a:pPr>
            <a:r>
              <a:rPr lang="en-US" sz="2800" dirty="0" smtClean="0">
                <a:latin typeface="Calibri" pitchFamily="34" charset="0"/>
              </a:rPr>
              <a:t>It has found that whole month combination  have higher co-relation with defoliation.</a:t>
            </a:r>
            <a:endParaRPr lang="en-US" sz="2800" dirty="0">
              <a:latin typeface="Calibri" pitchFamily="34" charset="0"/>
            </a:endParaRP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2856"/>
            <a:ext cx="6698905" cy="37694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023" y="15791935"/>
            <a:ext cx="4811298" cy="29720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11187" y="6000750"/>
            <a:ext cx="9051221" cy="535530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19397" y="11822452"/>
            <a:ext cx="9079606" cy="5372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96798" y="17117579"/>
            <a:ext cx="9175503" cy="596302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0125" y="22851707"/>
            <a:ext cx="8882176" cy="5772398"/>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3404336872"/>
              </p:ext>
            </p:extLst>
          </p:nvPr>
        </p:nvGraphicFramePr>
        <p:xfrm>
          <a:off x="21640799" y="4780273"/>
          <a:ext cx="10033300" cy="4175760"/>
        </p:xfrm>
        <a:graphic>
          <a:graphicData uri="http://schemas.openxmlformats.org/drawingml/2006/table">
            <a:tbl>
              <a:tblPr firstRow="1" bandRow="1">
                <a:tableStyleId>{5C22544A-7EE6-4342-B048-85BDC9FD1C3A}</a:tableStyleId>
              </a:tblPr>
              <a:tblGrid>
                <a:gridCol w="5016650">
                  <a:extLst>
                    <a:ext uri="{9D8B030D-6E8A-4147-A177-3AD203B41FA5}">
                      <a16:colId xmlns:a16="http://schemas.microsoft.com/office/drawing/2014/main" val="3412087919"/>
                    </a:ext>
                  </a:extLst>
                </a:gridCol>
                <a:gridCol w="5016650">
                  <a:extLst>
                    <a:ext uri="{9D8B030D-6E8A-4147-A177-3AD203B41FA5}">
                      <a16:colId xmlns:a16="http://schemas.microsoft.com/office/drawing/2014/main" val="2501605977"/>
                    </a:ext>
                  </a:extLst>
                </a:gridCol>
              </a:tblGrid>
              <a:tr h="997263">
                <a:tc>
                  <a:txBody>
                    <a:bodyPr/>
                    <a:lstStyle/>
                    <a:p>
                      <a:r>
                        <a:rPr lang="en-US" dirty="0" smtClean="0"/>
                        <a:t>Comparison </a:t>
                      </a:r>
                      <a:endParaRPr lang="en-US" dirty="0"/>
                    </a:p>
                  </a:txBody>
                  <a:tcPr/>
                </a:tc>
                <a:tc>
                  <a:txBody>
                    <a:bodyPr/>
                    <a:lstStyle/>
                    <a:p>
                      <a:r>
                        <a:rPr lang="en-US" dirty="0" smtClean="0"/>
                        <a:t>R-squared</a:t>
                      </a:r>
                      <a:endParaRPr lang="en-US" dirty="0"/>
                    </a:p>
                  </a:txBody>
                  <a:tcPr/>
                </a:tc>
                <a:extLst>
                  <a:ext uri="{0D108BD9-81ED-4DB2-BD59-A6C34878D82A}">
                    <a16:rowId xmlns:a16="http://schemas.microsoft.com/office/drawing/2014/main" val="2863342619"/>
                  </a:ext>
                </a:extLst>
              </a:tr>
              <a:tr h="1724936">
                <a:tc>
                  <a:txBody>
                    <a:bodyPr/>
                    <a:lstStyle/>
                    <a:p>
                      <a:r>
                        <a:rPr lang="en-US" dirty="0" smtClean="0"/>
                        <a:t>Only May</a:t>
                      </a:r>
                      <a:r>
                        <a:rPr lang="en-US" baseline="0" dirty="0" smtClean="0"/>
                        <a:t> month</a:t>
                      </a:r>
                      <a:endParaRPr lang="en-US" dirty="0"/>
                    </a:p>
                  </a:txBody>
                  <a:tcPr/>
                </a:tc>
                <a:tc>
                  <a:txBody>
                    <a:bodyPr/>
                    <a:lstStyle/>
                    <a:p>
                      <a:r>
                        <a:rPr lang="en-US" dirty="0" smtClean="0"/>
                        <a:t>0.116</a:t>
                      </a:r>
                      <a:endParaRPr lang="en-US" dirty="0"/>
                    </a:p>
                  </a:txBody>
                  <a:tcPr/>
                </a:tc>
                <a:extLst>
                  <a:ext uri="{0D108BD9-81ED-4DB2-BD59-A6C34878D82A}">
                    <a16:rowId xmlns:a16="http://schemas.microsoft.com/office/drawing/2014/main" val="3463969212"/>
                  </a:ext>
                </a:extLst>
              </a:tr>
              <a:tr h="997263">
                <a:tc>
                  <a:txBody>
                    <a:bodyPr/>
                    <a:lstStyle/>
                    <a:p>
                      <a:r>
                        <a:rPr lang="en-US" dirty="0" smtClean="0"/>
                        <a:t>Whole</a:t>
                      </a:r>
                      <a:r>
                        <a:rPr lang="en-US" baseline="0" dirty="0" smtClean="0"/>
                        <a:t> years</a:t>
                      </a:r>
                      <a:endParaRPr lang="en-US" dirty="0"/>
                    </a:p>
                  </a:txBody>
                  <a:tcPr/>
                </a:tc>
                <a:tc>
                  <a:txBody>
                    <a:bodyPr/>
                    <a:lstStyle/>
                    <a:p>
                      <a:r>
                        <a:rPr lang="en-US" dirty="0" smtClean="0"/>
                        <a:t>0.612</a:t>
                      </a:r>
                      <a:endParaRPr lang="en-US" dirty="0"/>
                    </a:p>
                  </a:txBody>
                  <a:tcPr/>
                </a:tc>
                <a:extLst>
                  <a:ext uri="{0D108BD9-81ED-4DB2-BD59-A6C34878D82A}">
                    <a16:rowId xmlns:a16="http://schemas.microsoft.com/office/drawing/2014/main" val="3180546168"/>
                  </a:ext>
                </a:extLst>
              </a:tr>
            </a:tbl>
          </a:graphicData>
        </a:graphic>
      </p:graphicFrame>
      <p:sp>
        <p:nvSpPr>
          <p:cNvPr id="17" name="AutoShape 6" descr="Image result for university of rhode island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8"/>
          <a:stretch>
            <a:fillRect/>
          </a:stretch>
        </p:blipFill>
        <p:spPr>
          <a:xfrm>
            <a:off x="0" y="-76875"/>
            <a:ext cx="3962400" cy="3962400"/>
          </a:xfrm>
          <a:prstGeom prst="rect">
            <a:avLst/>
          </a:prstGeom>
        </p:spPr>
      </p:pic>
      <p:pic>
        <p:nvPicPr>
          <p:cNvPr id="19" name="Picture 18"/>
          <p:cNvPicPr>
            <a:picLocks noChangeAspect="1"/>
          </p:cNvPicPr>
          <p:nvPr/>
        </p:nvPicPr>
        <p:blipFill>
          <a:blip r:embed="rId9"/>
          <a:stretch>
            <a:fillRect/>
          </a:stretch>
        </p:blipFill>
        <p:spPr>
          <a:xfrm>
            <a:off x="29832300" y="73216"/>
            <a:ext cx="2971800" cy="3812309"/>
          </a:xfrm>
          <a:prstGeom prst="rect">
            <a:avLst/>
          </a:prstGeom>
        </p:spPr>
      </p:pic>
      <p:pic>
        <p:nvPicPr>
          <p:cNvPr id="20" name="Picture 19"/>
          <p:cNvPicPr>
            <a:picLocks noChangeAspect="1"/>
          </p:cNvPicPr>
          <p:nvPr/>
        </p:nvPicPr>
        <p:blipFill>
          <a:blip r:embed="rId10"/>
          <a:stretch>
            <a:fillRect/>
          </a:stretch>
        </p:blipFill>
        <p:spPr>
          <a:xfrm>
            <a:off x="1280160" y="10326713"/>
            <a:ext cx="5027822" cy="3768079"/>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2597406508"/>
              </p:ext>
            </p:extLst>
          </p:nvPr>
        </p:nvGraphicFramePr>
        <p:xfrm>
          <a:off x="1261876" y="19595297"/>
          <a:ext cx="10657521" cy="8668903"/>
        </p:xfrm>
        <a:graphic>
          <a:graphicData uri="http://schemas.openxmlformats.org/drawingml/2006/table">
            <a:tbl>
              <a:tblPr firstRow="1" bandRow="1">
                <a:tableStyleId>{5C22544A-7EE6-4342-B048-85BDC9FD1C3A}</a:tableStyleId>
              </a:tblPr>
              <a:tblGrid>
                <a:gridCol w="4063179">
                  <a:extLst>
                    <a:ext uri="{9D8B030D-6E8A-4147-A177-3AD203B41FA5}">
                      <a16:colId xmlns:a16="http://schemas.microsoft.com/office/drawing/2014/main" val="3549500070"/>
                    </a:ext>
                  </a:extLst>
                </a:gridCol>
                <a:gridCol w="6594342">
                  <a:extLst>
                    <a:ext uri="{9D8B030D-6E8A-4147-A177-3AD203B41FA5}">
                      <a16:colId xmlns:a16="http://schemas.microsoft.com/office/drawing/2014/main" val="1222150542"/>
                    </a:ext>
                  </a:extLst>
                </a:gridCol>
              </a:tblGrid>
              <a:tr h="658091">
                <a:tc>
                  <a:txBody>
                    <a:bodyPr/>
                    <a:lstStyle/>
                    <a:p>
                      <a:r>
                        <a:rPr lang="en-US" sz="1800" dirty="0" smtClean="0"/>
                        <a:t>Variables</a:t>
                      </a:r>
                      <a:endParaRPr lang="en-US" sz="1800" dirty="0"/>
                    </a:p>
                  </a:txBody>
                  <a:tcPr/>
                </a:tc>
                <a:tc>
                  <a:txBody>
                    <a:bodyPr/>
                    <a:lstStyle/>
                    <a:p>
                      <a:r>
                        <a:rPr lang="en-US" sz="1800" dirty="0" smtClean="0"/>
                        <a:t>Sources </a:t>
                      </a:r>
                      <a:endParaRPr lang="en-US" sz="1800" dirty="0"/>
                    </a:p>
                  </a:txBody>
                  <a:tcPr/>
                </a:tc>
                <a:extLst>
                  <a:ext uri="{0D108BD9-81ED-4DB2-BD59-A6C34878D82A}">
                    <a16:rowId xmlns:a16="http://schemas.microsoft.com/office/drawing/2014/main" val="1244448145"/>
                  </a:ext>
                </a:extLst>
              </a:tr>
              <a:tr h="988292">
                <a:tc>
                  <a:txBody>
                    <a:bodyPr/>
                    <a:lstStyle/>
                    <a:p>
                      <a:r>
                        <a:rPr lang="en-US" sz="1800" dirty="0" smtClean="0"/>
                        <a:t>Maximum</a:t>
                      </a:r>
                      <a:r>
                        <a:rPr lang="en-US" sz="1800" baseline="0" dirty="0" smtClean="0"/>
                        <a:t> Temperature (Predictor Variable)</a:t>
                      </a:r>
                      <a:endParaRPr lang="en-US" sz="1800" dirty="0"/>
                    </a:p>
                  </a:txBody>
                  <a:tcPr/>
                </a:tc>
                <a:tc>
                  <a:txBody>
                    <a:bodyPr/>
                    <a:lstStyle/>
                    <a:p>
                      <a:r>
                        <a:rPr lang="en-US" sz="1800" dirty="0" smtClean="0"/>
                        <a:t>Reanalysis</a:t>
                      </a:r>
                      <a:r>
                        <a:rPr lang="en-US" sz="1800" baseline="0" dirty="0" smtClean="0"/>
                        <a:t> product (1981-2014)</a:t>
                      </a:r>
                      <a:endParaRPr lang="en-US" sz="1800" dirty="0"/>
                    </a:p>
                  </a:txBody>
                  <a:tcPr/>
                </a:tc>
                <a:extLst>
                  <a:ext uri="{0D108BD9-81ED-4DB2-BD59-A6C34878D82A}">
                    <a16:rowId xmlns:a16="http://schemas.microsoft.com/office/drawing/2014/main" val="495766683"/>
                  </a:ext>
                </a:extLst>
              </a:tr>
              <a:tr h="1170420">
                <a:tc>
                  <a:txBody>
                    <a:bodyPr/>
                    <a:lstStyle/>
                    <a:p>
                      <a:r>
                        <a:rPr lang="en-US" sz="1800" dirty="0" smtClean="0"/>
                        <a:t>Minimum</a:t>
                      </a:r>
                      <a:r>
                        <a:rPr lang="en-US" sz="1800" baseline="0" dirty="0" smtClean="0"/>
                        <a:t> Temperature (Predictor Variable)</a:t>
                      </a:r>
                      <a:endParaRPr lang="en-US" sz="1800" dirty="0"/>
                    </a:p>
                  </a:txBody>
                  <a:tcPr/>
                </a:tc>
                <a:tc>
                  <a:txBody>
                    <a:bodyPr/>
                    <a:lstStyle/>
                    <a:p>
                      <a:pPr marL="0" marR="0" indent="0" algn="l" defTabSz="3291279" rtl="0" eaLnBrk="1" fontAlgn="auto" latinLnBrk="0" hangingPunct="1">
                        <a:lnSpc>
                          <a:spcPct val="100000"/>
                        </a:lnSpc>
                        <a:spcBef>
                          <a:spcPts val="0"/>
                        </a:spcBef>
                        <a:spcAft>
                          <a:spcPts val="0"/>
                        </a:spcAft>
                        <a:buClrTx/>
                        <a:buSzTx/>
                        <a:buFontTx/>
                        <a:buNone/>
                        <a:tabLst/>
                        <a:defRPr/>
                      </a:pPr>
                      <a:r>
                        <a:rPr lang="en-US" sz="1800" dirty="0" smtClean="0"/>
                        <a:t>Reanalysis</a:t>
                      </a:r>
                      <a:r>
                        <a:rPr lang="en-US" sz="1800" baseline="0" dirty="0" smtClean="0"/>
                        <a:t> product (1981-2014)</a:t>
                      </a:r>
                      <a:endParaRPr lang="en-US" sz="1800" dirty="0" smtClean="0"/>
                    </a:p>
                    <a:p>
                      <a:endParaRPr lang="en-US" sz="1800" dirty="0"/>
                    </a:p>
                  </a:txBody>
                  <a:tcPr/>
                </a:tc>
                <a:extLst>
                  <a:ext uri="{0D108BD9-81ED-4DB2-BD59-A6C34878D82A}">
                    <a16:rowId xmlns:a16="http://schemas.microsoft.com/office/drawing/2014/main" val="1879863231"/>
                  </a:ext>
                </a:extLst>
              </a:tr>
              <a:tr h="1170420">
                <a:tc>
                  <a:txBody>
                    <a:bodyPr/>
                    <a:lstStyle/>
                    <a:p>
                      <a:r>
                        <a:rPr lang="en-US" sz="1800" dirty="0" smtClean="0"/>
                        <a:t>Precipitation(Predictor</a:t>
                      </a:r>
                      <a:r>
                        <a:rPr lang="en-US" sz="1800" baseline="0" dirty="0" smtClean="0"/>
                        <a:t> Variable)</a:t>
                      </a:r>
                      <a:endParaRPr lang="en-US" sz="1800" dirty="0"/>
                    </a:p>
                  </a:txBody>
                  <a:tcPr/>
                </a:tc>
                <a:tc>
                  <a:txBody>
                    <a:bodyPr/>
                    <a:lstStyle/>
                    <a:p>
                      <a:pPr marL="0" marR="0" indent="0" algn="l" defTabSz="3291279" rtl="0" eaLnBrk="1" fontAlgn="auto" latinLnBrk="0" hangingPunct="1">
                        <a:lnSpc>
                          <a:spcPct val="100000"/>
                        </a:lnSpc>
                        <a:spcBef>
                          <a:spcPts val="0"/>
                        </a:spcBef>
                        <a:spcAft>
                          <a:spcPts val="0"/>
                        </a:spcAft>
                        <a:buClrTx/>
                        <a:buSzTx/>
                        <a:buFontTx/>
                        <a:buNone/>
                        <a:tabLst/>
                        <a:defRPr/>
                      </a:pPr>
                      <a:r>
                        <a:rPr lang="en-US" sz="1800" dirty="0" smtClean="0"/>
                        <a:t>Reanalysis</a:t>
                      </a:r>
                      <a:r>
                        <a:rPr lang="en-US" sz="1800" baseline="0" dirty="0" smtClean="0"/>
                        <a:t> product (1981-2014)</a:t>
                      </a:r>
                      <a:endParaRPr lang="en-US" sz="1800" dirty="0" smtClean="0"/>
                    </a:p>
                    <a:p>
                      <a:endParaRPr lang="en-US" sz="1800" dirty="0"/>
                    </a:p>
                  </a:txBody>
                  <a:tcPr/>
                </a:tc>
                <a:extLst>
                  <a:ext uri="{0D108BD9-81ED-4DB2-BD59-A6C34878D82A}">
                    <a16:rowId xmlns:a16="http://schemas.microsoft.com/office/drawing/2014/main" val="4108721844"/>
                  </a:ext>
                </a:extLst>
              </a:tr>
              <a:tr h="1170420">
                <a:tc>
                  <a:txBody>
                    <a:bodyPr/>
                    <a:lstStyle/>
                    <a:p>
                      <a:r>
                        <a:rPr lang="en-US" sz="1800" dirty="0" smtClean="0"/>
                        <a:t>Solar radiation (Predictor</a:t>
                      </a:r>
                      <a:r>
                        <a:rPr lang="en-US" sz="1800" baseline="0" dirty="0" smtClean="0"/>
                        <a:t> Variable)</a:t>
                      </a:r>
                      <a:endParaRPr lang="en-US" sz="1800" dirty="0"/>
                    </a:p>
                  </a:txBody>
                  <a:tcPr/>
                </a:tc>
                <a:tc>
                  <a:txBody>
                    <a:bodyPr/>
                    <a:lstStyle/>
                    <a:p>
                      <a:pPr marL="0" marR="0" indent="0" algn="l" defTabSz="3291279" rtl="0" eaLnBrk="1" fontAlgn="auto" latinLnBrk="0" hangingPunct="1">
                        <a:lnSpc>
                          <a:spcPct val="100000"/>
                        </a:lnSpc>
                        <a:spcBef>
                          <a:spcPts val="0"/>
                        </a:spcBef>
                        <a:spcAft>
                          <a:spcPts val="0"/>
                        </a:spcAft>
                        <a:buClrTx/>
                        <a:buSzTx/>
                        <a:buFontTx/>
                        <a:buNone/>
                        <a:tabLst/>
                        <a:defRPr/>
                      </a:pPr>
                      <a:r>
                        <a:rPr lang="en-US" sz="1800" dirty="0" smtClean="0"/>
                        <a:t>Reanalysis</a:t>
                      </a:r>
                      <a:r>
                        <a:rPr lang="en-US" sz="1800" baseline="0" dirty="0" smtClean="0"/>
                        <a:t> product (1981-2014)</a:t>
                      </a:r>
                      <a:endParaRPr lang="en-US" sz="1800" dirty="0" smtClean="0"/>
                    </a:p>
                    <a:p>
                      <a:endParaRPr lang="en-US" sz="1800" dirty="0"/>
                    </a:p>
                  </a:txBody>
                  <a:tcPr/>
                </a:tc>
                <a:extLst>
                  <a:ext uri="{0D108BD9-81ED-4DB2-BD59-A6C34878D82A}">
                    <a16:rowId xmlns:a16="http://schemas.microsoft.com/office/drawing/2014/main" val="2414363978"/>
                  </a:ext>
                </a:extLst>
              </a:tr>
              <a:tr h="1170420">
                <a:tc>
                  <a:txBody>
                    <a:bodyPr/>
                    <a:lstStyle/>
                    <a:p>
                      <a:r>
                        <a:rPr lang="en-US" sz="1800" dirty="0" smtClean="0"/>
                        <a:t>Relative Humidity (Predictor</a:t>
                      </a:r>
                      <a:r>
                        <a:rPr lang="en-US" sz="1800" baseline="0" dirty="0" smtClean="0"/>
                        <a:t> Variable)</a:t>
                      </a:r>
                    </a:p>
                  </a:txBody>
                  <a:tcPr/>
                </a:tc>
                <a:tc>
                  <a:txBody>
                    <a:bodyPr/>
                    <a:lstStyle/>
                    <a:p>
                      <a:pPr marL="0" marR="0" indent="0" algn="l" defTabSz="3291279" rtl="0" eaLnBrk="1" fontAlgn="auto" latinLnBrk="0" hangingPunct="1">
                        <a:lnSpc>
                          <a:spcPct val="100000"/>
                        </a:lnSpc>
                        <a:spcBef>
                          <a:spcPts val="0"/>
                        </a:spcBef>
                        <a:spcAft>
                          <a:spcPts val="0"/>
                        </a:spcAft>
                        <a:buClrTx/>
                        <a:buSzTx/>
                        <a:buFontTx/>
                        <a:buNone/>
                        <a:tabLst/>
                        <a:defRPr/>
                      </a:pPr>
                      <a:r>
                        <a:rPr lang="en-US" sz="1800" dirty="0" smtClean="0"/>
                        <a:t>Reanalysis</a:t>
                      </a:r>
                      <a:r>
                        <a:rPr lang="en-US" sz="1800" baseline="0" dirty="0" smtClean="0"/>
                        <a:t> product (1981-2014)</a:t>
                      </a:r>
                      <a:endParaRPr lang="en-US" sz="1800" dirty="0" smtClean="0"/>
                    </a:p>
                    <a:p>
                      <a:endParaRPr lang="en-US" sz="1800" dirty="0"/>
                    </a:p>
                  </a:txBody>
                  <a:tcPr/>
                </a:tc>
                <a:extLst>
                  <a:ext uri="{0D108BD9-81ED-4DB2-BD59-A6C34878D82A}">
                    <a16:rowId xmlns:a16="http://schemas.microsoft.com/office/drawing/2014/main" val="2776680528"/>
                  </a:ext>
                </a:extLst>
              </a:tr>
              <a:tr h="1170420">
                <a:tc>
                  <a:txBody>
                    <a:bodyPr/>
                    <a:lstStyle/>
                    <a:p>
                      <a:r>
                        <a:rPr lang="en-US" sz="1800" dirty="0" smtClean="0"/>
                        <a:t>Wind ( Predictor</a:t>
                      </a:r>
                      <a:r>
                        <a:rPr lang="en-US" sz="1800" baseline="0" dirty="0" smtClean="0"/>
                        <a:t> Variable)</a:t>
                      </a:r>
                      <a:endParaRPr lang="en-US" sz="1800" dirty="0"/>
                    </a:p>
                  </a:txBody>
                  <a:tcPr/>
                </a:tc>
                <a:tc>
                  <a:txBody>
                    <a:bodyPr/>
                    <a:lstStyle/>
                    <a:p>
                      <a:pPr marL="0" marR="0" indent="0" algn="l" defTabSz="3291279" rtl="0" eaLnBrk="1" fontAlgn="auto" latinLnBrk="0" hangingPunct="1">
                        <a:lnSpc>
                          <a:spcPct val="100000"/>
                        </a:lnSpc>
                        <a:spcBef>
                          <a:spcPts val="0"/>
                        </a:spcBef>
                        <a:spcAft>
                          <a:spcPts val="0"/>
                        </a:spcAft>
                        <a:buClrTx/>
                        <a:buSzTx/>
                        <a:buFontTx/>
                        <a:buNone/>
                        <a:tabLst/>
                        <a:defRPr/>
                      </a:pPr>
                      <a:r>
                        <a:rPr lang="en-US" sz="1800" dirty="0" smtClean="0"/>
                        <a:t>Reanalysis</a:t>
                      </a:r>
                      <a:r>
                        <a:rPr lang="en-US" sz="1800" baseline="0" dirty="0" smtClean="0"/>
                        <a:t> product (1981-2014)</a:t>
                      </a:r>
                      <a:endParaRPr lang="en-US" sz="1800" dirty="0" smtClean="0"/>
                    </a:p>
                    <a:p>
                      <a:endParaRPr lang="en-US" sz="1800" dirty="0"/>
                    </a:p>
                  </a:txBody>
                  <a:tcPr/>
                </a:tc>
                <a:extLst>
                  <a:ext uri="{0D108BD9-81ED-4DB2-BD59-A6C34878D82A}">
                    <a16:rowId xmlns:a16="http://schemas.microsoft.com/office/drawing/2014/main" val="171681421"/>
                  </a:ext>
                </a:extLst>
              </a:tr>
              <a:tr h="1170420">
                <a:tc>
                  <a:txBody>
                    <a:bodyPr/>
                    <a:lstStyle/>
                    <a:p>
                      <a:r>
                        <a:rPr lang="en-US" sz="1800" dirty="0" smtClean="0"/>
                        <a:t>Leaf</a:t>
                      </a:r>
                      <a:r>
                        <a:rPr lang="en-US" sz="1800" baseline="0" dirty="0" smtClean="0"/>
                        <a:t> area index(LAI) (target variable)</a:t>
                      </a:r>
                      <a:endParaRPr lang="en-US" sz="1800" dirty="0"/>
                    </a:p>
                  </a:txBody>
                  <a:tcPr/>
                </a:tc>
                <a:tc>
                  <a:txBody>
                    <a:bodyPr/>
                    <a:lstStyle/>
                    <a:p>
                      <a:r>
                        <a:rPr lang="en-US" sz="1800" dirty="0" smtClean="0"/>
                        <a:t>NOAA data (1981-2018)</a:t>
                      </a:r>
                      <a:endParaRPr lang="en-US" sz="1800" dirty="0"/>
                    </a:p>
                  </a:txBody>
                  <a:tcPr/>
                </a:tc>
                <a:extLst>
                  <a:ext uri="{0D108BD9-81ED-4DB2-BD59-A6C34878D82A}">
                    <a16:rowId xmlns:a16="http://schemas.microsoft.com/office/drawing/2014/main" val="2255917791"/>
                  </a:ext>
                </a:extLst>
              </a:tr>
            </a:tbl>
          </a:graphicData>
        </a:graphic>
      </p:graphicFrame>
      <p:sp>
        <p:nvSpPr>
          <p:cNvPr id="23" name="TextBox 22"/>
          <p:cNvSpPr txBox="1"/>
          <p:nvPr/>
        </p:nvSpPr>
        <p:spPr>
          <a:xfrm>
            <a:off x="14478000" y="11301192"/>
            <a:ext cx="3962400" cy="400110"/>
          </a:xfrm>
          <a:prstGeom prst="rect">
            <a:avLst/>
          </a:prstGeom>
          <a:noFill/>
        </p:spPr>
        <p:txBody>
          <a:bodyPr wrap="square" rtlCol="0">
            <a:spAutoFit/>
          </a:bodyPr>
          <a:lstStyle/>
          <a:p>
            <a:pPr algn="ctr"/>
            <a:r>
              <a:rPr lang="en-US" sz="2000" dirty="0" smtClean="0"/>
              <a:t>Figure 1</a:t>
            </a:r>
            <a:endParaRPr lang="en-US" sz="2000" dirty="0"/>
          </a:p>
        </p:txBody>
      </p:sp>
      <p:sp>
        <p:nvSpPr>
          <p:cNvPr id="28" name="Rectangle 27"/>
          <p:cNvSpPr/>
          <p:nvPr/>
        </p:nvSpPr>
        <p:spPr>
          <a:xfrm>
            <a:off x="16374730" y="17077918"/>
            <a:ext cx="1019638" cy="400110"/>
          </a:xfrm>
          <a:prstGeom prst="rect">
            <a:avLst/>
          </a:prstGeom>
        </p:spPr>
        <p:txBody>
          <a:bodyPr wrap="none">
            <a:spAutoFit/>
          </a:bodyPr>
          <a:lstStyle/>
          <a:p>
            <a:pPr algn="ctr"/>
            <a:r>
              <a:rPr lang="en-US" sz="2000" dirty="0"/>
              <a:t>Figure </a:t>
            </a:r>
            <a:r>
              <a:rPr lang="en-US" sz="2000" dirty="0" smtClean="0"/>
              <a:t>2</a:t>
            </a:r>
            <a:endParaRPr lang="en-US" sz="2000" dirty="0"/>
          </a:p>
        </p:txBody>
      </p:sp>
      <p:sp>
        <p:nvSpPr>
          <p:cNvPr id="29" name="Rectangle 28"/>
          <p:cNvSpPr/>
          <p:nvPr/>
        </p:nvSpPr>
        <p:spPr>
          <a:xfrm>
            <a:off x="16521394" y="22806504"/>
            <a:ext cx="1157006" cy="400110"/>
          </a:xfrm>
          <a:prstGeom prst="rect">
            <a:avLst/>
          </a:prstGeom>
        </p:spPr>
        <p:txBody>
          <a:bodyPr wrap="square">
            <a:spAutoFit/>
          </a:bodyPr>
          <a:lstStyle/>
          <a:p>
            <a:pPr algn="ctr"/>
            <a:r>
              <a:rPr lang="en-US" sz="2000" dirty="0"/>
              <a:t>Figure </a:t>
            </a:r>
            <a:r>
              <a:rPr lang="en-US" sz="2000" dirty="0" smtClean="0"/>
              <a:t>3</a:t>
            </a:r>
            <a:endParaRPr lang="en-US" sz="2000" dirty="0"/>
          </a:p>
        </p:txBody>
      </p:sp>
      <p:sp>
        <p:nvSpPr>
          <p:cNvPr id="38" name="Rectangle 37"/>
          <p:cNvSpPr/>
          <p:nvPr/>
        </p:nvSpPr>
        <p:spPr>
          <a:xfrm>
            <a:off x="16812014" y="28362833"/>
            <a:ext cx="1019638" cy="400110"/>
          </a:xfrm>
          <a:prstGeom prst="rect">
            <a:avLst/>
          </a:prstGeom>
        </p:spPr>
        <p:txBody>
          <a:bodyPr wrap="none">
            <a:spAutoFit/>
          </a:bodyPr>
          <a:lstStyle/>
          <a:p>
            <a:pPr algn="ctr"/>
            <a:r>
              <a:rPr lang="en-US" sz="2000" dirty="0"/>
              <a:t>Figure </a:t>
            </a:r>
            <a:r>
              <a:rPr lang="en-US" sz="2000" dirty="0" smtClean="0"/>
              <a:t>4</a:t>
            </a:r>
            <a:endParaRPr lang="en-US" sz="2000" dirty="0"/>
          </a:p>
        </p:txBody>
      </p:sp>
      <p:pic>
        <p:nvPicPr>
          <p:cNvPr id="1032" name="Picture 8" descr="Image result for gypsy moth Rhod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8838" y="10362606"/>
            <a:ext cx="4775280" cy="317773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1793200" y="9677400"/>
            <a:ext cx="9982200" cy="10002738"/>
          </a:xfrm>
          <a:prstGeom prst="rect">
            <a:avLst/>
          </a:prstGeom>
          <a:noFill/>
        </p:spPr>
        <p:txBody>
          <a:bodyPr wrap="square" rtlCol="0">
            <a:spAutoFit/>
          </a:bodyPr>
          <a:lstStyle/>
          <a:p>
            <a:pPr marL="857250" indent="-857250">
              <a:buFont typeface="Wingdings" panose="05000000000000000000" pitchFamily="2" charset="2"/>
              <a:buChar char="q"/>
            </a:pPr>
            <a:r>
              <a:rPr lang="en-US" sz="2800" dirty="0" smtClean="0"/>
              <a:t>Normally, </a:t>
            </a:r>
            <a:r>
              <a:rPr lang="en-US" sz="2800" dirty="0" err="1"/>
              <a:t>G</a:t>
            </a:r>
            <a:r>
              <a:rPr lang="en-US" sz="2800" dirty="0" err="1" smtClean="0"/>
              <a:t>pysy</a:t>
            </a:r>
            <a:r>
              <a:rPr lang="en-US" sz="2800" dirty="0" smtClean="0"/>
              <a:t> moth attach at the end of May and beginning of June.</a:t>
            </a:r>
          </a:p>
          <a:p>
            <a:pPr marL="857250" indent="-857250">
              <a:buFont typeface="Wingdings" panose="05000000000000000000" pitchFamily="2" charset="2"/>
              <a:buChar char="q"/>
            </a:pPr>
            <a:r>
              <a:rPr lang="en-US" sz="2800" dirty="0" smtClean="0"/>
              <a:t>Leaf area index is one way to know defoliation information.</a:t>
            </a:r>
          </a:p>
          <a:p>
            <a:pPr marL="857250" indent="-857250">
              <a:buFont typeface="Wingdings" panose="05000000000000000000" pitchFamily="2" charset="2"/>
              <a:buChar char="q"/>
            </a:pPr>
            <a:r>
              <a:rPr lang="en-US" sz="2800" dirty="0" smtClean="0"/>
              <a:t>For this purposes, I made a plot to check minimum LAI over the May month of year(fig.1) and over the June month of year (fig.2)</a:t>
            </a:r>
          </a:p>
          <a:p>
            <a:pPr marL="857250" indent="-857250">
              <a:buFont typeface="Wingdings" panose="05000000000000000000" pitchFamily="2" charset="2"/>
              <a:buChar char="q"/>
            </a:pPr>
            <a:r>
              <a:rPr lang="en-US" sz="2800" dirty="0" smtClean="0"/>
              <a:t>In fig.1 indicates there are stable change of LAI in the May. And also co-relationship is very low. </a:t>
            </a:r>
          </a:p>
          <a:p>
            <a:pPr marL="857250" indent="-857250">
              <a:buFont typeface="Wingdings" panose="05000000000000000000" pitchFamily="2" charset="2"/>
              <a:buChar char="q"/>
            </a:pPr>
            <a:r>
              <a:rPr lang="en-US" sz="2800" dirty="0" smtClean="0"/>
              <a:t>On the other hand, fig.2 indicates strong decreasing pattern in the June month. So, It can be concluded that </a:t>
            </a:r>
            <a:r>
              <a:rPr lang="en-US" sz="2800" dirty="0" err="1" smtClean="0"/>
              <a:t>Gpysy</a:t>
            </a:r>
            <a:r>
              <a:rPr lang="en-US" sz="2800" dirty="0" smtClean="0"/>
              <a:t> moth attack mostly happened in the June month.</a:t>
            </a:r>
          </a:p>
          <a:p>
            <a:pPr marL="857250" indent="-857250">
              <a:buFont typeface="Wingdings" panose="05000000000000000000" pitchFamily="2" charset="2"/>
              <a:buChar char="q"/>
            </a:pPr>
            <a:r>
              <a:rPr lang="en-US" sz="2800" dirty="0" smtClean="0"/>
              <a:t>After that I constructed principal component analysis(PCA) for the May month and June month.</a:t>
            </a:r>
          </a:p>
          <a:p>
            <a:pPr marL="857250" indent="-857250">
              <a:buFont typeface="Wingdings" panose="05000000000000000000" pitchFamily="2" charset="2"/>
              <a:buChar char="q"/>
            </a:pPr>
            <a:r>
              <a:rPr lang="en-US" sz="2800" dirty="0" smtClean="0"/>
              <a:t>After that I found the results which shown in the fig.3. It indicates all variables is not close 0 axis. That means Variables factor does not co-related. </a:t>
            </a:r>
          </a:p>
          <a:p>
            <a:pPr marL="857250" indent="-857250">
              <a:buFont typeface="Wingdings" panose="05000000000000000000" pitchFamily="2" charset="2"/>
              <a:buChar char="q"/>
            </a:pPr>
            <a:r>
              <a:rPr lang="en-US" sz="2800" dirty="0" smtClean="0"/>
              <a:t>On the other hand, when I consider whole month and also whole year for doing PCA analysis to find defoliation.</a:t>
            </a:r>
          </a:p>
          <a:p>
            <a:pPr marL="857250" indent="-857250">
              <a:buFont typeface="Wingdings" panose="05000000000000000000" pitchFamily="2" charset="2"/>
              <a:buChar char="q"/>
            </a:pPr>
            <a:r>
              <a:rPr lang="en-US" sz="2800" dirty="0" smtClean="0"/>
              <a:t>In the fig.4 shows most of weather parameters are close to 0 axis except solar radiation.</a:t>
            </a:r>
          </a:p>
          <a:p>
            <a:pPr marL="857250" indent="-857250">
              <a:buFont typeface="Wingdings" panose="05000000000000000000" pitchFamily="2" charset="2"/>
              <a:buChar char="q"/>
            </a:pPr>
            <a:r>
              <a:rPr lang="en-US" sz="2800" dirty="0" smtClean="0"/>
              <a:t>In the table shows the comparison of two analysis and I found the 2</a:t>
            </a:r>
            <a:r>
              <a:rPr lang="en-US" sz="2800" baseline="30000" dirty="0" smtClean="0"/>
              <a:t>nd</a:t>
            </a:r>
            <a:r>
              <a:rPr lang="en-US" sz="2800" dirty="0" smtClean="0"/>
              <a:t> analysis have higher R-squared value.</a:t>
            </a:r>
          </a:p>
          <a:p>
            <a:pPr marL="857250" indent="-857250">
              <a:buFont typeface="Wingdings" panose="05000000000000000000" pitchFamily="2" charset="2"/>
              <a:buChar char="q"/>
            </a:pPr>
            <a:endParaRPr lang="en-US" sz="2800" dirty="0"/>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TotalTime>
  <Words>808</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Supria</cp:lastModifiedBy>
  <cp:revision>93</cp:revision>
  <cp:lastPrinted>2013-02-12T02:21:55Z</cp:lastPrinted>
  <dcterms:created xsi:type="dcterms:W3CDTF">2013-02-10T21:14:48Z</dcterms:created>
  <dcterms:modified xsi:type="dcterms:W3CDTF">2018-05-12T00:03:29Z</dcterms:modified>
</cp:coreProperties>
</file>