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69" r:id="rId4"/>
    <p:sldId id="258" r:id="rId5"/>
    <p:sldId id="270" r:id="rId6"/>
    <p:sldId id="259" r:id="rId7"/>
    <p:sldId id="260" r:id="rId8"/>
    <p:sldId id="271" r:id="rId9"/>
    <p:sldId id="261" r:id="rId10"/>
    <p:sldId id="262" r:id="rId11"/>
    <p:sldId id="272" r:id="rId12"/>
    <p:sldId id="263" r:id="rId13"/>
    <p:sldId id="264" r:id="rId14"/>
    <p:sldId id="265" r:id="rId15"/>
    <p:sldId id="266" r:id="rId16"/>
    <p:sldId id="267" r:id="rId17"/>
    <p:sldId id="268" r:id="rId18"/>
  </p:sldIdLst>
  <p:sldSz cx="9144000" cy="5143500" type="screen16x9"/>
  <p:notesSz cx="6858000" cy="9144000"/>
  <p:embeddedFontLst>
    <p:embeddedFont>
      <p:font typeface="Lora"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9A05FCD-0101-4792-8A6F-70196DDB0715}">
          <p14:sldIdLst>
            <p14:sldId id="256"/>
            <p14:sldId id="257"/>
            <p14:sldId id="269"/>
            <p14:sldId id="258"/>
            <p14:sldId id="270"/>
            <p14:sldId id="259"/>
            <p14:sldId id="260"/>
            <p14:sldId id="271"/>
            <p14:sldId id="261"/>
            <p14:sldId id="262"/>
            <p14:sldId id="272"/>
            <p14:sldId id="263"/>
            <p14:sldId id="264"/>
            <p14:sldId id="265"/>
            <p14:sldId id="266"/>
            <p14:sldId id="267"/>
            <p14:sldId id="268"/>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216"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0c2cf9e16c60cbd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0c2cf9e16c60cbd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0c2cf9e16c60cbd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0c2cf9e16c60cbd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0c2cf9e16c60cbd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0c2cf9e16c60cbd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0c2cf9e16c60cbd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0c2cf9e16c60cbd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0c2cf9e16c60cbd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0c2cf9e16c60cbd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c1db029dadb16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c1db029dadb16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c1db029dadb16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c1db029dadb16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0c2cf9e16c60cbd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0c2cf9e16c60cbd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0c2cf9e16c60cbd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0c2cf9e16c60cbd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0c2cf9e16c60cbd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0c2cf9e16c60cbd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0c2cf9e16c60cbd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0c2cf9e16c60cbd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0c2cf9e16c60cbd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0c2cf9e16c60cbd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sp>
        <p:nvSpPr>
          <p:cNvPr id="5" name="Rectangle 4">
            <a:extLst>
              <a:ext uri="{FF2B5EF4-FFF2-40B4-BE49-F238E27FC236}">
                <a16:creationId xmlns:a16="http://schemas.microsoft.com/office/drawing/2014/main" id="{05FF4BF9-E8F8-58EB-2BF8-B414AC597DFA}"/>
              </a:ext>
            </a:extLst>
          </p:cNvPr>
          <p:cNvSpPr/>
          <p:nvPr/>
        </p:nvSpPr>
        <p:spPr>
          <a:xfrm>
            <a:off x="-97971" y="3200043"/>
            <a:ext cx="4669971" cy="1384995"/>
          </a:xfrm>
          <a:prstGeom prst="rect">
            <a:avLst/>
          </a:prstGeom>
          <a:noFill/>
        </p:spPr>
        <p:txBody>
          <a:bodyPr wrap="square" lIns="91440" tIns="45720" rIns="91440" bIns="45720">
            <a:spAutoFit/>
          </a:bodyPr>
          <a:lstStyle/>
          <a:p>
            <a:pPr algn="ctr"/>
            <a:r>
              <a:rPr lang="en-US" sz="2800" dirty="0">
                <a:ln w="0">
                  <a:solidFill>
                    <a:schemeClr val="bg1"/>
                  </a:solidFill>
                </a:ln>
                <a:solidFill>
                  <a:schemeClr val="bg1"/>
                </a:solidFill>
                <a:effectLst>
                  <a:innerShdw blurRad="63500" dist="50800" dir="2700000">
                    <a:prstClr val="black">
                      <a:alpha val="50000"/>
                    </a:prstClr>
                  </a:innerShdw>
                  <a:reflection blurRad="6350" stA="53000" endA="300" endPos="35500" dir="5400000" sy="-90000" algn="bl" rotWithShape="0"/>
                </a:effectLst>
                <a:latin typeface="Times New Roman" panose="02020603050405020304" pitchFamily="18" charset="0"/>
                <a:cs typeface="Times New Roman" panose="02020603050405020304" pitchFamily="18" charset="0"/>
              </a:rPr>
              <a:t>“Mind-scope”-Mental</a:t>
            </a:r>
          </a:p>
          <a:p>
            <a:pPr algn="ctr"/>
            <a:r>
              <a:rPr lang="en-US" sz="2800" dirty="0">
                <a:ln w="0">
                  <a:solidFill>
                    <a:schemeClr val="bg1"/>
                  </a:solidFill>
                </a:ln>
                <a:solidFill>
                  <a:schemeClr val="bg1"/>
                </a:solidFill>
                <a:effectLst>
                  <a:innerShdw blurRad="63500" dist="50800" dir="2700000">
                    <a:prstClr val="black">
                      <a:alpha val="50000"/>
                    </a:prstClr>
                  </a:innerShdw>
                  <a:reflection blurRad="6350" stA="53000" endA="300" endPos="35500" dir="5400000" sy="-90000" algn="bl" rotWithShape="0"/>
                </a:effectLst>
                <a:latin typeface="Times New Roman" panose="02020603050405020304" pitchFamily="18" charset="0"/>
                <a:cs typeface="Times New Roman" panose="02020603050405020304" pitchFamily="18" charset="0"/>
              </a:rPr>
              <a:t>Health prediction </a:t>
            </a:r>
          </a:p>
          <a:p>
            <a:pPr algn="ctr"/>
            <a:r>
              <a:rPr lang="en-US" sz="2800" dirty="0">
                <a:ln w="0">
                  <a:solidFill>
                    <a:schemeClr val="bg1"/>
                  </a:solidFill>
                </a:ln>
                <a:solidFill>
                  <a:schemeClr val="bg1"/>
                </a:solidFill>
                <a:effectLst>
                  <a:innerShdw blurRad="63500" dist="50800" dir="2700000">
                    <a:prstClr val="black">
                      <a:alpha val="50000"/>
                    </a:prstClr>
                  </a:innerShdw>
                  <a:reflection blurRad="6350" stA="53000" endA="300" endPos="35500" dir="5400000" sy="-90000" algn="bl" rotWithShape="0"/>
                </a:effectLst>
                <a:latin typeface="Times New Roman" panose="02020603050405020304" pitchFamily="18" charset="0"/>
                <a:cs typeface="Times New Roman" panose="02020603050405020304" pitchFamily="18" charset="0"/>
              </a:rPr>
              <a:t>Using Machine Learning</a:t>
            </a:r>
            <a:endParaRPr lang="en-IN" sz="2800" dirty="0">
              <a:ln w="0">
                <a:solidFill>
                  <a:schemeClr val="bg1"/>
                </a:solidFill>
              </a:ln>
              <a:solidFill>
                <a:schemeClr val="bg1"/>
              </a:solidFill>
              <a:effectLst>
                <a:innerShdw blurRad="63500" dist="50800" dir="2700000">
                  <a:prstClr val="black">
                    <a:alpha val="50000"/>
                  </a:prstClr>
                </a:innerShdw>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0" y="0"/>
            <a:ext cx="9144001" cy="5143500"/>
          </a:xfrm>
          <a:prstGeom prst="rect">
            <a:avLst/>
          </a:prstGeom>
          <a:noFill/>
          <a:ln>
            <a:noFill/>
          </a:ln>
        </p:spPr>
      </p:pic>
      <p:sp>
        <p:nvSpPr>
          <p:cNvPr id="100" name="Google Shape;100;p19"/>
          <p:cNvSpPr txBox="1"/>
          <p:nvPr/>
        </p:nvSpPr>
        <p:spPr>
          <a:xfrm>
            <a:off x="162136" y="143485"/>
            <a:ext cx="8657400" cy="187740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chemeClr val="dk1"/>
                </a:solidFill>
                <a:latin typeface="Times New Roman" panose="02020603050405020304" pitchFamily="18" charset="0"/>
                <a:ea typeface="Lora"/>
                <a:cs typeface="Times New Roman" panose="02020603050405020304" pitchFamily="18" charset="0"/>
                <a:sym typeface="Lora"/>
              </a:rPr>
              <a:t>6.</a:t>
            </a:r>
            <a:r>
              <a:rPr lang="en" sz="2000" b="1" u="sng" dirty="0">
                <a:solidFill>
                  <a:schemeClr val="dk1"/>
                </a:solidFill>
                <a:latin typeface="Times New Roman" panose="02020603050405020304" pitchFamily="18" charset="0"/>
                <a:ea typeface="Lora"/>
                <a:cs typeface="Times New Roman" panose="02020603050405020304" pitchFamily="18" charset="0"/>
                <a:sym typeface="Lora"/>
              </a:rPr>
              <a:t> Decision Trees </a:t>
            </a:r>
            <a:endParaRPr sz="2000" b="1" u="sng"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1800" dirty="0">
                <a:solidFill>
                  <a:schemeClr val="dk1"/>
                </a:solidFill>
                <a:latin typeface="Lora"/>
                <a:ea typeface="Lora"/>
                <a:cs typeface="Lora"/>
                <a:sym typeface="Lora"/>
              </a:rPr>
              <a:t>             </a:t>
            </a:r>
            <a:r>
              <a:rPr lang="en" sz="1800" dirty="0">
                <a:solidFill>
                  <a:schemeClr val="dk1"/>
                </a:solidFill>
                <a:latin typeface="Times New Roman" panose="02020603050405020304" pitchFamily="18" charset="0"/>
                <a:ea typeface="Lora"/>
                <a:cs typeface="Times New Roman" panose="02020603050405020304" pitchFamily="18" charset="0"/>
                <a:sym typeface="Lora"/>
              </a:rPr>
              <a:t>- Purpose: A tree-based model that splits the data into branches based on feature values to make predictions.</a:t>
            </a: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1800" dirty="0">
                <a:solidFill>
                  <a:schemeClr val="dk1"/>
                </a:solidFill>
                <a:latin typeface="Times New Roman" panose="02020603050405020304" pitchFamily="18" charset="0"/>
                <a:ea typeface="Lora"/>
                <a:cs typeface="Times New Roman" panose="02020603050405020304" pitchFamily="18" charset="0"/>
                <a:sym typeface="Lora"/>
              </a:rPr>
              <a:t>             - Implementation: `DecisionTreeClassifier()` fits a decision tree to the training data, where each node represents a decision based on a feature, and predictions are made by traversing the tree</a:t>
            </a:r>
            <a:r>
              <a:rPr lang="en" sz="1800" dirty="0">
                <a:solidFill>
                  <a:schemeClr val="dk1"/>
                </a:solidFill>
                <a:latin typeface="Lora"/>
                <a:ea typeface="Lora"/>
                <a:cs typeface="Lora"/>
                <a:sym typeface="Lora"/>
              </a:rPr>
              <a:t>.</a:t>
            </a:r>
            <a:endParaRPr sz="1800" dirty="0">
              <a:solidFill>
                <a:schemeClr val="dk1"/>
              </a:solidFill>
              <a:latin typeface="Lora"/>
              <a:ea typeface="Lora"/>
              <a:cs typeface="Lora"/>
              <a:sym typeface="Lora"/>
            </a:endParaRPr>
          </a:p>
        </p:txBody>
      </p:sp>
      <p:pic>
        <p:nvPicPr>
          <p:cNvPr id="3" name="Picture 2">
            <a:extLst>
              <a:ext uri="{FF2B5EF4-FFF2-40B4-BE49-F238E27FC236}">
                <a16:creationId xmlns:a16="http://schemas.microsoft.com/office/drawing/2014/main" id="{3176B37B-A0D1-B80B-129D-119E61442967}"/>
              </a:ext>
            </a:extLst>
          </p:cNvPr>
          <p:cNvPicPr>
            <a:picLocks noChangeAspect="1"/>
          </p:cNvPicPr>
          <p:nvPr/>
        </p:nvPicPr>
        <p:blipFill>
          <a:blip r:embed="rId4"/>
          <a:stretch>
            <a:fillRect/>
          </a:stretch>
        </p:blipFill>
        <p:spPr>
          <a:xfrm>
            <a:off x="3298371" y="1863024"/>
            <a:ext cx="5364616" cy="29852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E2440-81CC-CCC9-32FD-CA1E2700E46A}"/>
              </a:ext>
            </a:extLst>
          </p:cNvPr>
          <p:cNvSpPr txBox="1"/>
          <p:nvPr/>
        </p:nvSpPr>
        <p:spPr>
          <a:xfrm>
            <a:off x="130629" y="161580"/>
            <a:ext cx="4572000" cy="2123658"/>
          </a:xfrm>
          <a:prstGeom prst="rect">
            <a:avLst/>
          </a:prstGeom>
          <a:noFill/>
        </p:spPr>
        <p:txBody>
          <a:bodyPr wrap="square">
            <a:spAutoFit/>
          </a:bodyPr>
          <a:lstStyle/>
          <a:p>
            <a:pPr marL="0" lvl="0" indent="0" algn="l" rtl="0">
              <a:spcBef>
                <a:spcPts val="0"/>
              </a:spcBef>
              <a:spcAft>
                <a:spcPts val="0"/>
              </a:spcAft>
              <a:buNone/>
            </a:pPr>
            <a:r>
              <a:rPr lang="en-US" sz="2000" b="1" dirty="0">
                <a:solidFill>
                  <a:schemeClr val="dk1"/>
                </a:solidFill>
                <a:latin typeface="Times New Roman" panose="02020603050405020304" pitchFamily="18" charset="0"/>
                <a:ea typeface="Lora"/>
                <a:cs typeface="Times New Roman" panose="02020603050405020304" pitchFamily="18" charset="0"/>
                <a:sym typeface="Lora"/>
              </a:rPr>
              <a:t>7.</a:t>
            </a:r>
            <a:r>
              <a:rPr lang="en-US" sz="2000" b="1" u="sng" dirty="0">
                <a:solidFill>
                  <a:schemeClr val="dk1"/>
                </a:solidFill>
                <a:latin typeface="Times New Roman" panose="02020603050405020304" pitchFamily="18" charset="0"/>
                <a:ea typeface="Lora"/>
                <a:cs typeface="Times New Roman" panose="02020603050405020304" pitchFamily="18" charset="0"/>
                <a:sym typeface="Lora"/>
              </a:rPr>
              <a:t> K-Nearest Neighbors:</a:t>
            </a:r>
          </a:p>
          <a:p>
            <a:pPr marL="0" lvl="0" indent="0" algn="l" rtl="0">
              <a:spcBef>
                <a:spcPts val="0"/>
              </a:spcBef>
              <a:spcAft>
                <a:spcPts val="0"/>
              </a:spcAft>
              <a:buNone/>
            </a:pPr>
            <a:r>
              <a:rPr lang="en-US" sz="1400" dirty="0">
                <a:solidFill>
                  <a:schemeClr val="dk1"/>
                </a:solidFill>
                <a:latin typeface="Lora"/>
                <a:ea typeface="Lora"/>
                <a:cs typeface="Lora"/>
                <a:sym typeface="Lora"/>
              </a:rPr>
              <a:t>                </a:t>
            </a:r>
            <a:r>
              <a:rPr lang="en-US" sz="1600" dirty="0">
                <a:solidFill>
                  <a:schemeClr val="dk1"/>
                </a:solidFill>
                <a:latin typeface="Times New Roman" panose="02020603050405020304" pitchFamily="18" charset="0"/>
                <a:ea typeface="Lora"/>
                <a:cs typeface="Times New Roman" panose="02020603050405020304" pitchFamily="18" charset="0"/>
                <a:sym typeface="Lora"/>
              </a:rPr>
              <a:t>- Purpose: Classifies data based on the majority class among the k-nearest neighbors in the feature space.</a:t>
            </a:r>
          </a:p>
          <a:p>
            <a:pPr marL="0" lvl="0" indent="0" algn="l" rtl="0">
              <a:spcBef>
                <a:spcPts val="0"/>
              </a:spcBef>
              <a:spcAft>
                <a:spcPts val="0"/>
              </a:spcAft>
              <a:buNone/>
            </a:pPr>
            <a:r>
              <a:rPr lang="en-US" sz="1600" dirty="0">
                <a:solidFill>
                  <a:schemeClr val="dk1"/>
                </a:solidFill>
                <a:latin typeface="Times New Roman" panose="02020603050405020304" pitchFamily="18" charset="0"/>
                <a:ea typeface="Lora"/>
                <a:cs typeface="Times New Roman" panose="02020603050405020304" pitchFamily="18" charset="0"/>
                <a:sym typeface="Lora"/>
              </a:rPr>
              <a:t>                - Implementation: `</a:t>
            </a:r>
            <a:r>
              <a:rPr lang="en-US" sz="1600" dirty="0" err="1">
                <a:solidFill>
                  <a:schemeClr val="dk1"/>
                </a:solidFill>
                <a:latin typeface="Times New Roman" panose="02020603050405020304" pitchFamily="18" charset="0"/>
                <a:ea typeface="Lora"/>
                <a:cs typeface="Times New Roman" panose="02020603050405020304" pitchFamily="18" charset="0"/>
                <a:sym typeface="Lora"/>
              </a:rPr>
              <a:t>KNeighborsClassifier</a:t>
            </a:r>
            <a:r>
              <a:rPr lang="en-US" sz="1600" dirty="0">
                <a:solidFill>
                  <a:schemeClr val="dk1"/>
                </a:solidFill>
                <a:latin typeface="Times New Roman" panose="02020603050405020304" pitchFamily="18" charset="0"/>
                <a:ea typeface="Lora"/>
                <a:cs typeface="Times New Roman" panose="02020603050405020304" pitchFamily="18" charset="0"/>
                <a:sym typeface="Lora"/>
              </a:rPr>
              <a:t>()` fits the model to the training data and predicts the class of the test data based on the majority vote from the nearest neighbors</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AB5094-E34F-EAC2-7578-42755DBC63F4}"/>
              </a:ext>
            </a:extLst>
          </p:cNvPr>
          <p:cNvPicPr>
            <a:picLocks noChangeAspect="1"/>
          </p:cNvPicPr>
          <p:nvPr/>
        </p:nvPicPr>
        <p:blipFill>
          <a:blip r:embed="rId3"/>
          <a:stretch>
            <a:fillRect/>
          </a:stretch>
        </p:blipFill>
        <p:spPr>
          <a:xfrm>
            <a:off x="4343401" y="1965836"/>
            <a:ext cx="3244922" cy="2930014"/>
          </a:xfrm>
          <a:prstGeom prst="rect">
            <a:avLst/>
          </a:prstGeom>
        </p:spPr>
      </p:pic>
    </p:spTree>
    <p:extLst>
      <p:ext uri="{BB962C8B-B14F-4D97-AF65-F5344CB8AC3E}">
        <p14:creationId xmlns:p14="http://schemas.microsoft.com/office/powerpoint/2010/main" val="29969801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0" y="0"/>
            <a:ext cx="9144001" cy="5143500"/>
          </a:xfrm>
          <a:prstGeom prst="rect">
            <a:avLst/>
          </a:prstGeom>
          <a:noFill/>
          <a:ln>
            <a:noFill/>
          </a:ln>
        </p:spPr>
      </p:pic>
      <p:sp>
        <p:nvSpPr>
          <p:cNvPr id="106" name="Google Shape;106;p20"/>
          <p:cNvSpPr txBox="1"/>
          <p:nvPr/>
        </p:nvSpPr>
        <p:spPr>
          <a:xfrm>
            <a:off x="142350" y="100917"/>
            <a:ext cx="8859300" cy="15080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chemeClr val="dk1"/>
                </a:solidFill>
                <a:latin typeface="Times New Roman" panose="02020603050405020304" pitchFamily="18" charset="0"/>
                <a:ea typeface="Lora"/>
                <a:cs typeface="Times New Roman" panose="02020603050405020304" pitchFamily="18" charset="0"/>
                <a:sym typeface="Lora"/>
              </a:rPr>
              <a:t>8.</a:t>
            </a:r>
            <a:r>
              <a:rPr lang="en" sz="2000" b="1" u="sng" dirty="0">
                <a:solidFill>
                  <a:schemeClr val="dk1"/>
                </a:solidFill>
                <a:latin typeface="Times New Roman" panose="02020603050405020304" pitchFamily="18" charset="0"/>
                <a:ea typeface="Lora"/>
                <a:cs typeface="Times New Roman" panose="02020603050405020304" pitchFamily="18" charset="0"/>
                <a:sym typeface="Lora"/>
              </a:rPr>
              <a:t> Neural Network :</a:t>
            </a:r>
            <a:endParaRPr sz="2000" b="1" u="sng"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1800" dirty="0">
                <a:solidFill>
                  <a:schemeClr val="dk1"/>
                </a:solidFill>
                <a:latin typeface="Lora"/>
                <a:ea typeface="Lora"/>
                <a:cs typeface="Lora"/>
                <a:sym typeface="Lora"/>
              </a:rPr>
              <a:t>             </a:t>
            </a:r>
            <a:r>
              <a:rPr lang="en" sz="1600" dirty="0">
                <a:solidFill>
                  <a:schemeClr val="dk1"/>
                </a:solidFill>
                <a:latin typeface="Times New Roman" panose="02020603050405020304" pitchFamily="18" charset="0"/>
                <a:ea typeface="Lora"/>
                <a:cs typeface="Times New Roman" panose="02020603050405020304" pitchFamily="18" charset="0"/>
                <a:sym typeface="Lora"/>
              </a:rPr>
              <a:t>- Purpose: A type of artificial neural network that uses multiple layers of neurons to model complex patterns in the data.</a:t>
            </a:r>
            <a:endParaRPr sz="16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1600" dirty="0">
                <a:solidFill>
                  <a:schemeClr val="dk1"/>
                </a:solidFill>
                <a:latin typeface="Times New Roman" panose="02020603050405020304" pitchFamily="18" charset="0"/>
                <a:ea typeface="Lora"/>
                <a:cs typeface="Times New Roman" panose="02020603050405020304" pitchFamily="18" charset="0"/>
                <a:sym typeface="Lora"/>
              </a:rPr>
              <a:t>               - Implementation: `MLPClassifier(max_iter=1000)` fits the model to the training data, using multiple layers and activation functions to learn complex patterns and make predictions on the test data.</a:t>
            </a:r>
            <a:endParaRPr sz="1600" dirty="0">
              <a:solidFill>
                <a:schemeClr val="dk1"/>
              </a:solidFill>
              <a:latin typeface="Times New Roman" panose="02020603050405020304" pitchFamily="18" charset="0"/>
              <a:ea typeface="Lora"/>
              <a:cs typeface="Times New Roman" panose="02020603050405020304" pitchFamily="18" charset="0"/>
              <a:sym typeface="Lora"/>
            </a:endParaRPr>
          </a:p>
        </p:txBody>
      </p:sp>
      <p:pic>
        <p:nvPicPr>
          <p:cNvPr id="3" name="Picture 2">
            <a:extLst>
              <a:ext uri="{FF2B5EF4-FFF2-40B4-BE49-F238E27FC236}">
                <a16:creationId xmlns:a16="http://schemas.microsoft.com/office/drawing/2014/main" id="{B3B66474-75C5-79F2-D01C-4372F1E1F97E}"/>
              </a:ext>
            </a:extLst>
          </p:cNvPr>
          <p:cNvPicPr>
            <a:picLocks noChangeAspect="1"/>
          </p:cNvPicPr>
          <p:nvPr/>
        </p:nvPicPr>
        <p:blipFill>
          <a:blip r:embed="rId4"/>
          <a:stretch>
            <a:fillRect/>
          </a:stretch>
        </p:blipFill>
        <p:spPr>
          <a:xfrm>
            <a:off x="3219842" y="1600023"/>
            <a:ext cx="4980913" cy="344256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0" y="0"/>
            <a:ext cx="9144001" cy="5143500"/>
          </a:xfrm>
          <a:prstGeom prst="rect">
            <a:avLst/>
          </a:prstGeom>
          <a:noFill/>
          <a:ln>
            <a:noFill/>
          </a:ln>
        </p:spPr>
      </p:pic>
      <p:sp>
        <p:nvSpPr>
          <p:cNvPr id="112" name="Google Shape;112;p21"/>
          <p:cNvSpPr txBox="1"/>
          <p:nvPr/>
        </p:nvSpPr>
        <p:spPr>
          <a:xfrm>
            <a:off x="0" y="338768"/>
            <a:ext cx="9144000" cy="270840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1"/>
                </a:solidFill>
                <a:latin typeface="Lora"/>
                <a:ea typeface="Lora"/>
                <a:cs typeface="Lora"/>
                <a:sym typeface="Lora"/>
              </a:rPr>
              <a:t>  </a:t>
            </a:r>
            <a:r>
              <a:rPr lang="en" sz="2000" b="1" u="sng" dirty="0">
                <a:solidFill>
                  <a:schemeClr val="dk1"/>
                </a:solidFill>
                <a:latin typeface="Times New Roman" panose="02020603050405020304" pitchFamily="18" charset="0"/>
                <a:ea typeface="Lora"/>
                <a:cs typeface="Times New Roman" panose="02020603050405020304" pitchFamily="18" charset="0"/>
                <a:sym typeface="Lora"/>
              </a:rPr>
              <a:t>Results Visualization :</a:t>
            </a:r>
            <a:endParaRPr sz="2000" b="1" u="sng"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1800" dirty="0">
                <a:solidFill>
                  <a:schemeClr val="dk1"/>
                </a:solidFill>
                <a:latin typeface="Lora"/>
                <a:ea typeface="Lora"/>
                <a:cs typeface="Lora"/>
                <a:sym typeface="Lora"/>
              </a:rPr>
              <a:t>                     </a:t>
            </a:r>
            <a:r>
              <a:rPr lang="en" sz="1800" dirty="0">
                <a:solidFill>
                  <a:schemeClr val="dk1"/>
                </a:solidFill>
                <a:latin typeface="Times New Roman" panose="02020603050405020304" pitchFamily="18" charset="0"/>
                <a:ea typeface="Lora"/>
                <a:cs typeface="Times New Roman" panose="02020603050405020304" pitchFamily="18" charset="0"/>
                <a:sym typeface="Lora"/>
              </a:rPr>
              <a:t>- Plotting: `plot_results(accuracies, y)` visualizes:</a:t>
            </a: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1800" dirty="0">
                <a:solidFill>
                  <a:schemeClr val="dk1"/>
                </a:solidFill>
                <a:latin typeface="Times New Roman" panose="02020603050405020304" pitchFamily="18" charset="0"/>
                <a:ea typeface="Lora"/>
                <a:cs typeface="Times New Roman" panose="02020603050405020304" pitchFamily="18" charset="0"/>
                <a:sym typeface="Lora"/>
              </a:rPr>
              <a:t>                     - Depression Count: Pie chart showing the distribution of depression vs. non-depression cases.</a:t>
            </a: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1800" dirty="0">
                <a:solidFill>
                  <a:schemeClr val="dk1"/>
                </a:solidFill>
                <a:latin typeface="Times New Roman" panose="02020603050405020304" pitchFamily="18" charset="0"/>
                <a:ea typeface="Lora"/>
                <a:cs typeface="Times New Roman" panose="02020603050405020304" pitchFamily="18" charset="0"/>
                <a:sym typeface="Lora"/>
              </a:rPr>
              <a:t>                     - Model Accuracy: Bar chart showing the accuracy of each model</a:t>
            </a:r>
            <a:r>
              <a:rPr lang="en" sz="1800" dirty="0">
                <a:solidFill>
                  <a:schemeClr val="dk1"/>
                </a:solidFill>
                <a:latin typeface="Lora"/>
                <a:ea typeface="Lora"/>
                <a:cs typeface="Lora"/>
                <a:sym typeface="Lora"/>
              </a:rPr>
              <a:t>.</a:t>
            </a:r>
          </a:p>
          <a:p>
            <a:pPr marL="0" lvl="0" indent="0" algn="l" rtl="0">
              <a:spcBef>
                <a:spcPts val="0"/>
              </a:spcBef>
              <a:spcAft>
                <a:spcPts val="0"/>
              </a:spcAft>
              <a:buNone/>
            </a:pPr>
            <a:r>
              <a:rPr lang="en" sz="1800" dirty="0">
                <a:solidFill>
                  <a:schemeClr val="dk1"/>
                </a:solidFill>
                <a:latin typeface="Lora"/>
                <a:ea typeface="Lora"/>
                <a:cs typeface="Lora"/>
                <a:sym typeface="Lora"/>
              </a:rPr>
              <a:t>	    -</a:t>
            </a:r>
            <a:r>
              <a:rPr lang="en-US" sz="1800" dirty="0">
                <a:latin typeface="Times New Roman" panose="02020603050405020304" pitchFamily="18" charset="0"/>
                <a:cs typeface="Times New Roman" panose="02020603050405020304" pitchFamily="18" charset="0"/>
              </a:rPr>
              <a:t>The pie chart titled "Depression Count" visualizes the distribution of individuals predicted to be in depression versus those not in depression based on the model's output.</a:t>
            </a: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endParaRPr sz="1800" dirty="0">
              <a:solidFill>
                <a:schemeClr val="dk1"/>
              </a:solidFill>
              <a:latin typeface="Lora"/>
              <a:ea typeface="Lora"/>
              <a:cs typeface="Lora"/>
              <a:sym typeface="Lora"/>
            </a:endParaRPr>
          </a:p>
          <a:p>
            <a:pPr marL="0" lvl="0" indent="0" algn="l" rtl="0">
              <a:spcBef>
                <a:spcPts val="0"/>
              </a:spcBef>
              <a:spcAft>
                <a:spcPts val="0"/>
              </a:spcAft>
              <a:buNone/>
            </a:pPr>
            <a:r>
              <a:rPr lang="en" sz="1800" dirty="0">
                <a:solidFill>
                  <a:schemeClr val="dk1"/>
                </a:solidFill>
                <a:latin typeface="Lora"/>
                <a:ea typeface="Lora"/>
                <a:cs typeface="Lora"/>
                <a:sym typeface="Lora"/>
              </a:rPr>
              <a:t>          </a:t>
            </a:r>
            <a:endParaRPr sz="1800" dirty="0">
              <a:solidFill>
                <a:schemeClr val="dk1"/>
              </a:solidFill>
              <a:latin typeface="Lora"/>
              <a:ea typeface="Lora"/>
              <a:cs typeface="Lora"/>
              <a:sym typeface="Lor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0" y="0"/>
            <a:ext cx="9144001" cy="5143500"/>
          </a:xfrm>
          <a:prstGeom prst="rect">
            <a:avLst/>
          </a:prstGeom>
          <a:noFill/>
          <a:ln>
            <a:noFill/>
          </a:ln>
        </p:spPr>
      </p:pic>
      <p:sp>
        <p:nvSpPr>
          <p:cNvPr id="118" name="Google Shape;118;p22"/>
          <p:cNvSpPr txBox="1"/>
          <p:nvPr/>
        </p:nvSpPr>
        <p:spPr>
          <a:xfrm>
            <a:off x="-9" y="509895"/>
            <a:ext cx="9144000" cy="4648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1"/>
                </a:solidFill>
                <a:latin typeface="Lora"/>
                <a:ea typeface="Lora"/>
                <a:cs typeface="Lora"/>
                <a:sym typeface="Lora"/>
              </a:rPr>
              <a:t>               </a:t>
            </a:r>
            <a:r>
              <a:rPr lang="en" sz="1800" dirty="0">
                <a:solidFill>
                  <a:schemeClr val="dk1"/>
                </a:solidFill>
                <a:latin typeface="Times New Roman" panose="02020603050405020304" pitchFamily="18" charset="0"/>
                <a:ea typeface="Lora"/>
                <a:cs typeface="Times New Roman" panose="02020603050405020304" pitchFamily="18" charset="0"/>
                <a:sym typeface="Lora"/>
              </a:rPr>
              <a:t>● Highest Accuracy: Random Forest (60%)</a:t>
            </a: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1800" dirty="0">
                <a:solidFill>
                  <a:schemeClr val="dk1"/>
                </a:solidFill>
                <a:latin typeface="Times New Roman" panose="02020603050405020304" pitchFamily="18" charset="0"/>
                <a:ea typeface="Lora"/>
                <a:cs typeface="Times New Roman" panose="02020603050405020304" pitchFamily="18" charset="0"/>
                <a:sym typeface="Lora"/>
              </a:rPr>
              <a:t>                      - Best performance with 21 true negatives and 15 true positives, along with the lowest false positives and negatives.</a:t>
            </a: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1800" dirty="0">
                <a:solidFill>
                  <a:schemeClr val="dk1"/>
                </a:solidFill>
                <a:latin typeface="Times New Roman" panose="02020603050405020304" pitchFamily="18" charset="0"/>
                <a:ea typeface="Lora"/>
                <a:cs typeface="Times New Roman" panose="02020603050405020304" pitchFamily="18" charset="0"/>
                <a:sym typeface="Lora"/>
              </a:rPr>
              <a:t>           </a:t>
            </a: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1800" dirty="0">
                <a:solidFill>
                  <a:schemeClr val="dk1"/>
                </a:solidFill>
                <a:latin typeface="Times New Roman" panose="02020603050405020304" pitchFamily="18" charset="0"/>
                <a:ea typeface="Lora"/>
                <a:cs typeface="Times New Roman" panose="02020603050405020304" pitchFamily="18" charset="0"/>
                <a:sym typeface="Lora"/>
              </a:rPr>
              <a:t>              ● Second-Best Accuracy: Logistic Regression &amp; Neural Network (58.33%)  </a:t>
            </a: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1800" dirty="0">
                <a:solidFill>
                  <a:schemeClr val="dk1"/>
                </a:solidFill>
                <a:latin typeface="Times New Roman" panose="02020603050405020304" pitchFamily="18" charset="0"/>
                <a:ea typeface="Lora"/>
                <a:cs typeface="Times New Roman" panose="02020603050405020304" pitchFamily="18" charset="0"/>
                <a:sym typeface="Lora"/>
              </a:rPr>
              <a:t>                      - Neural Network has more true negatives; Logistic Regression has fewer false positives, making it slightly more conservative.</a:t>
            </a: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1800" dirty="0">
                <a:solidFill>
                  <a:schemeClr val="dk1"/>
                </a:solidFill>
                <a:latin typeface="Times New Roman" panose="02020603050405020304" pitchFamily="18" charset="0"/>
                <a:ea typeface="Lora"/>
                <a:cs typeface="Times New Roman" panose="02020603050405020304" pitchFamily="18" charset="0"/>
                <a:sym typeface="Lora"/>
              </a:rPr>
              <a:t>             ● Third-Best Accuracy: Linear Regression (56.67%)</a:t>
            </a: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1800" dirty="0">
                <a:solidFill>
                  <a:schemeClr val="dk1"/>
                </a:solidFill>
                <a:latin typeface="Times New Roman" panose="02020603050405020304" pitchFamily="18" charset="0"/>
                <a:ea typeface="Lora"/>
                <a:cs typeface="Times New Roman" panose="02020603050405020304" pitchFamily="18" charset="0"/>
                <a:sym typeface="Lora"/>
              </a:rPr>
              <a:t>                     - Balanced true positives and negatives but slightly more false positives than Random Forest.</a:t>
            </a: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1800" dirty="0">
                <a:solidFill>
                  <a:schemeClr val="dk1"/>
                </a:solidFill>
                <a:latin typeface="Times New Roman" panose="02020603050405020304" pitchFamily="18" charset="0"/>
                <a:ea typeface="Lora"/>
                <a:cs typeface="Times New Roman" panose="02020603050405020304" pitchFamily="18" charset="0"/>
                <a:sym typeface="Lora"/>
              </a:rPr>
              <a:t>             ●Moderate Performers: SVM, Decision Tree, KNN (53.33% - 55%)  </a:t>
            </a: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1800" dirty="0">
                <a:solidFill>
                  <a:schemeClr val="dk1"/>
                </a:solidFill>
                <a:latin typeface="Times New Roman" panose="02020603050405020304" pitchFamily="18" charset="0"/>
                <a:ea typeface="Lora"/>
                <a:cs typeface="Times New Roman" panose="02020603050405020304" pitchFamily="18" charset="0"/>
                <a:sym typeface="Lora"/>
              </a:rPr>
              <a:t>                    - Comparable accuracies but higher false positives and negatives, making them less reliable.</a:t>
            </a: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endParaRPr sz="1800" dirty="0">
              <a:solidFill>
                <a:schemeClr val="dk1"/>
              </a:solidFill>
              <a:latin typeface="Lora"/>
              <a:ea typeface="Lora"/>
              <a:cs typeface="Lora"/>
              <a:sym typeface="Lora"/>
            </a:endParaRPr>
          </a:p>
        </p:txBody>
      </p:sp>
      <p:sp>
        <p:nvSpPr>
          <p:cNvPr id="119" name="Google Shape;119;p22"/>
          <p:cNvSpPr txBox="1"/>
          <p:nvPr/>
        </p:nvSpPr>
        <p:spPr>
          <a:xfrm>
            <a:off x="578386" y="11"/>
            <a:ext cx="59271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u="sng" dirty="0">
                <a:solidFill>
                  <a:schemeClr val="dk1"/>
                </a:solidFill>
                <a:latin typeface="Times New Roman" panose="02020603050405020304" pitchFamily="18" charset="0"/>
                <a:ea typeface="Merriweather"/>
                <a:cs typeface="Times New Roman" panose="02020603050405020304" pitchFamily="18" charset="0"/>
                <a:sym typeface="Merriweather"/>
              </a:rPr>
              <a:t>Prediction Comparison :</a:t>
            </a:r>
            <a:endParaRPr sz="2000" b="1" u="sng" dirty="0">
              <a:solidFill>
                <a:schemeClr val="dk1"/>
              </a:solidFill>
              <a:latin typeface="Times New Roman" panose="02020603050405020304" pitchFamily="18" charset="0"/>
              <a:ea typeface="Merriweather"/>
              <a:cs typeface="Times New Roman" panose="02020603050405020304" pitchFamily="18" charset="0"/>
              <a:sym typeface="Merriweathe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3"/>
          <p:cNvPicPr preferRelativeResize="0"/>
          <p:nvPr/>
        </p:nvPicPr>
        <p:blipFill>
          <a:blip r:embed="rId3">
            <a:alphaModFix/>
          </a:blip>
          <a:stretch>
            <a:fillRect/>
          </a:stretch>
        </p:blipFill>
        <p:spPr>
          <a:xfrm>
            <a:off x="0" y="76200"/>
            <a:ext cx="9144001" cy="5143500"/>
          </a:xfrm>
          <a:prstGeom prst="rect">
            <a:avLst/>
          </a:prstGeom>
          <a:noFill/>
          <a:ln>
            <a:noFill/>
          </a:ln>
        </p:spPr>
      </p:pic>
      <p:sp>
        <p:nvSpPr>
          <p:cNvPr id="125" name="Google Shape;125;p23"/>
          <p:cNvSpPr txBox="1"/>
          <p:nvPr/>
        </p:nvSpPr>
        <p:spPr>
          <a:xfrm>
            <a:off x="1093850" y="650909"/>
            <a:ext cx="8299500" cy="102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1"/>
                </a:solidFill>
                <a:latin typeface="Lora"/>
                <a:ea typeface="Lora"/>
                <a:cs typeface="Lora"/>
                <a:sym typeface="Lora"/>
              </a:rPr>
              <a:t>                  ● Lowest Accuracy: Naive Bayes (48.33%)</a:t>
            </a:r>
            <a:endParaRPr sz="1800" dirty="0">
              <a:solidFill>
                <a:schemeClr val="dk1"/>
              </a:solidFill>
              <a:latin typeface="Lora"/>
              <a:ea typeface="Lora"/>
              <a:cs typeface="Lora"/>
              <a:sym typeface="Lora"/>
            </a:endParaRPr>
          </a:p>
          <a:p>
            <a:pPr marL="0" lvl="0" indent="0" algn="l" rtl="0">
              <a:spcBef>
                <a:spcPts val="0"/>
              </a:spcBef>
              <a:spcAft>
                <a:spcPts val="0"/>
              </a:spcAft>
              <a:buNone/>
            </a:pPr>
            <a:r>
              <a:rPr lang="en" sz="1800" dirty="0">
                <a:solidFill>
                  <a:schemeClr val="dk1"/>
                </a:solidFill>
                <a:latin typeface="Lora"/>
                <a:ea typeface="Lora"/>
                <a:cs typeface="Lora"/>
                <a:sym typeface="Lora"/>
              </a:rPr>
              <a:t>                      - Struggles with high false positives and negatives, making it the least effective.</a:t>
            </a:r>
            <a:endParaRPr sz="1800" dirty="0">
              <a:solidFill>
                <a:schemeClr val="dk1"/>
              </a:solidFill>
              <a:latin typeface="Lora"/>
              <a:ea typeface="Lora"/>
              <a:cs typeface="Lora"/>
              <a:sym typeface="Lora"/>
            </a:endParaRPr>
          </a:p>
        </p:txBody>
      </p:sp>
      <p:sp>
        <p:nvSpPr>
          <p:cNvPr id="126" name="Google Shape;126;p23"/>
          <p:cNvSpPr txBox="1"/>
          <p:nvPr/>
        </p:nvSpPr>
        <p:spPr>
          <a:xfrm>
            <a:off x="1230600" y="2571750"/>
            <a:ext cx="6682800" cy="102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1"/>
                </a:solidFill>
                <a:latin typeface="Lora"/>
                <a:ea typeface="Lora"/>
                <a:cs typeface="Lora"/>
                <a:sym typeface="Lora"/>
              </a:rPr>
              <a:t>               </a:t>
            </a:r>
            <a:r>
              <a:rPr lang="en" sz="1800" dirty="0">
                <a:solidFill>
                  <a:schemeClr val="dk1"/>
                </a:solidFill>
                <a:latin typeface="Times New Roman" panose="02020603050405020304" pitchFamily="18" charset="0"/>
                <a:ea typeface="Lora"/>
                <a:cs typeface="Times New Roman" panose="02020603050405020304" pitchFamily="18" charset="0"/>
                <a:sym typeface="Lora"/>
              </a:rPr>
              <a:t>● </a:t>
            </a:r>
            <a:r>
              <a:rPr lang="en" sz="1800" b="1" dirty="0">
                <a:solidFill>
                  <a:schemeClr val="dk1"/>
                </a:solidFill>
                <a:latin typeface="Times New Roman" panose="02020603050405020304" pitchFamily="18" charset="0"/>
                <a:ea typeface="Lora"/>
                <a:cs typeface="Times New Roman" panose="02020603050405020304" pitchFamily="18" charset="0"/>
                <a:sym typeface="Lora"/>
              </a:rPr>
              <a:t>Random Forest </a:t>
            </a:r>
            <a:r>
              <a:rPr lang="en" sz="1800" dirty="0">
                <a:solidFill>
                  <a:schemeClr val="dk1"/>
                </a:solidFill>
                <a:latin typeface="Times New Roman" panose="02020603050405020304" pitchFamily="18" charset="0"/>
                <a:ea typeface="Lora"/>
                <a:cs typeface="Times New Roman" panose="02020603050405020304" pitchFamily="18" charset="0"/>
                <a:sym typeface="Lora"/>
              </a:rPr>
              <a:t>emerges as the top-performing model in terms of accuracy and balanced performance between predicting mental crises and non-crises</a:t>
            </a:r>
            <a:r>
              <a:rPr lang="en" sz="1800" dirty="0">
                <a:solidFill>
                  <a:schemeClr val="dk1"/>
                </a:solidFill>
                <a:latin typeface="Lora"/>
                <a:ea typeface="Lora"/>
                <a:cs typeface="Lora"/>
                <a:sym typeface="Lora"/>
              </a:rPr>
              <a:t>.</a:t>
            </a:r>
            <a:endParaRPr sz="1800" dirty="0">
              <a:solidFill>
                <a:schemeClr val="dk1"/>
              </a:solidFill>
              <a:latin typeface="Lora"/>
              <a:ea typeface="Lora"/>
              <a:cs typeface="Lora"/>
              <a:sym typeface="Lora"/>
            </a:endParaRPr>
          </a:p>
        </p:txBody>
      </p:sp>
      <p:sp>
        <p:nvSpPr>
          <p:cNvPr id="127" name="Google Shape;127;p23"/>
          <p:cNvSpPr txBox="1"/>
          <p:nvPr/>
        </p:nvSpPr>
        <p:spPr>
          <a:xfrm>
            <a:off x="504940" y="2021552"/>
            <a:ext cx="63348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u="sng" dirty="0">
                <a:solidFill>
                  <a:schemeClr val="dk1"/>
                </a:solidFill>
                <a:latin typeface="Times New Roman" panose="02020603050405020304" pitchFamily="18" charset="0"/>
                <a:ea typeface="Merriweather"/>
                <a:cs typeface="Times New Roman" panose="02020603050405020304" pitchFamily="18" charset="0"/>
                <a:sym typeface="Merriweather"/>
              </a:rPr>
              <a:t>Final Prediction </a:t>
            </a:r>
            <a:endParaRPr sz="2000" b="1" u="sng" dirty="0">
              <a:solidFill>
                <a:schemeClr val="dk1"/>
              </a:solidFill>
              <a:latin typeface="Times New Roman" panose="02020603050405020304" pitchFamily="18" charset="0"/>
              <a:ea typeface="Merriweather"/>
              <a:cs typeface="Times New Roman" panose="02020603050405020304" pitchFamily="18" charset="0"/>
              <a:sym typeface="Merriweathe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4"/>
          <p:cNvPicPr preferRelativeResize="0"/>
          <p:nvPr/>
        </p:nvPicPr>
        <p:blipFill>
          <a:blip r:embed="rId3">
            <a:alphaModFix/>
          </a:blip>
          <a:stretch>
            <a:fillRect/>
          </a:stretch>
        </p:blipFill>
        <p:spPr>
          <a:xfrm>
            <a:off x="0" y="0"/>
            <a:ext cx="9144001" cy="5143500"/>
          </a:xfrm>
          <a:prstGeom prst="rect">
            <a:avLst/>
          </a:prstGeom>
          <a:noFill/>
          <a:ln>
            <a:noFill/>
          </a:ln>
        </p:spPr>
      </p:pic>
      <p:sp>
        <p:nvSpPr>
          <p:cNvPr id="133" name="Google Shape;133;p24"/>
          <p:cNvSpPr txBox="1"/>
          <p:nvPr/>
        </p:nvSpPr>
        <p:spPr>
          <a:xfrm>
            <a:off x="390150" y="1058982"/>
            <a:ext cx="8363700" cy="32316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1"/>
                </a:solidFill>
                <a:latin typeface="Times New Roman" panose="02020603050405020304" pitchFamily="18" charset="0"/>
                <a:ea typeface="Lora"/>
                <a:cs typeface="Times New Roman" panose="02020603050405020304" pitchFamily="18" charset="0"/>
                <a:sym typeface="Lora"/>
              </a:rPr>
              <a:t>This study highlights the potential of machine learning in predicting and managing mental health conditions. Models like Random Forest and Neural Networks showed high accuracy, suggesting that integrating physiological and psychological data through wearable technology and self-reporting tools could enable real-time monitoring and timely interventions. Such advancements could transform mental health care, offering more proactive management strategies.</a:t>
            </a: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1800" dirty="0">
                <a:solidFill>
                  <a:schemeClr val="dk1"/>
                </a:solidFill>
                <a:latin typeface="Times New Roman" panose="02020603050405020304" pitchFamily="18" charset="0"/>
                <a:ea typeface="Lora"/>
                <a:cs typeface="Times New Roman" panose="02020603050405020304" pitchFamily="18" charset="0"/>
                <a:sym typeface="Lora"/>
              </a:rPr>
              <a:t>As younger generations face growing mental health challenges due to social media, economic uncertainty, and global crises, these predictive tools become even more vital. They provide hope for early intervention and support, helping youth navigate an increasingly complex world.</a:t>
            </a:r>
            <a:endParaRPr sz="1800" dirty="0">
              <a:solidFill>
                <a:schemeClr val="dk1"/>
              </a:solidFill>
              <a:latin typeface="Times New Roman" panose="02020603050405020304" pitchFamily="18" charset="0"/>
              <a:ea typeface="Lora"/>
              <a:cs typeface="Times New Roman" panose="02020603050405020304" pitchFamily="18" charset="0"/>
              <a:sym typeface="Lora"/>
            </a:endParaRPr>
          </a:p>
        </p:txBody>
      </p:sp>
      <p:sp>
        <p:nvSpPr>
          <p:cNvPr id="134" name="Google Shape;134;p24"/>
          <p:cNvSpPr txBox="1"/>
          <p:nvPr/>
        </p:nvSpPr>
        <p:spPr>
          <a:xfrm>
            <a:off x="390152" y="508776"/>
            <a:ext cx="54948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u="sng" dirty="0">
                <a:solidFill>
                  <a:schemeClr val="dk1"/>
                </a:solidFill>
                <a:latin typeface="Times New Roman" panose="02020603050405020304" pitchFamily="18" charset="0"/>
                <a:ea typeface="Merriweather"/>
                <a:cs typeface="Times New Roman" panose="02020603050405020304" pitchFamily="18" charset="0"/>
                <a:sym typeface="Merriweather"/>
              </a:rPr>
              <a:t>Conclusion:</a:t>
            </a:r>
            <a:endParaRPr sz="2000" b="1" u="sng" dirty="0">
              <a:solidFill>
                <a:schemeClr val="dk1"/>
              </a:solidFill>
              <a:latin typeface="Times New Roman" panose="02020603050405020304" pitchFamily="18" charset="0"/>
              <a:ea typeface="Merriweather"/>
              <a:cs typeface="Times New Roman" panose="02020603050405020304" pitchFamily="18" charset="0"/>
              <a:sym typeface="Merriweathe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Shape 138"/>
        <p:cNvGrpSpPr/>
        <p:nvPr/>
      </p:nvGrpSpPr>
      <p:grpSpPr>
        <a:xfrm>
          <a:off x="0" y="0"/>
          <a:ext cx="0" cy="0"/>
          <a:chOff x="0" y="0"/>
          <a:chExt cx="0" cy="0"/>
        </a:xfrm>
      </p:grpSpPr>
      <p:sp>
        <p:nvSpPr>
          <p:cNvPr id="6" name="Rectangle 5">
            <a:extLst>
              <a:ext uri="{FF2B5EF4-FFF2-40B4-BE49-F238E27FC236}">
                <a16:creationId xmlns:a16="http://schemas.microsoft.com/office/drawing/2014/main" id="{464173A0-2351-9A4E-5D52-3F7A998F0DE3}"/>
              </a:ext>
            </a:extLst>
          </p:cNvPr>
          <p:cNvSpPr/>
          <p:nvPr/>
        </p:nvSpPr>
        <p:spPr>
          <a:xfrm>
            <a:off x="5405502" y="1791678"/>
            <a:ext cx="3166251" cy="923330"/>
          </a:xfrm>
          <a:prstGeom prst="rect">
            <a:avLst/>
          </a:prstGeom>
          <a:noFill/>
        </p:spPr>
        <p:txBody>
          <a:bodyPr wrap="none" lIns="91440" tIns="45720" rIns="91440" bIns="45720">
            <a:prstTxWarp prst="textPlain">
              <a:avLst/>
            </a:prstTxWarp>
            <a:spAutoFit/>
          </a:bodyPr>
          <a:lstStyle/>
          <a:p>
            <a:pPr algn="ctr"/>
            <a:r>
              <a:rPr lang="en-US" sz="5400" dirty="0">
                <a:ln w="0">
                  <a:solidFill>
                    <a:schemeClr val="tx1"/>
                  </a:solidFill>
                </a:ln>
                <a:solidFill>
                  <a:schemeClr val="accent5">
                    <a:lumMod val="60000"/>
                    <a:lumOff val="40000"/>
                  </a:schemeClr>
                </a:solidFill>
                <a:effectLst>
                  <a:outerShdw blurRad="50800" dist="38100" dir="16200000" rotWithShape="0">
                    <a:prstClr val="black">
                      <a:alpha val="40000"/>
                    </a:prstClr>
                  </a:outerShdw>
                  <a:reflection blurRad="6350" stA="60000" endA="900" endPos="60000" dist="29997" dir="5400000" sy="-100000" algn="bl" rotWithShape="0"/>
                </a:effectLst>
                <a:latin typeface="Times New Roman" panose="02020603050405020304" pitchFamily="18" charset="0"/>
                <a:cs typeface="Times New Roman" panose="02020603050405020304" pitchFamily="18" charset="0"/>
              </a:rPr>
              <a:t>Thank you</a:t>
            </a:r>
            <a:endParaRPr lang="en-IN" sz="5400" dirty="0">
              <a:ln w="0">
                <a:solidFill>
                  <a:schemeClr val="tx1"/>
                </a:solidFill>
              </a:ln>
              <a:solidFill>
                <a:schemeClr val="accent5">
                  <a:lumMod val="60000"/>
                  <a:lumOff val="40000"/>
                </a:schemeClr>
              </a:solidFill>
              <a:effectLst>
                <a:outerShdw blurRad="50800" dist="38100" dir="16200000" rotWithShape="0">
                  <a:prstClr val="black">
                    <a:alpha val="40000"/>
                  </a:prstClr>
                </a:outerShdw>
                <a:reflection blurRad="6350" stA="60000" endA="900" endPos="60000" dist="29997" dir="5400000" sy="-100000" algn="bl" rotWithShape="0"/>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9296400" cy="5143500"/>
          </a:xfrm>
          <a:prstGeom prst="rect">
            <a:avLst/>
          </a:prstGeom>
          <a:noFill/>
          <a:ln>
            <a:noFill/>
          </a:ln>
        </p:spPr>
      </p:pic>
      <p:sp>
        <p:nvSpPr>
          <p:cNvPr id="61" name="Google Shape;61;p14"/>
          <p:cNvSpPr txBox="1"/>
          <p:nvPr/>
        </p:nvSpPr>
        <p:spPr>
          <a:xfrm>
            <a:off x="1038900" y="1148775"/>
            <a:ext cx="7066200" cy="38779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1"/>
                </a:solidFill>
                <a:latin typeface="Lora"/>
                <a:ea typeface="Lora"/>
                <a:cs typeface="Lora"/>
                <a:sym typeface="Lora"/>
              </a:rPr>
              <a:t>         </a:t>
            </a:r>
            <a:r>
              <a:rPr lang="en" sz="1800" dirty="0">
                <a:solidFill>
                  <a:schemeClr val="dk1"/>
                </a:solidFill>
                <a:latin typeface="Times New Roman" panose="02020603050405020304" pitchFamily="18" charset="0"/>
                <a:ea typeface="Lora"/>
                <a:cs typeface="Times New Roman" panose="02020603050405020304" pitchFamily="18" charset="0"/>
                <a:sym typeface="Lora"/>
              </a:rPr>
              <a:t>   </a:t>
            </a:r>
            <a:r>
              <a:rPr lang="en" sz="2000" dirty="0">
                <a:solidFill>
                  <a:schemeClr val="dk1"/>
                </a:solidFill>
                <a:latin typeface="Times New Roman" panose="02020603050405020304" pitchFamily="18" charset="0"/>
                <a:ea typeface="Lora"/>
                <a:cs typeface="Times New Roman" panose="02020603050405020304" pitchFamily="18" charset="0"/>
                <a:sym typeface="Lora"/>
              </a:rPr>
              <a:t>●  Predicting mental health conditions like anxiety, depression remains challenging due to the reliance on subjective self-reporting and the complexity of integrating physiological and psychological data. </a:t>
            </a:r>
            <a:endParaRPr sz="20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2000" dirty="0">
                <a:solidFill>
                  <a:schemeClr val="dk1"/>
                </a:solidFill>
                <a:latin typeface="Times New Roman" panose="02020603050405020304" pitchFamily="18" charset="0"/>
                <a:ea typeface="Lora"/>
                <a:cs typeface="Times New Roman" panose="02020603050405020304" pitchFamily="18" charset="0"/>
                <a:sym typeface="Lora"/>
              </a:rPr>
              <a:t>            ●  This study aims to develop machine learning models that analyze comprehensive datasets, including both physiological indicators (e.g., heartbeat, sleep, activity) and psychological self-reports (e.g., anxiety, emotional states). </a:t>
            </a:r>
            <a:endParaRPr sz="20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2000" dirty="0">
                <a:solidFill>
                  <a:schemeClr val="dk1"/>
                </a:solidFill>
                <a:latin typeface="Times New Roman" panose="02020603050405020304" pitchFamily="18" charset="0"/>
                <a:ea typeface="Lora"/>
                <a:cs typeface="Times New Roman" panose="02020603050405020304" pitchFamily="18" charset="0"/>
                <a:sym typeface="Lora"/>
              </a:rPr>
              <a:t>            ●  The goal is to create an accurate, real-time predictive system that can be integrated with wearable technology, offering personalized insights and improving mental health outcomes through early detection and intervention.</a:t>
            </a:r>
            <a:endParaRPr sz="2000" dirty="0">
              <a:solidFill>
                <a:schemeClr val="dk1"/>
              </a:solidFill>
              <a:latin typeface="Times New Roman" panose="02020603050405020304" pitchFamily="18" charset="0"/>
              <a:ea typeface="Lora"/>
              <a:cs typeface="Times New Roman" panose="02020603050405020304" pitchFamily="18" charset="0"/>
              <a:sym typeface="Lora"/>
            </a:endParaRPr>
          </a:p>
        </p:txBody>
      </p:sp>
      <p:sp>
        <p:nvSpPr>
          <p:cNvPr id="62" name="Google Shape;62;p14"/>
          <p:cNvSpPr txBox="1"/>
          <p:nvPr/>
        </p:nvSpPr>
        <p:spPr>
          <a:xfrm>
            <a:off x="1028550" y="598575"/>
            <a:ext cx="33336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u="sng" dirty="0">
                <a:solidFill>
                  <a:schemeClr val="dk1"/>
                </a:solidFill>
                <a:latin typeface="Times New Roman" panose="02020603050405020304" pitchFamily="18" charset="0"/>
                <a:ea typeface="Merriweather"/>
                <a:cs typeface="Times New Roman" panose="02020603050405020304" pitchFamily="18" charset="0"/>
                <a:sym typeface="Merriweather"/>
              </a:rPr>
              <a:t>PROBLEM STATEMENT:</a:t>
            </a:r>
            <a:endParaRPr sz="2000" b="1" u="sng" dirty="0">
              <a:solidFill>
                <a:schemeClr val="dk1"/>
              </a:solidFill>
              <a:latin typeface="Times New Roman" panose="02020603050405020304" pitchFamily="18" charset="0"/>
              <a:ea typeface="Merriweather"/>
              <a:cs typeface="Times New Roman" panose="02020603050405020304" pitchFamily="18" charset="0"/>
              <a:sym typeface="Merriweathe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D0F9-24F8-FFF1-BCAF-9B82DC0AA7D1}"/>
              </a:ext>
            </a:extLst>
          </p:cNvPr>
          <p:cNvSpPr>
            <a:spLocks noGrp="1"/>
          </p:cNvSpPr>
          <p:nvPr>
            <p:ph type="title"/>
          </p:nvPr>
        </p:nvSpPr>
        <p:spPr>
          <a:xfrm>
            <a:off x="311700" y="449036"/>
            <a:ext cx="8440414" cy="489857"/>
          </a:xfrm>
        </p:spPr>
        <p:txBody>
          <a:bodyPr>
            <a:noAutofit/>
          </a:bodyPr>
          <a:lstStyle/>
          <a:p>
            <a:pPr algn="l"/>
            <a:r>
              <a:rPr lang="en-IN" sz="2400" b="1" u="sng" dirty="0">
                <a:solidFill>
                  <a:schemeClr val="tx1"/>
                </a:solidFill>
                <a:latin typeface="Times New Roman" panose="02020603050405020304" pitchFamily="18" charset="0"/>
                <a:cs typeface="Times New Roman" panose="02020603050405020304" pitchFamily="18" charset="0"/>
              </a:rPr>
              <a:t>DATA COLLECTION</a:t>
            </a:r>
            <a:r>
              <a:rPr lang="en-IN" sz="2400" u="sng" dirty="0">
                <a:solidFill>
                  <a:schemeClr val="tx1"/>
                </a:solidFill>
                <a:latin typeface="Time new roman"/>
              </a:rPr>
              <a:t>:</a:t>
            </a:r>
          </a:p>
        </p:txBody>
      </p:sp>
      <p:sp>
        <p:nvSpPr>
          <p:cNvPr id="4" name="TextBox 3">
            <a:extLst>
              <a:ext uri="{FF2B5EF4-FFF2-40B4-BE49-F238E27FC236}">
                <a16:creationId xmlns:a16="http://schemas.microsoft.com/office/drawing/2014/main" id="{7641E31F-7CBA-AFBE-6C7C-04ED52D6A310}"/>
              </a:ext>
            </a:extLst>
          </p:cNvPr>
          <p:cNvSpPr txBox="1"/>
          <p:nvPr/>
        </p:nvSpPr>
        <p:spPr>
          <a:xfrm>
            <a:off x="726621" y="938893"/>
            <a:ext cx="4572000"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data was generated using a Python program designed to simulate health and emotional metrics for various set of peoples</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2207B6B-263C-0F47-29D2-12A289645E37}"/>
              </a:ext>
            </a:extLst>
          </p:cNvPr>
          <p:cNvSpPr txBox="1"/>
          <p:nvPr/>
        </p:nvSpPr>
        <p:spPr>
          <a:xfrm>
            <a:off x="311700" y="2246828"/>
            <a:ext cx="4572000" cy="461665"/>
          </a:xfrm>
          <a:prstGeom prst="rect">
            <a:avLst/>
          </a:prstGeom>
          <a:noFill/>
        </p:spPr>
        <p:txBody>
          <a:bodyPr wrap="square">
            <a:spAutoFit/>
          </a:bodyPr>
          <a:lstStyle/>
          <a:p>
            <a:r>
              <a:rPr lang="en-IN" sz="2400" b="1" u="sng" dirty="0">
                <a:latin typeface="Times New Roman" panose="02020603050405020304" pitchFamily="18" charset="0"/>
                <a:cs typeface="Times New Roman" panose="02020603050405020304" pitchFamily="18" charset="0"/>
              </a:rPr>
              <a:t>DATA PREPROCESSING:</a:t>
            </a:r>
          </a:p>
        </p:txBody>
      </p:sp>
      <p:sp>
        <p:nvSpPr>
          <p:cNvPr id="9" name="TextBox 8">
            <a:extLst>
              <a:ext uri="{FF2B5EF4-FFF2-40B4-BE49-F238E27FC236}">
                <a16:creationId xmlns:a16="http://schemas.microsoft.com/office/drawing/2014/main" id="{53DF4640-57EC-D40A-474F-DA3413414BA4}"/>
              </a:ext>
            </a:extLst>
          </p:cNvPr>
          <p:cNvSpPr txBox="1"/>
          <p:nvPr/>
        </p:nvSpPr>
        <p:spPr>
          <a:xfrm>
            <a:off x="726621" y="2846877"/>
            <a:ext cx="6041571"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Missing Values: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Checked for any missing or null values in the dataset. Applied imputation techniques or removed records with significant missing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 Detection: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Identified and handled outliers that could skew the analysis, especially in metrics like heartbeat rate and steps walked </a:t>
            </a:r>
          </a:p>
        </p:txBody>
      </p:sp>
    </p:spTree>
    <p:extLst>
      <p:ext uri="{BB962C8B-B14F-4D97-AF65-F5344CB8AC3E}">
        <p14:creationId xmlns:p14="http://schemas.microsoft.com/office/powerpoint/2010/main" val="37289896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0" y="0"/>
            <a:ext cx="9144001" cy="5143500"/>
          </a:xfrm>
          <a:prstGeom prst="rect">
            <a:avLst/>
          </a:prstGeom>
          <a:noFill/>
          <a:ln>
            <a:noFill/>
          </a:ln>
        </p:spPr>
      </p:pic>
      <p:sp>
        <p:nvSpPr>
          <p:cNvPr id="68" name="Google Shape;68;p15"/>
          <p:cNvSpPr txBox="1"/>
          <p:nvPr/>
        </p:nvSpPr>
        <p:spPr>
          <a:xfrm>
            <a:off x="0" y="2046383"/>
            <a:ext cx="9144000" cy="46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69" name="Google Shape;69;p15"/>
          <p:cNvSpPr txBox="1"/>
          <p:nvPr/>
        </p:nvSpPr>
        <p:spPr>
          <a:xfrm>
            <a:off x="-1" y="845706"/>
            <a:ext cx="9005207"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1"/>
                </a:solidFill>
                <a:latin typeface="Times New Roman" panose="02020603050405020304" pitchFamily="18" charset="0"/>
                <a:ea typeface="Lora"/>
                <a:cs typeface="Times New Roman" panose="02020603050405020304" pitchFamily="18" charset="0"/>
                <a:sym typeface="Lora"/>
              </a:rPr>
              <a:t>                 Supervised learning is a machine learning technique where algorithms are trained on labeled data to make predictions or decisions. It includes two main categories:</a:t>
            </a: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1800" dirty="0">
                <a:solidFill>
                  <a:schemeClr val="dk1"/>
                </a:solidFill>
                <a:latin typeface="Times New Roman" panose="02020603050405020304" pitchFamily="18" charset="0"/>
                <a:ea typeface="Lora"/>
                <a:cs typeface="Times New Roman" panose="02020603050405020304" pitchFamily="18" charset="0"/>
                <a:sym typeface="Lora"/>
              </a:rPr>
              <a:t>                     1.Regression: Predicts continuous values based on input features, aiming to model the relationship between independent and dependent variables.</a:t>
            </a:r>
            <a:endParaRPr sz="1800"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 sz="1800" dirty="0">
                <a:solidFill>
                  <a:schemeClr val="dk1"/>
                </a:solidFill>
                <a:latin typeface="Times New Roman" panose="02020603050405020304" pitchFamily="18" charset="0"/>
                <a:ea typeface="Lora"/>
                <a:cs typeface="Times New Roman" panose="02020603050405020304" pitchFamily="18" charset="0"/>
                <a:sym typeface="Lora"/>
              </a:rPr>
              <a:t>                     2. Classification: Categorizes data into predefined labels by learning patterns from labeled examples, with the target variable being categorical.</a:t>
            </a:r>
            <a:endParaRPr sz="1800" dirty="0">
              <a:solidFill>
                <a:schemeClr val="dk1"/>
              </a:solidFill>
              <a:latin typeface="Times New Roman" panose="02020603050405020304" pitchFamily="18" charset="0"/>
              <a:ea typeface="Lora"/>
              <a:cs typeface="Times New Roman" panose="02020603050405020304" pitchFamily="18" charset="0"/>
              <a:sym typeface="Lora"/>
            </a:endParaRPr>
          </a:p>
        </p:txBody>
      </p:sp>
      <p:sp>
        <p:nvSpPr>
          <p:cNvPr id="70" name="Google Shape;70;p15"/>
          <p:cNvSpPr txBox="1"/>
          <p:nvPr/>
        </p:nvSpPr>
        <p:spPr>
          <a:xfrm>
            <a:off x="707792" y="0"/>
            <a:ext cx="9144000" cy="55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u="sng" dirty="0">
                <a:solidFill>
                  <a:schemeClr val="dk1"/>
                </a:solidFill>
                <a:latin typeface="Times New Roman" panose="02020603050405020304" pitchFamily="18" charset="0"/>
                <a:ea typeface="Lora"/>
                <a:cs typeface="Times New Roman" panose="02020603050405020304" pitchFamily="18" charset="0"/>
                <a:sym typeface="Lora"/>
              </a:rPr>
              <a:t>Model:</a:t>
            </a:r>
            <a:endParaRPr sz="2400" b="1" u="sng" dirty="0">
              <a:solidFill>
                <a:schemeClr val="dk1"/>
              </a:solidFill>
              <a:latin typeface="Times New Roman" panose="02020603050405020304" pitchFamily="18" charset="0"/>
              <a:ea typeface="Lora"/>
              <a:cs typeface="Times New Roman" panose="02020603050405020304" pitchFamily="18" charset="0"/>
              <a:sym typeface="Lora"/>
            </a:endParaRPr>
          </a:p>
        </p:txBody>
      </p:sp>
      <p:sp>
        <p:nvSpPr>
          <p:cNvPr id="71" name="Google Shape;71;p15"/>
          <p:cNvSpPr txBox="1"/>
          <p:nvPr/>
        </p:nvSpPr>
        <p:spPr>
          <a:xfrm>
            <a:off x="902525" y="2939700"/>
            <a:ext cx="42966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dirty="0">
              <a:solidFill>
                <a:schemeClr val="dk1"/>
              </a:solidFill>
              <a:latin typeface="Lora"/>
              <a:ea typeface="Lora"/>
              <a:cs typeface="Lora"/>
              <a:sym typeface="Lora"/>
            </a:endParaRPr>
          </a:p>
          <a:p>
            <a:pPr marL="0" lvl="0" indent="0" algn="l" rtl="0">
              <a:spcBef>
                <a:spcPts val="0"/>
              </a:spcBef>
              <a:spcAft>
                <a:spcPts val="0"/>
              </a:spcAft>
              <a:buNone/>
            </a:pPr>
            <a:endParaRPr sz="1800" dirty="0">
              <a:solidFill>
                <a:schemeClr val="dk1"/>
              </a:solidFill>
              <a:latin typeface="Lora"/>
              <a:ea typeface="Lora"/>
              <a:cs typeface="Lora"/>
              <a:sym typeface="Lora"/>
            </a:endParaRPr>
          </a:p>
        </p:txBody>
      </p:sp>
      <p:sp>
        <p:nvSpPr>
          <p:cNvPr id="73" name="Google Shape;73;p15"/>
          <p:cNvSpPr txBox="1"/>
          <p:nvPr/>
        </p:nvSpPr>
        <p:spPr>
          <a:xfrm>
            <a:off x="779321" y="422853"/>
            <a:ext cx="7266380" cy="55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solidFill>
                  <a:srgbClr val="434343"/>
                </a:solidFill>
                <a:latin typeface="Times New Roman" panose="02020603050405020304" pitchFamily="18" charset="0"/>
                <a:ea typeface="Merriweather"/>
                <a:cs typeface="Times New Roman" panose="02020603050405020304" pitchFamily="18" charset="0"/>
                <a:sym typeface="Merriweather"/>
              </a:rPr>
              <a:t>Supervised learning:</a:t>
            </a:r>
            <a:endParaRPr sz="2400" b="1" dirty="0">
              <a:solidFill>
                <a:srgbClr val="434343"/>
              </a:solidFill>
              <a:latin typeface="Times New Roman" panose="02020603050405020304" pitchFamily="18" charset="0"/>
              <a:ea typeface="Merriweather"/>
              <a:cs typeface="Times New Roman" panose="02020603050405020304" pitchFamily="18" charset="0"/>
              <a:sym typeface="Merriweather"/>
            </a:endParaRPr>
          </a:p>
        </p:txBody>
      </p:sp>
      <p:pic>
        <p:nvPicPr>
          <p:cNvPr id="7" name="Picture 6">
            <a:extLst>
              <a:ext uri="{FF2B5EF4-FFF2-40B4-BE49-F238E27FC236}">
                <a16:creationId xmlns:a16="http://schemas.microsoft.com/office/drawing/2014/main" id="{4ECB4ACC-F61D-DB57-1457-AADA927ED9D3}"/>
              </a:ext>
            </a:extLst>
          </p:cNvPr>
          <p:cNvPicPr>
            <a:picLocks noChangeAspect="1"/>
          </p:cNvPicPr>
          <p:nvPr/>
        </p:nvPicPr>
        <p:blipFill>
          <a:blip r:embed="rId4"/>
          <a:stretch>
            <a:fillRect/>
          </a:stretch>
        </p:blipFill>
        <p:spPr>
          <a:xfrm>
            <a:off x="1151468" y="3011790"/>
            <a:ext cx="5935132" cy="1636667"/>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F9645DC-2E33-C447-AE34-FE9520E01AEC}"/>
              </a:ext>
            </a:extLst>
          </p:cNvPr>
          <p:cNvSpPr txBox="1"/>
          <p:nvPr/>
        </p:nvSpPr>
        <p:spPr>
          <a:xfrm>
            <a:off x="440266" y="481111"/>
            <a:ext cx="4572000" cy="461665"/>
          </a:xfrm>
          <a:prstGeom prst="rect">
            <a:avLst/>
          </a:prstGeom>
          <a:noFill/>
        </p:spPr>
        <p:txBody>
          <a:bodyPr wrap="square">
            <a:spAutoFit/>
          </a:bodyPr>
          <a:lstStyle/>
          <a:p>
            <a:pPr marL="0" lvl="0" indent="0" algn="l" rtl="0">
              <a:spcBef>
                <a:spcPts val="0"/>
              </a:spcBef>
              <a:spcAft>
                <a:spcPts val="0"/>
              </a:spcAft>
              <a:buNone/>
            </a:pPr>
            <a:r>
              <a:rPr lang="en-IN" sz="2400" b="1" u="sng" dirty="0">
                <a:solidFill>
                  <a:schemeClr val="dk1"/>
                </a:solidFill>
                <a:latin typeface="Times New Roman" panose="02020603050405020304" pitchFamily="18" charset="0"/>
                <a:ea typeface="Lora"/>
                <a:cs typeface="Times New Roman" panose="02020603050405020304" pitchFamily="18" charset="0"/>
                <a:sym typeface="Lora"/>
              </a:rPr>
              <a:t>MODEL TRAINING</a:t>
            </a:r>
          </a:p>
        </p:txBody>
      </p:sp>
      <p:sp>
        <p:nvSpPr>
          <p:cNvPr id="11" name="TextBox 10">
            <a:extLst>
              <a:ext uri="{FF2B5EF4-FFF2-40B4-BE49-F238E27FC236}">
                <a16:creationId xmlns:a16="http://schemas.microsoft.com/office/drawing/2014/main" id="{E6821C62-D73B-2C9F-C4C4-0EE912044FC1}"/>
              </a:ext>
            </a:extLst>
          </p:cNvPr>
          <p:cNvSpPr txBox="1"/>
          <p:nvPr/>
        </p:nvSpPr>
        <p:spPr>
          <a:xfrm>
            <a:off x="863600" y="942776"/>
            <a:ext cx="4572000" cy="2585323"/>
          </a:xfrm>
          <a:prstGeom prst="rect">
            <a:avLst/>
          </a:prstGeom>
          <a:noFill/>
        </p:spPr>
        <p:txBody>
          <a:bodyPr wrap="square">
            <a:spAutoFit/>
          </a:bodyPr>
          <a:lstStyle/>
          <a:p>
            <a:pPr marL="0" lvl="0" indent="0" algn="l" rtl="0">
              <a:spcBef>
                <a:spcPts val="0"/>
              </a:spcBef>
              <a:spcAft>
                <a:spcPts val="0"/>
              </a:spcAft>
              <a:buNone/>
            </a:pPr>
            <a:r>
              <a:rPr lang="en-US" sz="1800" b="1" dirty="0">
                <a:solidFill>
                  <a:schemeClr val="dk1"/>
                </a:solidFill>
                <a:latin typeface="Times New Roman" panose="02020603050405020304" pitchFamily="18" charset="0"/>
                <a:ea typeface="Lora"/>
                <a:cs typeface="Times New Roman" panose="02020603050405020304" pitchFamily="18" charset="0"/>
                <a:sym typeface="Lora"/>
              </a:rPr>
              <a:t>1. </a:t>
            </a:r>
            <a:r>
              <a:rPr lang="en-US" sz="1800" b="1" u="sng" dirty="0">
                <a:solidFill>
                  <a:schemeClr val="dk1"/>
                </a:solidFill>
                <a:latin typeface="Times New Roman" panose="02020603050405020304" pitchFamily="18" charset="0"/>
                <a:ea typeface="Lora"/>
                <a:cs typeface="Times New Roman" panose="02020603050405020304" pitchFamily="18" charset="0"/>
                <a:sym typeface="Lora"/>
              </a:rPr>
              <a:t>Naive Bayes </a:t>
            </a:r>
            <a:r>
              <a:rPr lang="en-US" sz="1800" dirty="0">
                <a:solidFill>
                  <a:schemeClr val="dk1"/>
                </a:solidFill>
                <a:latin typeface="Times New Roman" panose="02020603050405020304" pitchFamily="18" charset="0"/>
                <a:ea typeface="Lora"/>
                <a:cs typeface="Times New Roman" panose="02020603050405020304" pitchFamily="18" charset="0"/>
                <a:sym typeface="Lora"/>
              </a:rPr>
              <a:t>:</a:t>
            </a:r>
          </a:p>
          <a:p>
            <a:pPr marL="0" lvl="0" indent="0" rtl="0">
              <a:spcBef>
                <a:spcPts val="0"/>
              </a:spcBef>
              <a:spcAft>
                <a:spcPts val="0"/>
              </a:spcAft>
              <a:buNone/>
            </a:pPr>
            <a:r>
              <a:rPr lang="en-US" sz="1800" dirty="0">
                <a:solidFill>
                  <a:schemeClr val="dk1"/>
                </a:solidFill>
                <a:latin typeface="Times New Roman" panose="02020603050405020304" pitchFamily="18" charset="0"/>
                <a:ea typeface="Lora"/>
                <a:cs typeface="Times New Roman" panose="02020603050405020304" pitchFamily="18" charset="0"/>
                <a:sym typeface="Lora"/>
              </a:rPr>
              <a:t>                          - Purpose: Classifies data based on Bayes' theorem, assuming independence between features.</a:t>
            </a:r>
          </a:p>
          <a:p>
            <a:pPr marL="0" lvl="0" indent="0" rtl="0">
              <a:spcBef>
                <a:spcPts val="0"/>
              </a:spcBef>
              <a:spcAft>
                <a:spcPts val="0"/>
              </a:spcAft>
              <a:buNone/>
            </a:pPr>
            <a:r>
              <a:rPr lang="en-US" sz="1800" dirty="0">
                <a:solidFill>
                  <a:schemeClr val="dk1"/>
                </a:solidFill>
                <a:latin typeface="Times New Roman" panose="02020603050405020304" pitchFamily="18" charset="0"/>
                <a:ea typeface="Lora"/>
                <a:cs typeface="Times New Roman" panose="02020603050405020304" pitchFamily="18" charset="0"/>
                <a:sym typeface="Lora"/>
              </a:rPr>
              <a:t>                         - Implementation: `</a:t>
            </a:r>
            <a:r>
              <a:rPr lang="en-US" sz="1800" dirty="0" err="1">
                <a:solidFill>
                  <a:schemeClr val="dk1"/>
                </a:solidFill>
                <a:latin typeface="Times New Roman" panose="02020603050405020304" pitchFamily="18" charset="0"/>
                <a:ea typeface="Lora"/>
                <a:cs typeface="Times New Roman" panose="02020603050405020304" pitchFamily="18" charset="0"/>
                <a:sym typeface="Lora"/>
              </a:rPr>
              <a:t>GaussianNB</a:t>
            </a:r>
            <a:r>
              <a:rPr lang="en-US" sz="1800" dirty="0">
                <a:solidFill>
                  <a:schemeClr val="dk1"/>
                </a:solidFill>
                <a:latin typeface="Times New Roman" panose="02020603050405020304" pitchFamily="18" charset="0"/>
                <a:ea typeface="Lora"/>
                <a:cs typeface="Times New Roman" panose="02020603050405020304" pitchFamily="18" charset="0"/>
                <a:sym typeface="Lora"/>
              </a:rPr>
              <a:t>()` fits the model to the training data and predicts the target for the test data. The model assumes that features are normally distributed.</a:t>
            </a:r>
          </a:p>
        </p:txBody>
      </p:sp>
      <p:pic>
        <p:nvPicPr>
          <p:cNvPr id="13" name="Picture 12">
            <a:extLst>
              <a:ext uri="{FF2B5EF4-FFF2-40B4-BE49-F238E27FC236}">
                <a16:creationId xmlns:a16="http://schemas.microsoft.com/office/drawing/2014/main" id="{F4187B3F-FA6C-A721-D02C-EBA298EA7C46}"/>
              </a:ext>
            </a:extLst>
          </p:cNvPr>
          <p:cNvPicPr>
            <a:picLocks noChangeAspect="1"/>
          </p:cNvPicPr>
          <p:nvPr/>
        </p:nvPicPr>
        <p:blipFill>
          <a:blip r:embed="rId3"/>
          <a:stretch>
            <a:fillRect/>
          </a:stretch>
        </p:blipFill>
        <p:spPr>
          <a:xfrm>
            <a:off x="5306786" y="2974696"/>
            <a:ext cx="3837214" cy="2104279"/>
          </a:xfrm>
          <a:prstGeom prst="rect">
            <a:avLst/>
          </a:prstGeom>
        </p:spPr>
      </p:pic>
    </p:spTree>
    <p:extLst>
      <p:ext uri="{BB962C8B-B14F-4D97-AF65-F5344CB8AC3E}">
        <p14:creationId xmlns:p14="http://schemas.microsoft.com/office/powerpoint/2010/main" val="31093972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12246" y="-29922"/>
            <a:ext cx="9144001" cy="5143500"/>
          </a:xfrm>
          <a:prstGeom prst="rect">
            <a:avLst/>
          </a:prstGeom>
          <a:noFill/>
          <a:ln>
            <a:noFill/>
          </a:ln>
        </p:spPr>
      </p:pic>
      <p:sp>
        <p:nvSpPr>
          <p:cNvPr id="80" name="Google Shape;80;p16"/>
          <p:cNvSpPr txBox="1"/>
          <p:nvPr/>
        </p:nvSpPr>
        <p:spPr>
          <a:xfrm>
            <a:off x="459425" y="860063"/>
            <a:ext cx="84738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1"/>
                </a:solidFill>
                <a:latin typeface="Lora"/>
                <a:ea typeface="Lora"/>
                <a:cs typeface="Lora"/>
                <a:sym typeface="Lora"/>
              </a:rPr>
              <a:t>           </a:t>
            </a:r>
            <a:endParaRPr sz="1800" dirty="0">
              <a:solidFill>
                <a:schemeClr val="dk1"/>
              </a:solidFill>
              <a:latin typeface="Lora"/>
              <a:ea typeface="Lora"/>
              <a:cs typeface="Lora"/>
              <a:sym typeface="Lora"/>
            </a:endParaRPr>
          </a:p>
        </p:txBody>
      </p:sp>
      <p:sp>
        <p:nvSpPr>
          <p:cNvPr id="3" name="TextBox 2">
            <a:extLst>
              <a:ext uri="{FF2B5EF4-FFF2-40B4-BE49-F238E27FC236}">
                <a16:creationId xmlns:a16="http://schemas.microsoft.com/office/drawing/2014/main" id="{6150A43B-F386-EF8A-C23E-807523EBBED2}"/>
              </a:ext>
            </a:extLst>
          </p:cNvPr>
          <p:cNvSpPr txBox="1"/>
          <p:nvPr/>
        </p:nvSpPr>
        <p:spPr>
          <a:xfrm>
            <a:off x="210775" y="138793"/>
            <a:ext cx="6647225" cy="1538883"/>
          </a:xfrm>
          <a:prstGeom prst="rect">
            <a:avLst/>
          </a:prstGeom>
          <a:noFill/>
        </p:spPr>
        <p:txBody>
          <a:bodyPr wrap="square">
            <a:spAutoFit/>
          </a:bodyPr>
          <a:lstStyle/>
          <a:p>
            <a:pPr marL="0" lvl="0" indent="0" algn="l" rtl="0">
              <a:spcBef>
                <a:spcPts val="0"/>
              </a:spcBef>
              <a:spcAft>
                <a:spcPts val="0"/>
              </a:spcAft>
              <a:buNone/>
            </a:pPr>
            <a:endParaRPr lang="en-US" sz="1400" b="1" u="sng" dirty="0">
              <a:solidFill>
                <a:schemeClr val="dk1"/>
              </a:solidFill>
              <a:latin typeface="Times New Roman" panose="02020603050405020304" pitchFamily="18" charset="0"/>
              <a:ea typeface="Lora"/>
              <a:cs typeface="Times New Roman" panose="02020603050405020304" pitchFamily="18" charset="0"/>
              <a:sym typeface="Lora"/>
            </a:endParaRPr>
          </a:p>
          <a:p>
            <a:pPr marL="0" lvl="0" indent="0" algn="l" rtl="0">
              <a:spcBef>
                <a:spcPts val="0"/>
              </a:spcBef>
              <a:spcAft>
                <a:spcPts val="0"/>
              </a:spcAft>
              <a:buNone/>
            </a:pPr>
            <a:r>
              <a:rPr lang="en-US" sz="1400" dirty="0">
                <a:solidFill>
                  <a:schemeClr val="dk1"/>
                </a:solidFill>
                <a:latin typeface="Times New Roman" panose="02020603050405020304" pitchFamily="18" charset="0"/>
                <a:ea typeface="Lora"/>
                <a:cs typeface="Times New Roman" panose="02020603050405020304" pitchFamily="18" charset="0"/>
                <a:sym typeface="Lora"/>
              </a:rPr>
              <a:t>                         </a:t>
            </a:r>
            <a:r>
              <a:rPr lang="en-US" sz="1600" dirty="0">
                <a:solidFill>
                  <a:schemeClr val="dk1"/>
                </a:solidFill>
                <a:latin typeface="Times New Roman" panose="02020603050405020304" pitchFamily="18" charset="0"/>
                <a:ea typeface="Lora"/>
                <a:cs typeface="Times New Roman" panose="02020603050405020304" pitchFamily="18" charset="0"/>
                <a:sym typeface="Lora"/>
              </a:rPr>
              <a:t>- Purpose: Finds the hyperplane that best separates different classes in the feature space.</a:t>
            </a:r>
          </a:p>
          <a:p>
            <a:pPr marL="0" lvl="0" indent="0" algn="l" rtl="0">
              <a:spcBef>
                <a:spcPts val="0"/>
              </a:spcBef>
              <a:spcAft>
                <a:spcPts val="0"/>
              </a:spcAft>
              <a:buNone/>
            </a:pPr>
            <a:r>
              <a:rPr lang="en-US" sz="1600" dirty="0">
                <a:solidFill>
                  <a:schemeClr val="dk1"/>
                </a:solidFill>
                <a:latin typeface="Times New Roman" panose="02020603050405020304" pitchFamily="18" charset="0"/>
                <a:ea typeface="Lora"/>
                <a:cs typeface="Times New Roman" panose="02020603050405020304" pitchFamily="18" charset="0"/>
                <a:sym typeface="Lora"/>
              </a:rPr>
              <a:t>                         - Implementation: `SVM()` fits the model to the training data and predicts class labels for the test data. It aims to maximize the margin between different classes.</a:t>
            </a:r>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F76F439-E692-7A79-A4BE-525C3D53C136}"/>
              </a:ext>
            </a:extLst>
          </p:cNvPr>
          <p:cNvSpPr txBox="1"/>
          <p:nvPr/>
        </p:nvSpPr>
        <p:spPr>
          <a:xfrm>
            <a:off x="210775" y="29922"/>
            <a:ext cx="4653642" cy="400110"/>
          </a:xfrm>
          <a:prstGeom prst="rect">
            <a:avLst/>
          </a:prstGeom>
          <a:noFill/>
        </p:spPr>
        <p:txBody>
          <a:bodyPr wrap="square">
            <a:spAutoFit/>
          </a:bodyPr>
          <a:lstStyle/>
          <a:p>
            <a:r>
              <a:rPr lang="en" sz="1400" dirty="0">
                <a:solidFill>
                  <a:schemeClr val="dk1"/>
                </a:solidFill>
                <a:latin typeface="Lora"/>
                <a:ea typeface="Lora"/>
                <a:cs typeface="Lora"/>
                <a:sym typeface="Lora"/>
              </a:rPr>
              <a:t> </a:t>
            </a:r>
            <a:r>
              <a:rPr lang="en" sz="2000" b="1" dirty="0">
                <a:solidFill>
                  <a:schemeClr val="dk1"/>
                </a:solidFill>
                <a:latin typeface="Times New Roman" panose="02020603050405020304" pitchFamily="18" charset="0"/>
                <a:ea typeface="Lora"/>
                <a:cs typeface="Times New Roman" panose="02020603050405020304" pitchFamily="18" charset="0"/>
                <a:sym typeface="Lora"/>
              </a:rPr>
              <a:t>2.</a:t>
            </a:r>
            <a:r>
              <a:rPr lang="en" sz="2000" b="1" u="sng" dirty="0">
                <a:solidFill>
                  <a:schemeClr val="dk1"/>
                </a:solidFill>
                <a:latin typeface="Times New Roman" panose="02020603050405020304" pitchFamily="18" charset="0"/>
                <a:ea typeface="Lora"/>
                <a:cs typeface="Times New Roman" panose="02020603050405020304" pitchFamily="18" charset="0"/>
                <a:sym typeface="Lora"/>
              </a:rPr>
              <a:t>Support Vector Machine (SVM):</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4FE51EC-B99A-F9B4-1EC3-522B58BBBBB7}"/>
              </a:ext>
            </a:extLst>
          </p:cNvPr>
          <p:cNvPicPr>
            <a:picLocks noChangeAspect="1"/>
          </p:cNvPicPr>
          <p:nvPr/>
        </p:nvPicPr>
        <p:blipFill>
          <a:blip r:embed="rId4"/>
          <a:stretch>
            <a:fillRect/>
          </a:stretch>
        </p:blipFill>
        <p:spPr>
          <a:xfrm>
            <a:off x="3318782" y="1960875"/>
            <a:ext cx="4514850" cy="300990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0" y="0"/>
            <a:ext cx="9144001" cy="5143500"/>
          </a:xfrm>
          <a:prstGeom prst="rect">
            <a:avLst/>
          </a:prstGeom>
          <a:noFill/>
          <a:ln>
            <a:noFill/>
          </a:ln>
        </p:spPr>
      </p:pic>
      <p:sp>
        <p:nvSpPr>
          <p:cNvPr id="87" name="Google Shape;87;p17"/>
          <p:cNvSpPr txBox="1"/>
          <p:nvPr/>
        </p:nvSpPr>
        <p:spPr>
          <a:xfrm>
            <a:off x="0" y="2046383"/>
            <a:ext cx="9144000" cy="46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3" name="TextBox 2">
            <a:extLst>
              <a:ext uri="{FF2B5EF4-FFF2-40B4-BE49-F238E27FC236}">
                <a16:creationId xmlns:a16="http://schemas.microsoft.com/office/drawing/2014/main" id="{3BCC942D-2AC6-BB67-613F-9D2E58F71B03}"/>
              </a:ext>
            </a:extLst>
          </p:cNvPr>
          <p:cNvSpPr txBox="1"/>
          <p:nvPr/>
        </p:nvSpPr>
        <p:spPr>
          <a:xfrm>
            <a:off x="302079" y="246162"/>
            <a:ext cx="4572000" cy="461665"/>
          </a:xfrm>
          <a:prstGeom prst="rect">
            <a:avLst/>
          </a:prstGeom>
          <a:noFill/>
        </p:spPr>
        <p:txBody>
          <a:bodyPr wrap="square">
            <a:spAutoFit/>
          </a:bodyPr>
          <a:lstStyle/>
          <a:p>
            <a:r>
              <a:rPr lang="en" sz="2400" b="1" dirty="0">
                <a:solidFill>
                  <a:schemeClr val="dk1"/>
                </a:solidFill>
                <a:latin typeface="Times New Roman" panose="02020603050405020304" pitchFamily="18" charset="0"/>
                <a:ea typeface="Lora"/>
                <a:cs typeface="Times New Roman" panose="02020603050405020304" pitchFamily="18" charset="0"/>
                <a:sym typeface="Lora"/>
              </a:rPr>
              <a:t>3.</a:t>
            </a:r>
            <a:r>
              <a:rPr lang="en" sz="2400" b="1" u="sng" dirty="0">
                <a:solidFill>
                  <a:schemeClr val="dk1"/>
                </a:solidFill>
                <a:latin typeface="Times New Roman" panose="02020603050405020304" pitchFamily="18" charset="0"/>
                <a:ea typeface="Lora"/>
                <a:cs typeface="Times New Roman" panose="02020603050405020304" pitchFamily="18" charset="0"/>
                <a:sym typeface="Lora"/>
              </a:rPr>
              <a:t> LinearRegression:</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57C53F-D46A-FF31-2114-123CBFDD2CB9}"/>
              </a:ext>
            </a:extLst>
          </p:cNvPr>
          <p:cNvSpPr txBox="1"/>
          <p:nvPr/>
        </p:nvSpPr>
        <p:spPr>
          <a:xfrm>
            <a:off x="873578" y="635109"/>
            <a:ext cx="4572000" cy="1815882"/>
          </a:xfrm>
          <a:prstGeom prst="rect">
            <a:avLst/>
          </a:prstGeom>
          <a:noFill/>
        </p:spPr>
        <p:txBody>
          <a:bodyPr wrap="square">
            <a:spAutoFit/>
          </a:bodyPr>
          <a:lstStyle/>
          <a:p>
            <a:pPr marL="0" lvl="0" indent="0" algn="l" rtl="0">
              <a:spcBef>
                <a:spcPts val="0"/>
              </a:spcBef>
              <a:spcAft>
                <a:spcPts val="0"/>
              </a:spcAft>
              <a:buNone/>
            </a:pPr>
            <a:r>
              <a:rPr lang="en-US" sz="1600" dirty="0">
                <a:solidFill>
                  <a:schemeClr val="dk1"/>
                </a:solidFill>
                <a:latin typeface="Times New Roman" panose="02020603050405020304" pitchFamily="18" charset="0"/>
                <a:ea typeface="Lora"/>
                <a:cs typeface="Times New Roman" panose="02020603050405020304" pitchFamily="18" charset="0"/>
                <a:sym typeface="Lora"/>
              </a:rPr>
              <a:t>- Purpose: Predicts a continuous outcome based on input features. Here, it's used for binary classification by converting predictions to binary values.</a:t>
            </a:r>
          </a:p>
          <a:p>
            <a:pPr marL="0" lvl="0" indent="0" algn="l" rtl="0">
              <a:spcBef>
                <a:spcPts val="0"/>
              </a:spcBef>
              <a:spcAft>
                <a:spcPts val="0"/>
              </a:spcAft>
              <a:buNone/>
            </a:pPr>
            <a:r>
              <a:rPr lang="en-US" sz="1600" dirty="0">
                <a:solidFill>
                  <a:schemeClr val="dk1"/>
                </a:solidFill>
                <a:latin typeface="Times New Roman" panose="02020603050405020304" pitchFamily="18" charset="0"/>
                <a:ea typeface="Lora"/>
                <a:cs typeface="Times New Roman" panose="02020603050405020304" pitchFamily="18" charset="0"/>
                <a:sym typeface="Lora"/>
              </a:rPr>
              <a:t> - Implementation: `</a:t>
            </a:r>
            <a:r>
              <a:rPr lang="en-US" sz="1600" dirty="0" err="1">
                <a:solidFill>
                  <a:schemeClr val="dk1"/>
                </a:solidFill>
                <a:latin typeface="Times New Roman" panose="02020603050405020304" pitchFamily="18" charset="0"/>
                <a:ea typeface="Lora"/>
                <a:cs typeface="Times New Roman" panose="02020603050405020304" pitchFamily="18" charset="0"/>
                <a:sym typeface="Lora"/>
              </a:rPr>
              <a:t>LinearRegression</a:t>
            </a:r>
            <a:r>
              <a:rPr lang="en-US" sz="1600" dirty="0">
                <a:solidFill>
                  <a:schemeClr val="dk1"/>
                </a:solidFill>
                <a:latin typeface="Times New Roman" panose="02020603050405020304" pitchFamily="18" charset="0"/>
                <a:ea typeface="Lora"/>
                <a:cs typeface="Times New Roman" panose="02020603050405020304" pitchFamily="18" charset="0"/>
                <a:sym typeface="Lora"/>
              </a:rPr>
              <a:t>()` fits the model to the training data, predicts continuous values for the test data, and then rounds these predictions to binary values (0 or 1).</a:t>
            </a:r>
          </a:p>
        </p:txBody>
      </p:sp>
      <p:pic>
        <p:nvPicPr>
          <p:cNvPr id="7" name="Picture 6">
            <a:extLst>
              <a:ext uri="{FF2B5EF4-FFF2-40B4-BE49-F238E27FC236}">
                <a16:creationId xmlns:a16="http://schemas.microsoft.com/office/drawing/2014/main" id="{9AF852EE-043E-D40A-9CF8-6F18D6B02574}"/>
              </a:ext>
            </a:extLst>
          </p:cNvPr>
          <p:cNvPicPr>
            <a:picLocks noChangeAspect="1"/>
          </p:cNvPicPr>
          <p:nvPr/>
        </p:nvPicPr>
        <p:blipFill>
          <a:blip r:embed="rId4"/>
          <a:stretch>
            <a:fillRect/>
          </a:stretch>
        </p:blipFill>
        <p:spPr>
          <a:xfrm>
            <a:off x="3446626" y="2188029"/>
            <a:ext cx="3997903" cy="2850825"/>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3FE166-5C23-F987-D612-7E04FCB607F9}"/>
              </a:ext>
            </a:extLst>
          </p:cNvPr>
          <p:cNvSpPr txBox="1"/>
          <p:nvPr/>
        </p:nvSpPr>
        <p:spPr>
          <a:xfrm>
            <a:off x="204108" y="156355"/>
            <a:ext cx="4572000" cy="461665"/>
          </a:xfrm>
          <a:prstGeom prst="rect">
            <a:avLst/>
          </a:prstGeom>
          <a:noFill/>
        </p:spPr>
        <p:txBody>
          <a:bodyPr wrap="square">
            <a:spAutoFit/>
          </a:bodyPr>
          <a:lstStyle/>
          <a:p>
            <a:r>
              <a:rPr lang="en" sz="2400" b="1" dirty="0">
                <a:solidFill>
                  <a:schemeClr val="dk1"/>
                </a:solidFill>
                <a:latin typeface="Times New Roman" panose="02020603050405020304" pitchFamily="18" charset="0"/>
                <a:ea typeface="Lora"/>
                <a:cs typeface="Times New Roman" panose="02020603050405020304" pitchFamily="18" charset="0"/>
                <a:sym typeface="Lora"/>
              </a:rPr>
              <a:t>4.</a:t>
            </a:r>
            <a:r>
              <a:rPr lang="en" sz="2400" b="1" u="sng" dirty="0">
                <a:solidFill>
                  <a:schemeClr val="dk1"/>
                </a:solidFill>
                <a:latin typeface="Times New Roman" panose="02020603050405020304" pitchFamily="18" charset="0"/>
                <a:ea typeface="Lora"/>
                <a:cs typeface="Times New Roman" panose="02020603050405020304" pitchFamily="18" charset="0"/>
                <a:sym typeface="Lora"/>
              </a:rPr>
              <a:t>Logistic Regression:</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CB0A29B-3983-473E-6025-9872F21DF49C}"/>
              </a:ext>
            </a:extLst>
          </p:cNvPr>
          <p:cNvSpPr txBox="1"/>
          <p:nvPr/>
        </p:nvSpPr>
        <p:spPr>
          <a:xfrm>
            <a:off x="759279" y="618020"/>
            <a:ext cx="4572000" cy="1815882"/>
          </a:xfrm>
          <a:prstGeom prst="rect">
            <a:avLst/>
          </a:prstGeom>
          <a:noFill/>
        </p:spPr>
        <p:txBody>
          <a:bodyPr wrap="square">
            <a:spAutoFit/>
          </a:bodyPr>
          <a:lstStyle/>
          <a:p>
            <a:pPr marL="0" lvl="0" indent="0" algn="l" rtl="0">
              <a:spcBef>
                <a:spcPts val="0"/>
              </a:spcBef>
              <a:spcAft>
                <a:spcPts val="0"/>
              </a:spcAft>
              <a:buNone/>
            </a:pPr>
            <a:r>
              <a:rPr lang="en-US" sz="1400" dirty="0">
                <a:solidFill>
                  <a:schemeClr val="dk1"/>
                </a:solidFill>
                <a:latin typeface="Lora"/>
                <a:ea typeface="Lora"/>
                <a:cs typeface="Lora"/>
                <a:sym typeface="Lora"/>
              </a:rPr>
              <a:t> </a:t>
            </a:r>
            <a:r>
              <a:rPr lang="en-US" sz="1600" dirty="0">
                <a:solidFill>
                  <a:schemeClr val="dk1"/>
                </a:solidFill>
                <a:latin typeface="Times New Roman" panose="02020603050405020304" pitchFamily="18" charset="0"/>
                <a:ea typeface="Lora"/>
                <a:cs typeface="Times New Roman" panose="02020603050405020304" pitchFamily="18" charset="0"/>
                <a:sym typeface="Lora"/>
              </a:rPr>
              <a:t>- Purpose: Predicts a continuous outcome based on input features. Here, it's used for binary classification by converting predictions to binary values.</a:t>
            </a:r>
          </a:p>
          <a:p>
            <a:pPr marL="0" lvl="0" indent="0" algn="l" rtl="0">
              <a:spcBef>
                <a:spcPts val="0"/>
              </a:spcBef>
              <a:spcAft>
                <a:spcPts val="0"/>
              </a:spcAft>
              <a:buNone/>
            </a:pPr>
            <a:r>
              <a:rPr lang="en-US" sz="1600" dirty="0">
                <a:solidFill>
                  <a:schemeClr val="dk1"/>
                </a:solidFill>
                <a:latin typeface="Times New Roman" panose="02020603050405020304" pitchFamily="18" charset="0"/>
                <a:ea typeface="Lora"/>
                <a:cs typeface="Times New Roman" panose="02020603050405020304" pitchFamily="18" charset="0"/>
                <a:sym typeface="Lora"/>
              </a:rPr>
              <a:t>             - Implementation: `</a:t>
            </a:r>
            <a:r>
              <a:rPr lang="en-US" sz="1600" dirty="0" err="1">
                <a:solidFill>
                  <a:schemeClr val="dk1"/>
                </a:solidFill>
                <a:latin typeface="Times New Roman" panose="02020603050405020304" pitchFamily="18" charset="0"/>
                <a:ea typeface="Lora"/>
                <a:cs typeface="Times New Roman" panose="02020603050405020304" pitchFamily="18" charset="0"/>
                <a:sym typeface="Lora"/>
              </a:rPr>
              <a:t>LinearRegression</a:t>
            </a:r>
            <a:r>
              <a:rPr lang="en-US" sz="1600" dirty="0">
                <a:solidFill>
                  <a:schemeClr val="dk1"/>
                </a:solidFill>
                <a:latin typeface="Times New Roman" panose="02020603050405020304" pitchFamily="18" charset="0"/>
                <a:ea typeface="Lora"/>
                <a:cs typeface="Times New Roman" panose="02020603050405020304" pitchFamily="18" charset="0"/>
                <a:sym typeface="Lora"/>
              </a:rPr>
              <a:t>()` fits the model to the training data, predicts continuous values for the test data, and then rounds these predictions to binary values (0 or 1).</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48BE5AA-DC62-9088-527D-7B0DD55864EE}"/>
              </a:ext>
            </a:extLst>
          </p:cNvPr>
          <p:cNvPicPr>
            <a:picLocks noChangeAspect="1"/>
          </p:cNvPicPr>
          <p:nvPr/>
        </p:nvPicPr>
        <p:blipFill>
          <a:blip r:embed="rId3"/>
          <a:stretch>
            <a:fillRect/>
          </a:stretch>
        </p:blipFill>
        <p:spPr>
          <a:xfrm>
            <a:off x="4276534" y="2145430"/>
            <a:ext cx="3904080" cy="29980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795402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0" y="0"/>
            <a:ext cx="9144001" cy="5143500"/>
          </a:xfrm>
          <a:prstGeom prst="rect">
            <a:avLst/>
          </a:prstGeom>
          <a:noFill/>
          <a:ln>
            <a:noFill/>
          </a:ln>
        </p:spPr>
      </p:pic>
      <p:sp>
        <p:nvSpPr>
          <p:cNvPr id="3" name="TextBox 2">
            <a:extLst>
              <a:ext uri="{FF2B5EF4-FFF2-40B4-BE49-F238E27FC236}">
                <a16:creationId xmlns:a16="http://schemas.microsoft.com/office/drawing/2014/main" id="{9C8EDCC1-4AA3-602E-F31D-ADB7D587F7A1}"/>
              </a:ext>
            </a:extLst>
          </p:cNvPr>
          <p:cNvSpPr txBox="1"/>
          <p:nvPr/>
        </p:nvSpPr>
        <p:spPr>
          <a:xfrm>
            <a:off x="228600" y="148190"/>
            <a:ext cx="4572000" cy="400110"/>
          </a:xfrm>
          <a:prstGeom prst="rect">
            <a:avLst/>
          </a:prstGeom>
          <a:noFill/>
        </p:spPr>
        <p:txBody>
          <a:bodyPr wrap="square">
            <a:spAutoFit/>
          </a:bodyPr>
          <a:lstStyle/>
          <a:p>
            <a:r>
              <a:rPr lang="en" sz="2000" b="1" dirty="0">
                <a:solidFill>
                  <a:schemeClr val="dk1"/>
                </a:solidFill>
                <a:latin typeface="Times New Roman" panose="02020603050405020304" pitchFamily="18" charset="0"/>
                <a:ea typeface="Lora"/>
                <a:cs typeface="Times New Roman" panose="02020603050405020304" pitchFamily="18" charset="0"/>
                <a:sym typeface="Lora"/>
              </a:rPr>
              <a:t> 5.</a:t>
            </a:r>
            <a:r>
              <a:rPr lang="en" sz="2000" b="1" u="sng" dirty="0">
                <a:solidFill>
                  <a:schemeClr val="dk1"/>
                </a:solidFill>
                <a:latin typeface="Times New Roman" panose="02020603050405020304" pitchFamily="18" charset="0"/>
                <a:ea typeface="Lora"/>
                <a:cs typeface="Times New Roman" panose="02020603050405020304" pitchFamily="18" charset="0"/>
                <a:sym typeface="Lora"/>
              </a:rPr>
              <a:t>  Random Forests</a:t>
            </a:r>
            <a:r>
              <a:rPr lang="en" sz="1400" b="1" u="sng" dirty="0">
                <a:solidFill>
                  <a:schemeClr val="dk1"/>
                </a:solidFill>
                <a:latin typeface="Lora"/>
                <a:ea typeface="Lora"/>
                <a:cs typeface="Lora"/>
                <a:sym typeface="Lora"/>
              </a:rPr>
              <a:t>:</a:t>
            </a:r>
            <a:endParaRPr lang="en-IN" dirty="0"/>
          </a:p>
        </p:txBody>
      </p:sp>
      <p:sp>
        <p:nvSpPr>
          <p:cNvPr id="5" name="TextBox 4">
            <a:extLst>
              <a:ext uri="{FF2B5EF4-FFF2-40B4-BE49-F238E27FC236}">
                <a16:creationId xmlns:a16="http://schemas.microsoft.com/office/drawing/2014/main" id="{A5F59D86-F125-78EA-1043-C0324BAD8EEF}"/>
              </a:ext>
            </a:extLst>
          </p:cNvPr>
          <p:cNvSpPr txBox="1"/>
          <p:nvPr/>
        </p:nvSpPr>
        <p:spPr>
          <a:xfrm>
            <a:off x="751114" y="548300"/>
            <a:ext cx="4572000" cy="2062103"/>
          </a:xfrm>
          <a:prstGeom prst="rect">
            <a:avLst/>
          </a:prstGeom>
          <a:noFill/>
        </p:spPr>
        <p:txBody>
          <a:bodyPr wrap="square">
            <a:spAutoFit/>
          </a:bodyPr>
          <a:lstStyle/>
          <a:p>
            <a:pPr marL="0" lvl="0" indent="0" algn="l" rtl="0">
              <a:spcBef>
                <a:spcPts val="0"/>
              </a:spcBef>
              <a:spcAft>
                <a:spcPts val="0"/>
              </a:spcAft>
              <a:buNone/>
            </a:pPr>
            <a:r>
              <a:rPr lang="en-US" sz="1400" dirty="0">
                <a:solidFill>
                  <a:schemeClr val="dk1"/>
                </a:solidFill>
                <a:latin typeface="Lora"/>
                <a:ea typeface="Lora"/>
                <a:cs typeface="Lora"/>
                <a:sym typeface="Lora"/>
              </a:rPr>
              <a:t> </a:t>
            </a:r>
            <a:r>
              <a:rPr lang="en-US" sz="1600" dirty="0">
                <a:solidFill>
                  <a:schemeClr val="dk1"/>
                </a:solidFill>
                <a:latin typeface="Times New Roman" panose="02020603050405020304" pitchFamily="18" charset="0"/>
                <a:ea typeface="Lora"/>
                <a:cs typeface="Times New Roman" panose="02020603050405020304" pitchFamily="18" charset="0"/>
                <a:sym typeface="Lora"/>
              </a:rPr>
              <a:t>- Purpose: An ensemble method that uses multiple decision trees to make predictions. It aggregates the results of individual trees to improve accuracy and robustness.</a:t>
            </a:r>
          </a:p>
          <a:p>
            <a:pPr marL="0" lvl="0" indent="0" algn="l" rtl="0">
              <a:spcBef>
                <a:spcPts val="0"/>
              </a:spcBef>
              <a:spcAft>
                <a:spcPts val="0"/>
              </a:spcAft>
              <a:buNone/>
            </a:pPr>
            <a:r>
              <a:rPr lang="en-US" sz="1600" dirty="0">
                <a:solidFill>
                  <a:schemeClr val="dk1"/>
                </a:solidFill>
                <a:latin typeface="Times New Roman" panose="02020603050405020304" pitchFamily="18" charset="0"/>
                <a:ea typeface="Lora"/>
                <a:cs typeface="Times New Roman" panose="02020603050405020304" pitchFamily="18" charset="0"/>
                <a:sym typeface="Lora"/>
              </a:rPr>
              <a:t>             - Implementation: `</a:t>
            </a:r>
            <a:r>
              <a:rPr lang="en-US" sz="1600" dirty="0" err="1">
                <a:solidFill>
                  <a:schemeClr val="dk1"/>
                </a:solidFill>
                <a:latin typeface="Times New Roman" panose="02020603050405020304" pitchFamily="18" charset="0"/>
                <a:ea typeface="Lora"/>
                <a:cs typeface="Times New Roman" panose="02020603050405020304" pitchFamily="18" charset="0"/>
                <a:sym typeface="Lora"/>
              </a:rPr>
              <a:t>RandomForestClassifier</a:t>
            </a:r>
            <a:r>
              <a:rPr lang="en-US" sz="1600" dirty="0">
                <a:solidFill>
                  <a:schemeClr val="dk1"/>
                </a:solidFill>
                <a:latin typeface="Times New Roman" panose="02020603050405020304" pitchFamily="18" charset="0"/>
                <a:ea typeface="Lora"/>
                <a:cs typeface="Times New Roman" panose="02020603050405020304" pitchFamily="18" charset="0"/>
                <a:sym typeface="Lora"/>
              </a:rPr>
              <a:t>()` fits multiple decision trees to the training data and combines their predictions to classify the test data</a:t>
            </a:r>
            <a:r>
              <a:rPr lang="en-US" sz="1400" dirty="0">
                <a:solidFill>
                  <a:schemeClr val="dk1"/>
                </a:solidFill>
                <a:latin typeface="Lora"/>
                <a:ea typeface="Lora"/>
                <a:cs typeface="Lora"/>
                <a:sym typeface="Lora"/>
              </a:rPr>
              <a:t>.</a:t>
            </a:r>
          </a:p>
        </p:txBody>
      </p:sp>
      <p:pic>
        <p:nvPicPr>
          <p:cNvPr id="7" name="Picture 6">
            <a:extLst>
              <a:ext uri="{FF2B5EF4-FFF2-40B4-BE49-F238E27FC236}">
                <a16:creationId xmlns:a16="http://schemas.microsoft.com/office/drawing/2014/main" id="{7C70366F-FD73-5881-7D97-B1BD05F4E92D}"/>
              </a:ext>
            </a:extLst>
          </p:cNvPr>
          <p:cNvPicPr>
            <a:picLocks noChangeAspect="1"/>
          </p:cNvPicPr>
          <p:nvPr/>
        </p:nvPicPr>
        <p:blipFill>
          <a:blip r:embed="rId4"/>
          <a:stretch>
            <a:fillRect/>
          </a:stretch>
        </p:blipFill>
        <p:spPr>
          <a:xfrm>
            <a:off x="3228975" y="2571750"/>
            <a:ext cx="4514850" cy="2505075"/>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1143</Words>
  <Application>Microsoft Office PowerPoint</Application>
  <PresentationFormat>On-screen Show (16:9)</PresentationFormat>
  <Paragraphs>72</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Lora</vt:lpstr>
      <vt:lpstr>Arial</vt:lpstr>
      <vt:lpstr>Time new roman</vt:lpstr>
      <vt:lpstr>Times New Roman</vt:lpstr>
      <vt:lpstr>Simple Light</vt:lpstr>
      <vt:lpstr>PowerPoint Presentation</vt:lpstr>
      <vt:lpstr>PowerPoint Presentation</vt:lpstr>
      <vt:lpstr>DATA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Supria R</dc:creator>
  <cp:lastModifiedBy>Supria R</cp:lastModifiedBy>
  <cp:revision>9</cp:revision>
  <dcterms:modified xsi:type="dcterms:W3CDTF">2024-08-21T16:06:40Z</dcterms:modified>
</cp:coreProperties>
</file>