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8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9" r:id="rId6"/>
    <p:sldId id="302" r:id="rId7"/>
    <p:sldId id="303" r:id="rId8"/>
    <p:sldId id="304" r:id="rId9"/>
    <p:sldId id="305" r:id="rId10"/>
    <p:sldId id="307" r:id="rId11"/>
    <p:sldId id="309" r:id="rId12"/>
    <p:sldId id="311" r:id="rId13"/>
    <p:sldId id="313" r:id="rId14"/>
    <p:sldId id="290" r:id="rId15"/>
    <p:sldId id="26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263" r:id="rId25"/>
    <p:sldId id="264" r:id="rId26"/>
    <p:sldId id="312" r:id="rId27"/>
    <p:sldId id="287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0C078-FD74-4768-9227-5116274D5BC1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2AEA-E259-49CD-8B46-2ED5FB13CD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816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2AEA-E259-49CD-8B46-2ED5FB13CDD8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92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542" y="540511"/>
            <a:ext cx="77289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540511"/>
            <a:ext cx="208216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0502" y="1368704"/>
            <a:ext cx="8515350" cy="297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063" y="53979"/>
            <a:ext cx="6540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1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89621" y="4994452"/>
            <a:ext cx="143002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sz="700" spc="5" dirty="0">
                <a:solidFill>
                  <a:srgbClr val="A6A6A6"/>
                </a:solidFill>
                <a:latin typeface="Trebuchet MS"/>
                <a:cs typeface="Trebuchet MS"/>
              </a:rPr>
              <a:t>Do</a:t>
            </a:r>
            <a:r>
              <a:rPr sz="700" spc="-7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A6A6A6"/>
                </a:solidFill>
                <a:latin typeface="Trebuchet MS"/>
                <a:cs typeface="Trebuchet MS"/>
              </a:rPr>
              <a:t>You</a:t>
            </a:r>
            <a:r>
              <a:rPr sz="700" spc="-7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A6A6A6"/>
                </a:solidFill>
                <a:latin typeface="Trebuchet MS"/>
                <a:cs typeface="Trebuchet MS"/>
              </a:rPr>
              <a:t>Dream</a:t>
            </a:r>
            <a:r>
              <a:rPr sz="700" spc="-5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A6A6A6"/>
                </a:solidFill>
                <a:latin typeface="Trebuchet MS"/>
                <a:cs typeface="Trebuchet MS"/>
              </a:rPr>
              <a:t>Up</a:t>
            </a:r>
            <a:r>
              <a:rPr sz="700" spc="-6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700" spc="100" dirty="0">
                <a:solidFill>
                  <a:srgbClr val="A6A6A6"/>
                </a:solidFill>
                <a:latin typeface="Trebuchet MS"/>
                <a:cs typeface="Trebuchet MS"/>
              </a:rPr>
              <a:t>–</a:t>
            </a:r>
            <a:r>
              <a:rPr sz="700" spc="-5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A6A6A6"/>
                </a:solidFill>
                <a:latin typeface="Trebuchet MS"/>
                <a:cs typeface="Trebuchet MS"/>
              </a:rPr>
              <a:t>Présentation</a:t>
            </a:r>
            <a:r>
              <a:rPr sz="700" spc="-7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A6A6A6"/>
                </a:solidFill>
                <a:latin typeface="Trebuchet MS"/>
                <a:cs typeface="Trebuchet MS"/>
              </a:rPr>
              <a:t>2015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02002" y="288290"/>
            <a:ext cx="253999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</a:rPr>
              <a:t>CHATBOT</a:t>
            </a:r>
            <a:r>
              <a:rPr lang="en-US" sz="3200" b="1" dirty="0">
                <a:solidFill>
                  <a:srgbClr val="FFFFFF"/>
                </a:solidFill>
              </a:rPr>
              <a:t>S </a:t>
            </a:r>
            <a:r>
              <a:rPr lang="en-US" sz="3200" b="1" dirty="0" smtClean="0">
                <a:solidFill>
                  <a:srgbClr val="FFFFFF"/>
                </a:solidFill>
              </a:rPr>
              <a:t>PROJECT</a:t>
            </a:r>
            <a:endParaRPr sz="3200" b="1" dirty="0"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B552186D-9776-4629-A4AC-1FD5CDACE016}"/>
              </a:ext>
            </a:extLst>
          </p:cNvPr>
          <p:cNvSpPr txBox="1">
            <a:spLocks/>
          </p:cNvSpPr>
          <p:nvPr/>
        </p:nvSpPr>
        <p:spPr>
          <a:xfrm>
            <a:off x="1790699" y="2351120"/>
            <a:ext cx="5562600" cy="659796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GB" sz="1400" b="1" dirty="0">
                <a:solidFill>
                  <a:schemeClr val="bg1"/>
                </a:solidFill>
              </a:rPr>
              <a:t>Ahmad </a:t>
            </a:r>
            <a:r>
              <a:rPr lang="en-GB" sz="1400" b="1" dirty="0" err="1">
                <a:solidFill>
                  <a:schemeClr val="bg1"/>
                </a:solidFill>
              </a:rPr>
              <a:t>Arif</a:t>
            </a:r>
            <a:r>
              <a:rPr lang="en-GB" sz="1400" b="1" dirty="0">
                <a:solidFill>
                  <a:schemeClr val="bg1"/>
                </a:solidFill>
              </a:rPr>
              <a:t> </a:t>
            </a:r>
            <a:r>
              <a:rPr lang="en-GB" sz="1400" b="1" dirty="0" err="1">
                <a:solidFill>
                  <a:schemeClr val="bg1"/>
                </a:solidFill>
              </a:rPr>
              <a:t>Samudro</a:t>
            </a:r>
            <a:r>
              <a:rPr lang="en-GB" sz="1400" b="1" dirty="0">
                <a:solidFill>
                  <a:schemeClr val="bg1"/>
                </a:solidFill>
              </a:rPr>
              <a:t> 		05211440000118</a:t>
            </a:r>
            <a:endParaRPr lang="id-ID"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Rizky Muhamad Rasyid 		05211540000005</a:t>
            </a:r>
            <a:endParaRPr lang="id-ID" sz="1400" b="1" dirty="0">
              <a:solidFill>
                <a:schemeClr val="bg1"/>
              </a:solidFill>
            </a:endParaRPr>
          </a:p>
          <a:p>
            <a:r>
              <a:rPr lang="en-GB" sz="1400" b="1" dirty="0" err="1">
                <a:solidFill>
                  <a:schemeClr val="bg1"/>
                </a:solidFill>
              </a:rPr>
              <a:t>Muchammad</a:t>
            </a:r>
            <a:r>
              <a:rPr lang="en-GB" sz="1400" b="1" dirty="0">
                <a:solidFill>
                  <a:schemeClr val="bg1"/>
                </a:solidFill>
              </a:rPr>
              <a:t> </a:t>
            </a:r>
            <a:r>
              <a:rPr lang="en-GB" sz="1400" b="1" dirty="0" err="1">
                <a:solidFill>
                  <a:schemeClr val="bg1"/>
                </a:solidFill>
              </a:rPr>
              <a:t>Andhika</a:t>
            </a:r>
            <a:r>
              <a:rPr lang="en-GB" sz="1400" b="1" dirty="0">
                <a:solidFill>
                  <a:schemeClr val="bg1"/>
                </a:solidFill>
              </a:rPr>
              <a:t> </a:t>
            </a:r>
            <a:r>
              <a:rPr lang="en-GB" sz="1400" b="1" dirty="0" err="1">
                <a:solidFill>
                  <a:schemeClr val="bg1"/>
                </a:solidFill>
              </a:rPr>
              <a:t>Supriyanto</a:t>
            </a:r>
            <a:r>
              <a:rPr lang="en-GB" sz="1400" b="1" dirty="0">
                <a:solidFill>
                  <a:schemeClr val="bg1"/>
                </a:solidFill>
              </a:rPr>
              <a:t> 	05211540000085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043A6520-77EB-4A91-BD78-E2D6C6EC8A5A}"/>
              </a:ext>
            </a:extLst>
          </p:cNvPr>
          <p:cNvSpPr txBox="1">
            <a:spLocks/>
          </p:cNvSpPr>
          <p:nvPr/>
        </p:nvSpPr>
        <p:spPr>
          <a:xfrm>
            <a:off x="3302002" y="4171950"/>
            <a:ext cx="25399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2000" b="1" kern="0" dirty="0" smtClean="0">
                <a:solidFill>
                  <a:srgbClr val="FFFFFF"/>
                </a:solidFill>
              </a:rPr>
              <a:t>KELOMPOK 4</a:t>
            </a:r>
            <a:endParaRPr lang="id-ID" sz="2000" b="1" kern="0" dirty="0"/>
          </a:p>
        </p:txBody>
      </p:sp>
      <p:cxnSp>
        <p:nvCxnSpPr>
          <p:cNvPr id="14" name="Konektor Lurus 13">
            <a:extLst>
              <a:ext uri="{FF2B5EF4-FFF2-40B4-BE49-F238E27FC236}">
                <a16:creationId xmlns:a16="http://schemas.microsoft.com/office/drawing/2014/main" id="{080302B5-F5F9-4DC0-A824-84A3F68FDFF0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5410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Konektor Lurus 17">
            <a:extLst>
              <a:ext uri="{FF2B5EF4-FFF2-40B4-BE49-F238E27FC236}">
                <a16:creationId xmlns:a16="http://schemas.microsoft.com/office/drawing/2014/main" id="{03615FDF-D920-4895-B14B-2BA8EDC73C1B}"/>
              </a:ext>
            </a:extLst>
          </p:cNvPr>
          <p:cNvCxnSpPr>
            <a:cxnSpLocks/>
          </p:cNvCxnSpPr>
          <p:nvPr/>
        </p:nvCxnSpPr>
        <p:spPr>
          <a:xfrm>
            <a:off x="1828800" y="3181350"/>
            <a:ext cx="5410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Konektor Lurus 18">
            <a:extLst>
              <a:ext uri="{FF2B5EF4-FFF2-40B4-BE49-F238E27FC236}">
                <a16:creationId xmlns:a16="http://schemas.microsoft.com/office/drawing/2014/main" id="{1E70F235-30E2-4788-BB82-4B131E180D3B}"/>
              </a:ext>
            </a:extLst>
          </p:cNvPr>
          <p:cNvCxnSpPr>
            <a:cxnSpLocks/>
          </p:cNvCxnSpPr>
          <p:nvPr/>
        </p:nvCxnSpPr>
        <p:spPr>
          <a:xfrm>
            <a:off x="4046531" y="4095750"/>
            <a:ext cx="105093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Konektor Lurus 21">
            <a:extLst>
              <a:ext uri="{FF2B5EF4-FFF2-40B4-BE49-F238E27FC236}">
                <a16:creationId xmlns:a16="http://schemas.microsoft.com/office/drawing/2014/main" id="{31F59016-9163-46AE-9DBD-84E3B6DFAB2C}"/>
              </a:ext>
            </a:extLst>
          </p:cNvPr>
          <p:cNvCxnSpPr>
            <a:cxnSpLocks/>
          </p:cNvCxnSpPr>
          <p:nvPr/>
        </p:nvCxnSpPr>
        <p:spPr>
          <a:xfrm>
            <a:off x="4046531" y="4552950"/>
            <a:ext cx="105093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59" y="53979"/>
            <a:ext cx="13144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24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96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3" y="0"/>
            <a:ext cx="3038856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6"/>
          <p:cNvSpPr txBox="1">
            <a:spLocks/>
          </p:cNvSpPr>
          <p:nvPr/>
        </p:nvSpPr>
        <p:spPr>
          <a:xfrm>
            <a:off x="3742769" y="314636"/>
            <a:ext cx="5159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b="1" kern="0" dirty="0"/>
              <a:t>Python</a:t>
            </a:r>
            <a:r>
              <a:rPr lang="en-US" sz="2800" kern="0" dirty="0"/>
              <a:t> Library</a:t>
            </a:r>
            <a:endParaRPr lang="en-US" sz="1600" kern="0" dirty="0"/>
          </a:p>
        </p:txBody>
      </p:sp>
      <p:sp>
        <p:nvSpPr>
          <p:cNvPr id="36" name="object 7"/>
          <p:cNvSpPr txBox="1"/>
          <p:nvPr/>
        </p:nvSpPr>
        <p:spPr>
          <a:xfrm>
            <a:off x="4360370" y="1440797"/>
            <a:ext cx="3335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Verdana"/>
                <a:cs typeface="Verdana"/>
              </a:rPr>
              <a:t>csv 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7" name="object 9"/>
          <p:cNvSpPr/>
          <p:nvPr/>
        </p:nvSpPr>
        <p:spPr>
          <a:xfrm>
            <a:off x="3742769" y="1347071"/>
            <a:ext cx="448055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/>
          <p:cNvSpPr txBox="1"/>
          <p:nvPr/>
        </p:nvSpPr>
        <p:spPr>
          <a:xfrm>
            <a:off x="4046220" y="2072204"/>
            <a:ext cx="3040380" cy="65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Library csv </a:t>
            </a:r>
            <a:r>
              <a:rPr lang="en-US" sz="1000" dirty="0" err="1">
                <a:latin typeface="Noto Sans"/>
                <a:cs typeface="Noto Sans"/>
              </a:rPr>
              <a:t>mengimplementasikan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kelas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untuk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membaca</a:t>
            </a:r>
            <a:r>
              <a:rPr lang="en-US" sz="1000" dirty="0">
                <a:latin typeface="Noto Sans"/>
                <a:cs typeface="Noto Sans"/>
              </a:rPr>
              <a:t> dan </a:t>
            </a:r>
            <a:r>
              <a:rPr lang="en-US" sz="1000" dirty="0" err="1">
                <a:latin typeface="Noto Sans"/>
                <a:cs typeface="Noto Sans"/>
              </a:rPr>
              <a:t>menulis</a:t>
            </a:r>
            <a:r>
              <a:rPr lang="en-US" sz="1000" dirty="0">
                <a:latin typeface="Noto Sans"/>
                <a:cs typeface="Noto Sans"/>
              </a:rPr>
              <a:t> data tabular </a:t>
            </a:r>
            <a:r>
              <a:rPr lang="en-US" sz="1000" dirty="0" err="1">
                <a:latin typeface="Noto Sans"/>
                <a:cs typeface="Noto Sans"/>
              </a:rPr>
              <a:t>dalam</a:t>
            </a:r>
            <a:r>
              <a:rPr lang="en-US" sz="1000" dirty="0">
                <a:latin typeface="Noto Sans"/>
                <a:cs typeface="Noto Sans"/>
              </a:rPr>
              <a:t> format CSV.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https://docs.python.org/3/library/csv.html</a:t>
            </a:r>
          </a:p>
        </p:txBody>
      </p:sp>
      <p:sp>
        <p:nvSpPr>
          <p:cNvPr id="39" name="object 11"/>
          <p:cNvSpPr/>
          <p:nvPr/>
        </p:nvSpPr>
        <p:spPr>
          <a:xfrm>
            <a:off x="3741013" y="2126307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2"/>
          <p:cNvSpPr/>
          <p:nvPr/>
        </p:nvSpPr>
        <p:spPr>
          <a:xfrm>
            <a:off x="3741013" y="2594302"/>
            <a:ext cx="10820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094CDD4-1164-4166-AAA9-9D0825C33A2C}"/>
              </a:ext>
            </a:extLst>
          </p:cNvPr>
          <p:cNvSpPr txBox="1"/>
          <p:nvPr/>
        </p:nvSpPr>
        <p:spPr>
          <a:xfrm>
            <a:off x="4360370" y="3174361"/>
            <a:ext cx="15832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Verdana"/>
                <a:cs typeface="Verdana"/>
              </a:rPr>
              <a:t>sklearn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59B26F71-AFA9-4C62-B501-2AD5BB06C584}"/>
              </a:ext>
            </a:extLst>
          </p:cNvPr>
          <p:cNvSpPr/>
          <p:nvPr/>
        </p:nvSpPr>
        <p:spPr>
          <a:xfrm>
            <a:off x="3742769" y="3080635"/>
            <a:ext cx="448055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3BCC725B-6508-4E83-9271-182B186E5F2A}"/>
              </a:ext>
            </a:extLst>
          </p:cNvPr>
          <p:cNvSpPr txBox="1"/>
          <p:nvPr/>
        </p:nvSpPr>
        <p:spPr>
          <a:xfrm>
            <a:off x="4046220" y="3805768"/>
            <a:ext cx="3040380" cy="499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Library yang </a:t>
            </a:r>
            <a:r>
              <a:rPr lang="en-US" sz="1000" dirty="0" err="1">
                <a:latin typeface="Noto Sans"/>
                <a:cs typeface="Noto Sans"/>
              </a:rPr>
              <a:t>menyediakan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fitur</a:t>
            </a:r>
            <a:r>
              <a:rPr lang="en-US" sz="1000" dirty="0">
                <a:latin typeface="Noto Sans"/>
                <a:cs typeface="Noto Sans"/>
              </a:rPr>
              <a:t> – </a:t>
            </a:r>
            <a:r>
              <a:rPr lang="en-US" sz="1000" dirty="0" err="1">
                <a:latin typeface="Noto Sans"/>
                <a:cs typeface="Noto Sans"/>
              </a:rPr>
              <a:t>fitur</a:t>
            </a:r>
            <a:r>
              <a:rPr lang="en-US" sz="1000" dirty="0">
                <a:latin typeface="Noto Sans"/>
                <a:cs typeface="Noto Sans"/>
              </a:rPr>
              <a:t> machine learning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https://scikit-learn.org/stable/documentation.html</a:t>
            </a: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B90CEEC5-AF77-41CD-9EE1-71DED4E530FA}"/>
              </a:ext>
            </a:extLst>
          </p:cNvPr>
          <p:cNvSpPr/>
          <p:nvPr/>
        </p:nvSpPr>
        <p:spPr>
          <a:xfrm>
            <a:off x="3741013" y="3859871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63DA7CA1-B7B4-4C2E-BABD-05EB39A04961}"/>
              </a:ext>
            </a:extLst>
          </p:cNvPr>
          <p:cNvSpPr/>
          <p:nvPr/>
        </p:nvSpPr>
        <p:spPr>
          <a:xfrm>
            <a:off x="3737279" y="4159717"/>
            <a:ext cx="10820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61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59" y="53979"/>
            <a:ext cx="13144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24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96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3" y="0"/>
            <a:ext cx="3038856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/>
          <p:cNvSpPr txBox="1">
            <a:spLocks/>
          </p:cNvSpPr>
          <p:nvPr/>
        </p:nvSpPr>
        <p:spPr>
          <a:xfrm>
            <a:off x="3742769" y="314636"/>
            <a:ext cx="5159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b="1" kern="0" dirty="0"/>
              <a:t>Python</a:t>
            </a:r>
            <a:r>
              <a:rPr lang="en-US" sz="2800" kern="0" dirty="0"/>
              <a:t> Library</a:t>
            </a:r>
            <a:endParaRPr lang="en-US" sz="1600" kern="0" dirty="0"/>
          </a:p>
        </p:txBody>
      </p:sp>
      <p:sp>
        <p:nvSpPr>
          <p:cNvPr id="36" name="object 7"/>
          <p:cNvSpPr txBox="1"/>
          <p:nvPr/>
        </p:nvSpPr>
        <p:spPr>
          <a:xfrm>
            <a:off x="4360370" y="1440797"/>
            <a:ext cx="3335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Verdana"/>
                <a:cs typeface="Verdana"/>
              </a:rPr>
              <a:t>Random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7" name="object 9"/>
          <p:cNvSpPr/>
          <p:nvPr/>
        </p:nvSpPr>
        <p:spPr>
          <a:xfrm>
            <a:off x="3742769" y="1347071"/>
            <a:ext cx="448055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/>
          <p:cNvSpPr txBox="1"/>
          <p:nvPr/>
        </p:nvSpPr>
        <p:spPr>
          <a:xfrm>
            <a:off x="4046220" y="2072204"/>
            <a:ext cx="3040380" cy="65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Library yang </a:t>
            </a:r>
            <a:r>
              <a:rPr lang="en-US" sz="1000" dirty="0" err="1">
                <a:latin typeface="Noto Sans"/>
                <a:cs typeface="Noto Sans"/>
              </a:rPr>
              <a:t>berguna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untuk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implementasi</a:t>
            </a:r>
            <a:r>
              <a:rPr lang="en-US" sz="1000" dirty="0">
                <a:latin typeface="Noto Sans"/>
                <a:cs typeface="Noto Sans"/>
              </a:rPr>
              <a:t> pseudo-random number generators </a:t>
            </a:r>
            <a:r>
              <a:rPr lang="en-US" sz="1000" dirty="0" err="1">
                <a:latin typeface="Noto Sans"/>
                <a:cs typeface="Noto Sans"/>
              </a:rPr>
              <a:t>untuk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berbagai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macam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distribusi</a:t>
            </a:r>
            <a:r>
              <a:rPr lang="en-US" sz="1000" dirty="0">
                <a:latin typeface="Noto Sans"/>
                <a:cs typeface="Noto San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https://docs.python.org/3/library/random.html</a:t>
            </a:r>
          </a:p>
        </p:txBody>
      </p:sp>
      <p:sp>
        <p:nvSpPr>
          <p:cNvPr id="39" name="object 11"/>
          <p:cNvSpPr/>
          <p:nvPr/>
        </p:nvSpPr>
        <p:spPr>
          <a:xfrm>
            <a:off x="3741013" y="2126307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2"/>
          <p:cNvSpPr/>
          <p:nvPr/>
        </p:nvSpPr>
        <p:spPr>
          <a:xfrm>
            <a:off x="3739342" y="2588760"/>
            <a:ext cx="10820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6F6CC855-ED2C-45FA-8EF7-3ECBD0CA80B6}"/>
              </a:ext>
            </a:extLst>
          </p:cNvPr>
          <p:cNvSpPr txBox="1"/>
          <p:nvPr/>
        </p:nvSpPr>
        <p:spPr>
          <a:xfrm>
            <a:off x="4360370" y="3177091"/>
            <a:ext cx="3335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Verdana"/>
                <a:cs typeface="Verdana"/>
              </a:rPr>
              <a:t>Textdistance</a:t>
            </a:r>
            <a:r>
              <a:rPr lang="en-US" dirty="0">
                <a:latin typeface="Verdana"/>
                <a:cs typeface="Verdana"/>
              </a:rPr>
              <a:t> 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258C2FB1-8DEB-4DFB-8643-2453E1CC8AF9}"/>
              </a:ext>
            </a:extLst>
          </p:cNvPr>
          <p:cNvSpPr/>
          <p:nvPr/>
        </p:nvSpPr>
        <p:spPr>
          <a:xfrm>
            <a:off x="3742769" y="3083365"/>
            <a:ext cx="448055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CE2E4C5E-6106-4DB7-8CDE-6A423CB7113E}"/>
              </a:ext>
            </a:extLst>
          </p:cNvPr>
          <p:cNvSpPr txBox="1"/>
          <p:nvPr/>
        </p:nvSpPr>
        <p:spPr>
          <a:xfrm>
            <a:off x="4046220" y="3808498"/>
            <a:ext cx="3040380" cy="65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dirty="0" err="1">
                <a:latin typeface="Noto Sans"/>
                <a:cs typeface="Noto Sans"/>
              </a:rPr>
              <a:t>Membandingkan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jarak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antara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dua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atau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lebih</a:t>
            </a:r>
            <a:r>
              <a:rPr lang="en-US" sz="1000" dirty="0">
                <a:latin typeface="Noto Sans"/>
                <a:cs typeface="Noto Sans"/>
              </a:rPr>
              <a:t> sequence </a:t>
            </a:r>
            <a:r>
              <a:rPr lang="en-US" sz="1000" dirty="0" err="1">
                <a:latin typeface="Noto Sans"/>
                <a:cs typeface="Noto Sans"/>
              </a:rPr>
              <a:t>oleh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banyak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algoritma</a:t>
            </a:r>
            <a:r>
              <a:rPr lang="en-US" sz="1000" dirty="0">
                <a:latin typeface="Noto Sans"/>
                <a:cs typeface="Noto San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https://pypi.org/project/textdistance/</a:t>
            </a: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ED40A7F2-B0B4-498D-B13D-BE4AB9F1E791}"/>
              </a:ext>
            </a:extLst>
          </p:cNvPr>
          <p:cNvSpPr/>
          <p:nvPr/>
        </p:nvSpPr>
        <p:spPr>
          <a:xfrm>
            <a:off x="3741013" y="3862601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ECBF434C-ABA2-44F5-964F-BC495A1307F1}"/>
              </a:ext>
            </a:extLst>
          </p:cNvPr>
          <p:cNvSpPr/>
          <p:nvPr/>
        </p:nvSpPr>
        <p:spPr>
          <a:xfrm>
            <a:off x="3741013" y="4330345"/>
            <a:ext cx="10820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00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59" y="53979"/>
            <a:ext cx="13144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24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96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3" y="0"/>
            <a:ext cx="3038856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/>
          <p:cNvSpPr txBox="1">
            <a:spLocks/>
          </p:cNvSpPr>
          <p:nvPr/>
        </p:nvSpPr>
        <p:spPr>
          <a:xfrm>
            <a:off x="3742769" y="314636"/>
            <a:ext cx="5159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b="1" kern="0" dirty="0"/>
              <a:t>Python </a:t>
            </a:r>
            <a:r>
              <a:rPr lang="en-US" sz="2800" kern="0" dirty="0"/>
              <a:t>Library</a:t>
            </a:r>
            <a:endParaRPr lang="en-US" sz="1600" kern="0" dirty="0"/>
          </a:p>
        </p:txBody>
      </p:sp>
      <p:sp>
        <p:nvSpPr>
          <p:cNvPr id="36" name="object 7"/>
          <p:cNvSpPr txBox="1"/>
          <p:nvPr/>
        </p:nvSpPr>
        <p:spPr>
          <a:xfrm>
            <a:off x="4360370" y="1440797"/>
            <a:ext cx="3335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Verdana"/>
                <a:cs typeface="Verdana"/>
              </a:rPr>
              <a:t>Joblib</a:t>
            </a:r>
            <a:r>
              <a:rPr lang="en-US" dirty="0">
                <a:latin typeface="Verdana"/>
                <a:cs typeface="Verdana"/>
              </a:rPr>
              <a:t> 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7" name="object 9"/>
          <p:cNvSpPr/>
          <p:nvPr/>
        </p:nvSpPr>
        <p:spPr>
          <a:xfrm>
            <a:off x="3742769" y="1347071"/>
            <a:ext cx="448055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/>
          <p:cNvSpPr txBox="1"/>
          <p:nvPr/>
        </p:nvSpPr>
        <p:spPr>
          <a:xfrm>
            <a:off x="4038600" y="2072204"/>
            <a:ext cx="3581400" cy="1127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Library Python yang </a:t>
            </a:r>
            <a:r>
              <a:rPr lang="en-US" sz="1000" dirty="0" err="1">
                <a:latin typeface="Noto Sans"/>
                <a:cs typeface="Noto Sans"/>
              </a:rPr>
              <a:t>berguna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untuk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menyediakan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fungsionalitas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pemrograman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paralel</a:t>
            </a:r>
            <a:r>
              <a:rPr lang="en-US" sz="1000" dirty="0">
                <a:latin typeface="Noto Sans"/>
                <a:cs typeface="Noto Sans"/>
              </a:rPr>
              <a:t>. Ada </a:t>
            </a:r>
            <a:r>
              <a:rPr lang="en-US" sz="1000" dirty="0" err="1">
                <a:latin typeface="Noto Sans"/>
                <a:cs typeface="Noto Sans"/>
              </a:rPr>
              <a:t>tiga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bagian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penting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dalam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modul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ini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yaitu</a:t>
            </a:r>
            <a:r>
              <a:rPr lang="en-US" sz="1000" dirty="0">
                <a:latin typeface="Noto Sans"/>
                <a:cs typeface="Noto Sans"/>
              </a:rPr>
              <a:t> Caching, </a:t>
            </a:r>
            <a:r>
              <a:rPr lang="en-US" sz="1000" dirty="0" err="1">
                <a:latin typeface="Noto Sans"/>
                <a:cs typeface="Noto Sans"/>
              </a:rPr>
              <a:t>Paralellisation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dan</a:t>
            </a:r>
            <a:r>
              <a:rPr lang="en-US" sz="1000" dirty="0">
                <a:latin typeface="Noto Sans"/>
                <a:cs typeface="Noto Sans"/>
              </a:rPr>
              <a:t> Persistence (</a:t>
            </a:r>
            <a:r>
              <a:rPr lang="en-US" sz="1000" dirty="0" err="1">
                <a:latin typeface="Noto Sans"/>
                <a:cs typeface="Noto Sans"/>
              </a:rPr>
              <a:t>untuk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menyimpan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memuat</a:t>
            </a:r>
            <a:r>
              <a:rPr lang="en-US" sz="1000" dirty="0">
                <a:latin typeface="Noto Sans"/>
                <a:cs typeface="Noto Sans"/>
              </a:rPr>
              <a:t> data).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https://pypi.org/project/joblib/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</p:txBody>
      </p:sp>
      <p:sp>
        <p:nvSpPr>
          <p:cNvPr id="39" name="object 11"/>
          <p:cNvSpPr/>
          <p:nvPr/>
        </p:nvSpPr>
        <p:spPr>
          <a:xfrm>
            <a:off x="3741013" y="2126307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2"/>
          <p:cNvSpPr/>
          <p:nvPr/>
        </p:nvSpPr>
        <p:spPr>
          <a:xfrm>
            <a:off x="3751173" y="2883984"/>
            <a:ext cx="10820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4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59" y="53979"/>
            <a:ext cx="13144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24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96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3" y="0"/>
            <a:ext cx="3038856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/>
          <p:cNvSpPr txBox="1">
            <a:spLocks/>
          </p:cNvSpPr>
          <p:nvPr/>
        </p:nvSpPr>
        <p:spPr>
          <a:xfrm>
            <a:off x="3742769" y="314636"/>
            <a:ext cx="5159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b="1" kern="0" dirty="0"/>
              <a:t>Python</a:t>
            </a:r>
            <a:r>
              <a:rPr lang="en-US" sz="2800" kern="0" dirty="0"/>
              <a:t> Library</a:t>
            </a:r>
            <a:endParaRPr lang="en-US" sz="1600" kern="0" dirty="0"/>
          </a:p>
        </p:txBody>
      </p:sp>
      <p:sp>
        <p:nvSpPr>
          <p:cNvPr id="36" name="object 7"/>
          <p:cNvSpPr txBox="1"/>
          <p:nvPr/>
        </p:nvSpPr>
        <p:spPr>
          <a:xfrm>
            <a:off x="4360370" y="1440797"/>
            <a:ext cx="3335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Verdana"/>
                <a:cs typeface="Verdana"/>
              </a:rPr>
              <a:t>tkinter</a:t>
            </a:r>
            <a:r>
              <a:rPr lang="en-US" dirty="0">
                <a:latin typeface="Verdana"/>
                <a:cs typeface="Verdana"/>
              </a:rPr>
              <a:t> 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7" name="object 9"/>
          <p:cNvSpPr/>
          <p:nvPr/>
        </p:nvSpPr>
        <p:spPr>
          <a:xfrm>
            <a:off x="3742769" y="1347071"/>
            <a:ext cx="448055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/>
          <p:cNvSpPr txBox="1"/>
          <p:nvPr/>
        </p:nvSpPr>
        <p:spPr>
          <a:xfrm>
            <a:off x="4046220" y="2072204"/>
            <a:ext cx="3040380" cy="1576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dirty="0" err="1">
                <a:latin typeface="Noto Sans"/>
                <a:cs typeface="Noto Sans"/>
              </a:rPr>
              <a:t>Tkinter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adalah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pustaka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standar</a:t>
            </a:r>
            <a:r>
              <a:rPr lang="en-US" sz="1000" dirty="0">
                <a:latin typeface="Noto Sans"/>
                <a:cs typeface="Noto Sans"/>
              </a:rPr>
              <a:t> yang </a:t>
            </a:r>
            <a:r>
              <a:rPr lang="en-US" sz="1000" dirty="0" err="1">
                <a:latin typeface="Noto Sans"/>
                <a:cs typeface="Noto Sans"/>
              </a:rPr>
              <a:t>dimiliki</a:t>
            </a:r>
            <a:r>
              <a:rPr lang="en-US" sz="1000" dirty="0">
                <a:latin typeface="Noto Sans"/>
                <a:cs typeface="Noto Sans"/>
              </a:rPr>
              <a:t> oleh Python. </a:t>
            </a:r>
            <a:r>
              <a:rPr lang="en-US" sz="1000" dirty="0" err="1">
                <a:latin typeface="Noto Sans"/>
                <a:cs typeface="Noto Sans"/>
              </a:rPr>
              <a:t>Kombinasi</a:t>
            </a:r>
            <a:r>
              <a:rPr lang="en-US" sz="1000" dirty="0">
                <a:latin typeface="Noto Sans"/>
                <a:cs typeface="Noto Sans"/>
              </a:rPr>
              <a:t> Python dan </a:t>
            </a:r>
            <a:r>
              <a:rPr lang="en-US" sz="1000" dirty="0" err="1">
                <a:latin typeface="Noto Sans"/>
                <a:cs typeface="Noto Sans"/>
              </a:rPr>
              <a:t>Tkinter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ini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menghasilkan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sebuah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tampilan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grafik</a:t>
            </a:r>
            <a:r>
              <a:rPr lang="en-US" sz="1000" dirty="0">
                <a:latin typeface="Noto Sans"/>
                <a:cs typeface="Noto Sans"/>
              </a:rPr>
              <a:t> yang </a:t>
            </a:r>
            <a:r>
              <a:rPr lang="en-US" sz="1000" dirty="0" err="1">
                <a:latin typeface="Noto Sans"/>
                <a:cs typeface="Noto Sans"/>
              </a:rPr>
              <a:t>menarik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sekaligus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mudah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untuk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membuatnya</a:t>
            </a:r>
            <a:r>
              <a:rPr lang="en-US" sz="1000" dirty="0">
                <a:latin typeface="Noto Sans"/>
                <a:cs typeface="Noto Sans"/>
              </a:rPr>
              <a:t>. </a:t>
            </a:r>
            <a:r>
              <a:rPr lang="en-US" sz="1000" dirty="0" err="1">
                <a:latin typeface="Noto Sans"/>
                <a:cs typeface="Noto Sans"/>
              </a:rPr>
              <a:t>Tkinter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menyediakan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berbagai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komponen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grafis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diantaranya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tombol</a:t>
            </a:r>
            <a:r>
              <a:rPr lang="en-US" sz="1000" dirty="0">
                <a:latin typeface="Noto Sans"/>
                <a:cs typeface="Noto Sans"/>
              </a:rPr>
              <a:t>, label, </a:t>
            </a:r>
            <a:r>
              <a:rPr lang="en-US" sz="1000" dirty="0" err="1">
                <a:latin typeface="Noto Sans"/>
                <a:cs typeface="Noto Sans"/>
              </a:rPr>
              <a:t>kotak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teks</a:t>
            </a:r>
            <a:r>
              <a:rPr lang="en-US" sz="1000" dirty="0">
                <a:latin typeface="Noto Sans"/>
                <a:cs typeface="Noto Sans"/>
              </a:rPr>
              <a:t>, yang mana </a:t>
            </a:r>
            <a:r>
              <a:rPr lang="en-US" sz="1000" dirty="0" err="1">
                <a:latin typeface="Noto Sans"/>
                <a:cs typeface="Noto Sans"/>
              </a:rPr>
              <a:t>komponen-komponen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ini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sangatlah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sering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digunakan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dalam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aplikasi</a:t>
            </a:r>
            <a:r>
              <a:rPr lang="en-US" sz="1000" dirty="0">
                <a:latin typeface="Noto Sans"/>
                <a:cs typeface="Noto Sans"/>
              </a:rPr>
              <a:t> GUI. </a:t>
            </a:r>
            <a:r>
              <a:rPr lang="en-US" sz="1000" dirty="0" err="1">
                <a:latin typeface="Noto Sans"/>
                <a:cs typeface="Noto Sans"/>
              </a:rPr>
              <a:t>Komponen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Tkinter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ini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sering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kita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sebut</a:t>
            </a:r>
            <a:r>
              <a:rPr lang="en-US" sz="1000" dirty="0">
                <a:latin typeface="Noto Sans"/>
                <a:cs typeface="Noto Sans"/>
              </a:rPr>
              <a:t> widget.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https://docs.python.org/2/library/tkinter.html</a:t>
            </a:r>
          </a:p>
        </p:txBody>
      </p:sp>
      <p:sp>
        <p:nvSpPr>
          <p:cNvPr id="39" name="object 11"/>
          <p:cNvSpPr/>
          <p:nvPr/>
        </p:nvSpPr>
        <p:spPr>
          <a:xfrm>
            <a:off x="3741013" y="2126307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2"/>
          <p:cNvSpPr/>
          <p:nvPr/>
        </p:nvSpPr>
        <p:spPr>
          <a:xfrm>
            <a:off x="3743739" y="3508045"/>
            <a:ext cx="10820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059" y="53979"/>
            <a:ext cx="13144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22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5114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3791" y="2429331"/>
            <a:ext cx="16046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endParaRPr sz="2400" b="1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4217" y="2238774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EF82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0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901" y="308561"/>
            <a:ext cx="493488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Pembuatan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457187" y="3182650"/>
            <a:ext cx="144399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modul</a:t>
            </a:r>
            <a:r>
              <a:rPr lang="en-US" sz="1100" dirty="0"/>
              <a:t> </a:t>
            </a:r>
            <a:r>
              <a:rPr lang="en-US" sz="1100" dirty="0" err="1"/>
              <a:t>pengklasifikasi</a:t>
            </a:r>
            <a:r>
              <a:rPr lang="en-US" sz="1100" dirty="0"/>
              <a:t> intent</a:t>
            </a:r>
            <a:endParaRPr lang="en-US" sz="1100"/>
          </a:p>
        </p:txBody>
      </p:sp>
      <p:sp>
        <p:nvSpPr>
          <p:cNvPr id="9" name="object 9"/>
          <p:cNvSpPr/>
          <p:nvPr/>
        </p:nvSpPr>
        <p:spPr>
          <a:xfrm>
            <a:off x="3981395" y="1877248"/>
            <a:ext cx="897636" cy="966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65876" y="3040688"/>
            <a:ext cx="186245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marR="181610" indent="-6350" algn="ctr">
              <a:lnSpc>
                <a:spcPct val="150000"/>
              </a:lnSpc>
              <a:spcBef>
                <a:spcPts val="100"/>
              </a:spcBef>
            </a:pP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modul</a:t>
            </a:r>
            <a:r>
              <a:rPr lang="en-US" sz="1100" dirty="0"/>
              <a:t> string similarity</a:t>
            </a:r>
            <a:endParaRPr sz="1100">
              <a:latin typeface="Noto Sans"/>
              <a:cs typeface="Noto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19800" y="1956568"/>
            <a:ext cx="979932" cy="979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0800" y="1962150"/>
            <a:ext cx="818388" cy="819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2432" y="2359688"/>
            <a:ext cx="444500" cy="76200"/>
          </a:xfrm>
          <a:custGeom>
            <a:avLst/>
            <a:gdLst/>
            <a:ahLst/>
            <a:cxnLst/>
            <a:rect l="l" t="t" r="r" b="b"/>
            <a:pathLst>
              <a:path w="444500" h="76200">
                <a:moveTo>
                  <a:pt x="368045" y="0"/>
                </a:moveTo>
                <a:lnTo>
                  <a:pt x="368045" y="76200"/>
                </a:lnTo>
                <a:lnTo>
                  <a:pt x="431545" y="44450"/>
                </a:lnTo>
                <a:lnTo>
                  <a:pt x="380745" y="44450"/>
                </a:lnTo>
                <a:lnTo>
                  <a:pt x="380745" y="31750"/>
                </a:lnTo>
                <a:lnTo>
                  <a:pt x="431545" y="31750"/>
                </a:lnTo>
                <a:lnTo>
                  <a:pt x="368045" y="0"/>
                </a:lnTo>
                <a:close/>
              </a:path>
              <a:path w="444500" h="76200">
                <a:moveTo>
                  <a:pt x="36804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8045" y="44450"/>
                </a:lnTo>
                <a:lnTo>
                  <a:pt x="368045" y="31750"/>
                </a:lnTo>
                <a:close/>
              </a:path>
              <a:path w="444500" h="76200">
                <a:moveTo>
                  <a:pt x="431545" y="31750"/>
                </a:moveTo>
                <a:lnTo>
                  <a:pt x="380745" y="31750"/>
                </a:lnTo>
                <a:lnTo>
                  <a:pt x="380745" y="44450"/>
                </a:lnTo>
                <a:lnTo>
                  <a:pt x="431545" y="44450"/>
                </a:lnTo>
                <a:lnTo>
                  <a:pt x="444245" y="38100"/>
                </a:lnTo>
                <a:lnTo>
                  <a:pt x="43154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67413" y="2359688"/>
            <a:ext cx="444500" cy="76200"/>
          </a:xfrm>
          <a:custGeom>
            <a:avLst/>
            <a:gdLst/>
            <a:ahLst/>
            <a:cxnLst/>
            <a:rect l="l" t="t" r="r" b="b"/>
            <a:pathLst>
              <a:path w="444500" h="76200">
                <a:moveTo>
                  <a:pt x="368046" y="0"/>
                </a:moveTo>
                <a:lnTo>
                  <a:pt x="368046" y="76200"/>
                </a:lnTo>
                <a:lnTo>
                  <a:pt x="431546" y="44450"/>
                </a:lnTo>
                <a:lnTo>
                  <a:pt x="380746" y="44450"/>
                </a:lnTo>
                <a:lnTo>
                  <a:pt x="380746" y="31750"/>
                </a:lnTo>
                <a:lnTo>
                  <a:pt x="431546" y="31750"/>
                </a:lnTo>
                <a:lnTo>
                  <a:pt x="368046" y="0"/>
                </a:lnTo>
                <a:close/>
              </a:path>
              <a:path w="444500" h="76200">
                <a:moveTo>
                  <a:pt x="36804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8046" y="44450"/>
                </a:lnTo>
                <a:lnTo>
                  <a:pt x="368046" y="31750"/>
                </a:lnTo>
                <a:close/>
              </a:path>
              <a:path w="444500" h="76200">
                <a:moveTo>
                  <a:pt x="431546" y="31750"/>
                </a:moveTo>
                <a:lnTo>
                  <a:pt x="380746" y="31750"/>
                </a:lnTo>
                <a:lnTo>
                  <a:pt x="380746" y="44450"/>
                </a:lnTo>
                <a:lnTo>
                  <a:pt x="431546" y="44450"/>
                </a:lnTo>
                <a:lnTo>
                  <a:pt x="444246" y="38100"/>
                </a:lnTo>
                <a:lnTo>
                  <a:pt x="43154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/>
          <p:cNvSpPr txBox="1"/>
          <p:nvPr/>
        </p:nvSpPr>
        <p:spPr>
          <a:xfrm>
            <a:off x="6087999" y="3046270"/>
            <a:ext cx="14439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100" dirty="0" err="1"/>
              <a:t>Membuat</a:t>
            </a:r>
            <a:r>
              <a:rPr lang="en-US" sz="1100" dirty="0"/>
              <a:t> 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3016" y="150229"/>
            <a:ext cx="515985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b="1" dirty="0" err="1"/>
              <a:t>Membuat</a:t>
            </a:r>
            <a:r>
              <a:rPr lang="en-US" dirty="0"/>
              <a:t> Modul </a:t>
            </a:r>
            <a:r>
              <a:rPr lang="en-US" dirty="0" err="1"/>
              <a:t>Pengklasifikasi</a:t>
            </a:r>
            <a:r>
              <a:rPr lang="en-US" dirty="0"/>
              <a:t> Intent </a:t>
            </a:r>
            <a:r>
              <a:rPr lang="en-US" sz="1400" dirty="0">
                <a:solidFill>
                  <a:srgbClr val="BEBEBE"/>
                </a:solidFill>
              </a:rPr>
              <a:t>1</a:t>
            </a:r>
            <a:r>
              <a:rPr sz="1400" dirty="0">
                <a:solidFill>
                  <a:srgbClr val="BEBEBE"/>
                </a:solidFill>
              </a:rPr>
              <a:t>/</a:t>
            </a:r>
            <a:r>
              <a:rPr lang="en-US" sz="1400" dirty="0">
                <a:solidFill>
                  <a:srgbClr val="BEBEBE"/>
                </a:solidFill>
              </a:rPr>
              <a:t>3</a:t>
            </a:r>
            <a:endParaRPr sz="1400" dirty="0"/>
          </a:p>
        </p:txBody>
      </p:sp>
      <p:sp>
        <p:nvSpPr>
          <p:cNvPr id="7" name="object 7"/>
          <p:cNvSpPr txBox="1"/>
          <p:nvPr/>
        </p:nvSpPr>
        <p:spPr>
          <a:xfrm>
            <a:off x="1371600" y="1426464"/>
            <a:ext cx="187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Verdana"/>
                <a:cs typeface="Verdana"/>
              </a:rPr>
              <a:t>TAGGING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3999" y="1332738"/>
            <a:ext cx="448055" cy="477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620" y="0"/>
            <a:ext cx="3040379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-190" t="25355" r="308" b="938"/>
          <a:stretch/>
        </p:blipFill>
        <p:spPr>
          <a:xfrm>
            <a:off x="68581" y="2233479"/>
            <a:ext cx="5943600" cy="25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59" y="53979"/>
            <a:ext cx="13144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24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96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3" y="0"/>
            <a:ext cx="3038856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/>
          <p:cNvSpPr txBox="1">
            <a:spLocks/>
          </p:cNvSpPr>
          <p:nvPr/>
        </p:nvSpPr>
        <p:spPr>
          <a:xfrm>
            <a:off x="3651786" y="150229"/>
            <a:ext cx="515985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b="1" kern="0" dirty="0" err="1"/>
              <a:t>Membuat</a:t>
            </a:r>
            <a:r>
              <a:rPr lang="en-US" kern="0" dirty="0"/>
              <a:t> Modul </a:t>
            </a:r>
            <a:r>
              <a:rPr lang="en-US" kern="0" dirty="0" err="1"/>
              <a:t>Pengklasifikasi</a:t>
            </a:r>
            <a:r>
              <a:rPr lang="en-US" kern="0" dirty="0"/>
              <a:t> Intent </a:t>
            </a:r>
            <a:r>
              <a:rPr lang="en-US" sz="1400" kern="0" dirty="0">
                <a:solidFill>
                  <a:srgbClr val="BEBEBE"/>
                </a:solidFill>
              </a:rPr>
              <a:t>2/3</a:t>
            </a:r>
            <a:endParaRPr lang="en-US" sz="1400" kern="0" dirty="0"/>
          </a:p>
        </p:txBody>
      </p:sp>
      <p:sp>
        <p:nvSpPr>
          <p:cNvPr id="36" name="object 7"/>
          <p:cNvSpPr txBox="1"/>
          <p:nvPr/>
        </p:nvSpPr>
        <p:spPr>
          <a:xfrm>
            <a:off x="4360370" y="1440797"/>
            <a:ext cx="187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Verdana"/>
                <a:cs typeface="Verdana"/>
              </a:rPr>
              <a:t>Preprocessing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7" name="object 9"/>
          <p:cNvSpPr/>
          <p:nvPr/>
        </p:nvSpPr>
        <p:spPr>
          <a:xfrm>
            <a:off x="3742769" y="1347071"/>
            <a:ext cx="448055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/>
          <p:cNvSpPr txBox="1"/>
          <p:nvPr/>
        </p:nvSpPr>
        <p:spPr>
          <a:xfrm>
            <a:off x="3886200" y="2131645"/>
            <a:ext cx="3040380" cy="17947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Melakukan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data preprocessing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untuk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menghilangkan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tanda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baca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dan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angka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pada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kalimat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yang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akan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di training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nantinya</a:t>
            </a:r>
            <a:endParaRPr lang="en-US" sz="1000" spc="-10" dirty="0">
              <a:solidFill>
                <a:srgbClr val="404040"/>
              </a:solidFill>
              <a:latin typeface="Noto Sans"/>
              <a:cs typeface="Noto Sans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en-US" sz="1000" spc="-10" dirty="0">
              <a:solidFill>
                <a:srgbClr val="404040"/>
              </a:solidFill>
              <a:latin typeface="Noto Sans"/>
              <a:cs typeface="Noto Sans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Kami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menggunakan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library regex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untuk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menghilangkan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angka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dan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tanda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baca</a:t>
            </a:r>
            <a:endParaRPr lang="en-US" sz="1000" spc="-10" dirty="0">
              <a:solidFill>
                <a:srgbClr val="404040"/>
              </a:solidFill>
              <a:latin typeface="Noto Sans"/>
              <a:cs typeface="Noto Sans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en-US" sz="1000" spc="-10" dirty="0">
              <a:solidFill>
                <a:srgbClr val="404040"/>
              </a:solidFill>
              <a:latin typeface="Noto Sans"/>
              <a:cs typeface="Noto Sans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Untuk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tanda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baca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, kami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juga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menggunakan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library string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untuk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mendefinisikan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tanda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baca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menurut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ASCII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en-US" sz="1000" spc="-10" dirty="0">
              <a:solidFill>
                <a:srgbClr val="404040"/>
              </a:solidFill>
              <a:latin typeface="Noto Sans"/>
              <a:cs typeface="Noto Sans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Dataset yang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telah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diproses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dimasukkan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US" sz="1000" spc="-10" dirty="0" err="1">
                <a:solidFill>
                  <a:srgbClr val="404040"/>
                </a:solidFill>
                <a:latin typeface="Noto Sans"/>
                <a:cs typeface="Noto Sans"/>
              </a:rPr>
              <a:t>kedalam</a:t>
            </a:r>
            <a:r>
              <a:rPr lang="en-US" sz="1000" spc="-10" dirty="0">
                <a:solidFill>
                  <a:srgbClr val="404040"/>
                </a:solidFill>
                <a:latin typeface="Noto Sans"/>
                <a:cs typeface="Noto Sans"/>
              </a:rPr>
              <a:t> list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spc="-10" dirty="0">
              <a:solidFill>
                <a:srgbClr val="404040"/>
              </a:solidFill>
              <a:latin typeface="Noto Sans"/>
              <a:cs typeface="Noto Sans"/>
            </a:endParaRPr>
          </a:p>
        </p:txBody>
      </p:sp>
      <p:sp>
        <p:nvSpPr>
          <p:cNvPr id="39" name="object 11"/>
          <p:cNvSpPr/>
          <p:nvPr/>
        </p:nvSpPr>
        <p:spPr>
          <a:xfrm>
            <a:off x="3519678" y="2241393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2"/>
          <p:cNvSpPr/>
          <p:nvPr/>
        </p:nvSpPr>
        <p:spPr>
          <a:xfrm>
            <a:off x="3519678" y="2724850"/>
            <a:ext cx="10820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2"/>
          <p:cNvSpPr/>
          <p:nvPr/>
        </p:nvSpPr>
        <p:spPr>
          <a:xfrm>
            <a:off x="3519678" y="3625957"/>
            <a:ext cx="10820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5267A2ED-2046-4D14-AEF4-70F2210AE87C}"/>
              </a:ext>
            </a:extLst>
          </p:cNvPr>
          <p:cNvSpPr/>
          <p:nvPr/>
        </p:nvSpPr>
        <p:spPr>
          <a:xfrm>
            <a:off x="3519678" y="3204124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0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93" y="358600"/>
            <a:ext cx="6513813" cy="442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0493" y="1473359"/>
            <a:ext cx="5105400" cy="4125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86000" y="652713"/>
            <a:ext cx="4704707" cy="2541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5146" y="150229"/>
            <a:ext cx="5312251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b="1" dirty="0" err="1"/>
              <a:t>Membuat</a:t>
            </a:r>
            <a:r>
              <a:rPr lang="en-US" dirty="0"/>
              <a:t> Modul </a:t>
            </a:r>
            <a:r>
              <a:rPr lang="en-US" dirty="0" err="1"/>
              <a:t>Pengklasifikasi</a:t>
            </a:r>
            <a:r>
              <a:rPr lang="en-US" dirty="0"/>
              <a:t> Intent </a:t>
            </a:r>
            <a:r>
              <a:rPr lang="en-US" sz="1400" dirty="0">
                <a:solidFill>
                  <a:srgbClr val="BEBEBE"/>
                </a:solidFill>
              </a:rPr>
              <a:t>3</a:t>
            </a:r>
            <a:r>
              <a:rPr sz="1400" dirty="0">
                <a:solidFill>
                  <a:srgbClr val="BEBEBE"/>
                </a:solidFill>
              </a:rPr>
              <a:t>/</a:t>
            </a:r>
            <a:r>
              <a:rPr lang="en-US" sz="1400" dirty="0">
                <a:solidFill>
                  <a:srgbClr val="BEBEBE"/>
                </a:solidFill>
              </a:rPr>
              <a:t>3</a:t>
            </a:r>
            <a:endParaRPr sz="1400" dirty="0"/>
          </a:p>
        </p:txBody>
      </p:sp>
      <p:sp>
        <p:nvSpPr>
          <p:cNvPr id="7" name="object 7"/>
          <p:cNvSpPr txBox="1"/>
          <p:nvPr/>
        </p:nvSpPr>
        <p:spPr>
          <a:xfrm>
            <a:off x="1364809" y="1422032"/>
            <a:ext cx="26422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Verdana"/>
                <a:cs typeface="Verdana"/>
              </a:rPr>
              <a:t>Training Data (SVM)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7208" y="1328306"/>
            <a:ext cx="448055" cy="477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620" y="0"/>
            <a:ext cx="3040379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 txBox="1"/>
          <p:nvPr/>
        </p:nvSpPr>
        <p:spPr>
          <a:xfrm>
            <a:off x="1136109" y="2247832"/>
            <a:ext cx="3893091" cy="23051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200" dirty="0" err="1">
                <a:latin typeface="Noto Sans"/>
                <a:cs typeface="Noto Sans"/>
              </a:rPr>
              <a:t>Membagi</a:t>
            </a:r>
            <a:r>
              <a:rPr lang="en-US" sz="1200" dirty="0">
                <a:latin typeface="Noto Sans"/>
                <a:cs typeface="Noto Sans"/>
              </a:rPr>
              <a:t> dataset </a:t>
            </a:r>
            <a:r>
              <a:rPr lang="en-US" sz="1200" dirty="0" err="1">
                <a:latin typeface="Noto Sans"/>
                <a:cs typeface="Noto Sans"/>
              </a:rPr>
              <a:t>menjadi</a:t>
            </a:r>
            <a:r>
              <a:rPr lang="en-US" sz="1200" dirty="0">
                <a:latin typeface="Noto Sans"/>
                <a:cs typeface="Noto Sans"/>
              </a:rPr>
              <a:t> 80% data train </a:t>
            </a:r>
            <a:r>
              <a:rPr lang="en-US" sz="1200" dirty="0" err="1">
                <a:latin typeface="Noto Sans"/>
                <a:cs typeface="Noto Sans"/>
              </a:rPr>
              <a:t>dan</a:t>
            </a:r>
            <a:r>
              <a:rPr lang="en-US" sz="1200" dirty="0">
                <a:latin typeface="Noto Sans"/>
                <a:cs typeface="Noto Sans"/>
              </a:rPr>
              <a:t> 20% data </a:t>
            </a:r>
            <a:r>
              <a:rPr lang="en-US" sz="1200" dirty="0" err="1">
                <a:latin typeface="Noto Sans"/>
                <a:cs typeface="Noto Sans"/>
              </a:rPr>
              <a:t>tes</a:t>
            </a:r>
            <a:endParaRPr lang="en-US" sz="1200" dirty="0">
              <a:latin typeface="Noto Sans"/>
              <a:cs typeface="Noto Sans"/>
            </a:endParaRPr>
          </a:p>
          <a:p>
            <a:pPr marL="469900" lvl="1" algn="just">
              <a:spcBef>
                <a:spcPts val="95"/>
              </a:spcBef>
            </a:pPr>
            <a:endParaRPr lang="en-US" sz="1200" dirty="0">
              <a:latin typeface="Noto Sans"/>
              <a:cs typeface="Noto Sans"/>
            </a:endParaRPr>
          </a:p>
          <a:p>
            <a:pPr marL="12700" algn="just">
              <a:spcBef>
                <a:spcPts val="95"/>
              </a:spcBef>
            </a:pPr>
            <a:r>
              <a:rPr lang="en-US" sz="1200" dirty="0" err="1">
                <a:latin typeface="Noto Sans"/>
                <a:cs typeface="Noto Sans"/>
              </a:rPr>
              <a:t>Menggunakan</a:t>
            </a:r>
            <a:r>
              <a:rPr lang="en-US" sz="1200" dirty="0">
                <a:latin typeface="Noto Sans"/>
                <a:cs typeface="Noto Sans"/>
              </a:rPr>
              <a:t> library </a:t>
            </a:r>
            <a:r>
              <a:rPr lang="en-US" sz="1200" dirty="0" err="1">
                <a:latin typeface="Noto Sans"/>
                <a:cs typeface="Noto Sans"/>
              </a:rPr>
              <a:t>sklearn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untuk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menjalankan</a:t>
            </a:r>
            <a:r>
              <a:rPr lang="en-US" sz="1200" dirty="0">
                <a:latin typeface="Noto Sans"/>
                <a:cs typeface="Noto Sans"/>
              </a:rPr>
              <a:t> pipeline yang </a:t>
            </a:r>
            <a:r>
              <a:rPr lang="en-US" sz="1200" dirty="0" err="1">
                <a:latin typeface="Noto Sans"/>
                <a:cs typeface="Noto Sans"/>
              </a:rPr>
              <a:t>digunakan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untuk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melakukan</a:t>
            </a:r>
            <a:r>
              <a:rPr lang="en-US" sz="1200" dirty="0">
                <a:latin typeface="Noto Sans"/>
                <a:cs typeface="Noto Sans"/>
              </a:rPr>
              <a:t> vectorizer, TF-IDF, tokenizer, </a:t>
            </a:r>
            <a:r>
              <a:rPr lang="en-US" sz="1200" dirty="0" err="1">
                <a:latin typeface="Noto Sans"/>
                <a:cs typeface="Noto Sans"/>
              </a:rPr>
              <a:t>serta</a:t>
            </a:r>
            <a:r>
              <a:rPr lang="en-US" sz="1200" dirty="0">
                <a:latin typeface="Noto Sans"/>
                <a:cs typeface="Noto Sans"/>
              </a:rPr>
              <a:t> SVM</a:t>
            </a:r>
          </a:p>
          <a:p>
            <a:pPr marL="469900" lvl="1" algn="just">
              <a:spcBef>
                <a:spcPts val="95"/>
              </a:spcBef>
            </a:pPr>
            <a:endParaRPr lang="en-US" sz="1200" dirty="0">
              <a:latin typeface="Noto Sans"/>
              <a:cs typeface="Noto Sans"/>
            </a:endParaRPr>
          </a:p>
          <a:p>
            <a:pPr marL="12700" algn="just">
              <a:spcBef>
                <a:spcPts val="95"/>
              </a:spcBef>
            </a:pPr>
            <a:r>
              <a:rPr lang="en-US" sz="1200" dirty="0" err="1">
                <a:latin typeface="Noto Sans"/>
                <a:cs typeface="Noto Sans"/>
              </a:rPr>
              <a:t>Melakukan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eksperimen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berdasarkan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nilai-nilai</a:t>
            </a:r>
            <a:r>
              <a:rPr lang="en-US" sz="1200" dirty="0">
                <a:latin typeface="Noto Sans"/>
                <a:cs typeface="Noto Sans"/>
              </a:rPr>
              <a:t> parameter </a:t>
            </a:r>
            <a:r>
              <a:rPr lang="en-US" sz="1200" dirty="0" err="1">
                <a:latin typeface="Noto Sans"/>
                <a:cs typeface="Noto Sans"/>
              </a:rPr>
              <a:t>untuk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mendapatkan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nilai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akurasi</a:t>
            </a:r>
            <a:r>
              <a:rPr lang="en-US" sz="1200" dirty="0">
                <a:latin typeface="Noto Sans"/>
                <a:cs typeface="Noto Sans"/>
              </a:rPr>
              <a:t>, precision, </a:t>
            </a:r>
            <a:r>
              <a:rPr lang="en-US" sz="1200" dirty="0" err="1">
                <a:latin typeface="Noto Sans"/>
                <a:cs typeface="Noto Sans"/>
              </a:rPr>
              <a:t>dan</a:t>
            </a:r>
            <a:r>
              <a:rPr lang="en-US" sz="1200" dirty="0">
                <a:latin typeface="Noto Sans"/>
                <a:cs typeface="Noto Sans"/>
              </a:rPr>
              <a:t> recall yang </a:t>
            </a:r>
            <a:r>
              <a:rPr lang="en-US" sz="1200" dirty="0" err="1">
                <a:latin typeface="Noto Sans"/>
                <a:cs typeface="Noto Sans"/>
              </a:rPr>
              <a:t>terbaik</a:t>
            </a:r>
            <a:endParaRPr lang="en-US" sz="1200" dirty="0">
              <a:latin typeface="Noto Sans"/>
              <a:cs typeface="Noto Sans"/>
            </a:endParaRPr>
          </a:p>
          <a:p>
            <a:pPr marL="184150" indent="-171450" algn="just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Noto Sans"/>
              <a:cs typeface="Noto Sans"/>
            </a:endParaRPr>
          </a:p>
          <a:p>
            <a:pPr marL="12700" algn="just">
              <a:spcBef>
                <a:spcPts val="95"/>
              </a:spcBef>
            </a:pPr>
            <a:r>
              <a:rPr lang="en-US" sz="1200" dirty="0" err="1">
                <a:latin typeface="Noto Sans"/>
                <a:cs typeface="Noto Sans"/>
              </a:rPr>
              <a:t>Menggunakan</a:t>
            </a:r>
            <a:r>
              <a:rPr lang="en-US" sz="1200" dirty="0">
                <a:latin typeface="Noto Sans"/>
                <a:cs typeface="Noto Sans"/>
              </a:rPr>
              <a:t> library </a:t>
            </a:r>
            <a:r>
              <a:rPr lang="en-US" sz="1200" dirty="0" err="1">
                <a:latin typeface="Noto Sans"/>
                <a:cs typeface="Noto Sans"/>
              </a:rPr>
              <a:t>joblib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untuk</a:t>
            </a:r>
            <a:r>
              <a:rPr lang="en-US" sz="1200" dirty="0">
                <a:latin typeface="Noto Sans"/>
                <a:cs typeface="Noto Sans"/>
              </a:rPr>
              <a:t> </a:t>
            </a:r>
            <a:r>
              <a:rPr lang="en-US" sz="1200" dirty="0" err="1">
                <a:latin typeface="Noto Sans"/>
                <a:cs typeface="Noto Sans"/>
              </a:rPr>
              <a:t>menyimpan</a:t>
            </a:r>
            <a:r>
              <a:rPr lang="en-US" sz="1200" dirty="0">
                <a:latin typeface="Noto Sans"/>
                <a:cs typeface="Noto Sans"/>
              </a:rPr>
              <a:t> model pada setting parameter </a:t>
            </a:r>
            <a:r>
              <a:rPr lang="en-US" sz="1200" dirty="0" err="1">
                <a:latin typeface="Noto Sans"/>
                <a:cs typeface="Noto Sans"/>
              </a:rPr>
              <a:t>terbaik</a:t>
            </a:r>
            <a:r>
              <a:rPr lang="en-US" sz="1200" dirty="0">
                <a:latin typeface="Noto Sans"/>
                <a:cs typeface="Noto Sans"/>
              </a:rPr>
              <a:t> dan dataset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A959B28-E24B-4487-AA6A-11E7F9E696E1}"/>
              </a:ext>
            </a:extLst>
          </p:cNvPr>
          <p:cNvSpPr/>
          <p:nvPr/>
        </p:nvSpPr>
        <p:spPr>
          <a:xfrm>
            <a:off x="747211" y="2318581"/>
            <a:ext cx="108203" cy="106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61E5320E-F1EF-410B-917B-06C8DE5A5543}"/>
              </a:ext>
            </a:extLst>
          </p:cNvPr>
          <p:cNvSpPr/>
          <p:nvPr/>
        </p:nvSpPr>
        <p:spPr>
          <a:xfrm>
            <a:off x="747210" y="2876550"/>
            <a:ext cx="108203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CC78653-757F-4F8C-94C3-C915EE45662D}"/>
              </a:ext>
            </a:extLst>
          </p:cNvPr>
          <p:cNvSpPr/>
          <p:nvPr/>
        </p:nvSpPr>
        <p:spPr>
          <a:xfrm>
            <a:off x="747209" y="3594958"/>
            <a:ext cx="108203" cy="106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C4A8F85E-F426-4FD8-A5CB-BC9A44352DA3}"/>
              </a:ext>
            </a:extLst>
          </p:cNvPr>
          <p:cNvSpPr/>
          <p:nvPr/>
        </p:nvSpPr>
        <p:spPr>
          <a:xfrm>
            <a:off x="747208" y="4299781"/>
            <a:ext cx="108203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4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073" y="317247"/>
            <a:ext cx="11906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424242"/>
                </a:solidFill>
                <a:latin typeface="Verdana"/>
                <a:cs typeface="Verdana"/>
              </a:rPr>
              <a:t>INDEX</a:t>
            </a:r>
            <a:endParaRPr sz="240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5201" y="1876720"/>
            <a:ext cx="239379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424242"/>
                </a:solidFill>
                <a:latin typeface="Noto Sans"/>
                <a:cs typeface="Noto Sans"/>
              </a:rPr>
              <a:t>Introduction </a:t>
            </a:r>
            <a:r>
              <a:rPr sz="1600" b="1" spc="-10" dirty="0">
                <a:solidFill>
                  <a:srgbClr val="424242"/>
                </a:solidFill>
                <a:latin typeface="Noto Sans"/>
                <a:cs typeface="Noto Sans"/>
              </a:rPr>
              <a:t>to</a:t>
            </a:r>
            <a:r>
              <a:rPr sz="1600" b="1" spc="-2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lang="en-US" sz="1600" b="1" spc="-10" dirty="0">
                <a:solidFill>
                  <a:srgbClr val="424242"/>
                </a:solidFill>
                <a:latin typeface="Noto Sans"/>
                <a:cs typeface="Noto Sans"/>
              </a:rPr>
              <a:t>C</a:t>
            </a:r>
            <a:r>
              <a:rPr sz="1600" b="1" spc="-10" dirty="0">
                <a:solidFill>
                  <a:srgbClr val="424242"/>
                </a:solidFill>
                <a:latin typeface="Noto Sans"/>
                <a:cs typeface="Noto Sans"/>
              </a:rPr>
              <a:t>hatbot</a:t>
            </a:r>
            <a:endParaRPr lang="en-US" sz="1600" b="1" spc="-10" dirty="0">
              <a:solidFill>
                <a:srgbClr val="424242"/>
              </a:solidFill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5202" y="2934909"/>
            <a:ext cx="102219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424242"/>
                </a:solidFill>
                <a:latin typeface="Noto Sans"/>
                <a:cs typeface="Noto Sans"/>
              </a:rPr>
              <a:t>Proj</a:t>
            </a:r>
            <a:r>
              <a:rPr sz="1600" b="1" spc="-10" dirty="0">
                <a:solidFill>
                  <a:srgbClr val="424242"/>
                </a:solidFill>
                <a:latin typeface="Noto Sans"/>
                <a:cs typeface="Noto Sans"/>
              </a:rPr>
              <a:t>ect</a:t>
            </a:r>
            <a:endParaRPr sz="1000" b="1" dirty="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235" y="1936674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235" y="2465502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235" y="2994330"/>
            <a:ext cx="106679" cy="106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235" y="3515537"/>
            <a:ext cx="106679" cy="108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3620" y="0"/>
            <a:ext cx="3040379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9CA362FF-290F-4EAA-A33C-98F0E2BB740C}"/>
              </a:ext>
            </a:extLst>
          </p:cNvPr>
          <p:cNvSpPr txBox="1"/>
          <p:nvPr/>
        </p:nvSpPr>
        <p:spPr>
          <a:xfrm>
            <a:off x="1035201" y="2405548"/>
            <a:ext cx="193659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15" dirty="0">
                <a:solidFill>
                  <a:srgbClr val="424242"/>
                </a:solidFill>
                <a:latin typeface="Noto Sans"/>
                <a:cs typeface="Noto Sans"/>
              </a:rPr>
              <a:t>Python Library</a:t>
            </a:r>
            <a:endParaRPr sz="1600" b="1" dirty="0">
              <a:latin typeface="Noto Sans"/>
              <a:cs typeface="Noto Sans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A3CC9242-03B6-4EC0-AE52-C39C4B806B6B}"/>
              </a:ext>
            </a:extLst>
          </p:cNvPr>
          <p:cNvSpPr txBox="1"/>
          <p:nvPr/>
        </p:nvSpPr>
        <p:spPr>
          <a:xfrm>
            <a:off x="1035201" y="3456346"/>
            <a:ext cx="132699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15" dirty="0" err="1">
                <a:solidFill>
                  <a:srgbClr val="424242"/>
                </a:solidFill>
                <a:latin typeface="Noto Sans"/>
                <a:cs typeface="Noto Sans"/>
              </a:rPr>
              <a:t>Kekurangan</a:t>
            </a:r>
            <a:endParaRPr sz="1200" b="1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311" y="514350"/>
            <a:ext cx="2681372" cy="738664"/>
          </a:xfrm>
        </p:spPr>
        <p:txBody>
          <a:bodyPr/>
          <a:lstStyle/>
          <a:p>
            <a:r>
              <a:rPr lang="en-US" b="1" dirty="0"/>
              <a:t>Training</a:t>
            </a:r>
            <a:r>
              <a:rPr lang="en-US" dirty="0"/>
              <a:t>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093"/>
          <a:stretch/>
        </p:blipFill>
        <p:spPr>
          <a:xfrm>
            <a:off x="1327388" y="1205854"/>
            <a:ext cx="6489217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190750"/>
            <a:ext cx="7467600" cy="27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971" y="526018"/>
            <a:ext cx="4474058" cy="369332"/>
          </a:xfrm>
        </p:spPr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Nilai 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962150"/>
            <a:ext cx="5715000" cy="13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670" y="514350"/>
            <a:ext cx="5464659" cy="738664"/>
          </a:xfrm>
        </p:spPr>
        <p:txBody>
          <a:bodyPr/>
          <a:lstStyle/>
          <a:p>
            <a:pPr marL="12700" algn="ctr">
              <a:spcBef>
                <a:spcPts val="95"/>
              </a:spcBef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Noto Sans"/>
              </a:rPr>
              <a:t>Menyimpan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Noto Sans"/>
              </a:rPr>
              <a:t> Model pada Setting Parameter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Noto Sans"/>
              </a:rPr>
              <a:t>Terbaik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Noto Sans"/>
              </a:rPr>
              <a:t> dan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2343150"/>
            <a:ext cx="6496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8063" y="53979"/>
            <a:ext cx="6540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-500" dirty="0">
                <a:solidFill>
                  <a:srgbClr val="FFFFFF"/>
                </a:solidFill>
                <a:latin typeface="Noto Sans"/>
                <a:cs typeface="Noto Sans"/>
              </a:rPr>
              <a:t>4</a:t>
            </a: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4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04259" y="334895"/>
            <a:ext cx="531112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 err="1">
                <a:solidFill>
                  <a:srgbClr val="424242"/>
                </a:solidFill>
              </a:rPr>
              <a:t>Membuat</a:t>
            </a:r>
            <a:r>
              <a:rPr lang="en-US" dirty="0">
                <a:solidFill>
                  <a:srgbClr val="424242"/>
                </a:solidFill>
              </a:rPr>
              <a:t> Modul String Similarity</a:t>
            </a:r>
            <a:endParaRPr sz="1400" dirty="0"/>
          </a:p>
        </p:txBody>
      </p:sp>
      <p:sp>
        <p:nvSpPr>
          <p:cNvPr id="9" name="object 9"/>
          <p:cNvSpPr txBox="1"/>
          <p:nvPr/>
        </p:nvSpPr>
        <p:spPr>
          <a:xfrm>
            <a:off x="4077631" y="1284531"/>
            <a:ext cx="4190999" cy="355892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r>
              <a:rPr lang="en-US" sz="1000" dirty="0" err="1">
                <a:latin typeface="Noto Sans"/>
                <a:cs typeface="Noto Sans"/>
              </a:rPr>
              <a:t>Dalam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mencari</a:t>
            </a:r>
            <a:r>
              <a:rPr lang="en-US" sz="1000" dirty="0">
                <a:latin typeface="Noto Sans"/>
                <a:cs typeface="Noto Sans"/>
              </a:rPr>
              <a:t> similarity kami </a:t>
            </a:r>
            <a:r>
              <a:rPr lang="en-US" sz="1000" dirty="0" err="1">
                <a:latin typeface="Noto Sans"/>
                <a:cs typeface="Noto Sans"/>
              </a:rPr>
              <a:t>menggunakan</a:t>
            </a:r>
            <a:r>
              <a:rPr lang="en-US" sz="1000" dirty="0">
                <a:latin typeface="Noto Sans"/>
                <a:cs typeface="Noto Sans"/>
              </a:rPr>
              <a:t> library </a:t>
            </a:r>
            <a:r>
              <a:rPr lang="en-US" sz="1000" dirty="0" err="1">
                <a:latin typeface="Noto Sans"/>
                <a:cs typeface="Noto Sans"/>
              </a:rPr>
              <a:t>textdistance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untuk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menggunakan</a:t>
            </a:r>
            <a:r>
              <a:rPr lang="en-US" sz="1000" dirty="0">
                <a:latin typeface="Noto Sans"/>
                <a:cs typeface="Noto Sans"/>
              </a:rPr>
              <a:t> method </a:t>
            </a:r>
            <a:r>
              <a:rPr lang="en-US" sz="1000" dirty="0" err="1">
                <a:latin typeface="Noto Sans"/>
                <a:cs typeface="Noto Sans"/>
              </a:rPr>
              <a:t>levenshtein</a:t>
            </a:r>
            <a:endParaRPr lang="en-US" sz="1000" dirty="0">
              <a:latin typeface="Noto Sans"/>
              <a:cs typeface="Noto Sans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r>
              <a:rPr lang="en-US" sz="1000" dirty="0" err="1">
                <a:latin typeface="Noto Sans"/>
                <a:cs typeface="Noto Sans"/>
              </a:rPr>
              <a:t>Meload</a:t>
            </a:r>
            <a:r>
              <a:rPr lang="en-US" sz="1000" dirty="0">
                <a:latin typeface="Noto Sans"/>
                <a:cs typeface="Noto Sans"/>
              </a:rPr>
              <a:t> model </a:t>
            </a:r>
            <a:r>
              <a:rPr lang="en-US" sz="1000" dirty="0" err="1">
                <a:latin typeface="Noto Sans"/>
                <a:cs typeface="Noto Sans"/>
              </a:rPr>
              <a:t>dan</a:t>
            </a:r>
            <a:r>
              <a:rPr lang="en-US" sz="1000" dirty="0">
                <a:latin typeface="Noto Sans"/>
                <a:cs typeface="Noto Sans"/>
              </a:rPr>
              <a:t> dataset </a:t>
            </a:r>
            <a:r>
              <a:rPr lang="en-US" sz="1000" dirty="0" err="1">
                <a:latin typeface="Noto Sans"/>
                <a:cs typeface="Noto Sans"/>
              </a:rPr>
              <a:t>menggunakan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joblib</a:t>
            </a:r>
            <a:endParaRPr lang="en-US" sz="1000" dirty="0">
              <a:latin typeface="Noto Sans"/>
              <a:cs typeface="Noto Sans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r>
              <a:rPr lang="en-US" sz="1000" dirty="0" err="1">
                <a:latin typeface="Noto Sans"/>
                <a:cs typeface="Noto Sans"/>
              </a:rPr>
              <a:t>Mencari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kategori</a:t>
            </a:r>
            <a:r>
              <a:rPr lang="en-US" sz="1000" dirty="0">
                <a:latin typeface="Noto Sans"/>
                <a:cs typeface="Noto Sans"/>
              </a:rPr>
              <a:t> (tagging) yang </a:t>
            </a:r>
            <a:r>
              <a:rPr lang="en-US" sz="1000" dirty="0" err="1">
                <a:latin typeface="Noto Sans"/>
                <a:cs typeface="Noto Sans"/>
              </a:rPr>
              <a:t>sama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dari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masukan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dengan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kategori</a:t>
            </a:r>
            <a:r>
              <a:rPr lang="en-US" sz="1000" dirty="0">
                <a:latin typeface="Noto Sans"/>
                <a:cs typeface="Noto Sans"/>
              </a:rPr>
              <a:t> message </a:t>
            </a:r>
            <a:r>
              <a:rPr lang="en-US" sz="1000" dirty="0" err="1">
                <a:latin typeface="Noto Sans"/>
                <a:cs typeface="Noto Sans"/>
              </a:rPr>
              <a:t>dalam</a:t>
            </a:r>
            <a:r>
              <a:rPr lang="en-US" sz="1000" dirty="0">
                <a:latin typeface="Noto Sans"/>
                <a:cs typeface="Noto Sans"/>
              </a:rPr>
              <a:t> dataset</a:t>
            </a: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r>
              <a:rPr lang="en-US" sz="1000" dirty="0" err="1">
                <a:latin typeface="Noto Sans"/>
                <a:cs typeface="Noto Sans"/>
              </a:rPr>
              <a:t>Membandingkan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pertanyaan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dengan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seluruh</a:t>
            </a:r>
            <a:r>
              <a:rPr lang="en-US" sz="1000" dirty="0">
                <a:latin typeface="Noto Sans"/>
                <a:cs typeface="Noto Sans"/>
              </a:rPr>
              <a:t> message yang </a:t>
            </a:r>
            <a:r>
              <a:rPr lang="en-US" sz="1000" dirty="0" err="1">
                <a:latin typeface="Noto Sans"/>
                <a:cs typeface="Noto Sans"/>
              </a:rPr>
              <a:t>ada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dalam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kategori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tersebut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dengan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menggunakan</a:t>
            </a:r>
            <a:r>
              <a:rPr lang="en-US" sz="1000" dirty="0">
                <a:latin typeface="Noto Sans"/>
                <a:cs typeface="Noto Sans"/>
              </a:rPr>
              <a:t> library </a:t>
            </a:r>
            <a:r>
              <a:rPr lang="en-US" sz="1000" dirty="0" err="1">
                <a:latin typeface="Noto Sans"/>
                <a:cs typeface="Noto Sans"/>
              </a:rPr>
              <a:t>textdistance</a:t>
            </a:r>
            <a:r>
              <a:rPr lang="en-US" sz="1000" dirty="0">
                <a:latin typeface="Noto Sans"/>
                <a:cs typeface="Noto Sans"/>
              </a:rPr>
              <a:t> dan </a:t>
            </a:r>
            <a:r>
              <a:rPr lang="en-US" sz="1000" dirty="0" err="1">
                <a:latin typeface="Noto Sans"/>
                <a:cs typeface="Noto Sans"/>
              </a:rPr>
              <a:t>metode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levensthein</a:t>
            </a:r>
            <a:endParaRPr lang="en-US" sz="1000" dirty="0">
              <a:latin typeface="Noto Sans"/>
              <a:cs typeface="Noto Sans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r>
              <a:rPr lang="en-US" sz="1000" dirty="0" err="1">
                <a:latin typeface="Noto Sans"/>
                <a:cs typeface="Noto Sans"/>
              </a:rPr>
              <a:t>Melakukan</a:t>
            </a:r>
            <a:r>
              <a:rPr lang="en-US" sz="1000" dirty="0">
                <a:latin typeface="Noto Sans"/>
                <a:cs typeface="Noto Sans"/>
              </a:rPr>
              <a:t> sorting </a:t>
            </a:r>
            <a:r>
              <a:rPr lang="en-US" sz="1000" dirty="0" err="1">
                <a:latin typeface="Noto Sans"/>
                <a:cs typeface="Noto Sans"/>
              </a:rPr>
              <a:t>dari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seluruh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perbandingan</a:t>
            </a:r>
            <a:r>
              <a:rPr lang="en-US" sz="1000" dirty="0">
                <a:latin typeface="Noto Sans"/>
                <a:cs typeface="Noto Sans"/>
              </a:rPr>
              <a:t> yang </a:t>
            </a:r>
            <a:r>
              <a:rPr lang="en-US" sz="1000" dirty="0" err="1">
                <a:latin typeface="Noto Sans"/>
                <a:cs typeface="Noto Sans"/>
              </a:rPr>
              <a:t>sudah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dilakukan</a:t>
            </a:r>
            <a:endParaRPr lang="en-US" sz="1000" dirty="0">
              <a:latin typeface="Noto Sans"/>
              <a:cs typeface="Noto Sans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r>
              <a:rPr lang="en-US" sz="1000" dirty="0" err="1">
                <a:latin typeface="Noto Sans"/>
                <a:cs typeface="Noto Sans"/>
              </a:rPr>
              <a:t>Mengambil</a:t>
            </a:r>
            <a:r>
              <a:rPr lang="en-US" sz="1000" dirty="0">
                <a:latin typeface="Noto Sans"/>
                <a:cs typeface="Noto Sans"/>
              </a:rPr>
              <a:t> 2 </a:t>
            </a:r>
            <a:r>
              <a:rPr lang="en-US" sz="1000" dirty="0" err="1">
                <a:latin typeface="Noto Sans"/>
                <a:cs typeface="Noto Sans"/>
              </a:rPr>
              <a:t>nilai</a:t>
            </a:r>
            <a:r>
              <a:rPr lang="en-US" sz="1000" dirty="0">
                <a:latin typeface="Noto Sans"/>
                <a:cs typeface="Noto Sans"/>
              </a:rPr>
              <a:t> yang paling </a:t>
            </a:r>
            <a:r>
              <a:rPr lang="en-US" sz="1000" dirty="0" err="1">
                <a:latin typeface="Noto Sans"/>
                <a:cs typeface="Noto Sans"/>
              </a:rPr>
              <a:t>mendekati</a:t>
            </a:r>
            <a:r>
              <a:rPr lang="en-US" sz="1000" dirty="0">
                <a:latin typeface="Noto Sans"/>
                <a:cs typeface="Noto Sans"/>
              </a:rPr>
              <a:t>, </a:t>
            </a:r>
            <a:r>
              <a:rPr lang="en-US" sz="1000" dirty="0" err="1">
                <a:latin typeface="Noto Sans"/>
                <a:cs typeface="Noto Sans"/>
              </a:rPr>
              <a:t>lalu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melakukan</a:t>
            </a:r>
            <a:r>
              <a:rPr lang="en-US" sz="1000" dirty="0">
                <a:latin typeface="Noto Sans"/>
                <a:cs typeface="Noto Sans"/>
              </a:rPr>
              <a:t> random </a:t>
            </a:r>
            <a:r>
              <a:rPr lang="en-US" sz="1000" dirty="0" err="1">
                <a:latin typeface="Noto Sans"/>
                <a:cs typeface="Noto Sans"/>
              </a:rPr>
              <a:t>untuk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keluarannya</a:t>
            </a:r>
            <a:endParaRPr lang="en-US" sz="10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03302" y="1428750"/>
            <a:ext cx="108203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301" y="2063111"/>
            <a:ext cx="108203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038856" cy="5119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15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E5018C7-CE44-4DEC-900C-B5E3415E405B}"/>
              </a:ext>
            </a:extLst>
          </p:cNvPr>
          <p:cNvSpPr/>
          <p:nvPr/>
        </p:nvSpPr>
        <p:spPr>
          <a:xfrm>
            <a:off x="3703300" y="2660523"/>
            <a:ext cx="108203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AF3C2C4F-404D-4F7F-857E-F0D1E6C6E418}"/>
              </a:ext>
            </a:extLst>
          </p:cNvPr>
          <p:cNvSpPr/>
          <p:nvPr/>
        </p:nvSpPr>
        <p:spPr>
          <a:xfrm>
            <a:off x="3703299" y="3402516"/>
            <a:ext cx="108203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A703BC4A-B189-4BCF-A010-38C23A062F51}"/>
              </a:ext>
            </a:extLst>
          </p:cNvPr>
          <p:cNvSpPr/>
          <p:nvPr/>
        </p:nvSpPr>
        <p:spPr>
          <a:xfrm>
            <a:off x="3703299" y="3990971"/>
            <a:ext cx="108203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B76867C6-9D76-4CD2-9A9D-2FC1BDDE1F42}"/>
              </a:ext>
            </a:extLst>
          </p:cNvPr>
          <p:cNvSpPr/>
          <p:nvPr/>
        </p:nvSpPr>
        <p:spPr>
          <a:xfrm>
            <a:off x="3703299" y="4551995"/>
            <a:ext cx="108203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7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304118"/>
            <a:ext cx="2438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2800" b="1" dirty="0" err="1"/>
              <a:t>Membuat</a:t>
            </a:r>
            <a:r>
              <a:rPr lang="en-US" sz="2800" dirty="0"/>
              <a:t> UI</a:t>
            </a:r>
          </a:p>
        </p:txBody>
      </p:sp>
      <p:sp>
        <p:nvSpPr>
          <p:cNvPr id="10" name="object 10"/>
          <p:cNvSpPr/>
          <p:nvPr/>
        </p:nvSpPr>
        <p:spPr>
          <a:xfrm>
            <a:off x="6103620" y="0"/>
            <a:ext cx="3040379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 txBox="1"/>
          <p:nvPr/>
        </p:nvSpPr>
        <p:spPr>
          <a:xfrm>
            <a:off x="812488" y="1920448"/>
            <a:ext cx="2311712" cy="11633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r>
              <a:rPr lang="en-US" sz="1000" dirty="0" err="1">
                <a:latin typeface="Noto Sans"/>
                <a:cs typeface="Noto Sans"/>
              </a:rPr>
              <a:t>Dalam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membuat</a:t>
            </a:r>
            <a:r>
              <a:rPr lang="en-US" sz="1000" dirty="0">
                <a:latin typeface="Noto Sans"/>
                <a:cs typeface="Noto Sans"/>
              </a:rPr>
              <a:t> UI kami </a:t>
            </a:r>
            <a:r>
              <a:rPr lang="en-US" sz="1000" dirty="0" err="1">
                <a:latin typeface="Noto Sans"/>
                <a:cs typeface="Noto Sans"/>
              </a:rPr>
              <a:t>menggunakan</a:t>
            </a:r>
            <a:r>
              <a:rPr lang="en-US" sz="1000" dirty="0">
                <a:latin typeface="Noto Sans"/>
                <a:cs typeface="Noto Sans"/>
              </a:rPr>
              <a:t> library </a:t>
            </a:r>
            <a:r>
              <a:rPr lang="en-US" sz="1000" dirty="0" err="1">
                <a:latin typeface="Noto Sans"/>
                <a:cs typeface="Noto Sans"/>
              </a:rPr>
              <a:t>tkinter</a:t>
            </a:r>
            <a:endParaRPr lang="en-US" sz="1000" dirty="0">
              <a:latin typeface="Noto Sans"/>
              <a:cs typeface="Noto Sans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r>
              <a:rPr lang="en-US" sz="1000" dirty="0" err="1">
                <a:latin typeface="Noto Sans"/>
                <a:cs typeface="Noto Sans"/>
              </a:rPr>
              <a:t>Menggunakan</a:t>
            </a:r>
            <a:r>
              <a:rPr lang="en-US" sz="1000" dirty="0">
                <a:latin typeface="Noto Sans"/>
                <a:cs typeface="Noto Sans"/>
              </a:rPr>
              <a:t> widget textbox, entry, frame </a:t>
            </a:r>
            <a:r>
              <a:rPr lang="en-US" sz="1000" dirty="0" err="1">
                <a:latin typeface="Noto Sans"/>
                <a:cs typeface="Noto Sans"/>
              </a:rPr>
              <a:t>dan</a:t>
            </a:r>
            <a:r>
              <a:rPr lang="en-US" sz="1000" dirty="0">
                <a:latin typeface="Noto Sans"/>
                <a:cs typeface="Noto Sans"/>
              </a:rPr>
              <a:t> button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085" y="1105237"/>
            <a:ext cx="2462515" cy="3345304"/>
          </a:xfrm>
          <a:prstGeom prst="rect">
            <a:avLst/>
          </a:prstGeom>
        </p:spPr>
      </p:pic>
      <p:sp>
        <p:nvSpPr>
          <p:cNvPr id="11" name="object 11">
            <a:extLst>
              <a:ext uri="{FF2B5EF4-FFF2-40B4-BE49-F238E27FC236}">
                <a16:creationId xmlns:a16="http://schemas.microsoft.com/office/drawing/2014/main" id="{593D4E6F-57A0-4748-8959-6C0835F72055}"/>
              </a:ext>
            </a:extLst>
          </p:cNvPr>
          <p:cNvSpPr/>
          <p:nvPr/>
        </p:nvSpPr>
        <p:spPr>
          <a:xfrm>
            <a:off x="469082" y="2129295"/>
            <a:ext cx="108203" cy="106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E4CA31D-274B-4DDC-B4BE-65A37B742988}"/>
              </a:ext>
            </a:extLst>
          </p:cNvPr>
          <p:cNvSpPr/>
          <p:nvPr/>
        </p:nvSpPr>
        <p:spPr>
          <a:xfrm>
            <a:off x="469082" y="2818366"/>
            <a:ext cx="108203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063" y="53979"/>
            <a:ext cx="6540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9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51145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000" y="2436171"/>
            <a:ext cx="27644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solidFill>
                  <a:srgbClr val="FFFFFF"/>
                </a:solidFill>
                <a:latin typeface="Verdana"/>
                <a:cs typeface="Verdana"/>
              </a:rPr>
              <a:t>Kekurangan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4217" y="2245614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EF82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8063" y="53979"/>
            <a:ext cx="6540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-500" dirty="0">
                <a:solidFill>
                  <a:srgbClr val="FFFFFF"/>
                </a:solidFill>
                <a:latin typeface="Noto Sans"/>
                <a:cs typeface="Noto Sans"/>
              </a:rPr>
              <a:t>4</a:t>
            </a: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4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04259" y="334895"/>
            <a:ext cx="484744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 err="1">
                <a:solidFill>
                  <a:srgbClr val="424242"/>
                </a:solidFill>
              </a:rPr>
              <a:t>Kekurangan</a:t>
            </a:r>
            <a:r>
              <a:rPr lang="en-US" dirty="0">
                <a:solidFill>
                  <a:srgbClr val="424242"/>
                </a:solidFill>
              </a:rPr>
              <a:t> </a:t>
            </a:r>
            <a:r>
              <a:rPr lang="en-US" dirty="0" err="1">
                <a:solidFill>
                  <a:srgbClr val="424242"/>
                </a:solidFill>
              </a:rPr>
              <a:t>dari</a:t>
            </a:r>
            <a:r>
              <a:rPr lang="en-US" dirty="0">
                <a:solidFill>
                  <a:srgbClr val="424242"/>
                </a:solidFill>
              </a:rPr>
              <a:t> Chatbot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029573" y="1992308"/>
            <a:ext cx="4337559" cy="14418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48700"/>
              </a:lnSpc>
              <a:spcBef>
                <a:spcPts val="114"/>
              </a:spcBef>
            </a:pPr>
            <a:r>
              <a:rPr lang="en-US" sz="1000" dirty="0" smtClean="0">
                <a:latin typeface="Noto Sans"/>
                <a:cs typeface="Noto Sans"/>
              </a:rPr>
              <a:t>Source code </a:t>
            </a:r>
            <a:r>
              <a:rPr lang="en-US" sz="1000" dirty="0" err="1" smtClean="0">
                <a:latin typeface="Noto Sans"/>
                <a:cs typeface="Noto Sans"/>
              </a:rPr>
              <a:t>gui</a:t>
            </a:r>
            <a:r>
              <a:rPr lang="en-US" sz="1000" dirty="0" smtClean="0">
                <a:latin typeface="Noto Sans"/>
                <a:cs typeface="Noto Sans"/>
              </a:rPr>
              <a:t> </a:t>
            </a:r>
            <a:r>
              <a:rPr lang="en-US" sz="1000" dirty="0" err="1" smtClean="0">
                <a:latin typeface="Noto Sans"/>
                <a:cs typeface="Noto Sans"/>
              </a:rPr>
              <a:t>masih</a:t>
            </a:r>
            <a:r>
              <a:rPr lang="en-US" sz="1000" dirty="0" smtClean="0">
                <a:latin typeface="Noto Sans"/>
                <a:cs typeface="Noto Sans"/>
              </a:rPr>
              <a:t> </a:t>
            </a:r>
            <a:r>
              <a:rPr lang="en-US" sz="1000" dirty="0" err="1" smtClean="0">
                <a:latin typeface="Noto Sans"/>
                <a:cs typeface="Noto Sans"/>
              </a:rPr>
              <a:t>berstruktur</a:t>
            </a:r>
            <a:r>
              <a:rPr lang="en-US" sz="1000" dirty="0" smtClean="0">
                <a:latin typeface="Noto Sans"/>
                <a:cs typeface="Noto Sans"/>
              </a:rPr>
              <a:t> procedural</a:t>
            </a:r>
            <a:r>
              <a:rPr lang="en-US" sz="1000" dirty="0">
                <a:latin typeface="Noto Sans"/>
                <a:cs typeface="Noto Sans"/>
              </a:rPr>
              <a:t>, </a:t>
            </a:r>
            <a:r>
              <a:rPr lang="en-US" sz="1000" dirty="0" err="1">
                <a:latin typeface="Noto Sans"/>
                <a:cs typeface="Noto Sans"/>
              </a:rPr>
              <a:t>menyebabkan</a:t>
            </a:r>
            <a:r>
              <a:rPr lang="en-US" sz="1000" dirty="0">
                <a:latin typeface="Noto Sans"/>
                <a:cs typeface="Noto Sans"/>
              </a:rPr>
              <a:t> load time yang </a:t>
            </a:r>
            <a:r>
              <a:rPr lang="en-US" sz="1000" dirty="0" err="1">
                <a:latin typeface="Noto Sans"/>
                <a:cs typeface="Noto Sans"/>
              </a:rPr>
              <a:t>cukup</a:t>
            </a:r>
            <a:r>
              <a:rPr lang="en-US" sz="1000" dirty="0">
                <a:latin typeface="Noto Sans"/>
                <a:cs typeface="Noto Sans"/>
              </a:rPr>
              <a:t> lama</a:t>
            </a:r>
          </a:p>
          <a:p>
            <a:pPr marL="12700" marR="5080">
              <a:lnSpc>
                <a:spcPct val="148700"/>
              </a:lnSpc>
              <a:spcBef>
                <a:spcPts val="114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 marR="5080">
              <a:lnSpc>
                <a:spcPct val="148700"/>
              </a:lnSpc>
              <a:spcBef>
                <a:spcPts val="114"/>
              </a:spcBef>
            </a:pPr>
            <a:r>
              <a:rPr lang="en-US" sz="1000" dirty="0" err="1">
                <a:latin typeface="Noto Sans"/>
                <a:cs typeface="Noto Sans"/>
              </a:rPr>
              <a:t>Kekurangan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jumlah</a:t>
            </a:r>
            <a:r>
              <a:rPr lang="en-US" sz="1000" dirty="0">
                <a:latin typeface="Noto Sans"/>
                <a:cs typeface="Noto Sans"/>
              </a:rPr>
              <a:t> data dan </a:t>
            </a:r>
            <a:r>
              <a:rPr lang="en-US" sz="1000" dirty="0" err="1">
                <a:latin typeface="Noto Sans"/>
                <a:cs typeface="Noto Sans"/>
              </a:rPr>
              <a:t>kategori</a:t>
            </a:r>
            <a:r>
              <a:rPr lang="en-US" sz="1000" dirty="0">
                <a:latin typeface="Noto Sans"/>
                <a:cs typeface="Noto Sans"/>
              </a:rPr>
              <a:t> tagging yang </a:t>
            </a:r>
            <a:r>
              <a:rPr lang="en-US" sz="1000" dirty="0" err="1">
                <a:latin typeface="Noto Sans"/>
                <a:cs typeface="Noto Sans"/>
              </a:rPr>
              <a:t>kurang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beragam</a:t>
            </a:r>
            <a:endParaRPr lang="en-US" sz="1000" dirty="0">
              <a:latin typeface="Noto Sans"/>
              <a:cs typeface="Noto Sans"/>
            </a:endParaRPr>
          </a:p>
          <a:p>
            <a:pPr marL="12700" marR="5080">
              <a:lnSpc>
                <a:spcPct val="148700"/>
              </a:lnSpc>
              <a:spcBef>
                <a:spcPts val="114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 marR="5080">
              <a:lnSpc>
                <a:spcPct val="148700"/>
              </a:lnSpc>
              <a:spcBef>
                <a:spcPts val="114"/>
              </a:spcBef>
            </a:pPr>
            <a:r>
              <a:rPr lang="en-US" sz="1000" dirty="0" err="1">
                <a:latin typeface="Noto Sans"/>
                <a:cs typeface="Noto Sans"/>
              </a:rPr>
              <a:t>Tidak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memiliki</a:t>
            </a:r>
            <a:r>
              <a:rPr lang="en-US" sz="1000" dirty="0">
                <a:latin typeface="Noto Sans"/>
                <a:cs typeface="Noto Sans"/>
              </a:rPr>
              <a:t> keyword </a:t>
            </a:r>
            <a:r>
              <a:rPr lang="en-US" sz="1000" dirty="0" err="1">
                <a:latin typeface="Noto Sans"/>
                <a:cs typeface="Noto Sans"/>
              </a:rPr>
              <a:t>untuk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menentukan</a:t>
            </a:r>
            <a:r>
              <a:rPr lang="en-US" sz="1000" dirty="0">
                <a:latin typeface="Noto Sans"/>
                <a:cs typeface="Noto Sans"/>
              </a:rPr>
              <a:t> kata </a:t>
            </a:r>
            <a:r>
              <a:rPr lang="en-US" sz="1000" dirty="0" err="1">
                <a:latin typeface="Noto Sans"/>
                <a:cs typeface="Noto Sans"/>
              </a:rPr>
              <a:t>penting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dalam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satu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ujaran</a:t>
            </a:r>
            <a:endParaRPr lang="en-US" sz="10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41964" y="2098476"/>
            <a:ext cx="108203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1964" y="2564527"/>
            <a:ext cx="108203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038856" cy="5119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15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F2420D84-2DD2-4CF8-B2CC-F48C0631BCAC}"/>
              </a:ext>
            </a:extLst>
          </p:cNvPr>
          <p:cNvSpPr/>
          <p:nvPr/>
        </p:nvSpPr>
        <p:spPr>
          <a:xfrm>
            <a:off x="3641963" y="3044469"/>
            <a:ext cx="108203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26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9" y="2175247"/>
            <a:ext cx="45719" cy="915035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2096" y="0"/>
            <a:ext cx="3041904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24D88F7-8CBA-44AA-8C77-9CA104FBDE14}"/>
              </a:ext>
            </a:extLst>
          </p:cNvPr>
          <p:cNvSpPr txBox="1">
            <a:spLocks/>
          </p:cNvSpPr>
          <p:nvPr/>
        </p:nvSpPr>
        <p:spPr>
          <a:xfrm>
            <a:off x="638817" y="2114202"/>
            <a:ext cx="2438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sz="2800" b="1" kern="0" dirty="0"/>
              <a:t>THANK</a:t>
            </a:r>
            <a:r>
              <a:rPr lang="en-US" sz="2800" kern="0" dirty="0"/>
              <a:t> YOU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D16A248C-11D3-49B4-A4F7-F6354C9C4A9E}"/>
              </a:ext>
            </a:extLst>
          </p:cNvPr>
          <p:cNvSpPr txBox="1">
            <a:spLocks/>
          </p:cNvSpPr>
          <p:nvPr/>
        </p:nvSpPr>
        <p:spPr>
          <a:xfrm>
            <a:off x="638816" y="2510314"/>
            <a:ext cx="515238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sz="4000" kern="0" dirty="0"/>
              <a:t>ANY</a:t>
            </a:r>
            <a:r>
              <a:rPr lang="en-US" sz="4000" b="1" kern="0" dirty="0"/>
              <a:t> QUESTION?</a:t>
            </a:r>
            <a:endParaRPr lang="en-US" sz="4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063" y="53979"/>
            <a:ext cx="6540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3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5117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1887" y="2251505"/>
            <a:ext cx="335590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INTRODUCTION TO CHATBOT</a:t>
            </a:r>
            <a:endParaRPr sz="2400" b="1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4217" y="2245614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EF82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8063" y="53979"/>
            <a:ext cx="6540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-500" dirty="0">
                <a:solidFill>
                  <a:srgbClr val="FFFFFF"/>
                </a:solidFill>
                <a:latin typeface="Noto Sans"/>
                <a:cs typeface="Noto Sans"/>
              </a:rPr>
              <a:t>4</a:t>
            </a: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4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63122" y="275949"/>
            <a:ext cx="35520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424242"/>
                </a:solidFill>
              </a:rPr>
              <a:t>What</a:t>
            </a:r>
            <a:r>
              <a:rPr lang="en-US" sz="2800" dirty="0">
                <a:solidFill>
                  <a:srgbClr val="424242"/>
                </a:solidFill>
              </a:rPr>
              <a:t> is C</a:t>
            </a:r>
            <a:r>
              <a:rPr sz="2800" dirty="0">
                <a:solidFill>
                  <a:srgbClr val="424242"/>
                </a:solidFill>
              </a:rPr>
              <a:t>hatbot?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137025" y="1711769"/>
            <a:ext cx="4244975" cy="162198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r>
              <a:rPr lang="en-US" sz="1000" dirty="0">
                <a:latin typeface="Noto Sans"/>
                <a:cs typeface="Times New Roman"/>
              </a:rPr>
              <a:t>Chatbot </a:t>
            </a:r>
            <a:r>
              <a:rPr lang="en-US" sz="1000" dirty="0" err="1">
                <a:latin typeface="Noto Sans"/>
                <a:cs typeface="Times New Roman"/>
              </a:rPr>
              <a:t>adalah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sebuah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tipe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agen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percakapan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atau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sebuah</a:t>
            </a:r>
            <a:r>
              <a:rPr lang="en-US" sz="1000" dirty="0">
                <a:latin typeface="Noto Sans"/>
                <a:cs typeface="Times New Roman"/>
              </a:rPr>
              <a:t> program computer yang di </a:t>
            </a:r>
            <a:r>
              <a:rPr lang="en-US" sz="1000" dirty="0" err="1">
                <a:latin typeface="Noto Sans"/>
                <a:cs typeface="Times New Roman"/>
              </a:rPr>
              <a:t>desain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untuk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mensimulasikan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sebuah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percakapan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cerdas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dengan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satu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atau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lebih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pengguna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manusia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dalam</a:t>
            </a:r>
            <a:r>
              <a:rPr lang="en-US" sz="1000" dirty="0">
                <a:latin typeface="Noto Sans"/>
                <a:cs typeface="Times New Roman"/>
              </a:rPr>
              <a:t> Bahasa </a:t>
            </a:r>
            <a:r>
              <a:rPr lang="en-US" sz="1000" dirty="0" err="1">
                <a:latin typeface="Noto Sans"/>
                <a:cs typeface="Times New Roman"/>
              </a:rPr>
              <a:t>alami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melalui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metode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suara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atau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tulisan</a:t>
            </a:r>
            <a:r>
              <a:rPr lang="en-US" sz="1000" dirty="0">
                <a:latin typeface="Noto Sans"/>
                <a:cs typeface="Times New Roman"/>
              </a:rPr>
              <a:t>.</a:t>
            </a: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endParaRPr lang="en-US" sz="1000" dirty="0">
              <a:latin typeface="Noto Sans"/>
              <a:cs typeface="Times New Roman"/>
            </a:endParaRPr>
          </a:p>
          <a:p>
            <a:pPr marL="12700" marR="5080" algn="just">
              <a:lnSpc>
                <a:spcPct val="148700"/>
              </a:lnSpc>
              <a:spcBef>
                <a:spcPts val="114"/>
              </a:spcBef>
            </a:pPr>
            <a:r>
              <a:rPr lang="en-US" sz="1000" dirty="0" err="1">
                <a:latin typeface="Noto Sans"/>
                <a:cs typeface="Times New Roman"/>
              </a:rPr>
              <a:t>Singkatnya</a:t>
            </a:r>
            <a:r>
              <a:rPr lang="en-US" sz="1000" dirty="0">
                <a:latin typeface="Noto Sans"/>
                <a:cs typeface="Times New Roman"/>
              </a:rPr>
              <a:t>, chatbot </a:t>
            </a:r>
            <a:r>
              <a:rPr lang="en-US" sz="1000" dirty="0" err="1">
                <a:latin typeface="Noto Sans"/>
                <a:cs typeface="Times New Roman"/>
              </a:rPr>
              <a:t>adalah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asisten</a:t>
            </a:r>
            <a:r>
              <a:rPr lang="en-US" sz="1000" dirty="0">
                <a:latin typeface="Noto Sans"/>
                <a:cs typeface="Times New Roman"/>
              </a:rPr>
              <a:t> virtual yang di program </a:t>
            </a:r>
            <a:r>
              <a:rPr lang="en-US" sz="1000" dirty="0" err="1">
                <a:latin typeface="Noto Sans"/>
                <a:cs typeface="Times New Roman"/>
              </a:rPr>
              <a:t>secara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otomatis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untuk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mejawab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pertanyaan</a:t>
            </a:r>
            <a:r>
              <a:rPr lang="en-US" sz="1000" dirty="0">
                <a:latin typeface="Noto Sans"/>
                <a:cs typeface="Times New Roman"/>
              </a:rPr>
              <a:t> </a:t>
            </a:r>
            <a:r>
              <a:rPr lang="en-US" sz="1000" dirty="0" err="1">
                <a:latin typeface="Noto Sans"/>
                <a:cs typeface="Times New Roman"/>
              </a:rPr>
              <a:t>pengguna</a:t>
            </a:r>
            <a:r>
              <a:rPr lang="en-US" sz="1000" dirty="0">
                <a:latin typeface="Noto Sans"/>
                <a:cs typeface="Times New Roman"/>
              </a:rPr>
              <a:t>.</a:t>
            </a:r>
            <a:endParaRPr sz="1000" dirty="0">
              <a:latin typeface="Noto Sans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8660" y="2129701"/>
            <a:ext cx="108203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8659" y="3088298"/>
            <a:ext cx="108203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038856" cy="5119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15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1901" y="319708"/>
            <a:ext cx="38200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 err="1">
                <a:solidFill>
                  <a:srgbClr val="404040"/>
                </a:solidFill>
              </a:rPr>
              <a:t>Arsitektur</a:t>
            </a:r>
            <a:r>
              <a:rPr lang="en-US" sz="2800" dirty="0">
                <a:solidFill>
                  <a:srgbClr val="404040"/>
                </a:solidFill>
              </a:rPr>
              <a:t> Chatbot</a:t>
            </a:r>
            <a:endParaRPr sz="1600" dirty="0"/>
          </a:p>
        </p:txBody>
      </p:sp>
      <p:sp>
        <p:nvSpPr>
          <p:cNvPr id="7" name="object 7"/>
          <p:cNvSpPr txBox="1"/>
          <p:nvPr/>
        </p:nvSpPr>
        <p:spPr>
          <a:xfrm>
            <a:off x="1320164" y="1293876"/>
            <a:ext cx="32518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>
                <a:solidFill>
                  <a:srgbClr val="404040"/>
                </a:solidFill>
                <a:latin typeface="Verdana"/>
                <a:cs typeface="Verdana"/>
              </a:rPr>
              <a:t>Corpus-Based Systems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150" y="1962150"/>
            <a:ext cx="441005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lang="en-US" sz="1200" spc="-10" err="1">
                <a:latin typeface="Noto Sans"/>
                <a:cs typeface="Noto Sans"/>
              </a:rPr>
              <a:t>Sistem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berbasis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korpus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menambang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kumpulan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besar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percakapan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manusia</a:t>
            </a:r>
            <a:r>
              <a:rPr lang="en-US" sz="1200" spc="-10">
                <a:latin typeface="Noto Sans"/>
                <a:cs typeface="Noto Sans"/>
              </a:rPr>
              <a:t> yang </a:t>
            </a:r>
            <a:r>
              <a:rPr lang="en-US" sz="1200" spc="-10" err="1">
                <a:latin typeface="Noto Sans"/>
                <a:cs typeface="Noto Sans"/>
              </a:rPr>
              <a:t>dilakukan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berdasarkan</a:t>
            </a:r>
            <a:r>
              <a:rPr lang="en-US" sz="1200" spc="-10">
                <a:latin typeface="Noto Sans"/>
                <a:cs typeface="Noto Sans"/>
              </a:rPr>
              <a:t> pengambilan </a:t>
            </a:r>
            <a:r>
              <a:rPr lang="en-US" sz="1200" spc="-10" err="1">
                <a:latin typeface="Noto Sans"/>
                <a:cs typeface="Noto Sans"/>
              </a:rPr>
              <a:t>informasi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dengan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cara</a:t>
            </a:r>
            <a:r>
              <a:rPr lang="en-US" sz="1200" spc="-10">
                <a:latin typeface="Noto Sans"/>
                <a:cs typeface="Noto Sans"/>
              </a:rPr>
              <a:t> menyalin </a:t>
            </a:r>
            <a:r>
              <a:rPr lang="en-US" sz="1200" spc="-10" err="1">
                <a:latin typeface="Noto Sans"/>
                <a:cs typeface="Noto Sans"/>
              </a:rPr>
              <a:t>tanggapan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manusia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dari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percakapan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sebelumnya</a:t>
            </a:r>
            <a:r>
              <a:rPr lang="en-US" sz="1200" spc="-10">
                <a:latin typeface="Noto Sans"/>
                <a:cs typeface="Noto Sans"/>
              </a:rPr>
              <a:t> yang </a:t>
            </a:r>
            <a:r>
              <a:rPr lang="en-US" sz="1200" spc="-10" err="1">
                <a:latin typeface="Noto Sans"/>
                <a:cs typeface="Noto Sans"/>
              </a:rPr>
              <a:t>sudah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ada</a:t>
            </a:r>
            <a:r>
              <a:rPr lang="en-US" sz="1200" spc="-10">
                <a:latin typeface="Noto Sans"/>
                <a:cs typeface="Noto Sans"/>
              </a:rPr>
              <a:t>, kemudian </a:t>
            </a:r>
            <a:r>
              <a:rPr lang="en-US" sz="1200" spc="-10" err="1">
                <a:latin typeface="Noto Sans"/>
                <a:cs typeface="Noto Sans"/>
              </a:rPr>
              <a:t>digunakan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untuk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belajar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memetakan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bagaimana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cara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untuk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merespon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berdasarkan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ucapan</a:t>
            </a:r>
            <a:r>
              <a:rPr lang="en-US" sz="1200" spc="-10">
                <a:latin typeface="Noto Sans"/>
                <a:cs typeface="Noto Sans"/>
              </a:rPr>
              <a:t> pengguna.</a:t>
            </a:r>
          </a:p>
        </p:txBody>
      </p:sp>
      <p:sp>
        <p:nvSpPr>
          <p:cNvPr id="9" name="object 9"/>
          <p:cNvSpPr/>
          <p:nvPr/>
        </p:nvSpPr>
        <p:spPr>
          <a:xfrm>
            <a:off x="702563" y="1200150"/>
            <a:ext cx="448055" cy="477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620" y="0"/>
            <a:ext cx="3040379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945" y="2419350"/>
            <a:ext cx="108204" cy="108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2563" y="3486150"/>
            <a:ext cx="108204" cy="106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4FEDE38E-9ADA-4741-A25C-3B31CA25EFAB}"/>
              </a:ext>
            </a:extLst>
          </p:cNvPr>
          <p:cNvSpPr txBox="1"/>
          <p:nvPr/>
        </p:nvSpPr>
        <p:spPr>
          <a:xfrm>
            <a:off x="1000150" y="3105150"/>
            <a:ext cx="44100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lang="en-US" sz="1200" spc="-10" err="1">
                <a:latin typeface="Noto Sans"/>
                <a:cs typeface="Noto Sans"/>
              </a:rPr>
              <a:t>Sistem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berbasis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korpus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fokus</a:t>
            </a:r>
            <a:r>
              <a:rPr lang="en-US" sz="1200" spc="-10">
                <a:latin typeface="Noto Sans"/>
                <a:cs typeface="Noto Sans"/>
              </a:rPr>
              <a:t> pada </a:t>
            </a:r>
            <a:r>
              <a:rPr lang="en-US" sz="1200" spc="-10" err="1">
                <a:latin typeface="Noto Sans"/>
                <a:cs typeface="Noto Sans"/>
              </a:rPr>
              <a:t>menghasilkan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satu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tanggapan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tunggal</a:t>
            </a:r>
            <a:r>
              <a:rPr lang="en-US" sz="1200" spc="-10">
                <a:latin typeface="Noto Sans"/>
                <a:cs typeface="Noto Sans"/>
              </a:rPr>
              <a:t> yang </a:t>
            </a:r>
            <a:r>
              <a:rPr lang="en-US" sz="1200" spc="-10" err="1">
                <a:latin typeface="Noto Sans"/>
                <a:cs typeface="Noto Sans"/>
              </a:rPr>
              <a:t>sesuai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dengan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ucapan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sebelumnya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dari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pengguna</a:t>
            </a:r>
            <a:r>
              <a:rPr lang="en-US" sz="1200" spc="-10">
                <a:latin typeface="Noto Sans"/>
                <a:cs typeface="Noto Sans"/>
              </a:rPr>
              <a:t>. </a:t>
            </a:r>
            <a:r>
              <a:rPr lang="en-US" sz="1200" spc="-10" err="1">
                <a:latin typeface="Noto Sans"/>
                <a:cs typeface="Noto Sans"/>
              </a:rPr>
              <a:t>Sehingga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biasanya</a:t>
            </a:r>
            <a:r>
              <a:rPr lang="en-US" sz="1200" spc="-10">
                <a:latin typeface="Noto Sans"/>
                <a:cs typeface="Noto Sans"/>
              </a:rPr>
              <a:t>  </a:t>
            </a:r>
            <a:r>
              <a:rPr lang="en-US" sz="1200" spc="-10" err="1">
                <a:latin typeface="Noto Sans"/>
                <a:cs typeface="Noto Sans"/>
              </a:rPr>
              <a:t>mengabaikan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konteks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atau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tujuan</a:t>
            </a:r>
            <a:r>
              <a:rPr lang="en-US" sz="1200" spc="-10">
                <a:latin typeface="Noto Sans"/>
                <a:cs typeface="Noto Sans"/>
              </a:rPr>
              <a:t> </a:t>
            </a:r>
            <a:r>
              <a:rPr lang="en-US" sz="1200" spc="-10" err="1">
                <a:latin typeface="Noto Sans"/>
                <a:cs typeface="Noto Sans"/>
              </a:rPr>
              <a:t>percakapan</a:t>
            </a:r>
            <a:r>
              <a:rPr lang="en-US" sz="1200" spc="-10">
                <a:latin typeface="Noto Sans"/>
                <a:cs typeface="Noto Sans"/>
              </a:rPr>
              <a:t> yang </a:t>
            </a:r>
            <a:r>
              <a:rPr lang="en-US" sz="1200" spc="-10" err="1">
                <a:latin typeface="Noto Sans"/>
                <a:cs typeface="Noto Sans"/>
              </a:rPr>
              <a:t>sesungguhnya</a:t>
            </a:r>
            <a:r>
              <a:rPr lang="en-US" sz="1200" spc="-10">
                <a:latin typeface="Noto Sans"/>
                <a:cs typeface="Noto Sans"/>
              </a:rPr>
              <a:t>.</a:t>
            </a: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32283316-F647-4C3C-8061-1BFDECA2AE86}"/>
              </a:ext>
            </a:extLst>
          </p:cNvPr>
          <p:cNvSpPr/>
          <p:nvPr/>
        </p:nvSpPr>
        <p:spPr>
          <a:xfrm>
            <a:off x="697800" y="4338828"/>
            <a:ext cx="108204" cy="108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7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063" y="53979"/>
            <a:ext cx="6540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3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5117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1887" y="2436171"/>
            <a:ext cx="31730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FFFFF"/>
                </a:solidFill>
                <a:latin typeface="Verdana"/>
                <a:cs typeface="Verdana"/>
              </a:rPr>
              <a:t>Python Library</a:t>
            </a:r>
            <a:endParaRPr sz="2400" b="1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4217" y="2245614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EF82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1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68B4E5A-08EB-4D89-8CB3-2B7EEAA99479}"/>
              </a:ext>
            </a:extLst>
          </p:cNvPr>
          <p:cNvSpPr/>
          <p:nvPr/>
        </p:nvSpPr>
        <p:spPr>
          <a:xfrm>
            <a:off x="0" y="0"/>
            <a:ext cx="9144000" cy="511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Persegi Panjang 21">
            <a:extLst>
              <a:ext uri="{FF2B5EF4-FFF2-40B4-BE49-F238E27FC236}">
                <a16:creationId xmlns:a16="http://schemas.microsoft.com/office/drawing/2014/main" id="{56332D6F-E7BE-4AFB-A42F-36458BDA579B}"/>
              </a:ext>
            </a:extLst>
          </p:cNvPr>
          <p:cNvSpPr/>
          <p:nvPr/>
        </p:nvSpPr>
        <p:spPr>
          <a:xfrm>
            <a:off x="685800" y="1809750"/>
            <a:ext cx="777240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B8D0A833-85D2-4316-9B77-B74D2E76AF22}"/>
              </a:ext>
            </a:extLst>
          </p:cNvPr>
          <p:cNvSpPr/>
          <p:nvPr/>
        </p:nvSpPr>
        <p:spPr>
          <a:xfrm>
            <a:off x="914402" y="2016353"/>
            <a:ext cx="1371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RegEx</a:t>
            </a:r>
            <a:endParaRPr lang="id-ID" dirty="0"/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D9AC5CF1-67E4-424B-B416-53014B21AFDA}"/>
              </a:ext>
            </a:extLst>
          </p:cNvPr>
          <p:cNvSpPr/>
          <p:nvPr/>
        </p:nvSpPr>
        <p:spPr>
          <a:xfrm>
            <a:off x="876301" y="3834161"/>
            <a:ext cx="1371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  <a:endParaRPr lang="id-ID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BF7D3970-65F9-448A-860F-BA5AF55E0A98}"/>
              </a:ext>
            </a:extLst>
          </p:cNvPr>
          <p:cNvSpPr/>
          <p:nvPr/>
        </p:nvSpPr>
        <p:spPr>
          <a:xfrm>
            <a:off x="3886200" y="3867150"/>
            <a:ext cx="1371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tkinter</a:t>
            </a:r>
            <a:endParaRPr lang="id-ID" dirty="0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02142964-DAC8-45A8-856A-15833AEFAB39}"/>
              </a:ext>
            </a:extLst>
          </p:cNvPr>
          <p:cNvSpPr/>
          <p:nvPr/>
        </p:nvSpPr>
        <p:spPr>
          <a:xfrm>
            <a:off x="6858000" y="2038350"/>
            <a:ext cx="1371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id-ID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357DB0D8-024F-45DA-A9F4-DBE056BB90CC}"/>
              </a:ext>
            </a:extLst>
          </p:cNvPr>
          <p:cNvSpPr/>
          <p:nvPr/>
        </p:nvSpPr>
        <p:spPr>
          <a:xfrm>
            <a:off x="6858000" y="2938272"/>
            <a:ext cx="1371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  <a:endParaRPr lang="id-ID" dirty="0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250D2960-8357-4ECD-A327-0D9829D22809}"/>
              </a:ext>
            </a:extLst>
          </p:cNvPr>
          <p:cNvSpPr/>
          <p:nvPr/>
        </p:nvSpPr>
        <p:spPr>
          <a:xfrm>
            <a:off x="3886200" y="2938272"/>
            <a:ext cx="1371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Joblib</a:t>
            </a:r>
            <a:endParaRPr lang="id-ID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8AAD5D6C-14C9-4B08-9776-D4924F934BCD}"/>
              </a:ext>
            </a:extLst>
          </p:cNvPr>
          <p:cNvSpPr/>
          <p:nvPr/>
        </p:nvSpPr>
        <p:spPr>
          <a:xfrm>
            <a:off x="912541" y="2952750"/>
            <a:ext cx="1371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Textdistance</a:t>
            </a:r>
            <a:endParaRPr lang="id-ID" dirty="0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0FA664F3-FAB2-4E67-B10D-77914C9BCF6C}"/>
              </a:ext>
            </a:extLst>
          </p:cNvPr>
          <p:cNvSpPr/>
          <p:nvPr/>
        </p:nvSpPr>
        <p:spPr>
          <a:xfrm>
            <a:off x="6858000" y="3838193"/>
            <a:ext cx="1371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</a:t>
            </a:r>
            <a:endParaRPr lang="id-ID" dirty="0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CD6F7843-8915-418C-AC9E-9423D3D93DE9}"/>
              </a:ext>
            </a:extLst>
          </p:cNvPr>
          <p:cNvSpPr/>
          <p:nvPr/>
        </p:nvSpPr>
        <p:spPr>
          <a:xfrm>
            <a:off x="3886201" y="2030989"/>
            <a:ext cx="1371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sklearn</a:t>
            </a:r>
            <a:endParaRPr lang="id-ID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BD0A8C69-FDDF-4DFD-B5FC-5BA7ABB170B9}"/>
              </a:ext>
            </a:extLst>
          </p:cNvPr>
          <p:cNvSpPr txBox="1"/>
          <p:nvPr/>
        </p:nvSpPr>
        <p:spPr>
          <a:xfrm>
            <a:off x="3429000" y="596055"/>
            <a:ext cx="31730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FFFFF"/>
                </a:solidFill>
                <a:latin typeface="Verdana"/>
                <a:cs typeface="Verdana"/>
              </a:rPr>
              <a:t>Python Library</a:t>
            </a:r>
            <a:endParaRPr sz="2400" b="1" dirty="0">
              <a:latin typeface="Verdana"/>
              <a:cs typeface="Verdana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0DD36728-9486-4A25-9779-B223C61D7917}"/>
              </a:ext>
            </a:extLst>
          </p:cNvPr>
          <p:cNvSpPr/>
          <p:nvPr/>
        </p:nvSpPr>
        <p:spPr>
          <a:xfrm>
            <a:off x="3271330" y="40549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EF82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27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59" y="53979"/>
            <a:ext cx="13144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24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96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3" y="0"/>
            <a:ext cx="3038856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/>
          <p:cNvSpPr txBox="1">
            <a:spLocks/>
          </p:cNvSpPr>
          <p:nvPr/>
        </p:nvSpPr>
        <p:spPr>
          <a:xfrm>
            <a:off x="3742769" y="314636"/>
            <a:ext cx="5159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b="1" kern="0" dirty="0"/>
              <a:t>Python</a:t>
            </a:r>
            <a:r>
              <a:rPr lang="en-US" sz="2800" kern="0" dirty="0"/>
              <a:t> Library</a:t>
            </a:r>
            <a:endParaRPr lang="en-US" sz="1600" kern="0" dirty="0"/>
          </a:p>
        </p:txBody>
      </p:sp>
      <p:sp>
        <p:nvSpPr>
          <p:cNvPr id="36" name="object 7"/>
          <p:cNvSpPr txBox="1"/>
          <p:nvPr/>
        </p:nvSpPr>
        <p:spPr>
          <a:xfrm>
            <a:off x="4360370" y="1440797"/>
            <a:ext cx="3335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Verdana"/>
                <a:cs typeface="Verdana"/>
              </a:rPr>
              <a:t>Regular Expression (</a:t>
            </a:r>
            <a:r>
              <a:rPr lang="en-US" dirty="0" err="1">
                <a:latin typeface="Verdana"/>
                <a:cs typeface="Verdana"/>
              </a:rPr>
              <a:t>RegEx</a:t>
            </a:r>
            <a:r>
              <a:rPr lang="en-US" dirty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7" name="object 9"/>
          <p:cNvSpPr/>
          <p:nvPr/>
        </p:nvSpPr>
        <p:spPr>
          <a:xfrm>
            <a:off x="3742769" y="1347071"/>
            <a:ext cx="448055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/>
          <p:cNvSpPr txBox="1"/>
          <p:nvPr/>
        </p:nvSpPr>
        <p:spPr>
          <a:xfrm>
            <a:off x="4038600" y="2087045"/>
            <a:ext cx="3733800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Regular expression (regex) </a:t>
            </a:r>
            <a:r>
              <a:rPr lang="en-US" sz="1000" dirty="0" err="1">
                <a:latin typeface="Noto Sans"/>
                <a:cs typeface="Noto Sans"/>
              </a:rPr>
              <a:t>adalah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deretan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karakter</a:t>
            </a:r>
            <a:r>
              <a:rPr lang="en-US" sz="1000" dirty="0">
                <a:latin typeface="Noto Sans"/>
                <a:cs typeface="Noto Sans"/>
              </a:rPr>
              <a:t> yang </a:t>
            </a:r>
            <a:r>
              <a:rPr lang="en-US" sz="1000" dirty="0" err="1">
                <a:latin typeface="Noto Sans"/>
                <a:cs typeface="Noto Sans"/>
              </a:rPr>
              <a:t>digunakan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untuk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pencarian</a:t>
            </a:r>
            <a:r>
              <a:rPr lang="en-US" sz="1000" dirty="0">
                <a:latin typeface="Noto Sans"/>
                <a:cs typeface="Noto Sans"/>
              </a:rPr>
              <a:t> string </a:t>
            </a:r>
            <a:r>
              <a:rPr lang="en-US" sz="1000" dirty="0" err="1">
                <a:latin typeface="Noto Sans"/>
                <a:cs typeface="Noto Sans"/>
              </a:rPr>
              <a:t>atau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teks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dengan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menggunakan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pola</a:t>
            </a:r>
            <a:r>
              <a:rPr lang="en-US" sz="1000" dirty="0">
                <a:latin typeface="Noto Sans"/>
                <a:cs typeface="Noto Sans"/>
              </a:rPr>
              <a:t> (pattern)</a:t>
            </a:r>
          </a:p>
          <a:p>
            <a:pPr marL="184150" indent="-17145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Noto Sans"/>
              <a:cs typeface="Noto Sans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Regex </a:t>
            </a:r>
            <a:r>
              <a:rPr lang="en-US" sz="1000" dirty="0" err="1">
                <a:latin typeface="Noto Sans"/>
                <a:cs typeface="Noto Sans"/>
              </a:rPr>
              <a:t>memudahkan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mencari</a:t>
            </a:r>
            <a:r>
              <a:rPr lang="en-US" sz="1000" dirty="0">
                <a:latin typeface="Noto Sans"/>
                <a:cs typeface="Noto Sans"/>
              </a:rPr>
              <a:t> string </a:t>
            </a:r>
            <a:r>
              <a:rPr lang="en-US" sz="1000" dirty="0" err="1">
                <a:latin typeface="Noto Sans"/>
                <a:cs typeface="Noto Sans"/>
              </a:rPr>
              <a:t>tertentu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dari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teks</a:t>
            </a:r>
            <a:r>
              <a:rPr lang="en-US" sz="1000" dirty="0">
                <a:latin typeface="Noto Sans"/>
                <a:cs typeface="Noto Sans"/>
              </a:rPr>
              <a:t> yang </a:t>
            </a:r>
            <a:r>
              <a:rPr lang="en-US" sz="1000" dirty="0" err="1">
                <a:latin typeface="Noto Sans"/>
                <a:cs typeface="Noto Sans"/>
              </a:rPr>
              <a:t>banyak</a:t>
            </a:r>
            <a:r>
              <a:rPr lang="en-US" sz="1000" dirty="0">
                <a:latin typeface="Noto Sans"/>
                <a:cs typeface="Noto Sans"/>
              </a:rPr>
              <a:t>. </a:t>
            </a:r>
            <a:r>
              <a:rPr lang="en-US" sz="1000" dirty="0" err="1">
                <a:latin typeface="Noto Sans"/>
                <a:cs typeface="Noto Sans"/>
              </a:rPr>
              <a:t>Dengan</a:t>
            </a:r>
            <a:r>
              <a:rPr lang="en-US" sz="1000" dirty="0">
                <a:latin typeface="Noto Sans"/>
                <a:cs typeface="Noto Sans"/>
              </a:rPr>
              <a:t> regex, </a:t>
            </a:r>
            <a:r>
              <a:rPr lang="en-US" sz="1000" dirty="0" err="1">
                <a:latin typeface="Noto Sans"/>
                <a:cs typeface="Noto Sans"/>
              </a:rPr>
              <a:t>dapat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membuat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pola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terlebih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dahulu</a:t>
            </a:r>
            <a:r>
              <a:rPr lang="en-US" sz="1000" dirty="0">
                <a:latin typeface="Noto Sans"/>
                <a:cs typeface="Noto Sans"/>
              </a:rPr>
              <a:t>. </a:t>
            </a:r>
            <a:r>
              <a:rPr lang="en-US" sz="1000" dirty="0" err="1">
                <a:latin typeface="Noto Sans"/>
                <a:cs typeface="Noto Sans"/>
              </a:rPr>
              <a:t>Kemudian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pola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ini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dicocokkan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dengan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teks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atau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tulisan</a:t>
            </a:r>
            <a:r>
              <a:rPr lang="en-US" sz="1000" dirty="0">
                <a:latin typeface="Noto Sans"/>
                <a:cs typeface="Noto Sans"/>
              </a:rPr>
              <a:t> yang </a:t>
            </a:r>
            <a:r>
              <a:rPr lang="en-US" sz="1000" dirty="0" err="1">
                <a:latin typeface="Noto Sans"/>
                <a:cs typeface="Noto Sans"/>
              </a:rPr>
              <a:t>panjang</a:t>
            </a:r>
            <a:r>
              <a:rPr lang="en-US" sz="1000" dirty="0">
                <a:latin typeface="Noto Sans"/>
                <a:cs typeface="Noto Sans"/>
              </a:rPr>
              <a:t>. </a:t>
            </a:r>
            <a:r>
              <a:rPr lang="en-US" sz="1000" dirty="0" err="1">
                <a:latin typeface="Noto Sans"/>
                <a:cs typeface="Noto Sans"/>
              </a:rPr>
              <a:t>Kalau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dijumpai</a:t>
            </a:r>
            <a:r>
              <a:rPr lang="en-US" sz="1000" dirty="0">
                <a:latin typeface="Noto Sans"/>
                <a:cs typeface="Noto Sans"/>
              </a:rPr>
              <a:t> string yang </a:t>
            </a:r>
            <a:r>
              <a:rPr lang="en-US" sz="1000" dirty="0" err="1">
                <a:latin typeface="Noto Sans"/>
                <a:cs typeface="Noto Sans"/>
              </a:rPr>
              <a:t>cocok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dengan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pola</a:t>
            </a:r>
            <a:r>
              <a:rPr lang="en-US" sz="1000" dirty="0">
                <a:latin typeface="Noto Sans"/>
                <a:cs typeface="Noto Sans"/>
              </a:rPr>
              <a:t>, </a:t>
            </a:r>
            <a:r>
              <a:rPr lang="en-US" sz="1000" dirty="0" err="1">
                <a:latin typeface="Noto Sans"/>
                <a:cs typeface="Noto Sans"/>
              </a:rPr>
              <a:t>maka</a:t>
            </a:r>
            <a:r>
              <a:rPr lang="en-US" sz="1000" dirty="0">
                <a:latin typeface="Noto Sans"/>
                <a:cs typeface="Noto Sans"/>
              </a:rPr>
              <a:t> string </a:t>
            </a:r>
            <a:r>
              <a:rPr lang="en-US" sz="1000" dirty="0" err="1">
                <a:latin typeface="Noto Sans"/>
                <a:cs typeface="Noto Sans"/>
              </a:rPr>
              <a:t>tersebut</a:t>
            </a:r>
            <a:r>
              <a:rPr lang="en-US" sz="1000" dirty="0">
                <a:latin typeface="Noto Sans"/>
                <a:cs typeface="Noto Sans"/>
              </a:rPr>
              <a:t> pun </a:t>
            </a:r>
            <a:r>
              <a:rPr lang="en-US" sz="1000" dirty="0" err="1">
                <a:latin typeface="Noto Sans"/>
                <a:cs typeface="Noto Sans"/>
              </a:rPr>
              <a:t>bisa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diekstrak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atau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diambil</a:t>
            </a:r>
            <a:r>
              <a:rPr lang="en-US" sz="1000" dirty="0">
                <a:latin typeface="Noto Sans"/>
                <a:cs typeface="Noto Sans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0" lvl="1" algn="just"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https://docs.python.org/3/library/re.html</a:t>
            </a:r>
          </a:p>
        </p:txBody>
      </p:sp>
      <p:sp>
        <p:nvSpPr>
          <p:cNvPr id="39" name="object 11"/>
          <p:cNvSpPr/>
          <p:nvPr/>
        </p:nvSpPr>
        <p:spPr>
          <a:xfrm>
            <a:off x="3748447" y="2173614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2"/>
          <p:cNvSpPr/>
          <p:nvPr/>
        </p:nvSpPr>
        <p:spPr>
          <a:xfrm>
            <a:off x="3743739" y="2876550"/>
            <a:ext cx="10820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154FA033-94F4-4746-A544-60FAC2FFE0D8}"/>
              </a:ext>
            </a:extLst>
          </p:cNvPr>
          <p:cNvSpPr/>
          <p:nvPr/>
        </p:nvSpPr>
        <p:spPr>
          <a:xfrm>
            <a:off x="3743739" y="3547220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6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59" y="53979"/>
            <a:ext cx="13144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24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96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3" y="0"/>
            <a:ext cx="3038856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/>
          <p:cNvSpPr txBox="1">
            <a:spLocks/>
          </p:cNvSpPr>
          <p:nvPr/>
        </p:nvSpPr>
        <p:spPr>
          <a:xfrm>
            <a:off x="3742769" y="314636"/>
            <a:ext cx="5159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b="1" kern="0" dirty="0"/>
              <a:t>Python</a:t>
            </a:r>
            <a:r>
              <a:rPr lang="en-US" sz="2800" kern="0" dirty="0"/>
              <a:t> Library</a:t>
            </a:r>
            <a:endParaRPr lang="en-US" sz="1600" kern="0" dirty="0"/>
          </a:p>
        </p:txBody>
      </p:sp>
      <p:sp>
        <p:nvSpPr>
          <p:cNvPr id="36" name="object 7"/>
          <p:cNvSpPr txBox="1"/>
          <p:nvPr/>
        </p:nvSpPr>
        <p:spPr>
          <a:xfrm>
            <a:off x="4360370" y="1440797"/>
            <a:ext cx="3335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Verdana"/>
                <a:cs typeface="Verdana"/>
              </a:rPr>
              <a:t>String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7" name="object 9"/>
          <p:cNvSpPr/>
          <p:nvPr/>
        </p:nvSpPr>
        <p:spPr>
          <a:xfrm>
            <a:off x="3742769" y="1347071"/>
            <a:ext cx="448055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/>
          <p:cNvSpPr txBox="1"/>
          <p:nvPr/>
        </p:nvSpPr>
        <p:spPr>
          <a:xfrm>
            <a:off x="4046220" y="2072204"/>
            <a:ext cx="3040380" cy="65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Library </a:t>
            </a:r>
            <a:r>
              <a:rPr lang="en-US" sz="1000" dirty="0" err="1">
                <a:latin typeface="Noto Sans"/>
                <a:cs typeface="Noto Sans"/>
              </a:rPr>
              <a:t>ini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digunakan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untuk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mengambil</a:t>
            </a:r>
            <a:r>
              <a:rPr lang="en-US" sz="1000" dirty="0">
                <a:latin typeface="Noto Sans"/>
                <a:cs typeface="Noto Sans"/>
              </a:rPr>
              <a:t> string </a:t>
            </a:r>
            <a:r>
              <a:rPr lang="en-US" sz="1000" dirty="0" err="1">
                <a:latin typeface="Noto Sans"/>
                <a:cs typeface="Noto Sans"/>
              </a:rPr>
              <a:t>karakter</a:t>
            </a:r>
            <a:r>
              <a:rPr lang="en-US" sz="1000" dirty="0">
                <a:latin typeface="Noto Sans"/>
                <a:cs typeface="Noto Sans"/>
              </a:rPr>
              <a:t> yang </a:t>
            </a:r>
            <a:r>
              <a:rPr lang="en-US" sz="1000" dirty="0" err="1">
                <a:latin typeface="Noto Sans"/>
                <a:cs typeface="Noto Sans"/>
              </a:rPr>
              <a:t>ada</a:t>
            </a:r>
            <a:r>
              <a:rPr lang="en-US" sz="1000" dirty="0">
                <a:latin typeface="Noto Sans"/>
                <a:cs typeface="Noto Sans"/>
              </a:rPr>
              <a:t> pada ASCII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https://docs.python.org/3/library/string.html</a:t>
            </a:r>
          </a:p>
        </p:txBody>
      </p:sp>
      <p:sp>
        <p:nvSpPr>
          <p:cNvPr id="39" name="object 11"/>
          <p:cNvSpPr/>
          <p:nvPr/>
        </p:nvSpPr>
        <p:spPr>
          <a:xfrm>
            <a:off x="3741013" y="2126307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2"/>
          <p:cNvSpPr/>
          <p:nvPr/>
        </p:nvSpPr>
        <p:spPr>
          <a:xfrm>
            <a:off x="3741013" y="2598378"/>
            <a:ext cx="10820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B2B4B484-BB87-49AA-BA1A-87B51B8A08E6}"/>
              </a:ext>
            </a:extLst>
          </p:cNvPr>
          <p:cNvSpPr/>
          <p:nvPr/>
        </p:nvSpPr>
        <p:spPr>
          <a:xfrm>
            <a:off x="3742769" y="3077042"/>
            <a:ext cx="448055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5DF4100D-1B76-4DA6-9865-BC5E61A6DBD7}"/>
              </a:ext>
            </a:extLst>
          </p:cNvPr>
          <p:cNvSpPr txBox="1"/>
          <p:nvPr/>
        </p:nvSpPr>
        <p:spPr>
          <a:xfrm>
            <a:off x="4046220" y="3794741"/>
            <a:ext cx="3040380" cy="986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Library yang </a:t>
            </a:r>
            <a:r>
              <a:rPr lang="en-US" sz="1000" dirty="0" err="1">
                <a:latin typeface="Noto Sans"/>
                <a:cs typeface="Noto Sans"/>
              </a:rPr>
              <a:t>menyediakan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objek-objek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matematika</a:t>
            </a:r>
            <a:r>
              <a:rPr lang="en-US" sz="1000" dirty="0">
                <a:latin typeface="Noto Sans"/>
                <a:cs typeface="Noto Sans"/>
              </a:rPr>
              <a:t> yang </a:t>
            </a:r>
            <a:r>
              <a:rPr lang="en-US" sz="1000" dirty="0" err="1">
                <a:latin typeface="Noto Sans"/>
                <a:cs typeface="Noto Sans"/>
              </a:rPr>
              <a:t>memudahkan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dalam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melakukan</a:t>
            </a:r>
            <a:r>
              <a:rPr lang="en-US" sz="1000" dirty="0">
                <a:latin typeface="Noto Sans"/>
                <a:cs typeface="Noto Sans"/>
              </a:rPr>
              <a:t> </a:t>
            </a:r>
            <a:r>
              <a:rPr lang="en-US" sz="1000" dirty="0" err="1">
                <a:latin typeface="Noto Sans"/>
                <a:cs typeface="Noto Sans"/>
              </a:rPr>
              <a:t>perhitungan</a:t>
            </a:r>
            <a:endParaRPr lang="en-US" sz="1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Noto Sans"/>
                <a:cs typeface="Noto Sans"/>
              </a:rPr>
              <a:t>http://www.numpy.org/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Noto Sans"/>
              <a:cs typeface="Noto Sans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8C3829F7-D732-4964-8A59-3F71D4B10DF7}"/>
              </a:ext>
            </a:extLst>
          </p:cNvPr>
          <p:cNvSpPr/>
          <p:nvPr/>
        </p:nvSpPr>
        <p:spPr>
          <a:xfrm>
            <a:off x="3741013" y="3848844"/>
            <a:ext cx="10820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E7BDEB91-AA5E-4FF6-9DAA-D20DCC57F063}"/>
              </a:ext>
            </a:extLst>
          </p:cNvPr>
          <p:cNvSpPr/>
          <p:nvPr/>
        </p:nvSpPr>
        <p:spPr>
          <a:xfrm>
            <a:off x="3751173" y="4316589"/>
            <a:ext cx="10820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662C757-29B1-4787-8E2B-764D9AE00221}"/>
              </a:ext>
            </a:extLst>
          </p:cNvPr>
          <p:cNvSpPr txBox="1"/>
          <p:nvPr/>
        </p:nvSpPr>
        <p:spPr>
          <a:xfrm>
            <a:off x="4360370" y="3173916"/>
            <a:ext cx="3335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Verdana"/>
                <a:cs typeface="Verdana"/>
              </a:rPr>
              <a:t>Numpy</a:t>
            </a:r>
            <a:r>
              <a:rPr lang="en-US" dirty="0">
                <a:latin typeface="Verdana"/>
                <a:cs typeface="Verdana"/>
              </a:rPr>
              <a:t> 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78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745</Words>
  <Application>Microsoft Office PowerPoint</Application>
  <PresentationFormat>On-screen Show (16:9)</PresentationFormat>
  <Paragraphs>144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Noto Sans</vt:lpstr>
      <vt:lpstr>Times New Roman</vt:lpstr>
      <vt:lpstr>Trebuchet MS</vt:lpstr>
      <vt:lpstr>Verdana</vt:lpstr>
      <vt:lpstr>Office Theme</vt:lpstr>
      <vt:lpstr>CHATBOTS PROJECT</vt:lpstr>
      <vt:lpstr>PowerPoint Presentation</vt:lpstr>
      <vt:lpstr>PowerPoint Presentation</vt:lpstr>
      <vt:lpstr>What is Chatbot?</vt:lpstr>
      <vt:lpstr>Arsitektur Chatbot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Langkah Pembuatan</vt:lpstr>
      <vt:lpstr>Membuat Modul Pengklasifikasi Intent 1/3</vt:lpstr>
      <vt:lpstr>PowerPoint Presentation</vt:lpstr>
      <vt:lpstr>PowerPoint Presentation</vt:lpstr>
      <vt:lpstr>Membuat Modul Pengklasifikasi Intent 3/3</vt:lpstr>
      <vt:lpstr>Training Data</vt:lpstr>
      <vt:lpstr>Eksperimen Nilai Parameter</vt:lpstr>
      <vt:lpstr>Menyimpan Model pada Setting Parameter Terbaik dan Dataset</vt:lpstr>
      <vt:lpstr>Membuat Modul String Similarity</vt:lpstr>
      <vt:lpstr>Membuat UI</vt:lpstr>
      <vt:lpstr>PowerPoint Presentation</vt:lpstr>
      <vt:lpstr>Kekurangan dari Chatbot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 Noel</dc:creator>
  <cp:lastModifiedBy>muchammad andhikas</cp:lastModifiedBy>
  <cp:revision>71</cp:revision>
  <dcterms:created xsi:type="dcterms:W3CDTF">2018-12-11T09:17:03Z</dcterms:created>
  <dcterms:modified xsi:type="dcterms:W3CDTF">2018-12-12T04:35:14Z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2016-07-25T00:00:00Z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2018-12-11T00:00:00Z</vt:filetime>
  </property>
</Properties>
</file>