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72" userDrawn="1">
          <p15:clr>
            <a:srgbClr val="A4A3A4"/>
          </p15:clr>
        </p15:guide>
        <p15:guide id="6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43709-F42F-469A-AC7E-190AC0A7B487}" v="24" dt="2025-06-09T14:30:2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2"/>
  </p:normalViewPr>
  <p:slideViewPr>
    <p:cSldViewPr showGuides="1">
      <p:cViewPr>
        <p:scale>
          <a:sx n="58" d="100"/>
          <a:sy n="58" d="100"/>
        </p:scale>
        <p:origin x="912" y="68"/>
      </p:cViewPr>
      <p:guideLst>
        <p:guide orient="horz" pos="300"/>
        <p:guide orient="horz" pos="1117"/>
        <p:guide orient="horz" pos="1525"/>
        <p:guide orient="horz" pos="3929"/>
        <p:guide pos="272"/>
        <p:guide pos="74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800" y="878400"/>
            <a:ext cx="113232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800" y="2466000"/>
            <a:ext cx="113232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12800" y="2109600"/>
            <a:ext cx="113232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93" indent="-26999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37" indent="-26999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80" indent="-26999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61" indent="-271456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12800" y="2109600"/>
            <a:ext cx="113232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800" y="208801"/>
            <a:ext cx="113232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00" y="2109600"/>
            <a:ext cx="113232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29600" y="6246000"/>
            <a:ext cx="32304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6E1A7-219C-4C00-A098-379878367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" y="6193666"/>
            <a:ext cx="1257475" cy="6477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431800" y="980728"/>
            <a:ext cx="113042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77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68" indent="-269868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37" indent="-269868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80" indent="-269993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73" indent="-269868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02D0-75F1-4A7E-A267-D685CF28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0" y="208801"/>
            <a:ext cx="11323200" cy="85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Investigating Sales Lag and Formulating Growth Strategies for Product C8500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EEFBBB-B313-4D91-B438-CCC71DC54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61168"/>
              </p:ext>
            </p:extLst>
          </p:nvPr>
        </p:nvGraphicFramePr>
        <p:xfrm>
          <a:off x="479376" y="1065601"/>
          <a:ext cx="11256624" cy="52497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31888">
                  <a:extLst>
                    <a:ext uri="{9D8B030D-6E8A-4147-A177-3AD203B41FA5}">
                      <a16:colId xmlns:a16="http://schemas.microsoft.com/office/drawing/2014/main" val="4036531803"/>
                    </a:ext>
                  </a:extLst>
                </a:gridCol>
                <a:gridCol w="1754280">
                  <a:extLst>
                    <a:ext uri="{9D8B030D-6E8A-4147-A177-3AD203B41FA5}">
                      <a16:colId xmlns:a16="http://schemas.microsoft.com/office/drawing/2014/main" val="4206421003"/>
                    </a:ext>
                  </a:extLst>
                </a:gridCol>
                <a:gridCol w="3435462">
                  <a:extLst>
                    <a:ext uri="{9D8B030D-6E8A-4147-A177-3AD203B41FA5}">
                      <a16:colId xmlns:a16="http://schemas.microsoft.com/office/drawing/2014/main" val="3702818714"/>
                    </a:ext>
                  </a:extLst>
                </a:gridCol>
                <a:gridCol w="1534994">
                  <a:extLst>
                    <a:ext uri="{9D8B030D-6E8A-4147-A177-3AD203B41FA5}">
                      <a16:colId xmlns:a16="http://schemas.microsoft.com/office/drawing/2014/main" val="1532975662"/>
                    </a:ext>
                  </a:extLst>
                </a:gridCol>
              </a:tblGrid>
              <a:tr h="434686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Task</a:t>
                      </a:r>
                      <a:endParaRPr lang="en-IN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Task Length (Weeks)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26011"/>
                  </a:ext>
                </a:extLst>
              </a:tr>
              <a:tr h="342171">
                <a:tc>
                  <a:txBody>
                    <a:bodyPr/>
                    <a:lstStyle/>
                    <a:p>
                      <a:r>
                        <a:rPr lang="en-US" sz="1400" dirty="0"/>
                        <a:t>Define project objectives and 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Project Charter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55617"/>
                  </a:ext>
                </a:extLst>
              </a:tr>
              <a:tr h="391761">
                <a:tc>
                  <a:txBody>
                    <a:bodyPr/>
                    <a:lstStyle/>
                    <a:p>
                      <a:r>
                        <a:rPr lang="en-US" sz="1400" dirty="0"/>
                        <a:t>Identify key stakeholders and assign team roles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Stakeholder Map &amp; Team 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994956"/>
                  </a:ext>
                </a:extLst>
              </a:tr>
              <a:tr h="342171">
                <a:tc>
                  <a:txBody>
                    <a:bodyPr/>
                    <a:lstStyle/>
                    <a:p>
                      <a:r>
                        <a:rPr lang="en-US" sz="1400"/>
                        <a:t>Collect historical sales data for the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Cleaned Sales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105"/>
                  </a:ext>
                </a:extLst>
              </a:tr>
              <a:tr h="391761">
                <a:tc>
                  <a:txBody>
                    <a:bodyPr/>
                    <a:lstStyle/>
                    <a:p>
                      <a:r>
                        <a:rPr lang="en-US" sz="1400"/>
                        <a:t>Analyze sales trends (YoY and regional breakdown)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Business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Sales Analysis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61918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sz="1400"/>
                        <a:t>Conduct internal interviews with sales &amp; marketing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Research 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Interview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387659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sz="1400"/>
                        <a:t>Review customer feedback and product satisfaction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Research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Customer Insight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93716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sz="1400"/>
                        <a:t>Perform competitor product analysis and market trends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Market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Competitor Benchmark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949732"/>
                  </a:ext>
                </a:extLst>
              </a:tr>
              <a:tr h="342171">
                <a:tc>
                  <a:txBody>
                    <a:bodyPr/>
                    <a:lstStyle/>
                    <a:p>
                      <a:r>
                        <a:rPr lang="en-US" sz="1400"/>
                        <a:t>Identify possible root causes of sales decline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Business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Root Cause Analysis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506252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sz="1400"/>
                        <a:t>Conduct stakeholder workshop to brainstorm potential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Workshop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744757"/>
                  </a:ext>
                </a:extLst>
              </a:tr>
              <a:tr h="492644">
                <a:tc>
                  <a:txBody>
                    <a:bodyPr/>
                    <a:lstStyle/>
                    <a:p>
                      <a:r>
                        <a:rPr lang="en-US" sz="1400"/>
                        <a:t>Develop strategic recommendations to increase product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Full Project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Action Plan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20568"/>
                  </a:ext>
                </a:extLst>
              </a:tr>
              <a:tr h="391761">
                <a:tc>
                  <a:txBody>
                    <a:bodyPr/>
                    <a:lstStyle/>
                    <a:p>
                      <a:r>
                        <a:rPr lang="en-US" sz="1400" dirty="0"/>
                        <a:t>Prepare and deliver final presentation to leadership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Final Report &amp; Presentation Slides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5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06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0" y="208801"/>
            <a:ext cx="11323200" cy="856800"/>
          </a:xfrm>
        </p:spPr>
        <p:txBody>
          <a:bodyPr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Investigation and Recommendation Project – Low Sales Product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FA26B8-040D-4B71-A807-2AB5AE544865}"/>
              </a:ext>
            </a:extLst>
          </p:cNvPr>
          <p:cNvCxnSpPr>
            <a:cxnSpLocks/>
          </p:cNvCxnSpPr>
          <p:nvPr/>
        </p:nvCxnSpPr>
        <p:spPr>
          <a:xfrm>
            <a:off x="2543323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8D9AB-69D1-4758-B658-3827A2B4BAE7}"/>
              </a:ext>
            </a:extLst>
          </p:cNvPr>
          <p:cNvCxnSpPr>
            <a:cxnSpLocks/>
          </p:cNvCxnSpPr>
          <p:nvPr/>
        </p:nvCxnSpPr>
        <p:spPr>
          <a:xfrm>
            <a:off x="3000573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649C45-4D23-4185-9221-C85362AE120E}"/>
              </a:ext>
            </a:extLst>
          </p:cNvPr>
          <p:cNvCxnSpPr>
            <a:cxnSpLocks/>
          </p:cNvCxnSpPr>
          <p:nvPr/>
        </p:nvCxnSpPr>
        <p:spPr>
          <a:xfrm>
            <a:off x="5286828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D8FC0B-DB97-4BD9-852A-1ABE18A71B3B}"/>
              </a:ext>
            </a:extLst>
          </p:cNvPr>
          <p:cNvCxnSpPr>
            <a:cxnSpLocks/>
          </p:cNvCxnSpPr>
          <p:nvPr/>
        </p:nvCxnSpPr>
        <p:spPr>
          <a:xfrm>
            <a:off x="5744079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C48BD-FF18-46A8-8F35-B62CCAC27BD6}"/>
              </a:ext>
            </a:extLst>
          </p:cNvPr>
          <p:cNvCxnSpPr>
            <a:cxnSpLocks/>
          </p:cNvCxnSpPr>
          <p:nvPr/>
        </p:nvCxnSpPr>
        <p:spPr>
          <a:xfrm>
            <a:off x="6201331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DA05A-E3FB-485B-BCC6-ADEE60058FAA}"/>
              </a:ext>
            </a:extLst>
          </p:cNvPr>
          <p:cNvCxnSpPr>
            <a:cxnSpLocks/>
          </p:cNvCxnSpPr>
          <p:nvPr/>
        </p:nvCxnSpPr>
        <p:spPr>
          <a:xfrm>
            <a:off x="6658581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CA35A8-3793-4A2A-95B7-C7B57A29730D}"/>
              </a:ext>
            </a:extLst>
          </p:cNvPr>
          <p:cNvCxnSpPr>
            <a:cxnSpLocks/>
          </p:cNvCxnSpPr>
          <p:nvPr/>
        </p:nvCxnSpPr>
        <p:spPr>
          <a:xfrm>
            <a:off x="7115832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6E98A-F25E-4B7F-BB78-6CA44FB6191B}"/>
              </a:ext>
            </a:extLst>
          </p:cNvPr>
          <p:cNvCxnSpPr>
            <a:cxnSpLocks/>
          </p:cNvCxnSpPr>
          <p:nvPr/>
        </p:nvCxnSpPr>
        <p:spPr>
          <a:xfrm>
            <a:off x="7573083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E8DFAA-7745-4BA1-B72D-E25AA98DACA6}"/>
              </a:ext>
            </a:extLst>
          </p:cNvPr>
          <p:cNvCxnSpPr>
            <a:cxnSpLocks/>
          </p:cNvCxnSpPr>
          <p:nvPr/>
        </p:nvCxnSpPr>
        <p:spPr>
          <a:xfrm>
            <a:off x="8030335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207889-0EDA-49DA-8DB2-32A6ABE1D158}"/>
              </a:ext>
            </a:extLst>
          </p:cNvPr>
          <p:cNvCxnSpPr>
            <a:cxnSpLocks/>
          </p:cNvCxnSpPr>
          <p:nvPr/>
        </p:nvCxnSpPr>
        <p:spPr>
          <a:xfrm>
            <a:off x="8487585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F4C539-5E9F-423D-A67D-62AF4F0A9CEE}"/>
              </a:ext>
            </a:extLst>
          </p:cNvPr>
          <p:cNvCxnSpPr>
            <a:cxnSpLocks/>
          </p:cNvCxnSpPr>
          <p:nvPr/>
        </p:nvCxnSpPr>
        <p:spPr>
          <a:xfrm>
            <a:off x="8944836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38A3DC-4264-456F-B5A2-D9D08E72802E}"/>
              </a:ext>
            </a:extLst>
          </p:cNvPr>
          <p:cNvCxnSpPr>
            <a:cxnSpLocks/>
          </p:cNvCxnSpPr>
          <p:nvPr/>
        </p:nvCxnSpPr>
        <p:spPr>
          <a:xfrm>
            <a:off x="9402087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641173-6328-4EEA-9799-11905D3C02D5}"/>
              </a:ext>
            </a:extLst>
          </p:cNvPr>
          <p:cNvCxnSpPr>
            <a:cxnSpLocks/>
          </p:cNvCxnSpPr>
          <p:nvPr/>
        </p:nvCxnSpPr>
        <p:spPr>
          <a:xfrm>
            <a:off x="9859339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D3C41A-38EE-4A6E-9DD1-E45E822A4EAE}"/>
              </a:ext>
            </a:extLst>
          </p:cNvPr>
          <p:cNvSpPr txBox="1"/>
          <p:nvPr/>
        </p:nvSpPr>
        <p:spPr>
          <a:xfrm>
            <a:off x="2351586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EB86D-4E0F-4C93-9FF4-59DDC3EF1052}"/>
              </a:ext>
            </a:extLst>
          </p:cNvPr>
          <p:cNvSpPr txBox="1"/>
          <p:nvPr/>
        </p:nvSpPr>
        <p:spPr>
          <a:xfrm>
            <a:off x="2807630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CA0EC-079B-4CCB-9BCF-63DF4A55C991}"/>
              </a:ext>
            </a:extLst>
          </p:cNvPr>
          <p:cNvSpPr txBox="1"/>
          <p:nvPr/>
        </p:nvSpPr>
        <p:spPr>
          <a:xfrm>
            <a:off x="3263673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267C90-1CBA-43DA-A0F9-9DFE8C4098DE}"/>
              </a:ext>
            </a:extLst>
          </p:cNvPr>
          <p:cNvSpPr txBox="1"/>
          <p:nvPr/>
        </p:nvSpPr>
        <p:spPr>
          <a:xfrm>
            <a:off x="3719716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127A93-9736-4D18-9650-B548F51CA709}"/>
              </a:ext>
            </a:extLst>
          </p:cNvPr>
          <p:cNvSpPr txBox="1"/>
          <p:nvPr/>
        </p:nvSpPr>
        <p:spPr>
          <a:xfrm>
            <a:off x="4175758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42FED-325E-4837-9088-13DE05BBEBEC}"/>
              </a:ext>
            </a:extLst>
          </p:cNvPr>
          <p:cNvSpPr txBox="1"/>
          <p:nvPr/>
        </p:nvSpPr>
        <p:spPr>
          <a:xfrm>
            <a:off x="4631802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B0B9C4-7FF5-47CA-83FC-DA1A95EBEE36}"/>
              </a:ext>
            </a:extLst>
          </p:cNvPr>
          <p:cNvSpPr txBox="1"/>
          <p:nvPr/>
        </p:nvSpPr>
        <p:spPr>
          <a:xfrm>
            <a:off x="5087845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DC3BC1-750B-46E7-AD52-B018064845CA}"/>
              </a:ext>
            </a:extLst>
          </p:cNvPr>
          <p:cNvSpPr txBox="1"/>
          <p:nvPr/>
        </p:nvSpPr>
        <p:spPr>
          <a:xfrm>
            <a:off x="5543888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4CD6C5-F149-432C-835E-070A475EAE8F}"/>
              </a:ext>
            </a:extLst>
          </p:cNvPr>
          <p:cNvSpPr txBox="1"/>
          <p:nvPr/>
        </p:nvSpPr>
        <p:spPr>
          <a:xfrm>
            <a:off x="5999930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DA2400-F69C-48E9-A7CA-2A0F6CC12E7C}"/>
              </a:ext>
            </a:extLst>
          </p:cNvPr>
          <p:cNvSpPr txBox="1"/>
          <p:nvPr/>
        </p:nvSpPr>
        <p:spPr>
          <a:xfrm>
            <a:off x="6455974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87F474-1BB1-427F-BDA6-E07D2B501CE2}"/>
              </a:ext>
            </a:extLst>
          </p:cNvPr>
          <p:cNvSpPr txBox="1"/>
          <p:nvPr/>
        </p:nvSpPr>
        <p:spPr>
          <a:xfrm>
            <a:off x="6912017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DE279-3721-4246-A558-C282816FF8A8}"/>
              </a:ext>
            </a:extLst>
          </p:cNvPr>
          <p:cNvSpPr txBox="1"/>
          <p:nvPr/>
        </p:nvSpPr>
        <p:spPr>
          <a:xfrm>
            <a:off x="7368060" y="1558374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FBF132CD-FDCA-494F-8446-09AE5F4EDC38}"/>
              </a:ext>
            </a:extLst>
          </p:cNvPr>
          <p:cNvSpPr/>
          <p:nvPr/>
        </p:nvSpPr>
        <p:spPr>
          <a:xfrm>
            <a:off x="2532555" y="1974534"/>
            <a:ext cx="941514" cy="182223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0070C0"/>
              </a:gs>
              <a:gs pos="100000">
                <a:schemeClr val="accent4"/>
              </a:gs>
              <a:gs pos="0">
                <a:srgbClr val="00B0F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5F1D952A-14E3-465F-8A0D-903540583660}"/>
              </a:ext>
            </a:extLst>
          </p:cNvPr>
          <p:cNvSpPr/>
          <p:nvPr/>
        </p:nvSpPr>
        <p:spPr>
          <a:xfrm>
            <a:off x="2532555" y="2231454"/>
            <a:ext cx="941515" cy="10308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6D2F800A-7B79-438C-A908-045A3FC6CF74}"/>
              </a:ext>
            </a:extLst>
          </p:cNvPr>
          <p:cNvSpPr/>
          <p:nvPr/>
        </p:nvSpPr>
        <p:spPr>
          <a:xfrm>
            <a:off x="2532555" y="2409239"/>
            <a:ext cx="941515" cy="103089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43" name="Rounded Rectangle 33">
            <a:extLst>
              <a:ext uri="{FF2B5EF4-FFF2-40B4-BE49-F238E27FC236}">
                <a16:creationId xmlns:a16="http://schemas.microsoft.com/office/drawing/2014/main" id="{E5C28039-5D5B-427E-B1D9-6CACEB103F0A}"/>
              </a:ext>
            </a:extLst>
          </p:cNvPr>
          <p:cNvSpPr/>
          <p:nvPr/>
        </p:nvSpPr>
        <p:spPr>
          <a:xfrm>
            <a:off x="2995805" y="2584504"/>
            <a:ext cx="478265" cy="104788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51" name="Rounded Rectangle 53">
            <a:extLst>
              <a:ext uri="{FF2B5EF4-FFF2-40B4-BE49-F238E27FC236}">
                <a16:creationId xmlns:a16="http://schemas.microsoft.com/office/drawing/2014/main" id="{AB7C55E3-AB9A-4D07-B713-9CB909AA9B57}"/>
              </a:ext>
            </a:extLst>
          </p:cNvPr>
          <p:cNvSpPr/>
          <p:nvPr/>
        </p:nvSpPr>
        <p:spPr>
          <a:xfrm>
            <a:off x="3453046" y="2957332"/>
            <a:ext cx="1393212" cy="182223"/>
          </a:xfrm>
          <a:prstGeom prst="roundRect">
            <a:avLst>
              <a:gd name="adj" fmla="val 2966"/>
            </a:avLst>
          </a:prstGeom>
          <a:gradFill>
            <a:gsLst>
              <a:gs pos="52000">
                <a:srgbClr val="0070C0"/>
              </a:gs>
              <a:gs pos="100000">
                <a:schemeClr val="accent4"/>
              </a:gs>
              <a:gs pos="0">
                <a:srgbClr val="00B0F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52" name="Rounded Rectangle 54">
            <a:extLst>
              <a:ext uri="{FF2B5EF4-FFF2-40B4-BE49-F238E27FC236}">
                <a16:creationId xmlns:a16="http://schemas.microsoft.com/office/drawing/2014/main" id="{413EE3B8-9D31-4E7C-9A70-B68C69F013C8}"/>
              </a:ext>
            </a:extLst>
          </p:cNvPr>
          <p:cNvSpPr/>
          <p:nvPr/>
        </p:nvSpPr>
        <p:spPr>
          <a:xfrm>
            <a:off x="3438056" y="3247938"/>
            <a:ext cx="953279" cy="973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53" name="Rounded Rectangle 55">
            <a:extLst>
              <a:ext uri="{FF2B5EF4-FFF2-40B4-BE49-F238E27FC236}">
                <a16:creationId xmlns:a16="http://schemas.microsoft.com/office/drawing/2014/main" id="{F7363FCC-8866-4E88-A76D-9A618243FD15}"/>
              </a:ext>
            </a:extLst>
          </p:cNvPr>
          <p:cNvSpPr/>
          <p:nvPr/>
        </p:nvSpPr>
        <p:spPr>
          <a:xfrm>
            <a:off x="3439681" y="3432146"/>
            <a:ext cx="953285" cy="97393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59" name="Rounded Rectangle 57">
            <a:extLst>
              <a:ext uri="{FF2B5EF4-FFF2-40B4-BE49-F238E27FC236}">
                <a16:creationId xmlns:a16="http://schemas.microsoft.com/office/drawing/2014/main" id="{42AFB751-E399-4BDC-A5C8-F3E356A4244F}"/>
              </a:ext>
            </a:extLst>
          </p:cNvPr>
          <p:cNvSpPr/>
          <p:nvPr/>
        </p:nvSpPr>
        <p:spPr>
          <a:xfrm>
            <a:off x="4824809" y="3729208"/>
            <a:ext cx="3683413" cy="182223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0070C0"/>
              </a:gs>
              <a:gs pos="100000">
                <a:schemeClr val="accent4"/>
              </a:gs>
              <a:gs pos="0">
                <a:srgbClr val="00B0F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D083B435-A729-42C7-8825-488B7920AEAC}"/>
              </a:ext>
            </a:extLst>
          </p:cNvPr>
          <p:cNvSpPr/>
          <p:nvPr/>
        </p:nvSpPr>
        <p:spPr>
          <a:xfrm flipV="1">
            <a:off x="4836813" y="3996974"/>
            <a:ext cx="1393213" cy="106418"/>
          </a:xfrm>
          <a:prstGeom prst="roundRect">
            <a:avLst>
              <a:gd name="adj" fmla="val 3799"/>
            </a:avLst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AC0570BA-C701-4471-B588-CA930834FB03}"/>
              </a:ext>
            </a:extLst>
          </p:cNvPr>
          <p:cNvSpPr/>
          <p:nvPr/>
        </p:nvSpPr>
        <p:spPr>
          <a:xfrm>
            <a:off x="4816746" y="4224194"/>
            <a:ext cx="939917" cy="10641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62" name="Rounded Rectangle 60">
            <a:extLst>
              <a:ext uri="{FF2B5EF4-FFF2-40B4-BE49-F238E27FC236}">
                <a16:creationId xmlns:a16="http://schemas.microsoft.com/office/drawing/2014/main" id="{1F0BCEB1-2B0F-4E06-8189-C2B50633A355}"/>
              </a:ext>
            </a:extLst>
          </p:cNvPr>
          <p:cNvSpPr/>
          <p:nvPr/>
        </p:nvSpPr>
        <p:spPr>
          <a:xfrm>
            <a:off x="5731372" y="4491104"/>
            <a:ext cx="939914" cy="8340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63" name="Rounded Rectangle 61">
            <a:extLst>
              <a:ext uri="{FF2B5EF4-FFF2-40B4-BE49-F238E27FC236}">
                <a16:creationId xmlns:a16="http://schemas.microsoft.com/office/drawing/2014/main" id="{1CC409F2-58FB-4AB9-A0EE-E53E25C0DD2B}"/>
              </a:ext>
            </a:extLst>
          </p:cNvPr>
          <p:cNvSpPr/>
          <p:nvPr/>
        </p:nvSpPr>
        <p:spPr>
          <a:xfrm>
            <a:off x="6644777" y="4696268"/>
            <a:ext cx="939914" cy="8340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971A08-F250-44C8-999E-9AA8918323E2}"/>
              </a:ext>
            </a:extLst>
          </p:cNvPr>
          <p:cNvSpPr txBox="1"/>
          <p:nvPr/>
        </p:nvSpPr>
        <p:spPr>
          <a:xfrm>
            <a:off x="7824102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F20640-D410-4A2A-A3DB-BBD1696BFE7E}"/>
              </a:ext>
            </a:extLst>
          </p:cNvPr>
          <p:cNvSpPr txBox="1"/>
          <p:nvPr/>
        </p:nvSpPr>
        <p:spPr>
          <a:xfrm>
            <a:off x="8280146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727F4B-B59E-4290-AF66-B80D42B3CB67}"/>
              </a:ext>
            </a:extLst>
          </p:cNvPr>
          <p:cNvSpPr txBox="1"/>
          <p:nvPr/>
        </p:nvSpPr>
        <p:spPr>
          <a:xfrm>
            <a:off x="8736189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70D457-E059-4B9E-8E01-DCC2D0602485}"/>
              </a:ext>
            </a:extLst>
          </p:cNvPr>
          <p:cNvSpPr txBox="1"/>
          <p:nvPr/>
        </p:nvSpPr>
        <p:spPr>
          <a:xfrm>
            <a:off x="9192232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9623C6-C20F-4CDF-98E8-BE360B3E1CD6}"/>
              </a:ext>
            </a:extLst>
          </p:cNvPr>
          <p:cNvSpPr txBox="1"/>
          <p:nvPr/>
        </p:nvSpPr>
        <p:spPr>
          <a:xfrm>
            <a:off x="9648274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467E8B-248E-46B2-8F87-B2CEE07DB360}"/>
              </a:ext>
            </a:extLst>
          </p:cNvPr>
          <p:cNvSpPr txBox="1"/>
          <p:nvPr/>
        </p:nvSpPr>
        <p:spPr>
          <a:xfrm>
            <a:off x="10104318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6CB21C-7DE3-4B1C-B17F-8C287EA32963}"/>
              </a:ext>
            </a:extLst>
          </p:cNvPr>
          <p:cNvSpPr txBox="1"/>
          <p:nvPr/>
        </p:nvSpPr>
        <p:spPr>
          <a:xfrm>
            <a:off x="10560361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60F62A-71B2-4DCC-95D6-F7DE81721368}"/>
              </a:ext>
            </a:extLst>
          </p:cNvPr>
          <p:cNvSpPr txBox="1"/>
          <p:nvPr/>
        </p:nvSpPr>
        <p:spPr>
          <a:xfrm>
            <a:off x="11016406" y="1556792"/>
            <a:ext cx="81594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20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00A887-EFE7-48A1-A296-D4C4A6FCA4EA}"/>
              </a:ext>
            </a:extLst>
          </p:cNvPr>
          <p:cNvCxnSpPr>
            <a:cxnSpLocks/>
          </p:cNvCxnSpPr>
          <p:nvPr/>
        </p:nvCxnSpPr>
        <p:spPr>
          <a:xfrm>
            <a:off x="3457824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91F8D5-6D0D-4915-9D4D-729C167316B3}"/>
              </a:ext>
            </a:extLst>
          </p:cNvPr>
          <p:cNvCxnSpPr>
            <a:cxnSpLocks/>
          </p:cNvCxnSpPr>
          <p:nvPr/>
        </p:nvCxnSpPr>
        <p:spPr>
          <a:xfrm>
            <a:off x="3915075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C4F352-7830-4195-9935-CB42B5EAA640}"/>
              </a:ext>
            </a:extLst>
          </p:cNvPr>
          <p:cNvCxnSpPr>
            <a:cxnSpLocks/>
          </p:cNvCxnSpPr>
          <p:nvPr/>
        </p:nvCxnSpPr>
        <p:spPr>
          <a:xfrm>
            <a:off x="4372327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B55E97B-6EE6-4A2C-8D1D-1F2B24962CEB}"/>
              </a:ext>
            </a:extLst>
          </p:cNvPr>
          <p:cNvCxnSpPr>
            <a:cxnSpLocks/>
          </p:cNvCxnSpPr>
          <p:nvPr/>
        </p:nvCxnSpPr>
        <p:spPr>
          <a:xfrm>
            <a:off x="4829577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4E48B5-1382-402F-8841-4B05421BABF6}"/>
              </a:ext>
            </a:extLst>
          </p:cNvPr>
          <p:cNvCxnSpPr>
            <a:cxnSpLocks/>
          </p:cNvCxnSpPr>
          <p:nvPr/>
        </p:nvCxnSpPr>
        <p:spPr>
          <a:xfrm>
            <a:off x="10316589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56D510-9F54-4AC8-BA92-7DC9476878AC}"/>
              </a:ext>
            </a:extLst>
          </p:cNvPr>
          <p:cNvCxnSpPr>
            <a:cxnSpLocks/>
          </p:cNvCxnSpPr>
          <p:nvPr/>
        </p:nvCxnSpPr>
        <p:spPr>
          <a:xfrm>
            <a:off x="10773840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9943BE-FDB9-448F-9E50-7C776A2591AC}"/>
              </a:ext>
            </a:extLst>
          </p:cNvPr>
          <p:cNvCxnSpPr>
            <a:cxnSpLocks/>
          </p:cNvCxnSpPr>
          <p:nvPr/>
        </p:nvCxnSpPr>
        <p:spPr>
          <a:xfrm>
            <a:off x="11231091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5A6FC0-0ACB-44A5-9669-1506F61F359D}"/>
              </a:ext>
            </a:extLst>
          </p:cNvPr>
          <p:cNvCxnSpPr>
            <a:cxnSpLocks/>
          </p:cNvCxnSpPr>
          <p:nvPr/>
        </p:nvCxnSpPr>
        <p:spPr>
          <a:xfrm>
            <a:off x="11688339" y="1876705"/>
            <a:ext cx="0" cy="3962400"/>
          </a:xfrm>
          <a:prstGeom prst="line">
            <a:avLst/>
          </a:prstGeom>
          <a:ln w="25400" cmpd="sng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EE239BFB-56E5-4235-A2DF-EC339633D73A}"/>
              </a:ext>
            </a:extLst>
          </p:cNvPr>
          <p:cNvSpPr/>
          <p:nvPr/>
        </p:nvSpPr>
        <p:spPr>
          <a:xfrm>
            <a:off x="6103649" y="5983168"/>
            <a:ext cx="195363" cy="179195"/>
          </a:xfrm>
          <a:prstGeom prst="triangl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B85377-E955-4C49-B843-28704A7807DB}"/>
              </a:ext>
            </a:extLst>
          </p:cNvPr>
          <p:cNvSpPr txBox="1"/>
          <p:nvPr/>
        </p:nvSpPr>
        <p:spPr>
          <a:xfrm>
            <a:off x="5480568" y="6205077"/>
            <a:ext cx="144152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Data Analysis Completed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5BA0DAA-9011-488E-A62F-EE87FD662809}"/>
              </a:ext>
            </a:extLst>
          </p:cNvPr>
          <p:cNvSpPr/>
          <p:nvPr/>
        </p:nvSpPr>
        <p:spPr>
          <a:xfrm>
            <a:off x="11123083" y="6066682"/>
            <a:ext cx="195363" cy="179195"/>
          </a:xfrm>
          <a:prstGeom prst="triangl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6FEA17-4C12-4431-A0FC-0BA3740E33CD}"/>
              </a:ext>
            </a:extLst>
          </p:cNvPr>
          <p:cNvSpPr txBox="1"/>
          <p:nvPr/>
        </p:nvSpPr>
        <p:spPr>
          <a:xfrm>
            <a:off x="10500002" y="6237430"/>
            <a:ext cx="144152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Final Presentation Delivered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234554-9129-427D-AB06-7A785AF5CF5C}"/>
              </a:ext>
            </a:extLst>
          </p:cNvPr>
          <p:cNvSpPr txBox="1"/>
          <p:nvPr/>
        </p:nvSpPr>
        <p:spPr>
          <a:xfrm>
            <a:off x="212617" y="2147629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Define project scope &amp; objectives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1DB1D8-FF02-4A6C-8C35-51A5A0ADC1E7}"/>
              </a:ext>
            </a:extLst>
          </p:cNvPr>
          <p:cNvSpPr txBox="1"/>
          <p:nvPr/>
        </p:nvSpPr>
        <p:spPr>
          <a:xfrm>
            <a:off x="212617" y="2348880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Identify stakeholders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2C4B76-06CD-4D34-B41D-AE4A1D39492C}"/>
              </a:ext>
            </a:extLst>
          </p:cNvPr>
          <p:cNvSpPr txBox="1"/>
          <p:nvPr/>
        </p:nvSpPr>
        <p:spPr>
          <a:xfrm>
            <a:off x="212617" y="2564904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Assemble project team</a:t>
            </a:r>
            <a:endParaRPr lang="uk-UA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2" name="Rounded Rectangle 38">
            <a:extLst>
              <a:ext uri="{FF2B5EF4-FFF2-40B4-BE49-F238E27FC236}">
                <a16:creationId xmlns:a16="http://schemas.microsoft.com/office/drawing/2014/main" id="{06B75D6D-12BF-424D-9D70-F70EDF72D28F}"/>
              </a:ext>
            </a:extLst>
          </p:cNvPr>
          <p:cNvSpPr/>
          <p:nvPr/>
        </p:nvSpPr>
        <p:spPr>
          <a:xfrm>
            <a:off x="115704" y="1907543"/>
            <a:ext cx="2366249" cy="340607"/>
          </a:xfrm>
          <a:prstGeom prst="roundRect">
            <a:avLst>
              <a:gd name="adj" fmla="val 0"/>
            </a:avLst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Project Initiation</a:t>
            </a:r>
            <a:endParaRPr lang="uk-UA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724AD-6E64-4A95-8535-A85660121416}"/>
              </a:ext>
            </a:extLst>
          </p:cNvPr>
          <p:cNvSpPr txBox="1"/>
          <p:nvPr/>
        </p:nvSpPr>
        <p:spPr>
          <a:xfrm>
            <a:off x="212617" y="3140968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Develop research plan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D5B9E6-9326-4109-A6C7-087D0D017361}"/>
              </a:ext>
            </a:extLst>
          </p:cNvPr>
          <p:cNvSpPr txBox="1"/>
          <p:nvPr/>
        </p:nvSpPr>
        <p:spPr>
          <a:xfrm>
            <a:off x="212617" y="3356992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Design data collection methods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5" name="Rounded Rectangle 43">
            <a:extLst>
              <a:ext uri="{FF2B5EF4-FFF2-40B4-BE49-F238E27FC236}">
                <a16:creationId xmlns:a16="http://schemas.microsoft.com/office/drawing/2014/main" id="{15EE74B6-E7AA-4247-BD0E-221E1D1767C5}"/>
              </a:ext>
            </a:extLst>
          </p:cNvPr>
          <p:cNvSpPr/>
          <p:nvPr/>
        </p:nvSpPr>
        <p:spPr>
          <a:xfrm>
            <a:off x="115704" y="2907332"/>
            <a:ext cx="2366249" cy="340607"/>
          </a:xfrm>
          <a:prstGeom prst="roundRect">
            <a:avLst>
              <a:gd name="adj" fmla="val 0"/>
            </a:avLst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Project Planning</a:t>
            </a:r>
            <a:endParaRPr lang="uk-UA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ounded Rectangle 46">
            <a:extLst>
              <a:ext uri="{FF2B5EF4-FFF2-40B4-BE49-F238E27FC236}">
                <a16:creationId xmlns:a16="http://schemas.microsoft.com/office/drawing/2014/main" id="{7CDB2F5E-39C5-458D-BEAB-417738D36F07}"/>
              </a:ext>
            </a:extLst>
          </p:cNvPr>
          <p:cNvSpPr/>
          <p:nvPr/>
        </p:nvSpPr>
        <p:spPr>
          <a:xfrm>
            <a:off x="115704" y="3645024"/>
            <a:ext cx="2366249" cy="340607"/>
          </a:xfrm>
          <a:prstGeom prst="roundRect">
            <a:avLst>
              <a:gd name="adj" fmla="val 0"/>
            </a:avLst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Project Execution</a:t>
            </a:r>
            <a:endParaRPr lang="uk-UA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AF4109-357C-41E6-A33A-A924FD640023}"/>
              </a:ext>
            </a:extLst>
          </p:cNvPr>
          <p:cNvSpPr txBox="1"/>
          <p:nvPr/>
        </p:nvSpPr>
        <p:spPr>
          <a:xfrm>
            <a:off x="212617" y="3915444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Collect internal sales data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432B80-7B7A-4D2F-AA0E-61A723442580}"/>
              </a:ext>
            </a:extLst>
          </p:cNvPr>
          <p:cNvSpPr txBox="1"/>
          <p:nvPr/>
        </p:nvSpPr>
        <p:spPr>
          <a:xfrm>
            <a:off x="212617" y="4149080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Conduct stakeholder interviews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AA2A99-636A-4C67-A7A4-20E7C3C13E39}"/>
              </a:ext>
            </a:extLst>
          </p:cNvPr>
          <p:cNvSpPr txBox="1"/>
          <p:nvPr/>
        </p:nvSpPr>
        <p:spPr>
          <a:xfrm>
            <a:off x="212617" y="4365104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>
                <a:solidFill>
                  <a:srgbClr val="00B0F0"/>
                </a:solidFill>
              </a:rPr>
              <a:t>Analyze</a:t>
            </a:r>
            <a:r>
              <a:rPr lang="en-IN" sz="1100" dirty="0">
                <a:solidFill>
                  <a:srgbClr val="00B0F0"/>
                </a:solidFill>
              </a:rPr>
              <a:t> market trends</a:t>
            </a:r>
            <a:endParaRPr lang="uk-UA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9A6E32-CED3-4A11-A49C-09F9D3423B30}"/>
              </a:ext>
            </a:extLst>
          </p:cNvPr>
          <p:cNvSpPr txBox="1"/>
          <p:nvPr/>
        </p:nvSpPr>
        <p:spPr>
          <a:xfrm>
            <a:off x="212617" y="4607550"/>
            <a:ext cx="2286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Synthesize findings</a:t>
            </a:r>
            <a:endParaRPr lang="uk-UA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1" name="Rounded Rectangle 38">
            <a:extLst>
              <a:ext uri="{FF2B5EF4-FFF2-40B4-BE49-F238E27FC236}">
                <a16:creationId xmlns:a16="http://schemas.microsoft.com/office/drawing/2014/main" id="{53A53CD0-A5D5-46C2-8BEF-2252EC123772}"/>
              </a:ext>
            </a:extLst>
          </p:cNvPr>
          <p:cNvSpPr/>
          <p:nvPr/>
        </p:nvSpPr>
        <p:spPr>
          <a:xfrm>
            <a:off x="140411" y="1583094"/>
            <a:ext cx="2366249" cy="261610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accent6"/>
                </a:solidFill>
                <a:latin typeface="+mj-lt"/>
              </a:rPr>
              <a:t>Duration (Weeks)</a:t>
            </a:r>
            <a:endParaRPr lang="uk-UA" sz="11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2" name="Rounded Rectangle 46">
            <a:extLst>
              <a:ext uri="{FF2B5EF4-FFF2-40B4-BE49-F238E27FC236}">
                <a16:creationId xmlns:a16="http://schemas.microsoft.com/office/drawing/2014/main" id="{A71A2B6D-637E-4011-8A2A-24C23E80AB94}"/>
              </a:ext>
            </a:extLst>
          </p:cNvPr>
          <p:cNvSpPr/>
          <p:nvPr/>
        </p:nvSpPr>
        <p:spPr>
          <a:xfrm>
            <a:off x="115704" y="5367884"/>
            <a:ext cx="2366249" cy="340607"/>
          </a:xfrm>
          <a:prstGeom prst="roundRect">
            <a:avLst>
              <a:gd name="adj" fmla="val 0"/>
            </a:avLst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Project Close</a:t>
            </a:r>
            <a:endParaRPr lang="uk-UA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1FABBE-E80B-455B-97BF-A41ACFF0E3BF}"/>
              </a:ext>
            </a:extLst>
          </p:cNvPr>
          <p:cNvSpPr txBox="1"/>
          <p:nvPr/>
        </p:nvSpPr>
        <p:spPr>
          <a:xfrm>
            <a:off x="208985" y="5615662"/>
            <a:ext cx="2286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Develop and present recommendations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4" name="Rounded Rectangle 30">
            <a:extLst>
              <a:ext uri="{FF2B5EF4-FFF2-40B4-BE49-F238E27FC236}">
                <a16:creationId xmlns:a16="http://schemas.microsoft.com/office/drawing/2014/main" id="{3BC04E22-8C24-4FB9-8834-0FD15642BF47}"/>
              </a:ext>
            </a:extLst>
          </p:cNvPr>
          <p:cNvSpPr/>
          <p:nvPr/>
        </p:nvSpPr>
        <p:spPr>
          <a:xfrm>
            <a:off x="10773836" y="5478368"/>
            <a:ext cx="930365" cy="179195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0070C0"/>
              </a:gs>
              <a:gs pos="100000">
                <a:schemeClr val="accent4"/>
              </a:gs>
              <a:gs pos="0">
                <a:srgbClr val="00B0F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85" name="Rounded Rectangle 31">
            <a:extLst>
              <a:ext uri="{FF2B5EF4-FFF2-40B4-BE49-F238E27FC236}">
                <a16:creationId xmlns:a16="http://schemas.microsoft.com/office/drawing/2014/main" id="{1AFC95B7-C3E7-42CA-8D43-93047CC257B4}"/>
              </a:ext>
            </a:extLst>
          </p:cNvPr>
          <p:cNvSpPr/>
          <p:nvPr/>
        </p:nvSpPr>
        <p:spPr>
          <a:xfrm>
            <a:off x="10270215" y="5704042"/>
            <a:ext cx="943207" cy="88584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  <p:sp>
        <p:nvSpPr>
          <p:cNvPr id="101" name="Rounded Rectangle 46">
            <a:extLst>
              <a:ext uri="{FF2B5EF4-FFF2-40B4-BE49-F238E27FC236}">
                <a16:creationId xmlns:a16="http://schemas.microsoft.com/office/drawing/2014/main" id="{AA1DA133-57E0-4300-88CC-7F6EA7F823A6}"/>
              </a:ext>
            </a:extLst>
          </p:cNvPr>
          <p:cNvSpPr/>
          <p:nvPr/>
        </p:nvSpPr>
        <p:spPr>
          <a:xfrm>
            <a:off x="115704" y="4863828"/>
            <a:ext cx="2366249" cy="340607"/>
          </a:xfrm>
          <a:prstGeom prst="roundRect">
            <a:avLst>
              <a:gd name="adj" fmla="val 0"/>
            </a:avLst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Project Monitoring</a:t>
            </a:r>
            <a:endParaRPr lang="uk-UA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EC70F1-E55B-4F69-A7B7-6E50DFC79216}"/>
              </a:ext>
            </a:extLst>
          </p:cNvPr>
          <p:cNvSpPr txBox="1"/>
          <p:nvPr/>
        </p:nvSpPr>
        <p:spPr>
          <a:xfrm>
            <a:off x="208986" y="5111605"/>
            <a:ext cx="2272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</a:rPr>
              <a:t>Review progress &amp; update stakeholders</a:t>
            </a:r>
            <a:endParaRPr lang="en-US" sz="11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3" name="Rounded Rectangle 30">
            <a:extLst>
              <a:ext uri="{FF2B5EF4-FFF2-40B4-BE49-F238E27FC236}">
                <a16:creationId xmlns:a16="http://schemas.microsoft.com/office/drawing/2014/main" id="{3742AB2B-B7FE-4DAC-890E-705A3CFF7F71}"/>
              </a:ext>
            </a:extLst>
          </p:cNvPr>
          <p:cNvSpPr/>
          <p:nvPr/>
        </p:nvSpPr>
        <p:spPr>
          <a:xfrm>
            <a:off x="4824809" y="4967879"/>
            <a:ext cx="6414344" cy="179195"/>
          </a:xfrm>
          <a:prstGeom prst="roundRect">
            <a:avLst>
              <a:gd name="adj" fmla="val 0"/>
            </a:avLst>
          </a:prstGeom>
          <a:gradFill>
            <a:gsLst>
              <a:gs pos="52000">
                <a:srgbClr val="0070C0"/>
              </a:gs>
              <a:gs pos="100000">
                <a:schemeClr val="accent4"/>
              </a:gs>
              <a:gs pos="0">
                <a:srgbClr val="00B0F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200"/>
          </a:p>
        </p:txBody>
      </p:sp>
      <p:sp>
        <p:nvSpPr>
          <p:cNvPr id="104" name="Rounded Rectangle 31">
            <a:extLst>
              <a:ext uri="{FF2B5EF4-FFF2-40B4-BE49-F238E27FC236}">
                <a16:creationId xmlns:a16="http://schemas.microsoft.com/office/drawing/2014/main" id="{F0B24E70-C21D-45DE-81AC-A69B5AEC3B5B}"/>
              </a:ext>
            </a:extLst>
          </p:cNvPr>
          <p:cNvSpPr/>
          <p:nvPr/>
        </p:nvSpPr>
        <p:spPr>
          <a:xfrm>
            <a:off x="4824810" y="5239452"/>
            <a:ext cx="6406282" cy="1284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9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LL_Pres</Template>
  <TotalTime>782</TotalTime>
  <Words>253</Words>
  <Application>Microsoft Office PowerPoint</Application>
  <PresentationFormat>Widescreen</PresentationFormat>
  <Paragraphs>90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TradeGothic</vt:lpstr>
      <vt:lpstr>Linklaters HouseStyle</vt:lpstr>
      <vt:lpstr>Investigating Sales Lag and Formulating Growth Strategies for Product C8500</vt:lpstr>
      <vt:lpstr>Investigation and Recommendation Project – Low Sales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22251A0413 G.SAI SUPRITHA</cp:lastModifiedBy>
  <cp:revision>30</cp:revision>
  <dcterms:created xsi:type="dcterms:W3CDTF">2020-08-24T16:57:34Z</dcterms:created>
  <dcterms:modified xsi:type="dcterms:W3CDTF">2025-06-09T14:42:11Z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