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A9CE027-3BD9-40FC-BB41-5A5E51C3F45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91B1149-B183-4C9F-9F85-43D061A7F8F4}" type="datetimeFigureOut">
              <a:rPr lang="en-IN" smtClean="0"/>
              <a:t>22-12-2020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JOB RECOMMENDER SYSTEM: </a:t>
            </a:r>
            <a:r>
              <a:rPr lang="en-IN" dirty="0"/>
              <a:t>XYZ .</a:t>
            </a:r>
            <a:r>
              <a:rPr lang="en-IN" dirty="0" err="1"/>
              <a:t>Inc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 smtClean="0"/>
              <a:t>By </a:t>
            </a:r>
            <a:r>
              <a:rPr lang="en-IN" dirty="0" err="1" smtClean="0"/>
              <a:t>Supriti</a:t>
            </a:r>
            <a:r>
              <a:rPr lang="en-IN" dirty="0" smtClean="0"/>
              <a:t> </a:t>
            </a:r>
            <a:r>
              <a:rPr lang="en-IN" dirty="0" err="1" smtClean="0"/>
              <a:t>Daga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6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Model building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First </a:t>
            </a:r>
            <a:r>
              <a:rPr lang="en-IN" dirty="0"/>
              <a:t>we convert the </a:t>
            </a:r>
            <a:r>
              <a:rPr lang="en-IN" dirty="0" smtClean="0"/>
              <a:t>Clicks' </a:t>
            </a:r>
            <a:r>
              <a:rPr lang="en-IN" dirty="0"/>
              <a:t>data into a tabular form using a pivot table to get </a:t>
            </a:r>
            <a:r>
              <a:rPr lang="en-IN" dirty="0" smtClean="0"/>
              <a:t>‘</a:t>
            </a:r>
            <a:r>
              <a:rPr lang="en-IN" i="1" dirty="0" err="1" smtClean="0"/>
              <a:t>userId</a:t>
            </a:r>
            <a:r>
              <a:rPr lang="en-IN" i="1" dirty="0" smtClean="0"/>
              <a:t>’</a:t>
            </a:r>
            <a:r>
              <a:rPr lang="en-IN" dirty="0"/>
              <a:t> as rows and </a:t>
            </a:r>
            <a:r>
              <a:rPr lang="en-IN" dirty="0" smtClean="0"/>
              <a:t>‘</a:t>
            </a:r>
            <a:r>
              <a:rPr lang="en-IN" dirty="0" err="1" smtClean="0"/>
              <a:t>jobId</a:t>
            </a:r>
            <a:r>
              <a:rPr lang="en-IN" dirty="0" smtClean="0"/>
              <a:t>’ </a:t>
            </a:r>
            <a:r>
              <a:rPr lang="en-IN" dirty="0"/>
              <a:t>as columns. </a:t>
            </a:r>
            <a:endParaRPr lang="en-IN" dirty="0" smtClean="0"/>
          </a:p>
          <a:p>
            <a:r>
              <a:rPr lang="en-IN" dirty="0" smtClean="0"/>
              <a:t>We used </a:t>
            </a:r>
            <a:r>
              <a:rPr lang="en-IN" dirty="0"/>
              <a:t>this table to find the user-based recommendation and item-based recommendation by finding the correlation. </a:t>
            </a:r>
            <a:endParaRPr lang="en-IN" dirty="0" smtClean="0"/>
          </a:p>
          <a:p>
            <a:r>
              <a:rPr lang="en-IN" dirty="0" smtClean="0"/>
              <a:t>Next</a:t>
            </a:r>
            <a:r>
              <a:rPr lang="en-IN" dirty="0"/>
              <a:t>, we </a:t>
            </a:r>
            <a:r>
              <a:rPr lang="en-IN" dirty="0" smtClean="0"/>
              <a:t>formed </a:t>
            </a:r>
            <a:r>
              <a:rPr lang="en-IN" dirty="0"/>
              <a:t>a dummy train and a dummy test, which </a:t>
            </a:r>
            <a:r>
              <a:rPr lang="en-IN" dirty="0" smtClean="0"/>
              <a:t>is used </a:t>
            </a:r>
            <a:r>
              <a:rPr lang="en-IN" dirty="0"/>
              <a:t>during the prediction phase. </a:t>
            </a:r>
          </a:p>
        </p:txBody>
      </p:sp>
    </p:spTree>
    <p:extLst>
      <p:ext uri="{BB962C8B-B14F-4D97-AF65-F5344CB8AC3E}">
        <p14:creationId xmlns:p14="http://schemas.microsoft.com/office/powerpoint/2010/main" val="356024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dummy train contains </a:t>
            </a:r>
            <a:r>
              <a:rPr lang="en-IN" dirty="0" smtClean="0"/>
              <a:t>‘</a:t>
            </a:r>
            <a:r>
              <a:rPr lang="en-IN" i="1" dirty="0"/>
              <a:t>0</a:t>
            </a:r>
            <a:r>
              <a:rPr lang="en-IN" dirty="0" smtClean="0"/>
              <a:t>’ </a:t>
            </a:r>
            <a:r>
              <a:rPr lang="en-IN" dirty="0"/>
              <a:t>wherever the user has already </a:t>
            </a:r>
            <a:r>
              <a:rPr lang="en-IN" dirty="0" smtClean="0"/>
              <a:t>clicked. </a:t>
            </a:r>
            <a:r>
              <a:rPr lang="en-IN" dirty="0"/>
              <a:t>This is done because you do not want to recommend the </a:t>
            </a:r>
            <a:r>
              <a:rPr lang="en-IN" dirty="0" smtClean="0"/>
              <a:t>jobs </a:t>
            </a:r>
            <a:r>
              <a:rPr lang="en-IN" dirty="0"/>
              <a:t>that have already been </a:t>
            </a:r>
            <a:r>
              <a:rPr lang="en-IN" dirty="0" smtClean="0"/>
              <a:t>clicked by </a:t>
            </a:r>
            <a:r>
              <a:rPr lang="en-IN" dirty="0"/>
              <a:t>the user. Marking those values </a:t>
            </a:r>
            <a:r>
              <a:rPr lang="en-IN" dirty="0" smtClean="0"/>
              <a:t>‘</a:t>
            </a:r>
            <a:r>
              <a:rPr lang="en-IN" i="1" dirty="0" smtClean="0"/>
              <a:t>0</a:t>
            </a:r>
            <a:r>
              <a:rPr lang="en-IN" dirty="0" smtClean="0"/>
              <a:t>’ </a:t>
            </a:r>
            <a:r>
              <a:rPr lang="en-IN" dirty="0"/>
              <a:t>will retain only the </a:t>
            </a:r>
            <a:r>
              <a:rPr lang="en-IN" dirty="0" smtClean="0"/>
              <a:t>jobs that </a:t>
            </a:r>
            <a:r>
              <a:rPr lang="en-IN" dirty="0"/>
              <a:t>are not </a:t>
            </a:r>
            <a:r>
              <a:rPr lang="en-IN" dirty="0" smtClean="0"/>
              <a:t>clicked by </a:t>
            </a:r>
            <a:r>
              <a:rPr lang="en-IN" dirty="0"/>
              <a:t>the user in the </a:t>
            </a:r>
            <a:r>
              <a:rPr lang="en-IN" dirty="0" smtClean="0"/>
              <a:t>‘</a:t>
            </a:r>
            <a:r>
              <a:rPr lang="en-IN" i="1" dirty="0" smtClean="0"/>
              <a:t>job</a:t>
            </a:r>
            <a:r>
              <a:rPr lang="en-IN" dirty="0" smtClean="0"/>
              <a:t>’ </a:t>
            </a:r>
            <a:r>
              <a:rPr lang="en-IN" dirty="0"/>
              <a:t>table. </a:t>
            </a:r>
            <a:endParaRPr lang="en-IN" dirty="0" smtClean="0"/>
          </a:p>
          <a:p>
            <a:r>
              <a:rPr lang="en-IN" dirty="0" smtClean="0"/>
              <a:t>Similarly</a:t>
            </a:r>
            <a:r>
              <a:rPr lang="en-IN" dirty="0"/>
              <a:t>, we want to evaluate our model only on the </a:t>
            </a:r>
            <a:r>
              <a:rPr lang="en-IN" dirty="0" smtClean="0"/>
              <a:t>jobs clicked by </a:t>
            </a:r>
            <a:r>
              <a:rPr lang="en-IN" dirty="0"/>
              <a:t>the user. So, </a:t>
            </a:r>
            <a:r>
              <a:rPr lang="en-IN" dirty="0" smtClean="0"/>
              <a:t>‘</a:t>
            </a:r>
            <a:r>
              <a:rPr lang="en-IN" i="1" dirty="0" err="1" smtClean="0"/>
              <a:t>dummy_test</a:t>
            </a:r>
            <a:r>
              <a:rPr lang="en-IN" dirty="0" smtClean="0"/>
              <a:t>’ </a:t>
            </a:r>
            <a:r>
              <a:rPr lang="en-IN" dirty="0"/>
              <a:t>is the opposite of '</a:t>
            </a:r>
            <a:r>
              <a:rPr lang="en-IN" i="1" dirty="0" err="1"/>
              <a:t>dummy_train</a:t>
            </a:r>
            <a:r>
              <a:rPr lang="en-IN" dirty="0"/>
              <a:t>' in terms of 0's and 1's.  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0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Adjusted cosine similarity</a:t>
            </a:r>
            <a:r>
              <a:rPr lang="en-IN" dirty="0" smtClean="0"/>
              <a:t> is used for user-user similarity, as different users can have different behaviour. A user will click in the range of 1-100 clicks for the </a:t>
            </a:r>
            <a:r>
              <a:rPr lang="en-IN" dirty="0" smtClean="0"/>
              <a:t>irrelevant to the most relevant job</a:t>
            </a:r>
            <a:r>
              <a:rPr lang="en-IN" dirty="0" smtClean="0"/>
              <a:t>, whereas a different user will click in the range of 1-100 times for the same set of jobs. To bring both the users on par, the clicks are normalised using adjusted cosine similarity, we find the correlation for user-based similarity.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4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Item-based similarity is similar to user-based similarity. Here, </a:t>
            </a:r>
            <a:r>
              <a:rPr lang="en-IN" dirty="0" smtClean="0"/>
              <a:t>we </a:t>
            </a:r>
            <a:r>
              <a:rPr lang="en-IN" dirty="0"/>
              <a:t>find the correlation between different items and, based on that, </a:t>
            </a:r>
            <a:r>
              <a:rPr lang="en-IN" dirty="0" smtClean="0"/>
              <a:t>we </a:t>
            </a:r>
            <a:r>
              <a:rPr lang="en-IN" dirty="0"/>
              <a:t>recommend items to the user. </a:t>
            </a:r>
            <a:endParaRPr lang="en-IN" dirty="0" smtClean="0"/>
          </a:p>
          <a:p>
            <a:r>
              <a:rPr lang="en-IN" dirty="0" smtClean="0"/>
              <a:t>We followed </a:t>
            </a:r>
            <a:r>
              <a:rPr lang="en-IN" dirty="0"/>
              <a:t>the same procedure to evaluate the user-based as well as the item-based recommendation system. Here, </a:t>
            </a:r>
            <a:r>
              <a:rPr lang="en-IN" dirty="0" smtClean="0"/>
              <a:t>‘</a:t>
            </a:r>
            <a:r>
              <a:rPr lang="en-IN" i="1" dirty="0" smtClean="0"/>
              <a:t>dummy</a:t>
            </a:r>
            <a:r>
              <a:rPr lang="en-IN" i="1" dirty="0"/>
              <a:t>_ </a:t>
            </a:r>
            <a:r>
              <a:rPr lang="en-IN" i="1" dirty="0" smtClean="0"/>
              <a:t>test</a:t>
            </a:r>
            <a:r>
              <a:rPr lang="en-IN" dirty="0" smtClean="0"/>
              <a:t>’ </a:t>
            </a:r>
            <a:r>
              <a:rPr lang="en-IN" dirty="0"/>
              <a:t>is used to keep only the </a:t>
            </a:r>
            <a:r>
              <a:rPr lang="en-IN" dirty="0" smtClean="0"/>
              <a:t>job clicks given </a:t>
            </a:r>
            <a:r>
              <a:rPr lang="en-IN" dirty="0"/>
              <a:t>by the user. </a:t>
            </a:r>
            <a:endParaRPr lang="en-IN" dirty="0" smtClean="0"/>
          </a:p>
          <a:p>
            <a:r>
              <a:rPr lang="en-IN" dirty="0" smtClean="0"/>
              <a:t>RMSE </a:t>
            </a:r>
            <a:r>
              <a:rPr lang="en-IN" dirty="0"/>
              <a:t>is used as evaluation </a:t>
            </a:r>
            <a:r>
              <a:rPr lang="en-IN" dirty="0" smtClean="0"/>
              <a:t>metrics, due to which user based similarity model has been considered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05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Futuristic Expansion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This analysis has been done on the assumption of the more the clicks on a job, the more desirable the job is to the user.</a:t>
            </a:r>
          </a:p>
          <a:p>
            <a:pPr marL="0" indent="0">
              <a:buNone/>
            </a:pPr>
            <a:r>
              <a:rPr lang="en-IN" dirty="0" smtClean="0"/>
              <a:t>However, we can add extra steps to generate better results:</a:t>
            </a:r>
          </a:p>
          <a:p>
            <a:r>
              <a:rPr lang="en-IN" dirty="0" smtClean="0"/>
              <a:t>Take into consideration, number of views, as click through rate would give us a better understanding.</a:t>
            </a:r>
          </a:p>
          <a:p>
            <a:r>
              <a:rPr lang="en-IN" dirty="0" smtClean="0"/>
              <a:t>We can consider another status ‘applied’ to understand the conversion as well and we can avoid showing the same jobs which were already applied by the customer </a:t>
            </a:r>
          </a:p>
          <a:p>
            <a:r>
              <a:rPr lang="en-IN" dirty="0" smtClean="0"/>
              <a:t>We can also take date of posting to evaluate the </a:t>
            </a:r>
            <a:r>
              <a:rPr lang="en-IN" dirty="0" err="1" smtClean="0"/>
              <a:t>recency</a:t>
            </a:r>
            <a:r>
              <a:rPr lang="en-IN" dirty="0" smtClean="0"/>
              <a:t> of the job.</a:t>
            </a:r>
          </a:p>
          <a:p>
            <a:r>
              <a:rPr lang="en-IN" dirty="0" smtClean="0"/>
              <a:t>Region, job roles, keywords can be considered as well in the later stages.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16621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</TotalTime>
  <Words>271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JOB RECOMMENDER SYSTEM: XYZ .Inc</vt:lpstr>
      <vt:lpstr>Model building process</vt:lpstr>
      <vt:lpstr>Model building process</vt:lpstr>
      <vt:lpstr>Model building process</vt:lpstr>
      <vt:lpstr>Model building process</vt:lpstr>
      <vt:lpstr>Futuristic Expansion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RECOMMENDER SYSTEM: XYZ .Inc</dc:title>
  <dc:creator>Windows User</dc:creator>
  <cp:lastModifiedBy>Windows User</cp:lastModifiedBy>
  <cp:revision>7</cp:revision>
  <dcterms:created xsi:type="dcterms:W3CDTF">2020-12-22T19:59:38Z</dcterms:created>
  <dcterms:modified xsi:type="dcterms:W3CDTF">2020-12-22T20:24:53Z</dcterms:modified>
</cp:coreProperties>
</file>