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7" r:id="rId3"/>
    <p:sldId id="257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35255-7DDF-153F-2E26-7125589D5837}" v="3" dt="2021-10-07T23:35:45.760"/>
    <p1510:client id="{3B475745-D159-7FCA-F932-ACC40E8C5402}" v="3" dt="2021-10-07T23:46:12.333"/>
    <p1510:client id="{74926973-11BB-475D-8EFE-D37C83580B9F}" v="16" dt="2021-10-07T23:26:36.209"/>
    <p1510:client id="{8FEA8A8C-AEF9-48DA-ADA8-FABAD139FFB8}" v="823" dt="2021-10-08T00:08:59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853FCF-0962-4F27-B536-B44A38607DF4}"/>
              </a:ext>
            </a:extLst>
          </p:cNvPr>
          <p:cNvSpPr txBox="1">
            <a:spLocks/>
          </p:cNvSpPr>
          <p:nvPr/>
        </p:nvSpPr>
        <p:spPr>
          <a:xfrm>
            <a:off x="1524000" y="29728"/>
            <a:ext cx="914400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  <a:cs typeface="Calibri Light"/>
              </a:rPr>
              <a:t>Hotel Management System</a:t>
            </a:r>
            <a:endParaRPr lang="en-US" b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4E32E44-C08E-4CF0-8A9D-D24D9FC38A35}"/>
              </a:ext>
            </a:extLst>
          </p:cNvPr>
          <p:cNvSpPr txBox="1">
            <a:spLocks/>
          </p:cNvSpPr>
          <p:nvPr/>
        </p:nvSpPr>
        <p:spPr>
          <a:xfrm>
            <a:off x="1524000" y="1523783"/>
            <a:ext cx="9144000" cy="43418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b="1" dirty="0" err="1">
                <a:latin typeface="Times New Roman"/>
                <a:cs typeface="Times New Roman"/>
              </a:rPr>
              <a:t>Helina</a:t>
            </a:r>
            <a:r>
              <a:rPr lang="en-US" b="1" dirty="0">
                <a:latin typeface="Times New Roman"/>
                <a:cs typeface="Times New Roman"/>
              </a:rPr>
              <a:t> Ahmed</a:t>
            </a: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r>
              <a:rPr lang="en-US" b="1" dirty="0">
                <a:latin typeface="Times New Roman"/>
                <a:cs typeface="Times New Roman"/>
              </a:rPr>
              <a:t>Naveen Kumar </a:t>
            </a:r>
            <a:r>
              <a:rPr lang="en-US" b="1" dirty="0" err="1">
                <a:latin typeface="Times New Roman"/>
                <a:cs typeface="Times New Roman"/>
              </a:rPr>
              <a:t>Janarthanam</a:t>
            </a: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r>
              <a:rPr lang="en-US" b="1" dirty="0" err="1">
                <a:latin typeface="Times New Roman"/>
                <a:cs typeface="Times New Roman"/>
              </a:rPr>
              <a:t>Rafia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Sharmin</a:t>
            </a:r>
            <a:r>
              <a:rPr lang="en-US" b="1" dirty="0">
                <a:latin typeface="Times New Roman"/>
                <a:cs typeface="Times New Roman"/>
              </a:rPr>
              <a:t> Alice</a:t>
            </a: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Rishav Gautam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b="1" dirty="0" err="1">
                <a:latin typeface="Times New Roman"/>
                <a:cs typeface="Times New Roman"/>
              </a:rPr>
              <a:t>Supriti</a:t>
            </a:r>
            <a:r>
              <a:rPr lang="en-US" b="1" dirty="0">
                <a:latin typeface="Times New Roman"/>
                <a:cs typeface="Times New Roman"/>
              </a:rPr>
              <a:t> Ghosh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/>
                <a:cs typeface="Times New Roman"/>
              </a:rPr>
              <a:t>CSC- 785-Information Retrieval &amp; Storage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/>
                <a:cs typeface="Times New Roman"/>
              </a:rPr>
              <a:t>Department of Computer Science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/>
                <a:cs typeface="Times New Roman"/>
              </a:rPr>
              <a:t>University of South Dakota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82F0D93-17B8-4673-9ED3-CB0A82A2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88" y="6038850"/>
            <a:ext cx="22574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5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Using nested queries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0AEC1B-7863-4C03-BD35-9F8E9FB9E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8854" y="2087299"/>
            <a:ext cx="8524875" cy="3785658"/>
          </a:xfrm>
        </p:spPr>
      </p:pic>
    </p:spTree>
    <p:extLst>
      <p:ext uri="{BB962C8B-B14F-4D97-AF65-F5344CB8AC3E}">
        <p14:creationId xmlns:p14="http://schemas.microsoft.com/office/powerpoint/2010/main" val="174296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Using aggregated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B0AAE4-99EA-40D9-8432-2470457A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933938"/>
            <a:ext cx="5008033" cy="31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7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Multiple Relations in a query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52FD8561-63BD-4A40-A427-EC3794B5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33" y="1814321"/>
            <a:ext cx="8373533" cy="37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2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Updating specific columns and fields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A09C34-6335-476A-8EC4-0CB69A06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442836"/>
            <a:ext cx="9770533" cy="22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Dropping columns and rows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14838E-4CB3-41FC-B859-34C73A10C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733" y="2760647"/>
            <a:ext cx="5695950" cy="18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0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Creating users and providing different 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FC54DB-183D-42C4-9344-8C854DE54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1872535"/>
            <a:ext cx="7188200" cy="32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6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Grant Privileges (global and local) for specific users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40096B-5D06-42B0-95B0-8FDD9FD9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33" y="2446426"/>
            <a:ext cx="7219950" cy="270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4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Backup the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3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850FD2-5DAA-4108-AEE9-DF1F6AC2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2956301"/>
            <a:ext cx="9463616" cy="16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Importing the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4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2A828F6-9D91-4161-9CE8-AE7B3A38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33" y="2357496"/>
            <a:ext cx="8235950" cy="19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1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77068"/>
            <a:ext cx="11518899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4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Cardinality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6D9C40-1C29-4B81-B5DB-27BDAC52AE3F}"/>
              </a:ext>
            </a:extLst>
          </p:cNvPr>
          <p:cNvSpPr/>
          <p:nvPr/>
        </p:nvSpPr>
        <p:spPr>
          <a:xfrm>
            <a:off x="1524000" y="1200150"/>
            <a:ext cx="2257425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  <a:cs typeface="Calibri"/>
              </a:rPr>
              <a:t>Customer</a:t>
            </a:r>
            <a:endParaRPr lang="en-US" sz="2800" b="1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94F08DA8-6B7C-4F60-8DB5-0DB02A759DDE}"/>
              </a:ext>
            </a:extLst>
          </p:cNvPr>
          <p:cNvSpPr/>
          <p:nvPr/>
        </p:nvSpPr>
        <p:spPr>
          <a:xfrm>
            <a:off x="4905375" y="1046226"/>
            <a:ext cx="1800225" cy="135255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/>
                <a:cs typeface="Calibri"/>
              </a:rPr>
              <a:t>books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62D70A-9870-4223-8649-5F867A60EB21}"/>
              </a:ext>
            </a:extLst>
          </p:cNvPr>
          <p:cNvSpPr/>
          <p:nvPr/>
        </p:nvSpPr>
        <p:spPr>
          <a:xfrm>
            <a:off x="7839074" y="1200149"/>
            <a:ext cx="2257425" cy="914400"/>
          </a:xfrm>
          <a:prstGeom prst="rect">
            <a:avLst/>
          </a:prstGeom>
          <a:solidFill>
            <a:srgbClr val="D0F5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  <a:cs typeface="Calibri"/>
              </a:rPr>
              <a:t>Room</a:t>
            </a:r>
            <a:endParaRPr lang="en-US" sz="2800" b="1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E30198-650D-40E3-8BA7-A19A80F0A0A8}"/>
              </a:ext>
            </a:extLst>
          </p:cNvPr>
          <p:cNvSpPr/>
          <p:nvPr/>
        </p:nvSpPr>
        <p:spPr>
          <a:xfrm>
            <a:off x="1552574" y="2638424"/>
            <a:ext cx="2257425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  <a:cs typeface="Calibri"/>
              </a:rPr>
              <a:t>Customer</a:t>
            </a:r>
            <a:endParaRPr lang="en-US" sz="2800" b="1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329C1D72-D9A1-4385-BD51-1EBE8C7BD8D9}"/>
              </a:ext>
            </a:extLst>
          </p:cNvPr>
          <p:cNvSpPr/>
          <p:nvPr/>
        </p:nvSpPr>
        <p:spPr>
          <a:xfrm>
            <a:off x="4933949" y="2484501"/>
            <a:ext cx="1771650" cy="135255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  <a:latin typeface="Times New Roman"/>
                <a:cs typeface="Calibri"/>
              </a:rPr>
              <a:t>orders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5D885F-33C7-4A19-84A6-3CFE09A47215}"/>
              </a:ext>
            </a:extLst>
          </p:cNvPr>
          <p:cNvSpPr/>
          <p:nvPr/>
        </p:nvSpPr>
        <p:spPr>
          <a:xfrm>
            <a:off x="7839074" y="2638424"/>
            <a:ext cx="2314575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  <a:cs typeface="Calibri"/>
              </a:rPr>
              <a:t>Food</a:t>
            </a:r>
            <a:endParaRPr lang="en-US" sz="2800" b="1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B3886B-1EC2-4FF9-894B-A0222073FD3C}"/>
              </a:ext>
            </a:extLst>
          </p:cNvPr>
          <p:cNvSpPr/>
          <p:nvPr/>
        </p:nvSpPr>
        <p:spPr>
          <a:xfrm>
            <a:off x="1571624" y="4162425"/>
            <a:ext cx="2257425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  <a:cs typeface="Calibri"/>
              </a:rPr>
              <a:t>Customer</a:t>
            </a:r>
            <a:endParaRPr lang="en-US" sz="2800" b="1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47F7AE-6625-4BD5-9389-09372DA82A87}"/>
              </a:ext>
            </a:extLst>
          </p:cNvPr>
          <p:cNvSpPr/>
          <p:nvPr/>
        </p:nvSpPr>
        <p:spPr>
          <a:xfrm>
            <a:off x="7839074" y="4162424"/>
            <a:ext cx="2314575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  <a:cs typeface="Calibri"/>
              </a:rPr>
              <a:t>Services</a:t>
            </a:r>
            <a:endParaRPr lang="en-US" sz="2800" b="1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ECD40F22-66E5-4F98-9024-EF68F90CF9E4}"/>
              </a:ext>
            </a:extLst>
          </p:cNvPr>
          <p:cNvSpPr/>
          <p:nvPr/>
        </p:nvSpPr>
        <p:spPr>
          <a:xfrm>
            <a:off x="4933949" y="3941826"/>
            <a:ext cx="1771650" cy="135255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/>
                <a:cs typeface="Calibri"/>
              </a:rPr>
              <a:t>receives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6D03F5-7D72-4C29-8FA3-47861551A7B1}"/>
              </a:ext>
            </a:extLst>
          </p:cNvPr>
          <p:cNvSpPr/>
          <p:nvPr/>
        </p:nvSpPr>
        <p:spPr>
          <a:xfrm>
            <a:off x="1581149" y="5619749"/>
            <a:ext cx="2257425" cy="914400"/>
          </a:xfrm>
          <a:prstGeom prst="rect">
            <a:avLst/>
          </a:prstGeom>
          <a:solidFill>
            <a:srgbClr val="CED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  <a:cs typeface="Calibri"/>
              </a:rPr>
              <a:t>HR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CB82E-85E6-447B-877A-46D2F656E520}"/>
              </a:ext>
            </a:extLst>
          </p:cNvPr>
          <p:cNvSpPr/>
          <p:nvPr/>
        </p:nvSpPr>
        <p:spPr>
          <a:xfrm>
            <a:off x="7839074" y="5619749"/>
            <a:ext cx="2314575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  <a:cs typeface="Calibri"/>
              </a:rPr>
              <a:t>Services</a:t>
            </a:r>
            <a:endParaRPr lang="en-US" sz="2800" b="1" dirty="0">
              <a:solidFill>
                <a:schemeClr val="tx1"/>
              </a:solidFill>
              <a:latin typeface="Times New Roman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CAF83C-9A5F-4437-B6F2-5059C5830B59}"/>
              </a:ext>
            </a:extLst>
          </p:cNvPr>
          <p:cNvCxnSpPr/>
          <p:nvPr/>
        </p:nvCxnSpPr>
        <p:spPr>
          <a:xfrm>
            <a:off x="3781425" y="1714500"/>
            <a:ext cx="112395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0D42F1-9AE1-4853-8CE5-D577FB32AAA3}"/>
              </a:ext>
            </a:extLst>
          </p:cNvPr>
          <p:cNvCxnSpPr>
            <a:cxnSpLocks/>
          </p:cNvCxnSpPr>
          <p:nvPr/>
        </p:nvCxnSpPr>
        <p:spPr>
          <a:xfrm>
            <a:off x="6715124" y="1724025"/>
            <a:ext cx="112395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1D50FC-938B-4D72-8042-65AA09EDEF8E}"/>
              </a:ext>
            </a:extLst>
          </p:cNvPr>
          <p:cNvCxnSpPr>
            <a:cxnSpLocks/>
          </p:cNvCxnSpPr>
          <p:nvPr/>
        </p:nvCxnSpPr>
        <p:spPr>
          <a:xfrm>
            <a:off x="3809999" y="3152775"/>
            <a:ext cx="112395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5FBEA-646B-4CBA-B436-3CE4C7C356D3}"/>
              </a:ext>
            </a:extLst>
          </p:cNvPr>
          <p:cNvCxnSpPr>
            <a:cxnSpLocks/>
          </p:cNvCxnSpPr>
          <p:nvPr/>
        </p:nvCxnSpPr>
        <p:spPr>
          <a:xfrm>
            <a:off x="3829049" y="4619625"/>
            <a:ext cx="112395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5B7DA5-0579-4A82-9D52-B2FC61C866AB}"/>
              </a:ext>
            </a:extLst>
          </p:cNvPr>
          <p:cNvCxnSpPr>
            <a:cxnSpLocks/>
          </p:cNvCxnSpPr>
          <p:nvPr/>
        </p:nvCxnSpPr>
        <p:spPr>
          <a:xfrm>
            <a:off x="3838574" y="6076950"/>
            <a:ext cx="112395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85A856-3B8A-4435-8312-4993B6E67D4E}"/>
              </a:ext>
            </a:extLst>
          </p:cNvPr>
          <p:cNvCxnSpPr>
            <a:cxnSpLocks/>
          </p:cNvCxnSpPr>
          <p:nvPr/>
        </p:nvCxnSpPr>
        <p:spPr>
          <a:xfrm>
            <a:off x="6705599" y="3162300"/>
            <a:ext cx="112395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EF4898-14A8-4432-81FC-D224B6D96419}"/>
              </a:ext>
            </a:extLst>
          </p:cNvPr>
          <p:cNvCxnSpPr>
            <a:cxnSpLocks/>
          </p:cNvCxnSpPr>
          <p:nvPr/>
        </p:nvCxnSpPr>
        <p:spPr>
          <a:xfrm>
            <a:off x="6705599" y="4619625"/>
            <a:ext cx="112395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3FFD64-AE65-4B32-936F-4490B026224F}"/>
              </a:ext>
            </a:extLst>
          </p:cNvPr>
          <p:cNvCxnSpPr>
            <a:cxnSpLocks/>
          </p:cNvCxnSpPr>
          <p:nvPr/>
        </p:nvCxnSpPr>
        <p:spPr>
          <a:xfrm>
            <a:off x="6705599" y="6076950"/>
            <a:ext cx="112395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CE2518E-C97C-4D0A-B40C-9667452F3741}"/>
              </a:ext>
            </a:extLst>
          </p:cNvPr>
          <p:cNvSpPr/>
          <p:nvPr/>
        </p:nvSpPr>
        <p:spPr>
          <a:xfrm>
            <a:off x="4943474" y="5399150"/>
            <a:ext cx="1771650" cy="135255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/>
                <a:cs typeface="Calibri"/>
              </a:rPr>
              <a:t>provides</a:t>
            </a:r>
          </a:p>
        </p:txBody>
      </p:sp>
    </p:spTree>
    <p:extLst>
      <p:ext uri="{BB962C8B-B14F-4D97-AF65-F5344CB8AC3E}">
        <p14:creationId xmlns:p14="http://schemas.microsoft.com/office/powerpoint/2010/main" val="1892938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77068"/>
            <a:ext cx="11518899" cy="1135737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ER Diagram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BD3232D-53E2-40B1-A2F6-DB34FA81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67" y="1092416"/>
            <a:ext cx="7607397" cy="5449493"/>
          </a:xfrm>
        </p:spPr>
      </p:pic>
    </p:spTree>
    <p:extLst>
      <p:ext uri="{BB962C8B-B14F-4D97-AF65-F5344CB8AC3E}">
        <p14:creationId xmlns:p14="http://schemas.microsoft.com/office/powerpoint/2010/main" val="324959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Degrees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13" name="Graphic 7">
            <a:extLst>
              <a:ext uri="{FF2B5EF4-FFF2-40B4-BE49-F238E27FC236}">
                <a16:creationId xmlns:a16="http://schemas.microsoft.com/office/drawing/2014/main" id="{DB35E8BF-378D-4DEA-8526-3B0337AD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285" y="1800987"/>
            <a:ext cx="11125199" cy="39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9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Selecting rows and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40A5CBC-4FE7-4AF6-BF19-F447596C1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1295" y="1613958"/>
            <a:ext cx="6038826" cy="4690004"/>
          </a:xfrm>
        </p:spPr>
      </p:pic>
    </p:spTree>
    <p:extLst>
      <p:ext uri="{BB962C8B-B14F-4D97-AF65-F5344CB8AC3E}">
        <p14:creationId xmlns:p14="http://schemas.microsoft.com/office/powerpoint/2010/main" val="316531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Selecting rows and columns (continue)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57879D5-8A6A-4FF2-9A38-1B42F304E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7295" y="1765036"/>
            <a:ext cx="6357408" cy="4726516"/>
          </a:xfrm>
        </p:spPr>
      </p:pic>
    </p:spTree>
    <p:extLst>
      <p:ext uri="{BB962C8B-B14F-4D97-AF65-F5344CB8AC3E}">
        <p14:creationId xmlns:p14="http://schemas.microsoft.com/office/powerpoint/2010/main" val="169382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Applying search conditions with calculated fields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6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45E7EC-C479-4E53-A1BC-F25936337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946" y="1709209"/>
            <a:ext cx="10248108" cy="4467754"/>
          </a:xfrm>
        </p:spPr>
      </p:pic>
    </p:spTree>
    <p:extLst>
      <p:ext uri="{BB962C8B-B14F-4D97-AF65-F5344CB8AC3E}">
        <p14:creationId xmlns:p14="http://schemas.microsoft.com/office/powerpoint/2010/main" val="9277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Using pattern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433A683-0D7E-4C4F-9B75-830FD1619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612" y="1872457"/>
            <a:ext cx="7724775" cy="3760258"/>
          </a:xfrm>
        </p:spPr>
      </p:pic>
    </p:spTree>
    <p:extLst>
      <p:ext uri="{BB962C8B-B14F-4D97-AF65-F5344CB8AC3E}">
        <p14:creationId xmlns:p14="http://schemas.microsoft.com/office/powerpoint/2010/main" val="378941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81291-9034-46AB-8749-C34F3A5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Selecting tuples based on ordering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BABC-4A16-44DE-B772-DD651A1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1" y="6237178"/>
            <a:ext cx="1652001" cy="591333"/>
          </a:xfrm>
          <a:prstGeom prst="rect">
            <a:avLst/>
          </a:prstGeom>
        </p:spPr>
      </p:pic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1C8865CE-A59E-43D8-8F1C-1C7A8EB58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3362" y="1714765"/>
            <a:ext cx="6634691" cy="4086225"/>
          </a:xfrm>
        </p:spPr>
      </p:pic>
    </p:spTree>
    <p:extLst>
      <p:ext uri="{BB962C8B-B14F-4D97-AF65-F5344CB8AC3E}">
        <p14:creationId xmlns:p14="http://schemas.microsoft.com/office/powerpoint/2010/main" val="243446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114</Words>
  <Application>Microsoft Office PowerPoint</Application>
  <PresentationFormat>Widescreen</PresentationFormat>
  <Paragraphs>41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Cardinality</vt:lpstr>
      <vt:lpstr>ER Diagram</vt:lpstr>
      <vt:lpstr>Degrees</vt:lpstr>
      <vt:lpstr>Selecting rows and columns</vt:lpstr>
      <vt:lpstr>Selecting rows and columns (continue)</vt:lpstr>
      <vt:lpstr>Applying search conditions with calculated fields</vt:lpstr>
      <vt:lpstr>Using pattern search</vt:lpstr>
      <vt:lpstr>Selecting tuples based on ordering</vt:lpstr>
      <vt:lpstr>Using nested queries</vt:lpstr>
      <vt:lpstr>Using aggregated function</vt:lpstr>
      <vt:lpstr>Multiple Relations in a query</vt:lpstr>
      <vt:lpstr>Updating specific columns and fields</vt:lpstr>
      <vt:lpstr>Dropping columns and rows</vt:lpstr>
      <vt:lpstr>Creating users and providing different views</vt:lpstr>
      <vt:lpstr>Grant Privileges (global and local) for specific users</vt:lpstr>
      <vt:lpstr>Backup the Database</vt:lpstr>
      <vt:lpstr>Importing the Database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Rishav Gautam</cp:lastModifiedBy>
  <cp:revision>8</cp:revision>
  <dcterms:created xsi:type="dcterms:W3CDTF">2021-10-07T22:58:52Z</dcterms:created>
  <dcterms:modified xsi:type="dcterms:W3CDTF">2021-10-26T13:01:16Z</dcterms:modified>
</cp:coreProperties>
</file>