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80" r:id="rId6"/>
    <p:sldId id="262" r:id="rId7"/>
    <p:sldId id="274" r:id="rId8"/>
    <p:sldId id="266" r:id="rId9"/>
    <p:sldId id="268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65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41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2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8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1B34-90E9-4E6C-8B76-958D624E990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E44C1C-CFA0-497F-A6FC-7306E386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2" y="643944"/>
            <a:ext cx="9208394" cy="1764407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Identify and Recognize Person Using Iris Biometric Security System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649" y="3767497"/>
            <a:ext cx="6336166" cy="3367398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Californian FB" panose="0207040306080B030204" pitchFamily="18" charset="0"/>
              </a:rPr>
              <a:t>Supriti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Ghosh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Class Roll: 11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Exam Roll: 160011</a:t>
            </a:r>
          </a:p>
          <a:p>
            <a:pPr>
              <a:lnSpc>
                <a:spcPct val="60000"/>
              </a:lnSpc>
            </a:pPr>
            <a:r>
              <a:rPr lang="en-US" b="1" dirty="0" err="1" smtClean="0">
                <a:solidFill>
                  <a:schemeClr val="tx1"/>
                </a:solidFill>
                <a:latin typeface="Californian FB" panose="0207040306080B030204" pitchFamily="18" charset="0"/>
              </a:rPr>
              <a:t>M.Sc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1</a:t>
            </a:r>
            <a:r>
              <a:rPr lang="en-US" b="1" baseline="300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st</a:t>
            </a: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 Semester</a:t>
            </a:r>
          </a:p>
          <a:p>
            <a:pPr>
              <a:lnSpc>
                <a:spcPct val="60000"/>
              </a:lnSpc>
            </a:pPr>
            <a:r>
              <a:rPr lang="en-US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Session: 2015-16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tx1"/>
                </a:solidFill>
                <a:latin typeface="Californian FB" panose="0207040306080B030204" pitchFamily="18" charset="0"/>
              </a:rPr>
              <a:t> </a:t>
            </a:r>
          </a:p>
          <a:p>
            <a:pPr>
              <a:lnSpc>
                <a:spcPct val="60000"/>
              </a:lnSpc>
            </a:pPr>
            <a:r>
              <a:rPr lang="en-US" sz="24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Supervisor:</a:t>
            </a:r>
            <a:endParaRPr lang="en-US" sz="24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solidFill>
                  <a:schemeClr val="tx1"/>
                </a:solidFill>
                <a:latin typeface="Californian FB" panose="0207040306080B030204" pitchFamily="18" charset="0"/>
              </a:rPr>
              <a:t>Dr. Mohammad Abu </a:t>
            </a:r>
            <a:r>
              <a:rPr lang="en-US" b="1" dirty="0" err="1">
                <a:solidFill>
                  <a:schemeClr val="tx1"/>
                </a:solidFill>
                <a:latin typeface="Californian FB" panose="0207040306080B030204" pitchFamily="18" charset="0"/>
              </a:rPr>
              <a:t>Yousuf</a:t>
            </a:r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pPr>
              <a:lnSpc>
                <a:spcPct val="60000"/>
              </a:lnSpc>
            </a:pPr>
            <a:r>
              <a:rPr lang="en-US" b="1" dirty="0">
                <a:solidFill>
                  <a:schemeClr val="tx1"/>
                </a:solidFill>
                <a:latin typeface="Californian FB" panose="0207040306080B030204" pitchFamily="18" charset="0"/>
              </a:rPr>
              <a:t>Assistant Professor, IIT, JU</a:t>
            </a:r>
            <a:endParaRPr lang="en-US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75985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819" y="1397881"/>
            <a:ext cx="8596668" cy="4693826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Malathy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C., A.K.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Sadiq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Annapurani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“An Innovative Approach for Person Identification by Detection and Extraction of Optic Disc from Retina and Concha from Ear” Journal of Computer Science, Vol. 4, India.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Yong Zhu,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Tieniu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 and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Yumbog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"Biometric Personal Identification Based on Iris Patterns." Pattern Analysis and Machine Intelligence, IEEE Transactions on 33.11 (2011): 2188-2202.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Vasantrao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Sarnaik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Supriya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Chalke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Minal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Prakash, Bombe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Prakash, and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Ghadge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Anupama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Anant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"Improved HCI using face detection and speech recognition." International Journal 2, no. 3 (2014).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Richard P.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Wildes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“Iris Recognition: An Emerging Biometric Technology”, Proceedings of the IEEE, Vol. 85, No. 9, September 1999.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Available: https://facedetection.com/ [Accessed: June 10, 2016].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Available: https://en.wikipedia.org/wiki/Iris_recognition [Accessed: June 13, 2016].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Available: http://www.irisid.com/productssolutions/technology-2/irisrecognitiontechnology/ [Accessed: June 13, 2016]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Daniel Schonberg and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Darko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Kirovski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EyeCerts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Information Forensics and Security, Vol. 1, No. 2, June 2006.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2794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14" y="1326525"/>
            <a:ext cx="8596668" cy="491972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 system provides special and automatic identification of an individual based on characteristics and unique features showed by individuals.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recognition system consists of the iris acquisition system and iris authentication algorithm.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will also able to localize the pupil region and circular iris, occluding eyelashes and eyelids, and reflections.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will be measured for stored database which is scored 0% each for FRR and FAR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shown to be an accurate and reliable biometric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r>
              <a:rPr lang="en-GB" dirty="0" smtClean="0"/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0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67" y="1278703"/>
            <a:ext cx="8596668" cy="50061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a method of biometric identification and authentication that use pattern-recognition techniques based on high resolution images of the irises of an individual's eyes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to be the most accurate biometric technology available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is a thin circular diaphragm, which lies between the cornea and the lens of the human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is perforated close to its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 circular aperture known as the pupil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the iris is to control the amount of light entering through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pupil.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diameter of the iris is 12 mm, and the pupil size can vary from 10% to 80% of the iris diameter [2].</a:t>
            </a:r>
          </a:p>
        </p:txBody>
      </p:sp>
    </p:spTree>
    <p:extLst>
      <p:ext uri="{BB962C8B-B14F-4D97-AF65-F5344CB8AC3E}">
        <p14:creationId xmlns:p14="http://schemas.microsoft.com/office/powerpoint/2010/main" val="7968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0" y="1500913"/>
            <a:ext cx="8596668" cy="415291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build a learning framework for biometric security which will: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recognition by storing and learn classifier </a:t>
            </a:r>
            <a:endParaRPr lang="en-GB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track human and follow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40" y="1500913"/>
            <a:ext cx="8596668" cy="41529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Iris Recognition was first proposed by Dr. Frank Burch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1939.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first implemented in 1990 when Dr. John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Daugman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created the algorithms for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employ methods of pattern recognition and some mathematical calculations for iris recognition.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93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42579"/>
            <a:ext cx="8596668" cy="4423370"/>
          </a:xfrm>
        </p:spPr>
        <p:txBody>
          <a:bodyPr>
            <a:normAutofit/>
          </a:bodyPr>
          <a:lstStyle/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 The iris as a living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licenses and other personal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certificates, tracking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Credit-card authentication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Anti-terrorism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(e.g.:— suspect Screening at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airports)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transaction (e-commerce, banking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1772" indent="-3429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security, control of access to privileged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4396"/>
            <a:ext cx="8596668" cy="7893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183" y="386367"/>
            <a:ext cx="8596668" cy="5203063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533400" y="867639"/>
            <a:ext cx="16764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مستطيل 9"/>
          <p:cNvSpPr/>
          <p:nvPr/>
        </p:nvSpPr>
        <p:spPr>
          <a:xfrm>
            <a:off x="3733800" y="811368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سهم للأسفل 10"/>
          <p:cNvSpPr/>
          <p:nvPr/>
        </p:nvSpPr>
        <p:spPr>
          <a:xfrm rot="16200000">
            <a:off x="5981700" y="620868"/>
            <a:ext cx="533400" cy="1219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7" name="سهم للأسفل 11"/>
          <p:cNvSpPr/>
          <p:nvPr/>
        </p:nvSpPr>
        <p:spPr>
          <a:xfrm rot="16200000">
            <a:off x="2705100" y="620868"/>
            <a:ext cx="533400" cy="1219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8" name="مستطيل 12"/>
          <p:cNvSpPr/>
          <p:nvPr/>
        </p:nvSpPr>
        <p:spPr>
          <a:xfrm>
            <a:off x="6934200" y="811368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مستطيل 13"/>
          <p:cNvSpPr/>
          <p:nvPr/>
        </p:nvSpPr>
        <p:spPr>
          <a:xfrm>
            <a:off x="6940528" y="4039074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مستطيل 14"/>
          <p:cNvSpPr/>
          <p:nvPr/>
        </p:nvSpPr>
        <p:spPr>
          <a:xfrm>
            <a:off x="6942269" y="2399900"/>
            <a:ext cx="1752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سهم للأسفل 16"/>
          <p:cNvSpPr/>
          <p:nvPr/>
        </p:nvSpPr>
        <p:spPr>
          <a:xfrm rot="5400000">
            <a:off x="5981700" y="3936102"/>
            <a:ext cx="533400" cy="1219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12" name="سهم للأسفل 17"/>
          <p:cNvSpPr/>
          <p:nvPr/>
        </p:nvSpPr>
        <p:spPr>
          <a:xfrm rot="5400000">
            <a:off x="3038511" y="4126602"/>
            <a:ext cx="533400" cy="8382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13" name="مخطط انسيابي: قرص ممغنط 18"/>
          <p:cNvSpPr/>
          <p:nvPr/>
        </p:nvSpPr>
        <p:spPr>
          <a:xfrm>
            <a:off x="3810000" y="5533647"/>
            <a:ext cx="17526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14" name="سهم للأسفل 19"/>
          <p:cNvSpPr/>
          <p:nvPr/>
        </p:nvSpPr>
        <p:spPr>
          <a:xfrm rot="10800000">
            <a:off x="4435283" y="5127698"/>
            <a:ext cx="533400" cy="3429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15" name="مربع نص 20"/>
          <p:cNvSpPr txBox="1">
            <a:spLocks noChangeArrowheads="1"/>
          </p:cNvSpPr>
          <p:nvPr/>
        </p:nvSpPr>
        <p:spPr bwMode="auto">
          <a:xfrm>
            <a:off x="662725" y="963767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Corbel" panose="020B0503020204020204" pitchFamily="34" charset="0"/>
              </a:rPr>
              <a:t>Image Acquisition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مربع نص 22"/>
          <p:cNvSpPr txBox="1">
            <a:spLocks noChangeArrowheads="1"/>
          </p:cNvSpPr>
          <p:nvPr/>
        </p:nvSpPr>
        <p:spPr bwMode="auto">
          <a:xfrm>
            <a:off x="3886200" y="811368"/>
            <a:ext cx="167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Corbel" panose="020B0503020204020204" pitchFamily="34" charset="0"/>
              </a:rPr>
              <a:t>Iris Segmentation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endParaRPr lang="ar-JO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مربع نص 23"/>
          <p:cNvSpPr txBox="1">
            <a:spLocks noChangeArrowheads="1"/>
          </p:cNvSpPr>
          <p:nvPr/>
        </p:nvSpPr>
        <p:spPr bwMode="auto">
          <a:xfrm>
            <a:off x="7010400" y="1039968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Transformation</a:t>
            </a:r>
            <a:endParaRPr lang="ar-JO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مربع نص 25"/>
          <p:cNvSpPr txBox="1">
            <a:spLocks noChangeArrowheads="1"/>
          </p:cNvSpPr>
          <p:nvPr/>
        </p:nvSpPr>
        <p:spPr bwMode="auto">
          <a:xfrm>
            <a:off x="7086600" y="2417897"/>
            <a:ext cx="152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Principal Component Analysis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مربع نص 26"/>
          <p:cNvSpPr txBox="1">
            <a:spLocks noChangeArrowheads="1"/>
          </p:cNvSpPr>
          <p:nvPr/>
        </p:nvSpPr>
        <p:spPr bwMode="auto">
          <a:xfrm>
            <a:off x="7021274" y="4284302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 smtClean="0">
                <a:latin typeface="Corbel" panose="020B0503020204020204" pitchFamily="34" charset="0"/>
              </a:rPr>
              <a:t>Steganography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مربع نص 27"/>
          <p:cNvSpPr txBox="1">
            <a:spLocks noChangeArrowheads="1"/>
          </p:cNvSpPr>
          <p:nvPr/>
        </p:nvSpPr>
        <p:spPr bwMode="auto">
          <a:xfrm>
            <a:off x="3711383" y="5903919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Corbel" panose="020B0503020204020204" pitchFamily="34" charset="0"/>
              </a:rPr>
              <a:t>Iris Templates Database</a:t>
            </a:r>
            <a:endParaRPr lang="ar-JO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مربع نص 28"/>
          <p:cNvSpPr txBox="1">
            <a:spLocks noChangeArrowheads="1"/>
          </p:cNvSpPr>
          <p:nvPr/>
        </p:nvSpPr>
        <p:spPr bwMode="auto">
          <a:xfrm>
            <a:off x="2362200" y="1649568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latin typeface="Corbel" panose="020B0503020204020204" pitchFamily="34" charset="0"/>
              </a:rPr>
              <a:t>Eye Image</a:t>
            </a:r>
            <a:endParaRPr lang="ar-JO" b="1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ربع نص 29"/>
          <p:cNvSpPr txBox="1">
            <a:spLocks noChangeArrowheads="1"/>
          </p:cNvSpPr>
          <p:nvPr/>
        </p:nvSpPr>
        <p:spPr bwMode="auto">
          <a:xfrm>
            <a:off x="5562600" y="164956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>
                <a:latin typeface="Corbel" panose="020B0503020204020204" pitchFamily="34" charset="0"/>
              </a:rPr>
              <a:t>Iris  Region </a:t>
            </a:r>
            <a:endParaRPr lang="ar-JO" b="1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سهم للأسفل 32"/>
          <p:cNvSpPr/>
          <p:nvPr/>
        </p:nvSpPr>
        <p:spPr>
          <a:xfrm>
            <a:off x="7543800" y="1801968"/>
            <a:ext cx="533400" cy="49083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25" name="مربع نص 34"/>
          <p:cNvSpPr txBox="1">
            <a:spLocks noChangeArrowheads="1"/>
          </p:cNvSpPr>
          <p:nvPr/>
        </p:nvSpPr>
        <p:spPr bwMode="auto">
          <a:xfrm>
            <a:off x="5692583" y="492132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latin typeface="Corbel" panose="020B0503020204020204" pitchFamily="34" charset="0"/>
              </a:rPr>
              <a:t>Iris Template </a:t>
            </a:r>
            <a:endParaRPr lang="ar-JO" b="1" dirty="0"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مربع نص 37"/>
          <p:cNvSpPr txBox="1">
            <a:spLocks noChangeArrowheads="1"/>
          </p:cNvSpPr>
          <p:nvPr/>
        </p:nvSpPr>
        <p:spPr bwMode="auto">
          <a:xfrm>
            <a:off x="609600" y="3325968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Identify </a:t>
            </a:r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or Reject Subject </a:t>
            </a:r>
            <a:endParaRPr lang="ar-JO" b="1" dirty="0">
              <a:solidFill>
                <a:schemeClr val="bg1"/>
              </a:solidFill>
              <a:latin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مخطط انسيابي: محطة طرفية 36"/>
          <p:cNvSpPr/>
          <p:nvPr/>
        </p:nvSpPr>
        <p:spPr>
          <a:xfrm>
            <a:off x="193887" y="4031559"/>
            <a:ext cx="2590800" cy="99060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Identify or Reject subject</a:t>
            </a:r>
            <a:endParaRPr lang="ar-JO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سهم للأسفل 32"/>
          <p:cNvSpPr/>
          <p:nvPr/>
        </p:nvSpPr>
        <p:spPr>
          <a:xfrm>
            <a:off x="7609338" y="3444733"/>
            <a:ext cx="533400" cy="49083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ar-JO"/>
          </a:p>
        </p:txBody>
      </p:sp>
      <p:sp>
        <p:nvSpPr>
          <p:cNvPr id="34" name="Rectangle 33"/>
          <p:cNvSpPr/>
          <p:nvPr/>
        </p:nvSpPr>
        <p:spPr>
          <a:xfrm>
            <a:off x="3805056" y="4039074"/>
            <a:ext cx="1751215" cy="9143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Corbel" panose="020B0503020204020204" pitchFamily="34" charset="0"/>
              </a:rPr>
              <a:t>Classifier</a:t>
            </a:r>
            <a:endParaRPr lang="en-GB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"/>
            <a:ext cx="8596668" cy="7764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938" y="1193241"/>
            <a:ext cx="8596668" cy="1450637"/>
          </a:xfrm>
        </p:spPr>
        <p:txBody>
          <a:bodyPr>
            <a:no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76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2" y="1193241"/>
            <a:ext cx="90868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506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90" y="1771368"/>
            <a:ext cx="8596668" cy="3534727"/>
          </a:xfrm>
        </p:spPr>
        <p:txBody>
          <a:bodyPr>
            <a:normAutofit/>
          </a:bodyPr>
          <a:lstStyle/>
          <a:p>
            <a:pPr marL="461772" indent="-342900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with user’s height ,illumination , Image quality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772" indent="-342900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to be still, difficult to scan if not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co-operated</a:t>
            </a:r>
          </a:p>
          <a:p>
            <a:pPr marL="461772" indent="-342900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fake Iris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</a:t>
            </a:r>
          </a:p>
          <a:p>
            <a:pPr marL="461772" indent="-342900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consumption causes deformation in Iris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  <a:p>
            <a:pPr marL="461772" indent="-342900"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1452</TotalTime>
  <Words>686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Californian FB</vt:lpstr>
      <vt:lpstr>Corbel</vt:lpstr>
      <vt:lpstr>Tahoma</vt:lpstr>
      <vt:lpstr>Times New Roman</vt:lpstr>
      <vt:lpstr>Trebuchet MS</vt:lpstr>
      <vt:lpstr>Wingdings</vt:lpstr>
      <vt:lpstr>Wingdings 3</vt:lpstr>
      <vt:lpstr>Facet</vt:lpstr>
      <vt:lpstr>Identify and Recognize Person Using Iris Biometric Security System</vt:lpstr>
      <vt:lpstr>Abstract:</vt:lpstr>
      <vt:lpstr>Introduction:</vt:lpstr>
      <vt:lpstr>Objective:</vt:lpstr>
      <vt:lpstr>Background:</vt:lpstr>
      <vt:lpstr>Purpose:</vt:lpstr>
      <vt:lpstr>Methodology:</vt:lpstr>
      <vt:lpstr>Hypothesis:</vt:lpstr>
      <vt:lpstr>  Limitations:</vt:lpstr>
      <vt:lpstr>Reference: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Method of Image Restoration from Motion Blurred Image in Different Directions</dc:title>
  <dc:creator>supriti.ghosh</dc:creator>
  <cp:lastModifiedBy>supriti_ghosh</cp:lastModifiedBy>
  <cp:revision>76</cp:revision>
  <dcterms:created xsi:type="dcterms:W3CDTF">2015-07-27T17:00:38Z</dcterms:created>
  <dcterms:modified xsi:type="dcterms:W3CDTF">2016-12-10T05:23:21Z</dcterms:modified>
</cp:coreProperties>
</file>