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95" r:id="rId3"/>
    <p:sldId id="258" r:id="rId4"/>
    <p:sldId id="261" r:id="rId5"/>
    <p:sldId id="280" r:id="rId6"/>
    <p:sldId id="262" r:id="rId7"/>
    <p:sldId id="274" r:id="rId8"/>
    <p:sldId id="290" r:id="rId9"/>
    <p:sldId id="291" r:id="rId10"/>
    <p:sldId id="292" r:id="rId11"/>
    <p:sldId id="266" r:id="rId12"/>
    <p:sldId id="281" r:id="rId13"/>
    <p:sldId id="282" r:id="rId14"/>
    <p:sldId id="285" r:id="rId15"/>
    <p:sldId id="284" r:id="rId16"/>
    <p:sldId id="283" r:id="rId17"/>
    <p:sldId id="286" r:id="rId18"/>
    <p:sldId id="287" r:id="rId19"/>
    <p:sldId id="288" r:id="rId20"/>
    <p:sldId id="293" r:id="rId21"/>
    <p:sldId id="278" r:id="rId22"/>
    <p:sldId id="294" r:id="rId23"/>
    <p:sldId id="28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1B34-90E9-4E6C-8B76-958D624E9909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44C1C-CFA0-497F-A6FC-7306E3860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07649"/>
      </p:ext>
    </p:extLst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1B34-90E9-4E6C-8B76-958D624E9909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44C1C-CFA0-497F-A6FC-7306E3860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19825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1B34-90E9-4E6C-8B76-958D624E9909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44C1C-CFA0-497F-A6FC-7306E3860F1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0656296"/>
      </p:ext>
    </p:extLst>
  </p:cSld>
  <p:clrMapOvr>
    <a:masterClrMapping/>
  </p:clrMapOvr>
  <p:transition spd="slow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1B34-90E9-4E6C-8B76-958D624E9909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44C1C-CFA0-497F-A6FC-7306E3860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61481"/>
      </p:ext>
    </p:extLst>
  </p:cSld>
  <p:clrMapOvr>
    <a:masterClrMapping/>
  </p:clrMapOvr>
  <p:transition spd="slow">
    <p:randomBar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1B34-90E9-4E6C-8B76-958D624E9909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44C1C-CFA0-497F-A6FC-7306E3860F1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0412450"/>
      </p:ext>
    </p:extLst>
  </p:cSld>
  <p:clrMapOvr>
    <a:masterClrMapping/>
  </p:clrMapOvr>
  <p:transition spd="slow">
    <p:randomBar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1B34-90E9-4E6C-8B76-958D624E9909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44C1C-CFA0-497F-A6FC-7306E3860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96842"/>
      </p:ext>
    </p:extLst>
  </p:cSld>
  <p:clrMapOvr>
    <a:masterClrMapping/>
  </p:clrMapOvr>
  <p:transition spd="slow">
    <p:randomBar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1B34-90E9-4E6C-8B76-958D624E9909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44C1C-CFA0-497F-A6FC-7306E3860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225030"/>
      </p:ext>
    </p:extLst>
  </p:cSld>
  <p:clrMapOvr>
    <a:masterClrMapping/>
  </p:clrMapOvr>
  <p:transition spd="slow">
    <p:randomBar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1B34-90E9-4E6C-8B76-958D624E9909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44C1C-CFA0-497F-A6FC-7306E3860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5152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1B34-90E9-4E6C-8B76-958D624E9909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44C1C-CFA0-497F-A6FC-7306E3860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34841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1B34-90E9-4E6C-8B76-958D624E9909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44C1C-CFA0-497F-A6FC-7306E3860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97490"/>
      </p:ext>
    </p:extLst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1B34-90E9-4E6C-8B76-958D624E9909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44C1C-CFA0-497F-A6FC-7306E3860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36420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1B34-90E9-4E6C-8B76-958D624E9909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44C1C-CFA0-497F-A6FC-7306E3860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24518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1B34-90E9-4E6C-8B76-958D624E9909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44C1C-CFA0-497F-A6FC-7306E3860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298140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1B34-90E9-4E6C-8B76-958D624E9909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44C1C-CFA0-497F-A6FC-7306E3860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076823"/>
      </p:ext>
    </p:extLst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1B34-90E9-4E6C-8B76-958D624E9909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44C1C-CFA0-497F-A6FC-7306E3860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80649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1B34-90E9-4E6C-8B76-958D624E9909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44C1C-CFA0-497F-A6FC-7306E3860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36987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D1B34-90E9-4E6C-8B76-958D624E9909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AE44C1C-CFA0-497F-A6FC-7306E3860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16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ransition spd="slow">
    <p:randomBar dir="vert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912" y="643944"/>
            <a:ext cx="9208394" cy="1764407"/>
          </a:xfrm>
        </p:spPr>
        <p:txBody>
          <a:bodyPr/>
          <a:lstStyle/>
          <a:p>
            <a:pPr algn="ctr"/>
            <a:r>
              <a:rPr lang="en-US" sz="4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fornian FB" panose="0207040306080B030204" pitchFamily="18" charset="0"/>
                <a:cs typeface="Times New Roman" panose="02020603050405020304" pitchFamily="18" charset="0"/>
              </a:rPr>
              <a:t>Identify and </a:t>
            </a:r>
            <a:r>
              <a:rPr lang="en-US" sz="44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fornian FB" panose="0207040306080B030204" pitchFamily="18" charset="0"/>
                <a:cs typeface="Times New Roman" panose="02020603050405020304" pitchFamily="18" charset="0"/>
              </a:rPr>
              <a:t>Recognize Person </a:t>
            </a:r>
            <a:r>
              <a:rPr lang="en-US" sz="4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fornian FB" panose="0207040306080B030204" pitchFamily="18" charset="0"/>
                <a:cs typeface="Times New Roman" panose="02020603050405020304" pitchFamily="18" charset="0"/>
              </a:rPr>
              <a:t>Using Iris Biometric Security System</a:t>
            </a:r>
            <a:endParaRPr lang="en-US" sz="4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fornian FB" panose="0207040306080B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89649" y="3767497"/>
            <a:ext cx="6336166" cy="3367398"/>
          </a:xfrm>
        </p:spPr>
        <p:txBody>
          <a:bodyPr>
            <a:normAutofit/>
          </a:bodyPr>
          <a:lstStyle/>
          <a:p>
            <a:pPr>
              <a:lnSpc>
                <a:spcPct val="60000"/>
              </a:lnSpc>
            </a:pPr>
            <a:r>
              <a:rPr lang="en-US" b="1" dirty="0" err="1" smtClean="0">
                <a:solidFill>
                  <a:schemeClr val="tx1"/>
                </a:solidFill>
                <a:latin typeface="Californian FB" panose="0207040306080B030204" pitchFamily="18" charset="0"/>
              </a:rPr>
              <a:t>Supriti</a:t>
            </a:r>
            <a:r>
              <a:rPr lang="en-US" b="1" dirty="0" smtClean="0">
                <a:solidFill>
                  <a:schemeClr val="tx1"/>
                </a:solidFill>
                <a:latin typeface="Californian FB" panose="0207040306080B030204" pitchFamily="18" charset="0"/>
              </a:rPr>
              <a:t> Ghosh</a:t>
            </a:r>
          </a:p>
          <a:p>
            <a:pPr>
              <a:lnSpc>
                <a:spcPct val="60000"/>
              </a:lnSpc>
            </a:pPr>
            <a:r>
              <a:rPr lang="en-US" b="1" dirty="0" smtClean="0">
                <a:solidFill>
                  <a:schemeClr val="tx1"/>
                </a:solidFill>
                <a:latin typeface="Californian FB" panose="0207040306080B030204" pitchFamily="18" charset="0"/>
              </a:rPr>
              <a:t>Class Roll: 11</a:t>
            </a:r>
          </a:p>
          <a:p>
            <a:pPr>
              <a:lnSpc>
                <a:spcPct val="60000"/>
              </a:lnSpc>
            </a:pPr>
            <a:r>
              <a:rPr lang="en-US" b="1" dirty="0" smtClean="0">
                <a:solidFill>
                  <a:schemeClr val="tx1"/>
                </a:solidFill>
                <a:latin typeface="Californian FB" panose="0207040306080B030204" pitchFamily="18" charset="0"/>
              </a:rPr>
              <a:t>Exam Roll: 160011</a:t>
            </a:r>
          </a:p>
          <a:p>
            <a:pPr>
              <a:lnSpc>
                <a:spcPct val="60000"/>
              </a:lnSpc>
            </a:pPr>
            <a:r>
              <a:rPr lang="en-US" b="1" dirty="0" err="1" smtClean="0">
                <a:solidFill>
                  <a:schemeClr val="tx1"/>
                </a:solidFill>
                <a:latin typeface="Californian FB" panose="0207040306080B030204" pitchFamily="18" charset="0"/>
              </a:rPr>
              <a:t>M.Sc</a:t>
            </a:r>
            <a:r>
              <a:rPr lang="en-US" b="1" dirty="0" smtClean="0">
                <a:solidFill>
                  <a:schemeClr val="tx1"/>
                </a:solidFill>
                <a:latin typeface="Californian FB" panose="0207040306080B030204" pitchFamily="18" charset="0"/>
              </a:rPr>
              <a:t> 2</a:t>
            </a:r>
            <a:r>
              <a:rPr lang="en-US" b="1" baseline="30000" dirty="0" smtClean="0">
                <a:solidFill>
                  <a:schemeClr val="tx1"/>
                </a:solidFill>
                <a:latin typeface="Californian FB" panose="0207040306080B030204" pitchFamily="18" charset="0"/>
              </a:rPr>
              <a:t>nd</a:t>
            </a:r>
            <a:r>
              <a:rPr lang="en-US" b="1" dirty="0" smtClean="0">
                <a:solidFill>
                  <a:schemeClr val="tx1"/>
                </a:solidFill>
                <a:latin typeface="Californian FB" panose="0207040306080B030204" pitchFamily="18" charset="0"/>
              </a:rPr>
              <a:t> Semester</a:t>
            </a:r>
          </a:p>
          <a:p>
            <a:pPr>
              <a:lnSpc>
                <a:spcPct val="60000"/>
              </a:lnSpc>
            </a:pPr>
            <a:r>
              <a:rPr lang="en-US" b="1" dirty="0" smtClean="0">
                <a:solidFill>
                  <a:schemeClr val="tx1"/>
                </a:solidFill>
                <a:latin typeface="Californian FB" panose="0207040306080B030204" pitchFamily="18" charset="0"/>
              </a:rPr>
              <a:t>Session: 2015-16</a:t>
            </a:r>
          </a:p>
          <a:p>
            <a:pPr>
              <a:lnSpc>
                <a:spcPct val="60000"/>
              </a:lnSpc>
            </a:pPr>
            <a:r>
              <a:rPr lang="en-US" dirty="0">
                <a:solidFill>
                  <a:schemeClr val="tx1"/>
                </a:solidFill>
                <a:latin typeface="Californian FB" panose="0207040306080B030204" pitchFamily="18" charset="0"/>
              </a:rPr>
              <a:t> </a:t>
            </a:r>
          </a:p>
          <a:p>
            <a:pPr>
              <a:lnSpc>
                <a:spcPct val="60000"/>
              </a:lnSpc>
            </a:pPr>
            <a:r>
              <a:rPr lang="en-US" sz="2400" b="1" dirty="0">
                <a:solidFill>
                  <a:schemeClr val="tx1"/>
                </a:solidFill>
                <a:latin typeface="Californian FB" panose="0207040306080B030204" pitchFamily="18" charset="0"/>
              </a:rPr>
              <a:t>Supervisor:</a:t>
            </a:r>
            <a:endParaRPr lang="en-US" sz="2400" dirty="0">
              <a:solidFill>
                <a:schemeClr val="tx1"/>
              </a:solidFill>
              <a:latin typeface="Californian FB" panose="0207040306080B030204" pitchFamily="18" charset="0"/>
            </a:endParaRPr>
          </a:p>
          <a:p>
            <a:pPr>
              <a:lnSpc>
                <a:spcPct val="60000"/>
              </a:lnSpc>
            </a:pPr>
            <a:r>
              <a:rPr lang="en-US" b="1" dirty="0">
                <a:solidFill>
                  <a:schemeClr val="tx1"/>
                </a:solidFill>
                <a:latin typeface="Californian FB" panose="0207040306080B030204" pitchFamily="18" charset="0"/>
              </a:rPr>
              <a:t>Dr. Mohammad Abu </a:t>
            </a:r>
            <a:r>
              <a:rPr lang="en-US" b="1" dirty="0" err="1">
                <a:solidFill>
                  <a:schemeClr val="tx1"/>
                </a:solidFill>
                <a:latin typeface="Californian FB" panose="0207040306080B030204" pitchFamily="18" charset="0"/>
              </a:rPr>
              <a:t>Yousuf</a:t>
            </a:r>
            <a:endParaRPr lang="en-US" dirty="0">
              <a:solidFill>
                <a:schemeClr val="tx1"/>
              </a:solidFill>
              <a:latin typeface="Californian FB" panose="0207040306080B030204" pitchFamily="18" charset="0"/>
            </a:endParaRPr>
          </a:p>
          <a:p>
            <a:pPr>
              <a:lnSpc>
                <a:spcPct val="60000"/>
              </a:lnSpc>
            </a:pPr>
            <a:r>
              <a:rPr lang="en-US" b="1" dirty="0" smtClean="0">
                <a:solidFill>
                  <a:schemeClr val="tx1"/>
                </a:solidFill>
                <a:latin typeface="Californian FB" panose="0207040306080B030204" pitchFamily="18" charset="0"/>
              </a:rPr>
              <a:t>Associate </a:t>
            </a:r>
            <a:r>
              <a:rPr lang="en-US" b="1" dirty="0">
                <a:solidFill>
                  <a:schemeClr val="tx1"/>
                </a:solidFill>
                <a:latin typeface="Californian FB" panose="0207040306080B030204" pitchFamily="18" charset="0"/>
              </a:rPr>
              <a:t>Professor, IIT, JU</a:t>
            </a:r>
            <a:endParaRPr lang="en-US" dirty="0">
              <a:solidFill>
                <a:schemeClr val="tx1"/>
              </a:solidFill>
              <a:latin typeface="Californian FB" panose="0207040306080B030204" pitchFamily="18" charset="0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33472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8596668" cy="7893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and Verification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12940" y="1500913"/>
            <a:ext cx="9620272" cy="41529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and verification methods are two main goals of every security system founded on the requirements of the environmental.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checks if the user data that was entered is accurate or not.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Verification is a one-to-one exploration but identification is a one-to-many assessment.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7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38"/>
            <a:ext cx="8596668" cy="776429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 Result: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938" y="1193241"/>
            <a:ext cx="8596668" cy="1450637"/>
          </a:xfrm>
        </p:spPr>
        <p:txBody>
          <a:bodyPr>
            <a:noAutofit/>
          </a:bodyPr>
          <a:lstStyle/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3476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22" y="1193241"/>
            <a:ext cx="902970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93371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74697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 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(continue..):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56" y="1167550"/>
            <a:ext cx="903922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68067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74697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 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(continue..):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44" y="1187137"/>
            <a:ext cx="901065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63836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74697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 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(continue..):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69" y="1137030"/>
            <a:ext cx="899160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92866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74697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 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(continue..):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56" y="1330213"/>
            <a:ext cx="896302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13989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74697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 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(continue..):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1" y="1187137"/>
            <a:ext cx="898207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30804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74697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 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(continue..):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69" y="1359124"/>
            <a:ext cx="89916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01422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74697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 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(continue..):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81" y="1199278"/>
            <a:ext cx="886777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68001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75067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Discussion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5308" y="1275910"/>
            <a:ext cx="9196916" cy="4874131"/>
          </a:xfrm>
        </p:spPr>
        <p:txBody>
          <a:bodyPr>
            <a:noAutofit/>
          </a:bodyPr>
          <a:lstStyle/>
          <a:p>
            <a:pPr marL="461772" indent="-342900" algn="just">
              <a:spcBef>
                <a:spcPts val="0"/>
              </a:spcBef>
              <a:buClr>
                <a:schemeClr val="accent3"/>
              </a:buClr>
              <a:buFont typeface="Wingdings" panose="05000000000000000000" pitchFamily="2" charset="2"/>
              <a:buChar char="Ø"/>
              <a:defRPr/>
            </a:pP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exertion is to enhance the algorithm for efficient person identification for each additional area of applications by cumulative FRR more than 0.33% as the eye procedure consequences with FRR 0.32% and FAR 0.001%.</a:t>
            </a:r>
          </a:p>
          <a:p>
            <a:pPr marL="461772" indent="-342900" algn="just">
              <a:spcBef>
                <a:spcPts val="0"/>
              </a:spcBef>
              <a:buClr>
                <a:schemeClr val="accent3"/>
              </a:buClr>
              <a:buFont typeface="Wingdings" panose="05000000000000000000" pitchFamily="2" charset="2"/>
              <a:buChar char="Ø"/>
              <a:defRPr/>
            </a:pPr>
            <a:endParaRPr lang="en-US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1772" indent="-342900" algn="just">
              <a:spcBef>
                <a:spcPts val="0"/>
              </a:spcBef>
              <a:buClr>
                <a:schemeClr val="accent3"/>
              </a:buClr>
              <a:buFont typeface="Wingdings" panose="05000000000000000000" pitchFamily="2" charset="2"/>
              <a:buChar char="Ø"/>
              <a:defRPr/>
            </a:pPr>
            <a:endParaRPr lang="en-US" sz="2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8872" algn="just">
              <a:spcBef>
                <a:spcPts val="0"/>
              </a:spcBef>
              <a:buClr>
                <a:schemeClr val="accent3"/>
              </a:buClr>
              <a:defRPr/>
            </a:pPr>
            <a:endParaRPr lang="en-US" sz="2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1772" indent="-342900" algn="just">
              <a:spcBef>
                <a:spcPts val="0"/>
              </a:spcBef>
              <a:buClr>
                <a:schemeClr val="accent3"/>
              </a:buClr>
              <a:buFont typeface="Wingdings" panose="05000000000000000000" pitchFamily="2" charset="2"/>
              <a:buChar char="Ø"/>
              <a:defRPr/>
            </a:pP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Wavelets iris recognition procedure is appropriate for dependable, reckless and protected person identification.</a:t>
            </a:r>
          </a:p>
          <a:p>
            <a:pPr marL="118872" algn="just">
              <a:spcBef>
                <a:spcPts val="0"/>
              </a:spcBef>
              <a:buClr>
                <a:schemeClr val="accent3"/>
              </a:buClr>
              <a:defRPr/>
            </a:pP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644281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827944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909414" y="969892"/>
            <a:ext cx="10282586" cy="52377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Ø"/>
            </a:pPr>
            <a:r>
              <a:rPr lang="en-GB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 Matching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and Verification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 Result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Discussion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</a:t>
            </a:r>
          </a:p>
        </p:txBody>
      </p:sp>
    </p:spTree>
    <p:extLst>
      <p:ext uri="{BB962C8B-B14F-4D97-AF65-F5344CB8AC3E}">
        <p14:creationId xmlns:p14="http://schemas.microsoft.com/office/powerpoint/2010/main" val="226305391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1425388"/>
            <a:ext cx="9340724" cy="3357342"/>
          </a:xfrm>
        </p:spPr>
        <p:txBody>
          <a:bodyPr>
            <a:no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Wavelet, Gabor filter and the assortment of hamming distance for </a:t>
            </a:r>
            <a:r>
              <a:rPr 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Haar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wavelet is a smaller amount i.e., 0.2866 to 0.511111, for robust and fast equivalent for healthcare procedure for persistent identification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Wingdings" pitchFamily="2" charset="2"/>
              <a:buChar char="Ø"/>
            </a:pPr>
            <a:endParaRPr lang="en-US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focus on 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rapid 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accurate iris identification even if the images are obstruct additional procedure will also concentration on robust iris acknowledgement, even through gazing-away eyes or contracted eyelids which resolves all the safety interrelated 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difficulties.</a:t>
            </a:r>
            <a:endParaRPr lang="en-US" sz="26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466729" cy="75067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Discussion (Continue…)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29417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596668" cy="759854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3071" y="819658"/>
            <a:ext cx="11430000" cy="4693826"/>
          </a:xfrm>
        </p:spPr>
        <p:txBody>
          <a:bodyPr>
            <a:noAutofit/>
          </a:bodyPr>
          <a:lstStyle/>
          <a:p>
            <a:pPr algn="just"/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V. </a:t>
            </a:r>
            <a:r>
              <a:rPr lang="en-US" sz="19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Roselin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E.chirchi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Dr. L. M. </a:t>
            </a:r>
            <a:r>
              <a:rPr lang="en-US" sz="19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Waghmare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E. R. </a:t>
            </a:r>
            <a:r>
              <a:rPr lang="en-US" sz="19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Chirchi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“Iris Biometric Recognition for Person Identification in Security Systems”, International Journal of Computer Applications, 0975-8887, Volume 24, No. 9, June 2011.</a:t>
            </a:r>
          </a:p>
          <a:p>
            <a:pPr algn="just"/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A. </a:t>
            </a:r>
            <a:r>
              <a:rPr lang="en-US" sz="19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Poursaberi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B. N. </a:t>
            </a:r>
            <a:r>
              <a:rPr lang="en-US" sz="19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Araabi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“A Half-Eye Wavelet Based Method for Iris Recognition”, </a:t>
            </a:r>
            <a:r>
              <a:rPr lang="en-US" sz="19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Procedings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the 2005 5</a:t>
            </a:r>
            <a:r>
              <a:rPr lang="en-US" sz="190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International Conference on Intelligent Systems Design and Applications (ISDA’ 05) 0-7695-2286-06/05 </a:t>
            </a:r>
            <a:r>
              <a:rPr lang="en-US" sz="1900" dirty="0" smtClean="0"/>
              <a:t>©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2005 IEEE.</a:t>
            </a:r>
          </a:p>
          <a:p>
            <a:pPr algn="just"/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S. P. </a:t>
            </a:r>
            <a:r>
              <a:rPr lang="en-US" sz="19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Narote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A. S. </a:t>
            </a:r>
            <a:r>
              <a:rPr lang="en-US" sz="19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Narote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N. M. </a:t>
            </a:r>
            <a:r>
              <a:rPr lang="en-US" sz="19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Waghmare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“Iris Based Recognition System Using Wavelet Transform”, IJCSNS International Journal of Computer Science and Network Security, Vol. 9, No. 11, November 2009.</a:t>
            </a:r>
          </a:p>
          <a:p>
            <a:pPr algn="just"/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[4] C. L. </a:t>
            </a:r>
            <a:r>
              <a:rPr lang="en-US" sz="19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Tisse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L. Torres, M. Robert, “Person Identification Technique using Human Iris Recognition”, Proc. Vision Interface, Pages 2940299, 27 May, 2002.</a:t>
            </a:r>
          </a:p>
          <a:p>
            <a:pPr algn="just"/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[5] Y. Zhu, T. Tan, Y. Wang, “Biometric Personal Identification Based on Iris Patterns”, 15</a:t>
            </a:r>
            <a:r>
              <a:rPr lang="en-US" sz="190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International Conference on Pattern Recognition, 1051-4651, September 2000.</a:t>
            </a:r>
          </a:p>
          <a:p>
            <a:pPr algn="just"/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[6] K. B. </a:t>
            </a:r>
            <a:r>
              <a:rPr lang="en-US" sz="19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Jagtap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M. P. </a:t>
            </a:r>
            <a:r>
              <a:rPr lang="en-US" sz="19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Satone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“Biometric Solution for Person Identification Using Iris Recognition System”, International Journal of Engineering and Innovative Technology (IJEIT), 2277-3754, Volume 3, Issue 12, June 2014.</a:t>
            </a:r>
          </a:p>
          <a:p>
            <a:pPr algn="just"/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[7] J. M. H. Ali, A. E. </a:t>
            </a:r>
            <a:r>
              <a:rPr lang="en-US" sz="19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Hassanien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“An Iris Recognition System to Enhance E-Security Environment Based on Wavelet Theory”, Advanced Modeling and Optimization (AMO), Volume 5, No. 2, 2003.</a:t>
            </a:r>
            <a:endParaRPr lang="en-US" sz="1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33824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75067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89" y="1771368"/>
            <a:ext cx="9319075" cy="3534727"/>
          </a:xfrm>
        </p:spPr>
        <p:txBody>
          <a:bodyPr>
            <a:normAutofit/>
          </a:bodyPr>
          <a:lstStyle/>
          <a:p>
            <a:pPr marL="461772" indent="-342900" algn="just">
              <a:spcBef>
                <a:spcPts val="0"/>
              </a:spcBef>
              <a:buClr>
                <a:schemeClr val="accent3"/>
              </a:buClr>
              <a:buFont typeface="Wingdings" panose="05000000000000000000" pitchFamily="2" charset="2"/>
              <a:buChar char="Ø"/>
              <a:defRPr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changes with user’s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height, illumination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</a:t>
            </a: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quality </a:t>
            </a:r>
            <a:r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1772" indent="-342900" algn="just">
              <a:spcBef>
                <a:spcPts val="0"/>
              </a:spcBef>
              <a:buClr>
                <a:schemeClr val="accent3"/>
              </a:buClr>
              <a:buFont typeface="Wingdings" panose="05000000000000000000" pitchFamily="2" charset="2"/>
              <a:buChar char="Ø"/>
              <a:defRPr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needs to be still, difficult to scan if not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co-operated</a:t>
            </a:r>
          </a:p>
          <a:p>
            <a:pPr marL="461772" indent="-342900" algn="just">
              <a:spcBef>
                <a:spcPts val="0"/>
              </a:spcBef>
              <a:buClr>
                <a:schemeClr val="accent3"/>
              </a:buClr>
              <a:buFont typeface="Wingdings" panose="05000000000000000000" pitchFamily="2" charset="2"/>
              <a:buChar char="Ø"/>
              <a:defRPr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fake Iris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lenses</a:t>
            </a:r>
          </a:p>
          <a:p>
            <a:pPr marL="461772" indent="-342900" algn="just">
              <a:spcBef>
                <a:spcPts val="0"/>
              </a:spcBef>
              <a:buClr>
                <a:schemeClr val="accent3"/>
              </a:buClr>
              <a:buFont typeface="Wingdings" panose="05000000000000000000" pitchFamily="2" charset="2"/>
              <a:buChar char="Ø"/>
              <a:defRPr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Alcohol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consumption causes deformation in Iris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</a:p>
          <a:p>
            <a:pPr marL="461772" indent="-342900" algn="just">
              <a:spcBef>
                <a:spcPts val="0"/>
              </a:spcBef>
              <a:buClr>
                <a:schemeClr val="accent3"/>
              </a:buClr>
              <a:buFont typeface="Wingdings" panose="05000000000000000000" pitchFamily="2" charset="2"/>
              <a:buChar char="Ø"/>
              <a:defRPr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Expensive 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67660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782" y="1450290"/>
            <a:ext cx="8596668" cy="182658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Thanks to all….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70926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827944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0214" y="1008529"/>
            <a:ext cx="10282586" cy="5237725"/>
          </a:xfrm>
        </p:spPr>
        <p:txBody>
          <a:bodyPr>
            <a:no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biometric system provides </a:t>
            </a:r>
            <a:r>
              <a:rPr lang="en-GB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distinct </a:t>
            </a:r>
            <a:r>
              <a:rPr lang="en-GB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automatic identification of an individual based on </a:t>
            </a:r>
            <a:r>
              <a:rPr lang="en-GB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characteristics. </a:t>
            </a:r>
            <a:endParaRPr lang="en-GB" sz="2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iris recognition system consists of the iris acquisition system and iris authentication algorithm</a:t>
            </a:r>
            <a:r>
              <a:rPr lang="en-GB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</a:t>
            </a:r>
            <a:r>
              <a:rPr lang="en-GB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GB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measured for stored database which is scored 0% each for FRR and FAR</a:t>
            </a:r>
            <a:r>
              <a:rPr lang="en-GB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Iris </a:t>
            </a:r>
            <a:r>
              <a:rPr lang="en-GB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recognition is shown to be </a:t>
            </a:r>
            <a:r>
              <a:rPr lang="en-GB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precise </a:t>
            </a:r>
            <a:r>
              <a:rPr lang="en-GB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reliable biometric </a:t>
            </a:r>
            <a:r>
              <a:rPr lang="en-GB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technology.</a:t>
            </a:r>
            <a:r>
              <a:rPr lang="en-GB" sz="2600" dirty="0" smtClean="0">
                <a:solidFill>
                  <a:schemeClr val="tx1"/>
                </a:solidFill>
              </a:rPr>
              <a:t> </a:t>
            </a:r>
            <a:endParaRPr lang="en-US" sz="2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14557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789307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939" y="1500913"/>
            <a:ext cx="10265731" cy="4152913"/>
          </a:xfrm>
        </p:spPr>
        <p:txBody>
          <a:bodyPr>
            <a:normAutofit/>
          </a:bodyPr>
          <a:lstStyle/>
          <a:p>
            <a:r>
              <a:rPr lang="en-GB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 is </a:t>
            </a:r>
            <a:r>
              <a:rPr lang="en-GB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build </a:t>
            </a:r>
            <a:r>
              <a:rPr lang="en-GB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learning framework for biometric security which </a:t>
            </a:r>
            <a:r>
              <a:rPr lang="en-GB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capable to: </a:t>
            </a:r>
          </a:p>
          <a:p>
            <a:endParaRPr lang="en-GB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</a:t>
            </a:r>
            <a:r>
              <a:rPr lang="en-GB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ize </a:t>
            </a:r>
            <a:r>
              <a:rPr lang="en-GB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iris </a:t>
            </a:r>
            <a:endParaRPr lang="en-GB" sz="2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feature extraction method to produce an exact code</a:t>
            </a:r>
            <a:r>
              <a:rPr lang="en-GB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2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Determine Hamming distance between input images and images in every class.</a:t>
            </a:r>
            <a:endParaRPr lang="en-GB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48668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789307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940" y="1500913"/>
            <a:ext cx="9620272" cy="4152913"/>
          </a:xfrm>
        </p:spPr>
        <p:txBody>
          <a:bodyPr>
            <a:norm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 of 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iris 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ecognition 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 first proposed by Dr. Frank Burch in 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1939.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 first implemented in 1990 when Dr. John </a:t>
            </a:r>
            <a:r>
              <a:rPr 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Daugman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created the algorithms for 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algorithms employ methods of pattern recognition and some mathematical calculations for iris recognition.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08965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789307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1642579"/>
            <a:ext cx="8596668" cy="4423370"/>
          </a:xfrm>
        </p:spPr>
        <p:txBody>
          <a:bodyPr>
            <a:normAutofit/>
          </a:bodyPr>
          <a:lstStyle/>
          <a:p>
            <a:pPr marL="461772" indent="-342900"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ATMs</a:t>
            </a:r>
          </a:p>
          <a:p>
            <a:pPr marL="461772" indent="-342900"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login: The iris as a living </a:t>
            </a: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</a:p>
          <a:p>
            <a:pPr marL="461772" indent="-342900"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National 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 </a:t>
            </a: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Controls</a:t>
            </a:r>
          </a:p>
          <a:p>
            <a:pPr marL="461772" indent="-342900"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Driving 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licenses and other personal </a:t>
            </a: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certificates</a:t>
            </a:r>
          </a:p>
          <a:p>
            <a:pPr marL="461772" indent="-342900"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Birth 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certificates, tracking </a:t>
            </a: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missing</a:t>
            </a:r>
          </a:p>
          <a:p>
            <a:pPr marL="461772" indent="-342900"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Credit-card authentication</a:t>
            </a:r>
          </a:p>
          <a:p>
            <a:pPr marL="461772" indent="-342900"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Anti-terrorism 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(e.g.:— suspect Screening at </a:t>
            </a: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airports)</a:t>
            </a:r>
          </a:p>
          <a:p>
            <a:pPr marL="461772" indent="-342900"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 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financial transaction (e-commerce, banking</a:t>
            </a: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61772" indent="-342900"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 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security, control of access to privileged </a:t>
            </a: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064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 advTm="6000">
        <p:randomBar dir="vert"/>
      </p:transition>
    </mc:Choice>
    <mc:Fallback>
      <p:transition spd="slow" advTm="6000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64396"/>
            <a:ext cx="8596668" cy="789308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952470"/>
            <a:ext cx="8596668" cy="5203063"/>
          </a:xfrm>
        </p:spPr>
        <p:txBody>
          <a:bodyPr>
            <a:normAutofit/>
          </a:bodyPr>
          <a:lstStyle/>
          <a:p>
            <a:r>
              <a:rPr lang="en-US" b="1" dirty="0"/>
              <a:t> 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مستطيل 3"/>
          <p:cNvSpPr/>
          <p:nvPr/>
        </p:nvSpPr>
        <p:spPr>
          <a:xfrm>
            <a:off x="548425" y="1535268"/>
            <a:ext cx="1676400" cy="9906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ar-JO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" name="مستطيل 9"/>
          <p:cNvSpPr/>
          <p:nvPr/>
        </p:nvSpPr>
        <p:spPr>
          <a:xfrm>
            <a:off x="3775040" y="1573368"/>
            <a:ext cx="1752600" cy="914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ar-JO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سهم للأسفل 10"/>
          <p:cNvSpPr/>
          <p:nvPr/>
        </p:nvSpPr>
        <p:spPr>
          <a:xfrm rot="16200000">
            <a:off x="5968254" y="1407079"/>
            <a:ext cx="533400" cy="12192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ar-JO"/>
          </a:p>
        </p:txBody>
      </p:sp>
      <p:sp>
        <p:nvSpPr>
          <p:cNvPr id="7" name="سهم للأسفل 11"/>
          <p:cNvSpPr/>
          <p:nvPr/>
        </p:nvSpPr>
        <p:spPr>
          <a:xfrm rot="16200000">
            <a:off x="2734028" y="1368559"/>
            <a:ext cx="533400" cy="12192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ar-JO"/>
          </a:p>
        </p:txBody>
      </p:sp>
      <p:sp>
        <p:nvSpPr>
          <p:cNvPr id="8" name="مستطيل 12"/>
          <p:cNvSpPr/>
          <p:nvPr/>
        </p:nvSpPr>
        <p:spPr>
          <a:xfrm>
            <a:off x="6978239" y="1605772"/>
            <a:ext cx="1752600" cy="914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ar-JO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" name="مستطيل 13"/>
          <p:cNvSpPr/>
          <p:nvPr/>
        </p:nvSpPr>
        <p:spPr>
          <a:xfrm>
            <a:off x="6971268" y="5150226"/>
            <a:ext cx="1752600" cy="914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ar-JO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0" name="مستطيل 14"/>
          <p:cNvSpPr/>
          <p:nvPr/>
        </p:nvSpPr>
        <p:spPr>
          <a:xfrm>
            <a:off x="7009368" y="3377999"/>
            <a:ext cx="1752600" cy="914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ar-JO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5" name="مربع نص 20"/>
          <p:cNvSpPr txBox="1">
            <a:spLocks noChangeArrowheads="1"/>
          </p:cNvSpPr>
          <p:nvPr/>
        </p:nvSpPr>
        <p:spPr bwMode="auto">
          <a:xfrm>
            <a:off x="672535" y="1649568"/>
            <a:ext cx="1447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dirty="0">
                <a:latin typeface="Corbel" panose="020B0503020204020204" pitchFamily="34" charset="0"/>
              </a:rPr>
              <a:t>Image Acquisition</a:t>
            </a:r>
            <a:endParaRPr lang="ar-JO" dirty="0">
              <a:latin typeface="Corbel" panose="020B050302020402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مربع نص 22"/>
          <p:cNvSpPr txBox="1">
            <a:spLocks noChangeArrowheads="1"/>
          </p:cNvSpPr>
          <p:nvPr/>
        </p:nvSpPr>
        <p:spPr bwMode="auto">
          <a:xfrm>
            <a:off x="3865809" y="1771566"/>
            <a:ext cx="1676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dirty="0" smtClean="0">
                <a:latin typeface="Corbel" panose="020B0503020204020204" pitchFamily="34" charset="0"/>
              </a:rPr>
              <a:t>Preprocessing</a:t>
            </a:r>
            <a:endParaRPr lang="en-US" dirty="0">
              <a:latin typeface="Corbel" panose="020B0503020204020204" pitchFamily="34" charset="0"/>
            </a:endParaRPr>
          </a:p>
          <a:p>
            <a:pPr algn="ctr" eaLnBrk="1" hangingPunct="1"/>
            <a:r>
              <a:rPr lang="en-US" dirty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endParaRPr lang="ar-JO" dirty="0">
              <a:solidFill>
                <a:schemeClr val="bg1"/>
              </a:solidFill>
              <a:latin typeface="Corbel" panose="020B050302020402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مربع نص 23"/>
          <p:cNvSpPr txBox="1">
            <a:spLocks noChangeArrowheads="1"/>
          </p:cNvSpPr>
          <p:nvPr/>
        </p:nvSpPr>
        <p:spPr bwMode="auto">
          <a:xfrm>
            <a:off x="7009368" y="1747950"/>
            <a:ext cx="1676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dirty="0" smtClean="0">
                <a:latin typeface="Corbel" panose="020B0503020204020204" pitchFamily="34" charset="0"/>
              </a:rPr>
              <a:t>Feature Extraction</a:t>
            </a:r>
            <a:endParaRPr lang="ar-JO" dirty="0">
              <a:solidFill>
                <a:schemeClr val="bg1"/>
              </a:solidFill>
              <a:latin typeface="Corbel" panose="020B050302020402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مربع نص 25"/>
          <p:cNvSpPr txBox="1">
            <a:spLocks noChangeArrowheads="1"/>
          </p:cNvSpPr>
          <p:nvPr/>
        </p:nvSpPr>
        <p:spPr bwMode="auto">
          <a:xfrm>
            <a:off x="7092539" y="3520361"/>
            <a:ext cx="152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dirty="0" smtClean="0">
                <a:latin typeface="Corbel" panose="020B0503020204020204" pitchFamily="34" charset="0"/>
              </a:rPr>
              <a:t>Pattern Matching</a:t>
            </a:r>
            <a:endParaRPr lang="ar-JO" dirty="0">
              <a:latin typeface="Corbel" panose="020B050302020402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مربع نص 26"/>
          <p:cNvSpPr txBox="1">
            <a:spLocks noChangeArrowheads="1"/>
          </p:cNvSpPr>
          <p:nvPr/>
        </p:nvSpPr>
        <p:spPr bwMode="auto">
          <a:xfrm>
            <a:off x="7047468" y="5235994"/>
            <a:ext cx="1676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dirty="0" smtClean="0">
                <a:latin typeface="Corbel" panose="020B0503020204020204" pitchFamily="34" charset="0"/>
              </a:rPr>
              <a:t>Identification and Verification</a:t>
            </a:r>
            <a:endParaRPr lang="ar-JO" dirty="0">
              <a:latin typeface="Corbel" panose="020B050302020402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مربع نص 28"/>
          <p:cNvSpPr txBox="1">
            <a:spLocks noChangeArrowheads="1"/>
          </p:cNvSpPr>
          <p:nvPr/>
        </p:nvSpPr>
        <p:spPr bwMode="auto">
          <a:xfrm>
            <a:off x="2263692" y="2398826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b="1" dirty="0" smtClean="0">
                <a:latin typeface="Corbel" panose="020B0503020204020204" pitchFamily="34" charset="0"/>
              </a:rPr>
              <a:t>Iris </a:t>
            </a:r>
            <a:r>
              <a:rPr lang="en-US" b="1" dirty="0">
                <a:latin typeface="Corbel" panose="020B0503020204020204" pitchFamily="34" charset="0"/>
              </a:rPr>
              <a:t>Image</a:t>
            </a:r>
            <a:endParaRPr lang="ar-JO" b="1" dirty="0">
              <a:latin typeface="Corbel" panose="020B050302020402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مربع نص 29"/>
          <p:cNvSpPr txBox="1">
            <a:spLocks noChangeArrowheads="1"/>
          </p:cNvSpPr>
          <p:nvPr/>
        </p:nvSpPr>
        <p:spPr bwMode="auto">
          <a:xfrm>
            <a:off x="5587254" y="2358630"/>
            <a:ext cx="1295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b="1">
                <a:latin typeface="Corbel" panose="020B0503020204020204" pitchFamily="34" charset="0"/>
              </a:rPr>
              <a:t>Iris  Region </a:t>
            </a:r>
            <a:endParaRPr lang="ar-JO" b="1">
              <a:latin typeface="Corbel" panose="020B050302020402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سهم للأسفل 32"/>
          <p:cNvSpPr/>
          <p:nvPr/>
        </p:nvSpPr>
        <p:spPr>
          <a:xfrm>
            <a:off x="7521383" y="2754078"/>
            <a:ext cx="533400" cy="490835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ar-JO"/>
          </a:p>
        </p:txBody>
      </p:sp>
      <p:sp>
        <p:nvSpPr>
          <p:cNvPr id="26" name="مربع نص 37"/>
          <p:cNvSpPr txBox="1">
            <a:spLocks noChangeArrowheads="1"/>
          </p:cNvSpPr>
          <p:nvPr/>
        </p:nvSpPr>
        <p:spPr bwMode="auto">
          <a:xfrm>
            <a:off x="609600" y="3325968"/>
            <a:ext cx="1981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Identify </a:t>
            </a:r>
            <a:r>
              <a:rPr lang="en-US" b="1" dirty="0">
                <a:solidFill>
                  <a:schemeClr val="bg1"/>
                </a:solidFill>
                <a:latin typeface="Corbel" panose="020B0503020204020204" pitchFamily="34" charset="0"/>
              </a:rPr>
              <a:t>or Reject Subject </a:t>
            </a:r>
            <a:endParaRPr lang="ar-JO" b="1" dirty="0">
              <a:solidFill>
                <a:schemeClr val="bg1"/>
              </a:solidFill>
              <a:latin typeface="Corbel" panose="020B050302020402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سهم للأسفل 32"/>
          <p:cNvSpPr/>
          <p:nvPr/>
        </p:nvSpPr>
        <p:spPr>
          <a:xfrm>
            <a:off x="7580868" y="4450790"/>
            <a:ext cx="533400" cy="490835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404950699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0" y="0"/>
            <a:ext cx="8596668" cy="7893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612940" y="1500913"/>
            <a:ext cx="9620272" cy="415291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feature of the iris are positioned founded on the polar coordinate structure, Gabor’s multifaceted two-dimensional pass band filters.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multi-channel Gabor filtering technique is inspired by the psychophysical findings that the processing of pictorial information in the human visual 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cornet 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involves a set of parallel.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Wavelet transform is a good scale analysis tool and has been used for texture discrimination.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applying wavelet transform on an original image, a set of sub images are obtained at different resolution levels.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92894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8596668" cy="7893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 Matching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12940" y="1500913"/>
            <a:ext cx="9620272" cy="415291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very significant to characterize the acquired vector in a binary code as it is easier to treasure the modification between two binary code mechanisms than among two number vectors.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Hamming distance among input image and images in both class are 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premeditated.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principal classifier, the minimum Hamming distance among input iris code and codes of every class is calculated.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subsequent classifier, the harmonic mean of the Hamming distance that have been verified yet is allocated to the class.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09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2160</TotalTime>
  <Words>1026</Words>
  <Application>Microsoft Office PowerPoint</Application>
  <PresentationFormat>Widescreen</PresentationFormat>
  <Paragraphs>117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Calibri</vt:lpstr>
      <vt:lpstr>Californian FB</vt:lpstr>
      <vt:lpstr>Corbel</vt:lpstr>
      <vt:lpstr>Tahoma</vt:lpstr>
      <vt:lpstr>Times New Roman</vt:lpstr>
      <vt:lpstr>Trebuchet MS</vt:lpstr>
      <vt:lpstr>Wingdings</vt:lpstr>
      <vt:lpstr>Wingdings 3</vt:lpstr>
      <vt:lpstr>Facet</vt:lpstr>
      <vt:lpstr>Identify and Recognize Person Using Iris Biometric Security System</vt:lpstr>
      <vt:lpstr>Outline</vt:lpstr>
      <vt:lpstr>Introduction</vt:lpstr>
      <vt:lpstr>Objective</vt:lpstr>
      <vt:lpstr>Background</vt:lpstr>
      <vt:lpstr>Purpose</vt:lpstr>
      <vt:lpstr>Methodology</vt:lpstr>
      <vt:lpstr>PowerPoint Presentation</vt:lpstr>
      <vt:lpstr>PowerPoint Presentation</vt:lpstr>
      <vt:lpstr>PowerPoint Presentation</vt:lpstr>
      <vt:lpstr>Simulation Result:</vt:lpstr>
      <vt:lpstr>Simulation Result (continue..):</vt:lpstr>
      <vt:lpstr>Simulation Result (continue..):</vt:lpstr>
      <vt:lpstr>Simulation Result (continue..):</vt:lpstr>
      <vt:lpstr>Simulation Result (continue..):</vt:lpstr>
      <vt:lpstr>Simulation Result (continue..):</vt:lpstr>
      <vt:lpstr>Simulation Result (continue..):</vt:lpstr>
      <vt:lpstr>Simulation Result (continue..):</vt:lpstr>
      <vt:lpstr>  Conclusion and Discussion</vt:lpstr>
      <vt:lpstr>  Conclusion and Discussion (Continue…)</vt:lpstr>
      <vt:lpstr>Reference</vt:lpstr>
      <vt:lpstr>  Limitations</vt:lpstr>
      <vt:lpstr>Thanks to all….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New Method of Image Restoration from Motion Blurred Image in Different Directions</dc:title>
  <dc:creator>supriti.ghosh</dc:creator>
  <cp:lastModifiedBy>Windows User</cp:lastModifiedBy>
  <cp:revision>119</cp:revision>
  <dcterms:created xsi:type="dcterms:W3CDTF">2015-07-27T17:00:38Z</dcterms:created>
  <dcterms:modified xsi:type="dcterms:W3CDTF">2017-09-23T18:21:29Z</dcterms:modified>
</cp:coreProperties>
</file>