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82" r:id="rId5"/>
    <p:sldId id="284" r:id="rId6"/>
    <p:sldId id="285" r:id="rId7"/>
    <p:sldId id="286" r:id="rId8"/>
    <p:sldId id="290" r:id="rId9"/>
    <p:sldId id="262" r:id="rId10"/>
    <p:sldId id="263" r:id="rId11"/>
    <p:sldId id="283" r:id="rId12"/>
    <p:sldId id="264" r:id="rId13"/>
    <p:sldId id="271" r:id="rId14"/>
    <p:sldId id="287" r:id="rId15"/>
    <p:sldId id="288" r:id="rId16"/>
    <p:sldId id="265" r:id="rId17"/>
    <p:sldId id="266" r:id="rId18"/>
    <p:sldId id="268" r:id="rId19"/>
    <p:sldId id="272" r:id="rId20"/>
    <p:sldId id="273" r:id="rId21"/>
    <p:sldId id="274" r:id="rId22"/>
    <p:sldId id="289" r:id="rId23"/>
    <p:sldId id="278" r:id="rId24"/>
    <p:sldId id="269" r:id="rId25"/>
    <p:sldId id="279" r:id="rId26"/>
    <p:sldId id="2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F8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94660"/>
  </p:normalViewPr>
  <p:slideViewPr>
    <p:cSldViewPr>
      <p:cViewPr>
        <p:scale>
          <a:sx n="60" d="100"/>
          <a:sy n="60" d="100"/>
        </p:scale>
        <p:origin x="1602" y="2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79822B-2395-4363-944A-FAEC4E7CA7A5}" type="datetimeFigureOut">
              <a:rPr lang="en-US" smtClean="0"/>
              <a:t>1/31/2016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1FF8E-76A7-49B5-AA19-6C711ED95B0A}" type="slidenum">
              <a:rPr lang="en-US" smtClean="0"/>
              <a:t>‹#›</a:t>
            </a:fld>
            <a:endParaRPr lang="en-US"/>
          </a:p>
        </p:txBody>
      </p:sp>
    </p:spTree>
    <p:extLst>
      <p:ext uri="{BB962C8B-B14F-4D97-AF65-F5344CB8AC3E}">
        <p14:creationId xmlns:p14="http://schemas.microsoft.com/office/powerpoint/2010/main" val="1962984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01FF8E-76A7-49B5-AA19-6C711ED95B0A}" type="slidenum">
              <a:rPr lang="en-US" smtClean="0"/>
              <a:t>1</a:t>
            </a:fld>
            <a:endParaRPr lang="en-US"/>
          </a:p>
        </p:txBody>
      </p:sp>
    </p:spTree>
    <p:extLst>
      <p:ext uri="{BB962C8B-B14F-4D97-AF65-F5344CB8AC3E}">
        <p14:creationId xmlns:p14="http://schemas.microsoft.com/office/powerpoint/2010/main" val="311053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E038D3-6FAE-4227-85DF-84DE798C6995}" type="datetime1">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B9327-62C0-4F3F-8936-F534246637E1}" type="slidenum">
              <a:rPr lang="en-US" smtClean="0"/>
              <a:t>‹#›</a:t>
            </a:fld>
            <a:endParaRPr lang="en-US"/>
          </a:p>
        </p:txBody>
      </p:sp>
    </p:spTree>
    <p:extLst>
      <p:ext uri="{BB962C8B-B14F-4D97-AF65-F5344CB8AC3E}">
        <p14:creationId xmlns:p14="http://schemas.microsoft.com/office/powerpoint/2010/main" val="247041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74033-F227-422A-BC9B-FF4C31303FFF}" type="datetime1">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B9327-62C0-4F3F-8936-F534246637E1}" type="slidenum">
              <a:rPr lang="en-US" smtClean="0"/>
              <a:t>‹#›</a:t>
            </a:fld>
            <a:endParaRPr lang="en-US"/>
          </a:p>
        </p:txBody>
      </p:sp>
    </p:spTree>
    <p:extLst>
      <p:ext uri="{BB962C8B-B14F-4D97-AF65-F5344CB8AC3E}">
        <p14:creationId xmlns:p14="http://schemas.microsoft.com/office/powerpoint/2010/main" val="4801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36A9B8-A0EB-4A39-8DFD-FC76D85FADA5}" type="datetime1">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B9327-62C0-4F3F-8936-F534246637E1}" type="slidenum">
              <a:rPr lang="en-US" smtClean="0"/>
              <a:t>‹#›</a:t>
            </a:fld>
            <a:endParaRPr lang="en-US"/>
          </a:p>
        </p:txBody>
      </p:sp>
    </p:spTree>
    <p:extLst>
      <p:ext uri="{BB962C8B-B14F-4D97-AF65-F5344CB8AC3E}">
        <p14:creationId xmlns:p14="http://schemas.microsoft.com/office/powerpoint/2010/main" val="28345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29086-38B8-4E7F-B310-8E725D4FE4ED}" type="datetime1">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B9327-62C0-4F3F-8936-F534246637E1}" type="slidenum">
              <a:rPr lang="en-US" smtClean="0"/>
              <a:t>‹#›</a:t>
            </a:fld>
            <a:endParaRPr lang="en-US"/>
          </a:p>
        </p:txBody>
      </p:sp>
    </p:spTree>
    <p:extLst>
      <p:ext uri="{BB962C8B-B14F-4D97-AF65-F5344CB8AC3E}">
        <p14:creationId xmlns:p14="http://schemas.microsoft.com/office/powerpoint/2010/main" val="426260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E63BF0-C0ED-4C6C-BA46-4CE9DECD9A9A}" type="datetime1">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B9327-62C0-4F3F-8936-F534246637E1}" type="slidenum">
              <a:rPr lang="en-US" smtClean="0"/>
              <a:t>‹#›</a:t>
            </a:fld>
            <a:endParaRPr lang="en-US"/>
          </a:p>
        </p:txBody>
      </p:sp>
    </p:spTree>
    <p:extLst>
      <p:ext uri="{BB962C8B-B14F-4D97-AF65-F5344CB8AC3E}">
        <p14:creationId xmlns:p14="http://schemas.microsoft.com/office/powerpoint/2010/main" val="140989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B42256-E3A7-4187-ADCB-D79E16DF8515}" type="datetime1">
              <a:rPr lang="en-US" smtClean="0"/>
              <a:t>1/31/2016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B9327-62C0-4F3F-8936-F534246637E1}" type="slidenum">
              <a:rPr lang="en-US" smtClean="0"/>
              <a:t>‹#›</a:t>
            </a:fld>
            <a:endParaRPr lang="en-US"/>
          </a:p>
        </p:txBody>
      </p:sp>
    </p:spTree>
    <p:extLst>
      <p:ext uri="{BB962C8B-B14F-4D97-AF65-F5344CB8AC3E}">
        <p14:creationId xmlns:p14="http://schemas.microsoft.com/office/powerpoint/2010/main" val="241854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0CCDE5-279C-4387-829F-2D15A8AEF370}" type="datetime1">
              <a:rPr lang="en-US" smtClean="0"/>
              <a:t>1/31/2016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EB9327-62C0-4F3F-8936-F534246637E1}" type="slidenum">
              <a:rPr lang="en-US" smtClean="0"/>
              <a:t>‹#›</a:t>
            </a:fld>
            <a:endParaRPr lang="en-US"/>
          </a:p>
        </p:txBody>
      </p:sp>
    </p:spTree>
    <p:extLst>
      <p:ext uri="{BB962C8B-B14F-4D97-AF65-F5344CB8AC3E}">
        <p14:creationId xmlns:p14="http://schemas.microsoft.com/office/powerpoint/2010/main" val="6621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83C174-6D38-4A44-A450-BBD115CA6DBB}" type="datetime1">
              <a:rPr lang="en-US" smtClean="0"/>
              <a:t>1/31/2016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EB9327-62C0-4F3F-8936-F534246637E1}" type="slidenum">
              <a:rPr lang="en-US" smtClean="0"/>
              <a:t>‹#›</a:t>
            </a:fld>
            <a:endParaRPr lang="en-US"/>
          </a:p>
        </p:txBody>
      </p:sp>
    </p:spTree>
    <p:extLst>
      <p:ext uri="{BB962C8B-B14F-4D97-AF65-F5344CB8AC3E}">
        <p14:creationId xmlns:p14="http://schemas.microsoft.com/office/powerpoint/2010/main" val="144298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937D3-8953-4760-ADA8-7A549C4EBFDC}" type="datetime1">
              <a:rPr lang="en-US" smtClean="0"/>
              <a:t>1/31/2016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EB9327-62C0-4F3F-8936-F534246637E1}" type="slidenum">
              <a:rPr lang="en-US" smtClean="0"/>
              <a:t>‹#›</a:t>
            </a:fld>
            <a:endParaRPr lang="en-US"/>
          </a:p>
        </p:txBody>
      </p:sp>
    </p:spTree>
    <p:extLst>
      <p:ext uri="{BB962C8B-B14F-4D97-AF65-F5344CB8AC3E}">
        <p14:creationId xmlns:p14="http://schemas.microsoft.com/office/powerpoint/2010/main" val="5057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72AE0F-A658-44D8-9C9B-494C512F8D19}" type="datetime1">
              <a:rPr lang="en-US" smtClean="0"/>
              <a:t>1/31/2016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B9327-62C0-4F3F-8936-F534246637E1}" type="slidenum">
              <a:rPr lang="en-US" smtClean="0"/>
              <a:t>‹#›</a:t>
            </a:fld>
            <a:endParaRPr lang="en-US"/>
          </a:p>
        </p:txBody>
      </p:sp>
    </p:spTree>
    <p:extLst>
      <p:ext uri="{BB962C8B-B14F-4D97-AF65-F5344CB8AC3E}">
        <p14:creationId xmlns:p14="http://schemas.microsoft.com/office/powerpoint/2010/main" val="8911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FE7DF-6F6E-45AA-A039-9094A070F5B5}" type="datetime1">
              <a:rPr lang="en-US" smtClean="0"/>
              <a:t>1/31/2016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B9327-62C0-4F3F-8936-F534246637E1}" type="slidenum">
              <a:rPr lang="en-US" smtClean="0"/>
              <a:t>‹#›</a:t>
            </a:fld>
            <a:endParaRPr lang="en-US"/>
          </a:p>
        </p:txBody>
      </p:sp>
    </p:spTree>
    <p:extLst>
      <p:ext uri="{BB962C8B-B14F-4D97-AF65-F5344CB8AC3E}">
        <p14:creationId xmlns:p14="http://schemas.microsoft.com/office/powerpoint/2010/main" val="205689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2FD0A-4E32-4664-B2B9-0A3C853C3607}" type="datetime1">
              <a:rPr lang="en-US" smtClean="0"/>
              <a:t>1/31/2016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B9327-62C0-4F3F-8936-F534246637E1}" type="slidenum">
              <a:rPr lang="en-US" smtClean="0"/>
              <a:t>‹#›</a:t>
            </a:fld>
            <a:endParaRPr lang="en-US"/>
          </a:p>
        </p:txBody>
      </p:sp>
    </p:spTree>
    <p:extLst>
      <p:ext uri="{BB962C8B-B14F-4D97-AF65-F5344CB8AC3E}">
        <p14:creationId xmlns:p14="http://schemas.microsoft.com/office/powerpoint/2010/main" val="2364548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381000"/>
            <a:ext cx="8991600" cy="2514600"/>
          </a:xfrm>
        </p:spPr>
        <p:txBody>
          <a:bodyPr>
            <a:normAutofit/>
          </a:bodyPr>
          <a:lstStyle/>
          <a:p>
            <a:r>
              <a:rPr lang="en-US" sz="2800" b="1" dirty="0" smtClean="0">
                <a:latin typeface="Californian FB" panose="0207040306080B030204" pitchFamily="18" charset="0"/>
                <a:cs typeface="Browallia New" panose="020B0604020202020204" pitchFamily="34" charset="-34"/>
              </a:rPr>
              <a:t>Novel </a:t>
            </a:r>
            <a:r>
              <a:rPr lang="en-US" sz="2800" b="1" dirty="0">
                <a:latin typeface="Californian FB" panose="0207040306080B030204" pitchFamily="18" charset="0"/>
                <a:cs typeface="Browallia New" panose="020B0604020202020204" pitchFamily="34" charset="-34"/>
              </a:rPr>
              <a:t>Method to Assess Motion Blur Kernel Parameters and Comparative Study of Restoration Techniques Using Different Image Layouts</a:t>
            </a:r>
            <a:r>
              <a:rPr lang="en-US" dirty="0"/>
              <a:t/>
            </a:r>
            <a:br>
              <a:rPr lang="en-US" dirty="0"/>
            </a:br>
            <a:r>
              <a:rPr lang="en-US" dirty="0" smtClean="0">
                <a:latin typeface="Californian FB" panose="0207040306080B030204" pitchFamily="18" charset="0"/>
              </a:rPr>
              <a:t> </a:t>
            </a:r>
            <a:endParaRPr lang="en-US" dirty="0"/>
          </a:p>
        </p:txBody>
      </p:sp>
      <p:sp>
        <p:nvSpPr>
          <p:cNvPr id="3" name="Subtitle 2"/>
          <p:cNvSpPr>
            <a:spLocks noGrp="1"/>
          </p:cNvSpPr>
          <p:nvPr>
            <p:ph type="subTitle" idx="1"/>
          </p:nvPr>
        </p:nvSpPr>
        <p:spPr>
          <a:xfrm>
            <a:off x="533400" y="2590800"/>
            <a:ext cx="7620000" cy="2971800"/>
          </a:xfrm>
        </p:spPr>
        <p:txBody>
          <a:bodyPr>
            <a:normAutofit/>
          </a:bodyPr>
          <a:lstStyle/>
          <a:p>
            <a:pPr>
              <a:lnSpc>
                <a:spcPct val="60000"/>
              </a:lnSpc>
            </a:pPr>
            <a:endParaRPr lang="en-US" sz="2000" b="1" dirty="0" smtClean="0">
              <a:solidFill>
                <a:schemeClr val="tx1"/>
              </a:solidFill>
              <a:latin typeface="Californian FB" panose="0207040306080B030204" pitchFamily="18" charset="0"/>
            </a:endParaRPr>
          </a:p>
          <a:p>
            <a:pPr>
              <a:lnSpc>
                <a:spcPct val="60000"/>
              </a:lnSpc>
            </a:pPr>
            <a:endParaRPr lang="en-US" sz="2000" b="1" dirty="0">
              <a:solidFill>
                <a:schemeClr val="tx1"/>
              </a:solidFill>
              <a:latin typeface="Californian FB" panose="0207040306080B030204" pitchFamily="18" charset="0"/>
            </a:endParaRPr>
          </a:p>
          <a:p>
            <a:pPr>
              <a:lnSpc>
                <a:spcPct val="60000"/>
              </a:lnSpc>
            </a:pPr>
            <a:r>
              <a:rPr lang="en-US" sz="2000" b="1" dirty="0" smtClean="0">
                <a:solidFill>
                  <a:schemeClr val="tx1"/>
                </a:solidFill>
                <a:latin typeface="Californian FB" panose="0207040306080B030204" pitchFamily="18" charset="0"/>
              </a:rPr>
              <a:t>Group Members:</a:t>
            </a:r>
            <a:endParaRPr lang="en-US" sz="2000" dirty="0" smtClean="0">
              <a:solidFill>
                <a:schemeClr val="tx1"/>
              </a:solidFill>
              <a:latin typeface="Californian FB" panose="0207040306080B030204" pitchFamily="18" charset="0"/>
            </a:endParaRPr>
          </a:p>
          <a:p>
            <a:pPr>
              <a:lnSpc>
                <a:spcPct val="60000"/>
              </a:lnSpc>
            </a:pPr>
            <a:r>
              <a:rPr lang="en-US" sz="2000" b="1" dirty="0" err="1" smtClean="0">
                <a:solidFill>
                  <a:schemeClr val="tx1"/>
                </a:solidFill>
                <a:latin typeface="Californian FB" panose="0207040306080B030204" pitchFamily="18" charset="0"/>
              </a:rPr>
              <a:t>Munira</a:t>
            </a:r>
            <a:r>
              <a:rPr lang="en-US" sz="2000" b="1" dirty="0" smtClean="0">
                <a:solidFill>
                  <a:schemeClr val="tx1"/>
                </a:solidFill>
                <a:latin typeface="Californian FB" panose="0207040306080B030204" pitchFamily="18" charset="0"/>
              </a:rPr>
              <a:t> </a:t>
            </a:r>
            <a:r>
              <a:rPr lang="en-US" sz="2000" b="1" dirty="0" err="1" smtClean="0">
                <a:solidFill>
                  <a:schemeClr val="tx1"/>
                </a:solidFill>
                <a:latin typeface="Californian FB" panose="0207040306080B030204" pitchFamily="18" charset="0"/>
              </a:rPr>
              <a:t>Akter</a:t>
            </a:r>
            <a:r>
              <a:rPr lang="en-US" sz="2000" b="1" dirty="0" smtClean="0">
                <a:solidFill>
                  <a:schemeClr val="tx1"/>
                </a:solidFill>
                <a:latin typeface="Californian FB" panose="0207040306080B030204" pitchFamily="18" charset="0"/>
              </a:rPr>
              <a:t> </a:t>
            </a:r>
            <a:r>
              <a:rPr lang="en-US" sz="2000" b="1" dirty="0" err="1" smtClean="0">
                <a:solidFill>
                  <a:schemeClr val="tx1"/>
                </a:solidFill>
                <a:latin typeface="Californian FB" panose="0207040306080B030204" pitchFamily="18" charset="0"/>
              </a:rPr>
              <a:t>Lata</a:t>
            </a:r>
            <a:r>
              <a:rPr lang="en-US" sz="2000" b="1" dirty="0" smtClean="0">
                <a:solidFill>
                  <a:schemeClr val="tx1"/>
                </a:solidFill>
                <a:latin typeface="Californian FB" panose="0207040306080B030204" pitchFamily="18" charset="0"/>
              </a:rPr>
              <a:t> (1588)</a:t>
            </a:r>
            <a:endParaRPr lang="en-US" sz="2000" dirty="0" smtClean="0">
              <a:solidFill>
                <a:schemeClr val="tx1"/>
              </a:solidFill>
              <a:latin typeface="Californian FB" panose="0207040306080B030204" pitchFamily="18" charset="0"/>
            </a:endParaRPr>
          </a:p>
          <a:p>
            <a:pPr>
              <a:lnSpc>
                <a:spcPct val="60000"/>
              </a:lnSpc>
            </a:pPr>
            <a:r>
              <a:rPr lang="en-US" sz="2000" b="1" dirty="0" err="1" smtClean="0">
                <a:solidFill>
                  <a:schemeClr val="tx1"/>
                </a:solidFill>
                <a:latin typeface="Californian FB" panose="0207040306080B030204" pitchFamily="18" charset="0"/>
              </a:rPr>
              <a:t>Supriti</a:t>
            </a:r>
            <a:r>
              <a:rPr lang="en-US" sz="2000" b="1" dirty="0" smtClean="0">
                <a:solidFill>
                  <a:schemeClr val="tx1"/>
                </a:solidFill>
                <a:latin typeface="Californian FB" panose="0207040306080B030204" pitchFamily="18" charset="0"/>
              </a:rPr>
              <a:t> </a:t>
            </a:r>
            <a:r>
              <a:rPr lang="en-US" sz="2000" b="1" dirty="0" err="1" smtClean="0">
                <a:solidFill>
                  <a:schemeClr val="tx1"/>
                </a:solidFill>
                <a:latin typeface="Californian FB" panose="0207040306080B030204" pitchFamily="18" charset="0"/>
              </a:rPr>
              <a:t>Ghosh</a:t>
            </a:r>
            <a:r>
              <a:rPr lang="en-US" sz="2000" b="1" dirty="0" smtClean="0">
                <a:solidFill>
                  <a:schemeClr val="tx1"/>
                </a:solidFill>
                <a:latin typeface="Californian FB" panose="0207040306080B030204" pitchFamily="18" charset="0"/>
              </a:rPr>
              <a:t> (2521)</a:t>
            </a:r>
            <a:endParaRPr lang="en-US" sz="2000" dirty="0" smtClean="0">
              <a:solidFill>
                <a:schemeClr val="tx1"/>
              </a:solidFill>
              <a:latin typeface="Californian FB" panose="0207040306080B030204" pitchFamily="18" charset="0"/>
            </a:endParaRPr>
          </a:p>
          <a:p>
            <a:pPr>
              <a:lnSpc>
                <a:spcPct val="60000"/>
              </a:lnSpc>
            </a:pPr>
            <a:r>
              <a:rPr lang="en-US" sz="2000" b="1" dirty="0" err="1" smtClean="0">
                <a:solidFill>
                  <a:schemeClr val="tx1"/>
                </a:solidFill>
                <a:latin typeface="Californian FB" panose="0207040306080B030204" pitchFamily="18" charset="0"/>
              </a:rPr>
              <a:t>Farjana</a:t>
            </a:r>
            <a:r>
              <a:rPr lang="en-US" sz="2000" b="1" dirty="0" smtClean="0">
                <a:solidFill>
                  <a:schemeClr val="tx1"/>
                </a:solidFill>
                <a:latin typeface="Californian FB" panose="0207040306080B030204" pitchFamily="18" charset="0"/>
              </a:rPr>
              <a:t> </a:t>
            </a:r>
            <a:r>
              <a:rPr lang="en-US" sz="2000" b="1" dirty="0" err="1" smtClean="0">
                <a:solidFill>
                  <a:schemeClr val="tx1"/>
                </a:solidFill>
                <a:latin typeface="Californian FB" panose="0207040306080B030204" pitchFamily="18" charset="0"/>
              </a:rPr>
              <a:t>Bobi</a:t>
            </a:r>
            <a:r>
              <a:rPr lang="en-US" sz="2000" b="1" dirty="0" smtClean="0">
                <a:solidFill>
                  <a:schemeClr val="tx1"/>
                </a:solidFill>
                <a:latin typeface="Californian FB" panose="0207040306080B030204" pitchFamily="18" charset="0"/>
              </a:rPr>
              <a:t> (2379)</a:t>
            </a:r>
            <a:endParaRPr lang="en-US" sz="2000" dirty="0" smtClean="0">
              <a:solidFill>
                <a:schemeClr val="tx1"/>
              </a:solidFill>
              <a:latin typeface="Californian FB" panose="0207040306080B030204" pitchFamily="18" charset="0"/>
            </a:endParaRPr>
          </a:p>
          <a:p>
            <a:pPr>
              <a:lnSpc>
                <a:spcPct val="60000"/>
              </a:lnSpc>
            </a:pPr>
            <a:r>
              <a:rPr lang="en-US" sz="2000" dirty="0" smtClean="0">
                <a:solidFill>
                  <a:schemeClr val="tx1"/>
                </a:solidFill>
                <a:latin typeface="Californian FB" panose="0207040306080B030204" pitchFamily="18" charset="0"/>
              </a:rPr>
              <a:t> </a:t>
            </a:r>
          </a:p>
          <a:p>
            <a:pPr>
              <a:lnSpc>
                <a:spcPct val="60000"/>
              </a:lnSpc>
            </a:pPr>
            <a:r>
              <a:rPr lang="en-US" sz="2000" b="1" dirty="0" smtClean="0">
                <a:solidFill>
                  <a:schemeClr val="tx1"/>
                </a:solidFill>
                <a:latin typeface="Californian FB" panose="0207040306080B030204" pitchFamily="18" charset="0"/>
              </a:rPr>
              <a:t>Supervisor:</a:t>
            </a:r>
            <a:endParaRPr lang="en-US" sz="2000" dirty="0" smtClean="0">
              <a:solidFill>
                <a:schemeClr val="tx1"/>
              </a:solidFill>
              <a:latin typeface="Californian FB" panose="0207040306080B030204" pitchFamily="18" charset="0"/>
            </a:endParaRPr>
          </a:p>
          <a:p>
            <a:pPr>
              <a:lnSpc>
                <a:spcPct val="60000"/>
              </a:lnSpc>
            </a:pPr>
            <a:r>
              <a:rPr lang="en-US" sz="2000" b="1" dirty="0" smtClean="0">
                <a:solidFill>
                  <a:schemeClr val="tx1"/>
                </a:solidFill>
                <a:latin typeface="Californian FB" panose="0207040306080B030204" pitchFamily="18" charset="0"/>
              </a:rPr>
              <a:t>Dr. Mohammad Abu </a:t>
            </a:r>
            <a:r>
              <a:rPr lang="en-US" sz="2000" b="1" dirty="0" err="1" smtClean="0">
                <a:solidFill>
                  <a:schemeClr val="tx1"/>
                </a:solidFill>
                <a:latin typeface="Californian FB" panose="0207040306080B030204" pitchFamily="18" charset="0"/>
              </a:rPr>
              <a:t>Yousuf</a:t>
            </a:r>
            <a:endParaRPr lang="en-US" sz="2000" dirty="0" smtClean="0">
              <a:solidFill>
                <a:schemeClr val="tx1"/>
              </a:solidFill>
              <a:latin typeface="Californian FB" panose="0207040306080B030204" pitchFamily="18" charset="0"/>
            </a:endParaRPr>
          </a:p>
          <a:p>
            <a:pPr>
              <a:lnSpc>
                <a:spcPct val="60000"/>
              </a:lnSpc>
            </a:pPr>
            <a:r>
              <a:rPr lang="en-US" sz="2000" b="1" dirty="0" smtClean="0">
                <a:solidFill>
                  <a:schemeClr val="tx1"/>
                </a:solidFill>
                <a:latin typeface="Californian FB" panose="0207040306080B030204" pitchFamily="18" charset="0"/>
              </a:rPr>
              <a:t>Assistant Professor, IIT, JU</a:t>
            </a:r>
            <a:endParaRPr lang="en-US" sz="2000" dirty="0" smtClean="0">
              <a:solidFill>
                <a:schemeClr val="tx1"/>
              </a:solidFill>
              <a:latin typeface="Californian FB" panose="0207040306080B030204" pitchFamily="18" charset="0"/>
            </a:endParaRPr>
          </a:p>
          <a:p>
            <a:endParaRPr lang="en-US" sz="2000" dirty="0">
              <a:solidFill>
                <a:schemeClr val="tx1"/>
              </a:solidFill>
            </a:endParaRPr>
          </a:p>
        </p:txBody>
      </p:sp>
      <p:sp>
        <p:nvSpPr>
          <p:cNvPr id="4" name="Slide Number Placeholder 3"/>
          <p:cNvSpPr>
            <a:spLocks noGrp="1"/>
          </p:cNvSpPr>
          <p:nvPr>
            <p:ph type="sldNum" sz="quarter" idx="12"/>
          </p:nvPr>
        </p:nvSpPr>
        <p:spPr>
          <a:xfrm>
            <a:off x="6553200" y="6356350"/>
            <a:ext cx="2057400" cy="365125"/>
          </a:xfrm>
        </p:spPr>
        <p:txBody>
          <a:bodyPr/>
          <a:lstStyle/>
          <a:p>
            <a:fld id="{01EB9327-62C0-4F3F-8936-F534246637E1}" type="slidenum">
              <a:rPr lang="en-US" sz="1600" b="1" smtClean="0">
                <a:solidFill>
                  <a:schemeClr val="tx1"/>
                </a:solidFill>
              </a:rPr>
              <a:t>1</a:t>
            </a:fld>
            <a:endParaRPr lang="en-US" sz="1600" b="1" dirty="0">
              <a:solidFill>
                <a:schemeClr val="tx1"/>
              </a:solidFill>
            </a:endParaRPr>
          </a:p>
        </p:txBody>
      </p:sp>
    </p:spTree>
    <p:extLst>
      <p:ext uri="{BB962C8B-B14F-4D97-AF65-F5344CB8AC3E}">
        <p14:creationId xmlns:p14="http://schemas.microsoft.com/office/powerpoint/2010/main" val="332854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1"/>
            <a:ext cx="8229600" cy="1143000"/>
          </a:xfrm>
        </p:spPr>
        <p:txBody>
          <a:bodyPr>
            <a:normAutofit/>
          </a:bodyPr>
          <a:lstStyle/>
          <a:p>
            <a:pPr lvl="1" algn="ctr" rtl="0">
              <a:spcBef>
                <a:spcPct val="0"/>
              </a:spcBef>
            </a:pPr>
            <a:r>
              <a:rPr lang="en-US" sz="3200" b="1" dirty="0" smtClean="0">
                <a:latin typeface="Times New Roman" panose="02020603050405020304" pitchFamily="18" charset="0"/>
                <a:cs typeface="Times New Roman" panose="02020603050405020304" pitchFamily="18" charset="0"/>
              </a:rPr>
              <a:t>Step 4: Assessment </a:t>
            </a:r>
            <a:r>
              <a:rPr lang="en-US" sz="3200" b="1" dirty="0">
                <a:latin typeface="Times New Roman" panose="02020603050405020304" pitchFamily="18" charset="0"/>
                <a:cs typeface="Times New Roman" panose="02020603050405020304" pitchFamily="18" charset="0"/>
              </a:rPr>
              <a:t>of Blur Length</a:t>
            </a:r>
            <a:r>
              <a:rPr lang="en-US" sz="3200" b="1" i="1" dirty="0">
                <a:latin typeface="Times New Roman" panose="02020603050405020304" pitchFamily="18" charset="0"/>
                <a:cs typeface="Times New Roman" panose="02020603050405020304" pitchFamily="18" charset="0"/>
              </a:rPr>
              <a:t/>
            </a:r>
            <a:br>
              <a:rPr lang="en-US" sz="3200" b="1" i="1"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10</a:t>
            </a:fld>
            <a:endParaRPr lang="en-US" b="1" dirty="0">
              <a:solidFill>
                <a:schemeClr val="tx1"/>
              </a:solidFill>
            </a:endParaRPr>
          </a:p>
        </p:txBody>
      </p:sp>
      <p:sp>
        <p:nvSpPr>
          <p:cNvPr id="3" name="Content Placeholder 2"/>
          <p:cNvSpPr>
            <a:spLocks noGrp="1"/>
          </p:cNvSpPr>
          <p:nvPr>
            <p:ph idx="1"/>
          </p:nvPr>
        </p:nvSpPr>
        <p:spPr>
          <a:xfrm>
            <a:off x="533400" y="1303338"/>
            <a:ext cx="8229600" cy="4525963"/>
          </a:xfrm>
        </p:spPr>
        <p:txBody>
          <a:bodyPr>
            <a:normAutofit fontScale="92500" lnSpcReduction="10000"/>
          </a:bodyPr>
          <a:lstStyle/>
          <a:p>
            <a:pPr marL="0" indent="0">
              <a:buNone/>
            </a:pPr>
            <a:endParaRPr lang="en-US" dirty="0" smtClean="0"/>
          </a:p>
          <a:p>
            <a:pPr marL="0" indent="0" algn="ctr">
              <a:buNone/>
            </a:pPr>
            <a:r>
              <a:rPr lang="en-US" sz="2600" dirty="0" smtClean="0">
                <a:latin typeface="Times New Roman" panose="02020603050405020304" pitchFamily="18" charset="0"/>
                <a:cs typeface="Times New Roman" panose="02020603050405020304" pitchFamily="18" charset="0"/>
              </a:rPr>
              <a:t>ALGORITHM</a:t>
            </a:r>
            <a:endParaRPr lang="en-US" sz="26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US" sz="2600" dirty="0" smtClean="0">
                <a:latin typeface="Times New Roman" panose="02020603050405020304" pitchFamily="18" charset="0"/>
                <a:cs typeface="Times New Roman" panose="02020603050405020304" pitchFamily="18" charset="0"/>
              </a:rPr>
              <a:t>Determine </a:t>
            </a:r>
            <a:r>
              <a:rPr lang="en-US" sz="2600" dirty="0">
                <a:latin typeface="Times New Roman" panose="02020603050405020304" pitchFamily="18" charset="0"/>
                <a:cs typeface="Times New Roman" panose="02020603050405020304" pitchFamily="18" charset="0"/>
              </a:rPr>
              <a:t>the Fourier </a:t>
            </a:r>
            <a:r>
              <a:rPr lang="en-US" sz="2600" dirty="0" smtClean="0">
                <a:latin typeface="Times New Roman" panose="02020603050405020304" pitchFamily="18" charset="0"/>
                <a:cs typeface="Times New Roman" panose="02020603050405020304" pitchFamily="18" charset="0"/>
              </a:rPr>
              <a:t>transform </a:t>
            </a:r>
            <a:r>
              <a:rPr lang="en-US" sz="2600" dirty="0">
                <a:latin typeface="Times New Roman" panose="02020603050405020304" pitchFamily="18" charset="0"/>
                <a:cs typeface="Times New Roman" panose="02020603050405020304" pitchFamily="18" charset="0"/>
              </a:rPr>
              <a:t>O(</a:t>
            </a:r>
            <a:r>
              <a:rPr lang="en-US" sz="2600" dirty="0" err="1">
                <a:latin typeface="Times New Roman" panose="02020603050405020304" pitchFamily="18" charset="0"/>
                <a:cs typeface="Times New Roman" panose="02020603050405020304" pitchFamily="18" charset="0"/>
              </a:rPr>
              <a:t>k,l</a:t>
            </a:r>
            <a:r>
              <a:rPr lang="en-US" sz="2600" dirty="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 of o(</a:t>
            </a:r>
            <a:r>
              <a:rPr lang="en-US" sz="2600" dirty="0" err="1" smtClean="0">
                <a:latin typeface="Times New Roman" panose="02020603050405020304" pitchFamily="18" charset="0"/>
                <a:cs typeface="Times New Roman" panose="02020603050405020304" pitchFamily="18" charset="0"/>
              </a:rPr>
              <a:t>x,y</a:t>
            </a:r>
            <a:r>
              <a:rPr lang="en-US" sz="2600" dirty="0" smtClean="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US" sz="2600" dirty="0">
                <a:latin typeface="Times New Roman" panose="02020603050405020304" pitchFamily="18" charset="0"/>
                <a:cs typeface="Times New Roman" panose="02020603050405020304" pitchFamily="18" charset="0"/>
              </a:rPr>
              <a:t>Compute the log spectrum </a:t>
            </a:r>
            <a:r>
              <a:rPr lang="en-US" sz="2600" dirty="0" smtClean="0">
                <a:latin typeface="Times New Roman" panose="02020603050405020304" pitchFamily="18" charset="0"/>
                <a:cs typeface="Times New Roman" panose="02020603050405020304" pitchFamily="18" charset="0"/>
              </a:rPr>
              <a:t>of </a:t>
            </a:r>
            <a:r>
              <a:rPr lang="en-US" sz="2600" dirty="0">
                <a:latin typeface="Times New Roman" panose="02020603050405020304" pitchFamily="18" charset="0"/>
                <a:cs typeface="Times New Roman" panose="02020603050405020304" pitchFamily="18" charset="0"/>
              </a:rPr>
              <a:t>O(</a:t>
            </a:r>
            <a:r>
              <a:rPr lang="en-US" sz="2600" dirty="0" err="1">
                <a:latin typeface="Times New Roman" panose="02020603050405020304" pitchFamily="18" charset="0"/>
                <a:cs typeface="Times New Roman" panose="02020603050405020304" pitchFamily="18" charset="0"/>
              </a:rPr>
              <a:t>k,l</a:t>
            </a:r>
            <a:r>
              <a:rPr lang="en-US" sz="2600" dirty="0" smtClean="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and transform it in binary.</a:t>
            </a:r>
          </a:p>
          <a:p>
            <a:pPr marL="514350" lvl="0" indent="-514350">
              <a:buFont typeface="+mj-lt"/>
              <a:buAutoNum type="arabicPeriod"/>
            </a:pPr>
            <a:r>
              <a:rPr lang="en-US" sz="2600" dirty="0">
                <a:latin typeface="Times New Roman" panose="02020603050405020304" pitchFamily="18" charset="0"/>
                <a:cs typeface="Times New Roman" panose="02020603050405020304" pitchFamily="18" charset="0"/>
              </a:rPr>
              <a:t>Binary spectrum is rotated in the direction opposite to the </a:t>
            </a:r>
            <a:r>
              <a:rPr lang="en-US" sz="2600" dirty="0" smtClean="0">
                <a:latin typeface="Times New Roman" panose="02020603050405020304" pitchFamily="18" charset="0"/>
                <a:cs typeface="Times New Roman" panose="02020603050405020304" pitchFamily="18" charset="0"/>
              </a:rPr>
              <a:t>blur direction.</a:t>
            </a:r>
            <a:endParaRPr lang="en-US" sz="26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US" sz="2600" dirty="0">
                <a:latin typeface="Times New Roman" panose="02020603050405020304" pitchFamily="18" charset="0"/>
                <a:cs typeface="Times New Roman" panose="02020603050405020304" pitchFamily="18" charset="0"/>
              </a:rPr>
              <a:t>C</a:t>
            </a:r>
            <a:r>
              <a:rPr lang="en-US" sz="2600" dirty="0" smtClean="0">
                <a:latin typeface="Times New Roman" panose="02020603050405020304" pitchFamily="18" charset="0"/>
                <a:cs typeface="Times New Roman" panose="02020603050405020304" pitchFamily="18" charset="0"/>
              </a:rPr>
              <a:t>ollapse </a:t>
            </a:r>
            <a:r>
              <a:rPr lang="en-US" sz="2600" dirty="0">
                <a:latin typeface="Times New Roman" panose="02020603050405020304" pitchFamily="18" charset="0"/>
                <a:cs typeface="Times New Roman" panose="02020603050405020304" pitchFamily="18" charset="0"/>
              </a:rPr>
              <a:t>the 2-D data into 1-D data.</a:t>
            </a:r>
          </a:p>
          <a:p>
            <a:pPr marL="514350" lvl="0" indent="-514350">
              <a:buFont typeface="+mj-lt"/>
              <a:buAutoNum type="arabicPeriod"/>
            </a:pPr>
            <a:r>
              <a:rPr lang="en-US" sz="2600" dirty="0">
                <a:latin typeface="Times New Roman" panose="02020603050405020304" pitchFamily="18" charset="0"/>
                <a:cs typeface="Times New Roman" panose="02020603050405020304" pitchFamily="18" charset="0"/>
              </a:rPr>
              <a:t>Calculate the Inverse Fourier transform of 1-D data in step </a:t>
            </a:r>
            <a:r>
              <a:rPr lang="en-US" sz="2600" dirty="0" smtClean="0">
                <a:latin typeface="Times New Roman" panose="02020603050405020304" pitchFamily="18" charset="0"/>
                <a:cs typeface="Times New Roman" panose="02020603050405020304" pitchFamily="18" charset="0"/>
              </a:rPr>
              <a:t>4.</a:t>
            </a:r>
            <a:endParaRPr lang="en-US" sz="26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US" sz="2600" dirty="0">
                <a:latin typeface="Times New Roman" panose="02020603050405020304" pitchFamily="18" charset="0"/>
                <a:cs typeface="Times New Roman" panose="02020603050405020304" pitchFamily="18" charset="0"/>
              </a:rPr>
              <a:t>Detect the blur length using the real part of first negative value.</a:t>
            </a:r>
          </a:p>
          <a:p>
            <a:endParaRPr lang="en-US" dirty="0"/>
          </a:p>
        </p:txBody>
      </p:sp>
      <p:cxnSp>
        <p:nvCxnSpPr>
          <p:cNvPr id="10" name="Straight Connector 9"/>
          <p:cNvCxnSpPr/>
          <p:nvPr/>
        </p:nvCxnSpPr>
        <p:spPr>
          <a:xfrm>
            <a:off x="1028700" y="1676400"/>
            <a:ext cx="708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28700" y="2133600"/>
            <a:ext cx="708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28700" y="5715000"/>
            <a:ext cx="723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905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42"/>
            <a:ext cx="8229600" cy="1143000"/>
          </a:xfrm>
        </p:spPr>
        <p:txBody>
          <a:bodyPr>
            <a:normAutofit/>
          </a:bodyPr>
          <a:lstStyle/>
          <a:p>
            <a:r>
              <a:rPr lang="en-GB" sz="3200" b="1" dirty="0">
                <a:latin typeface="Times New Roman" panose="02020603050405020304" pitchFamily="18" charset="0"/>
                <a:cs typeface="Times New Roman" panose="02020603050405020304" pitchFamily="18" charset="0"/>
              </a:rPr>
              <a:t>Step 5: Image restoration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5.1.</a:t>
            </a:r>
            <a:r>
              <a:rPr lang="en-GB" sz="2400" dirty="0">
                <a:latin typeface="Times New Roman" panose="02020603050405020304" pitchFamily="18" charset="0"/>
                <a:cs typeface="Times New Roman" panose="02020603050405020304" pitchFamily="18" charset="0"/>
              </a:rPr>
              <a:t> Restoration Technique Based on </a:t>
            </a:r>
            <a:r>
              <a:rPr lang="en-GB" sz="2400" dirty="0" smtClean="0">
                <a:latin typeface="Times New Roman" panose="02020603050405020304" pitchFamily="18" charset="0"/>
                <a:cs typeface="Times New Roman" panose="02020603050405020304" pitchFamily="18" charset="0"/>
              </a:rPr>
              <a:t>Wiener Method</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5.2. </a:t>
            </a:r>
            <a:r>
              <a:rPr lang="en-GB" sz="2400" dirty="0">
                <a:latin typeface="Times New Roman" panose="02020603050405020304" pitchFamily="18" charset="0"/>
                <a:cs typeface="Times New Roman" panose="02020603050405020304" pitchFamily="18" charset="0"/>
              </a:rPr>
              <a:t>Restoration Technique Based on Lucy-Richardson Method</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EB9327-62C0-4F3F-8936-F534246637E1}" type="slidenum">
              <a:rPr lang="en-US" smtClean="0"/>
              <a:t>11</a:t>
            </a:fld>
            <a:endParaRPr lang="en-US"/>
          </a:p>
        </p:txBody>
      </p:sp>
    </p:spTree>
    <p:extLst>
      <p:ext uri="{BB962C8B-B14F-4D97-AF65-F5344CB8AC3E}">
        <p14:creationId xmlns:p14="http://schemas.microsoft.com/office/powerpoint/2010/main" val="1937278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417638"/>
                <a:ext cx="8229600" cy="4191000"/>
              </a:xfrm>
            </p:spPr>
            <p:txBody>
              <a:bodyPr>
                <a:normAutofit/>
              </a:bodyPr>
              <a:lstStyle/>
              <a:p>
                <a:pPr marL="0" indent="0">
                  <a:buNone/>
                </a:pPr>
                <a:endParaRPr lang="en-US" sz="2400" dirty="0" smtClean="0"/>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a:t>
                </a:r>
                <a:r>
                  <a:rPr lang="en-US" sz="2600" dirty="0" smtClean="0">
                    <a:latin typeface="Times New Roman" panose="02020603050405020304" pitchFamily="18" charset="0"/>
                    <a:cs typeface="Times New Roman" panose="02020603050405020304" pitchFamily="18" charset="0"/>
                  </a:rPr>
                  <a:t>estoration </a:t>
                </a:r>
                <a:r>
                  <a:rPr lang="en-US" sz="2600" dirty="0" smtClean="0">
                    <a:latin typeface="Times New Roman" panose="02020603050405020304" pitchFamily="18" charset="0"/>
                    <a:cs typeface="Times New Roman" panose="02020603050405020304" pitchFamily="18" charset="0"/>
                  </a:rPr>
                  <a:t>technique based on  Wiener method treats images and noise as random </a:t>
                </a:r>
                <a:r>
                  <a:rPr lang="en-US" sz="2600" dirty="0" smtClean="0">
                    <a:latin typeface="Times New Roman" panose="02020603050405020304" pitchFamily="18" charset="0"/>
                    <a:cs typeface="Times New Roman" panose="02020603050405020304" pitchFamily="18" charset="0"/>
                  </a:rPr>
                  <a:t>variables.</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It’s </a:t>
                </a:r>
                <a:r>
                  <a:rPr lang="en-US" sz="2600" dirty="0">
                    <a:latin typeface="Times New Roman" panose="02020603050405020304" pitchFamily="18" charset="0"/>
                    <a:cs typeface="Times New Roman" panose="02020603050405020304" pitchFamily="18" charset="0"/>
                  </a:rPr>
                  <a:t>transfer function </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is given by</a:t>
                </a:r>
                <a:r>
                  <a:rPr lang="en-US" sz="26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a:rPr>
                          <m:t>𝐹</m:t>
                        </m:r>
                      </m:e>
                    </m:acc>
                  </m:oMath>
                </a14:m>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k,l</a:t>
                </a:r>
                <a:r>
                  <a:rPr lang="en-US" sz="24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𝐷</m:t>
                        </m:r>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𝑘</m:t>
                            </m:r>
                            <m:r>
                              <a:rPr lang="en-US" sz="2400" b="0" i="1" smtClean="0">
                                <a:latin typeface="Cambria Math"/>
                              </a:rPr>
                              <m:t>,</m:t>
                            </m:r>
                            <m:r>
                              <a:rPr lang="en-US" sz="2400" b="0" i="1" smtClean="0">
                                <a:latin typeface="Cambria Math"/>
                              </a:rPr>
                              <m:t>𝑙</m:t>
                            </m:r>
                          </m:e>
                        </m:d>
                        <m:sSub>
                          <m:sSubPr>
                            <m:ctrlPr>
                              <a:rPr lang="en-US" sz="2400" b="0" i="1" smtClean="0">
                                <a:latin typeface="Cambria Math" panose="02040503050406030204" pitchFamily="18" charset="0"/>
                              </a:rPr>
                            </m:ctrlPr>
                          </m:sSubPr>
                          <m:e>
                            <m:r>
                              <a:rPr lang="en-US" sz="2400" b="0" i="1" smtClean="0">
                                <a:latin typeface="Cambria Math"/>
                              </a:rPr>
                              <m:t>𝑀</m:t>
                            </m:r>
                          </m:e>
                          <m:sub>
                            <m:r>
                              <a:rPr lang="en-US" sz="2400" b="0" i="1" smtClean="0">
                                <a:latin typeface="Cambria Math"/>
                              </a:rPr>
                              <m:t>𝑓</m:t>
                            </m:r>
                          </m:sub>
                        </m:sSub>
                        <m:r>
                          <a:rPr lang="en-US" sz="2400" b="0" i="1" smtClean="0">
                            <a:latin typeface="Cambria Math"/>
                          </a:rPr>
                          <m:t>(</m:t>
                        </m:r>
                        <m:r>
                          <a:rPr lang="en-US" sz="2400" b="0" i="1" smtClean="0">
                            <a:latin typeface="Cambria Math"/>
                          </a:rPr>
                          <m:t>𝑘</m:t>
                        </m:r>
                        <m:r>
                          <a:rPr lang="en-US" sz="2400" b="0" i="1" smtClean="0">
                            <a:latin typeface="Cambria Math"/>
                          </a:rPr>
                          <m:t>,</m:t>
                        </m:r>
                        <m:r>
                          <a:rPr lang="en-US" sz="2400" b="0" i="1" smtClean="0">
                            <a:latin typeface="Cambria Math"/>
                          </a:rPr>
                          <m:t>𝑙</m:t>
                        </m:r>
                        <m:r>
                          <a:rPr lang="en-US" sz="2400" b="0" i="1" smtClean="0">
                            <a:latin typeface="Cambria Math"/>
                          </a:rPr>
                          <m:t>)</m:t>
                        </m:r>
                      </m:num>
                      <m:den>
                        <m:sSub>
                          <m:sSubPr>
                            <m:ctrlPr>
                              <a:rPr lang="en-US" sz="2400" i="1" smtClean="0">
                                <a:latin typeface="Cambria Math" panose="02040503050406030204" pitchFamily="18" charset="0"/>
                              </a:rPr>
                            </m:ctrlPr>
                          </m:sSubPr>
                          <m:e>
                            <m:r>
                              <a:rPr lang="en-US" sz="2400" b="0" i="1" smtClean="0">
                                <a:latin typeface="Cambria Math"/>
                              </a:rPr>
                              <m:t>𝑀</m:t>
                            </m:r>
                          </m:e>
                          <m:sub>
                            <m:r>
                              <a:rPr lang="en-US" sz="2400" b="0" i="1" smtClean="0">
                                <a:latin typeface="Cambria Math"/>
                              </a:rPr>
                              <m:t>𝑓</m:t>
                            </m:r>
                          </m:sub>
                        </m:sSub>
                        <m:d>
                          <m:dPr>
                            <m:ctrlPr>
                              <a:rPr lang="en-US" sz="2400" b="0" i="1" smtClean="0">
                                <a:latin typeface="Cambria Math" panose="02040503050406030204" pitchFamily="18" charset="0"/>
                              </a:rPr>
                            </m:ctrlPr>
                          </m:dPr>
                          <m:e>
                            <m:r>
                              <a:rPr lang="en-US" sz="2400" b="0" i="1" smtClean="0">
                                <a:latin typeface="Cambria Math"/>
                              </a:rPr>
                              <m:t>𝑘</m:t>
                            </m:r>
                            <m:r>
                              <a:rPr lang="en-US" sz="2400" b="0" i="1" smtClean="0">
                                <a:latin typeface="Cambria Math"/>
                              </a:rPr>
                              <m:t>,</m:t>
                            </m:r>
                            <m:r>
                              <a:rPr lang="en-US" sz="2400" b="0" i="1" smtClean="0">
                                <a:latin typeface="Cambria Math"/>
                              </a:rPr>
                              <m:t>𝑙</m:t>
                            </m:r>
                          </m:e>
                        </m:d>
                        <m:sSup>
                          <m:sSupPr>
                            <m:ctrlPr>
                              <a:rPr lang="en-US" sz="2400" b="0" i="1" smtClean="0">
                                <a:latin typeface="Cambria Math" panose="02040503050406030204" pitchFamily="18" charset="0"/>
                              </a:rPr>
                            </m:ctrlPr>
                          </m:sSupPr>
                          <m:e>
                            <m:r>
                              <a:rPr lang="en-US" sz="2400" b="0" i="1" smtClean="0">
                                <a:latin typeface="Cambria Math"/>
                              </a:rPr>
                              <m:t>|</m:t>
                            </m:r>
                            <m:r>
                              <a:rPr lang="en-US" sz="2400" b="0" i="1" smtClean="0">
                                <a:latin typeface="Cambria Math"/>
                              </a:rPr>
                              <m:t>𝐷</m:t>
                            </m:r>
                            <m:r>
                              <a:rPr lang="en-US" sz="2400" b="0" i="1" smtClean="0">
                                <a:latin typeface="Cambria Math"/>
                              </a:rPr>
                              <m:t>(</m:t>
                            </m:r>
                            <m:r>
                              <a:rPr lang="en-US" sz="2400" b="0" i="1" smtClean="0">
                                <a:latin typeface="Cambria Math"/>
                              </a:rPr>
                              <m:t>𝑘</m:t>
                            </m:r>
                            <m:r>
                              <a:rPr lang="en-US" sz="2400" b="0" i="1" smtClean="0">
                                <a:latin typeface="Cambria Math"/>
                              </a:rPr>
                              <m:t>,</m:t>
                            </m:r>
                            <m:r>
                              <a:rPr lang="en-US" sz="2400" b="0" i="1" smtClean="0">
                                <a:latin typeface="Cambria Math"/>
                              </a:rPr>
                              <m:t>𝑙</m:t>
                            </m:r>
                            <m:r>
                              <a:rPr lang="en-US" sz="2400" b="0" i="1" smtClean="0">
                                <a:latin typeface="Cambria Math"/>
                              </a:rPr>
                              <m:t>)|</m:t>
                            </m:r>
                          </m:e>
                          <m:sup>
                            <m:r>
                              <a:rPr lang="en-US" sz="2400" b="0" i="1" smtClean="0">
                                <a:latin typeface="Cambria Math"/>
                              </a:rPr>
                              <m:t>2</m:t>
                            </m:r>
                          </m:sup>
                        </m:sSup>
                        <m:r>
                          <a:rPr lang="en-US" sz="2400" b="0" i="1" smtClean="0">
                            <a:latin typeface="Cambria Math"/>
                          </a:rPr>
                          <m:t>+ </m:t>
                        </m:r>
                        <m:sSub>
                          <m:sSubPr>
                            <m:ctrlPr>
                              <a:rPr lang="en-US" sz="2400" b="0" i="1" smtClean="0">
                                <a:latin typeface="Cambria Math" panose="02040503050406030204" pitchFamily="18" charset="0"/>
                              </a:rPr>
                            </m:ctrlPr>
                          </m:sSubPr>
                          <m:e>
                            <m:r>
                              <a:rPr lang="en-US" sz="2400" b="0" i="1" smtClean="0">
                                <a:latin typeface="Cambria Math"/>
                              </a:rPr>
                              <m:t>𝑀</m:t>
                            </m:r>
                          </m:e>
                          <m:sub>
                            <m:r>
                              <a:rPr lang="en-US" sz="2400" b="0" i="1" smtClean="0">
                                <a:latin typeface="Cambria Math"/>
                              </a:rPr>
                              <m:t>𝑛</m:t>
                            </m:r>
                          </m:sub>
                        </m:sSub>
                        <m:r>
                          <a:rPr lang="en-US" sz="2400" b="0" i="1" smtClean="0">
                            <a:latin typeface="Cambria Math"/>
                          </a:rPr>
                          <m:t>(</m:t>
                        </m:r>
                        <m:r>
                          <a:rPr lang="en-US" sz="2400" b="0" i="1" smtClean="0">
                            <a:latin typeface="Cambria Math"/>
                          </a:rPr>
                          <m:t>𝑘</m:t>
                        </m:r>
                        <m:r>
                          <a:rPr lang="en-US" sz="2400" b="0" i="1" smtClean="0">
                            <a:latin typeface="Cambria Math"/>
                          </a:rPr>
                          <m:t>,</m:t>
                        </m:r>
                        <m:r>
                          <a:rPr lang="en-US" sz="2400" b="0" i="1" smtClean="0">
                            <a:latin typeface="Cambria Math"/>
                          </a:rPr>
                          <m:t>𝑙</m:t>
                        </m:r>
                        <m:r>
                          <a:rPr lang="en-US" sz="2400" b="0" i="1" smtClean="0">
                            <a:latin typeface="Cambria Math"/>
                          </a:rPr>
                          <m:t>)</m:t>
                        </m:r>
                      </m:den>
                    </m:f>
                  </m:oMath>
                </a14:m>
                <a:r>
                  <a:rPr lang="en-US" sz="2400" dirty="0" smtClean="0">
                    <a:latin typeface="Times New Roman" panose="02020603050405020304" pitchFamily="18" charset="0"/>
                    <a:cs typeface="Times New Roman" panose="02020603050405020304" pitchFamily="18" charset="0"/>
                  </a:rPr>
                  <a:t> ] O(</a:t>
                </a:r>
                <a:r>
                  <a:rPr lang="en-US" sz="2400" dirty="0" err="1" smtClean="0">
                    <a:latin typeface="Times New Roman" panose="02020603050405020304" pitchFamily="18" charset="0"/>
                    <a:cs typeface="Times New Roman" panose="02020603050405020304" pitchFamily="18" charset="0"/>
                  </a:rPr>
                  <a:t>k,l</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dirty="0" smtClean="0"/>
                  <a:t> </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417638"/>
                <a:ext cx="8229600" cy="4191000"/>
              </a:xfrm>
              <a:blipFill rotWithShape="0">
                <a:blip r:embed="rId2"/>
                <a:stretch>
                  <a:fillRect l="-11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12</a:t>
            </a:fld>
            <a:endParaRPr lang="en-US" b="1" dirty="0">
              <a:solidFill>
                <a:schemeClr val="tx1"/>
              </a:solidFill>
            </a:endParaRPr>
          </a:p>
        </p:txBody>
      </p:sp>
      <p:sp>
        <p:nvSpPr>
          <p:cNvPr id="5" name="Title 4"/>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5.1</a:t>
            </a:r>
            <a:r>
              <a:rPr lang="en-US" sz="3200" b="1" dirty="0">
                <a:latin typeface="Times New Roman" panose="02020603050405020304" pitchFamily="18" charset="0"/>
                <a:cs typeface="Times New Roman" panose="02020603050405020304" pitchFamily="18" charset="0"/>
              </a:rPr>
              <a:t>.</a:t>
            </a:r>
            <a:r>
              <a:rPr lang="en-GB" sz="3200" b="1" dirty="0">
                <a:latin typeface="Times New Roman" panose="02020603050405020304" pitchFamily="18" charset="0"/>
                <a:cs typeface="Times New Roman" panose="02020603050405020304" pitchFamily="18" charset="0"/>
              </a:rPr>
              <a:t> Restoration Technique Based on Wiener </a:t>
            </a:r>
            <a:r>
              <a:rPr lang="en-GB" sz="3200" b="1" dirty="0" smtClean="0">
                <a:latin typeface="Times New Roman" panose="02020603050405020304" pitchFamily="18" charset="0"/>
                <a:cs typeface="Times New Roman" panose="02020603050405020304" pitchFamily="18" charset="0"/>
              </a:rPr>
              <a:t>Method</a:t>
            </a:r>
            <a:endParaRPr lang="en-US"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Double Bracket 6"/>
              <p:cNvSpPr/>
              <p:nvPr/>
            </p:nvSpPr>
            <p:spPr>
              <a:xfrm>
                <a:off x="3420979" y="4458494"/>
                <a:ext cx="5037221" cy="1524000"/>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14:m>
                  <m:oMath xmlns:m="http://schemas.openxmlformats.org/officeDocument/2006/math">
                    <m:acc>
                      <m:accPr>
                        <m:chr m:val="̂"/>
                        <m:ctrlPr>
                          <a:rPr lang="en-US" sz="2200" i="1" smtClean="0">
                            <a:latin typeface="Cambria Math" panose="02040503050406030204" pitchFamily="18" charset="0"/>
                          </a:rPr>
                        </m:ctrlPr>
                      </m:accPr>
                      <m:e>
                        <m:r>
                          <a:rPr lang="en-US" sz="2200" i="1">
                            <a:latin typeface="Cambria Math"/>
                          </a:rPr>
                          <m:t>𝐹</m:t>
                        </m:r>
                      </m:e>
                    </m:acc>
                  </m:oMath>
                </a14:m>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k,l</a:t>
                </a:r>
                <a:r>
                  <a:rPr lang="en-US" sz="2200" dirty="0">
                    <a:latin typeface="Times New Roman" panose="02020603050405020304" pitchFamily="18" charset="0"/>
                    <a:cs typeface="Times New Roman" panose="02020603050405020304" pitchFamily="18" charset="0"/>
                  </a:rPr>
                  <a:t>)-Estimated image</a:t>
                </a:r>
              </a:p>
              <a:p>
                <a:r>
                  <a:rPr lang="en-US" sz="2200" dirty="0" smtClean="0">
                    <a:latin typeface="Times New Roman" panose="02020603050405020304" pitchFamily="18" charset="0"/>
                    <a:cs typeface="Times New Roman" panose="02020603050405020304" pitchFamily="18" charset="0"/>
                  </a:rPr>
                  <a:t>O </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k,l</a:t>
                </a:r>
                <a:r>
                  <a:rPr lang="en-US" sz="2200" dirty="0">
                    <a:latin typeface="Times New Roman" panose="02020603050405020304" pitchFamily="18" charset="0"/>
                    <a:cs typeface="Times New Roman" panose="02020603050405020304" pitchFamily="18" charset="0"/>
                  </a:rPr>
                  <a:t>)-Degraded </a:t>
                </a:r>
                <a:r>
                  <a:rPr lang="en-US" sz="2200" dirty="0" smtClean="0">
                    <a:latin typeface="Times New Roman" panose="02020603050405020304" pitchFamily="18" charset="0"/>
                    <a:cs typeface="Times New Roman" panose="02020603050405020304" pitchFamily="18" charset="0"/>
                  </a:rPr>
                  <a:t>image                </a:t>
                </a:r>
              </a:p>
              <a:p>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𝑀</m:t>
                        </m:r>
                      </m:e>
                      <m:sub>
                        <m:r>
                          <a:rPr lang="en-US" sz="2200" i="1">
                            <a:latin typeface="Cambria Math" panose="02040503050406030204" pitchFamily="18" charset="0"/>
                          </a:rPr>
                          <m:t>𝑓</m:t>
                        </m:r>
                      </m:sub>
                    </m:sSub>
                    <m:r>
                      <a:rPr lang="en-US" sz="2200" i="1">
                        <a:latin typeface="Cambria Math"/>
                      </a:rPr>
                      <m:t>(</m:t>
                    </m:r>
                    <m:r>
                      <a:rPr lang="en-US" sz="2200" i="1">
                        <a:latin typeface="Cambria Math"/>
                      </a:rPr>
                      <m:t>𝑘</m:t>
                    </m:r>
                    <m:r>
                      <a:rPr lang="en-US" sz="2200" i="1">
                        <a:latin typeface="Cambria Math"/>
                      </a:rPr>
                      <m:t>,</m:t>
                    </m:r>
                    <m:r>
                      <a:rPr lang="en-US" sz="2200" i="1">
                        <a:latin typeface="Cambria Math"/>
                      </a:rPr>
                      <m:t>𝑙</m:t>
                    </m:r>
                    <m:r>
                      <a:rPr lang="en-US" sz="2200" i="1">
                        <a:latin typeface="Cambria Math"/>
                      </a:rPr>
                      <m:t>)</m:t>
                    </m:r>
                  </m:oMath>
                </a14:m>
                <a:r>
                  <a:rPr lang="en-US" sz="2200" dirty="0">
                    <a:latin typeface="Times New Roman" panose="02020603050405020304" pitchFamily="18" charset="0"/>
                    <a:cs typeface="Times New Roman" panose="02020603050405020304" pitchFamily="18" charset="0"/>
                  </a:rPr>
                  <a:t>- Power spectrum of  main image</a:t>
                </a:r>
              </a:p>
              <a:p>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𝑀</m:t>
                        </m:r>
                      </m:e>
                      <m:sub>
                        <m:r>
                          <a:rPr lang="en-US" sz="2200" i="1">
                            <a:latin typeface="Cambria Math"/>
                          </a:rPr>
                          <m:t>𝑛</m:t>
                        </m:r>
                      </m:sub>
                    </m:sSub>
                    <m:r>
                      <a:rPr lang="en-US" sz="2200" i="1">
                        <a:latin typeface="Cambria Math"/>
                      </a:rPr>
                      <m:t>(</m:t>
                    </m:r>
                    <m:r>
                      <a:rPr lang="en-US" sz="2200" i="1">
                        <a:latin typeface="Cambria Math"/>
                      </a:rPr>
                      <m:t>𝑘</m:t>
                    </m:r>
                    <m:r>
                      <a:rPr lang="en-US" sz="2200" i="1">
                        <a:latin typeface="Cambria Math"/>
                      </a:rPr>
                      <m:t>,</m:t>
                    </m:r>
                    <m:r>
                      <a:rPr lang="en-US" sz="2200" i="1">
                        <a:latin typeface="Cambria Math"/>
                      </a:rPr>
                      <m:t>𝑙</m:t>
                    </m:r>
                    <m:r>
                      <a:rPr lang="en-US" sz="2200" i="1">
                        <a:latin typeface="Cambria Math"/>
                      </a:rPr>
                      <m:t>)</m:t>
                    </m:r>
                  </m:oMath>
                </a14:m>
                <a:r>
                  <a:rPr 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Power spectrum </a:t>
                </a:r>
                <a:r>
                  <a:rPr lang="en-US" sz="2200" dirty="0">
                    <a:latin typeface="Times New Roman" panose="02020603050405020304" pitchFamily="18" charset="0"/>
                    <a:cs typeface="Times New Roman" panose="02020603050405020304" pitchFamily="18" charset="0"/>
                  </a:rPr>
                  <a:t>of Noise  </a:t>
                </a:r>
                <a:endParaRPr lang="en-US" sz="2200" dirty="0">
                  <a:latin typeface="Times New Roman" panose="02020603050405020304" pitchFamily="18" charset="0"/>
                  <a:cs typeface="Times New Roman" panose="02020603050405020304" pitchFamily="18" charset="0"/>
                </a:endParaRPr>
              </a:p>
            </p:txBody>
          </p:sp>
        </mc:Choice>
        <mc:Fallback>
          <p:sp>
            <p:nvSpPr>
              <p:cNvPr id="7" name="Double Bracket 6"/>
              <p:cNvSpPr>
                <a:spLocks noRot="1" noChangeAspect="1" noMove="1" noResize="1" noEditPoints="1" noAdjustHandles="1" noChangeArrowheads="1" noChangeShapeType="1" noTextEdit="1"/>
              </p:cNvSpPr>
              <p:nvPr/>
            </p:nvSpPr>
            <p:spPr>
              <a:xfrm>
                <a:off x="3420979" y="4458494"/>
                <a:ext cx="5037221" cy="1524000"/>
              </a:xfrm>
              <a:prstGeom prst="bracketPair">
                <a:avLst/>
              </a:prstGeom>
              <a:blipFill rotWithShape="0">
                <a:blip r:embed="rId3"/>
                <a:stretch>
                  <a:fillRect b="-5534"/>
                </a:stretch>
              </a:blipFill>
              <a:ln w="19050">
                <a:solidFill>
                  <a:schemeClr val="tx1">
                    <a:lumMod val="95000"/>
                    <a:lumOff val="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784370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63" y="28074"/>
            <a:ext cx="8229600" cy="1143000"/>
          </a:xfrm>
        </p:spPr>
        <p:txBody>
          <a:bodyPr>
            <a:normAutofit/>
          </a:bodyPr>
          <a:lstStyle/>
          <a:p>
            <a:r>
              <a:rPr lang="en-GB" sz="3200" b="1" dirty="0" smtClean="0">
                <a:latin typeface="Times New Roman" panose="02020603050405020304" pitchFamily="18" charset="0"/>
                <a:cs typeface="Times New Roman" panose="02020603050405020304" pitchFamily="18" charset="0"/>
              </a:rPr>
              <a:t>5.2. Restoration </a:t>
            </a:r>
            <a:r>
              <a:rPr lang="en-GB" sz="3200" b="1" dirty="0">
                <a:latin typeface="Times New Roman" panose="02020603050405020304" pitchFamily="18" charset="0"/>
                <a:cs typeface="Times New Roman" panose="02020603050405020304" pitchFamily="18" charset="0"/>
              </a:rPr>
              <a:t>Technique Based on </a:t>
            </a:r>
            <a:r>
              <a:rPr lang="en-GB" sz="3200" b="1" dirty="0" smtClean="0">
                <a:latin typeface="Times New Roman" panose="02020603050405020304" pitchFamily="18" charset="0"/>
                <a:cs typeface="Times New Roman" panose="02020603050405020304" pitchFamily="18" charset="0"/>
              </a:rPr>
              <a:t>Lucy-Richardson </a:t>
            </a:r>
            <a:r>
              <a:rPr lang="en-GB" sz="3200" b="1" dirty="0">
                <a:latin typeface="Times New Roman" panose="02020603050405020304" pitchFamily="18" charset="0"/>
                <a:cs typeface="Times New Roman" panose="02020603050405020304" pitchFamily="18" charset="0"/>
              </a:rPr>
              <a:t>Method</a:t>
            </a:r>
            <a:endParaRPr lang="en-US"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7169"/>
                <a:ext cx="8229600" cy="4525963"/>
              </a:xfrm>
            </p:spPr>
            <p:txBody>
              <a:bodyPr>
                <a:normAutofit/>
              </a:bodyPr>
              <a:lstStyle/>
              <a:p>
                <a:endParaRPr lang="en-US" sz="2200" dirty="0" smtClean="0">
                  <a:latin typeface="+mj-lt"/>
                </a:endParaRPr>
              </a:p>
              <a:p>
                <a:r>
                  <a:rPr lang="en-US" sz="2400" dirty="0" smtClean="0">
                    <a:latin typeface="Times New Roman" panose="02020603050405020304" pitchFamily="18" charset="0"/>
                    <a:cs typeface="Times New Roman" panose="02020603050405020304" pitchFamily="18" charset="0"/>
                  </a:rPr>
                  <a:t>Another </a:t>
                </a:r>
                <a:r>
                  <a:rPr lang="en-US" sz="2400" dirty="0">
                    <a:latin typeface="Times New Roman" panose="02020603050405020304" pitchFamily="18" charset="0"/>
                    <a:cs typeface="Times New Roman" panose="02020603050405020304" pitchFamily="18" charset="0"/>
                  </a:rPr>
                  <a:t>type of non-blind image restoration </a:t>
                </a:r>
                <a:r>
                  <a:rPr lang="en-US" sz="2400" dirty="0" smtClean="0">
                    <a:latin typeface="Times New Roman" panose="02020603050405020304" pitchFamily="18" charset="0"/>
                    <a:cs typeface="Times New Roman" panose="02020603050405020304" pitchFamily="18" charset="0"/>
                  </a:rPr>
                  <a:t>technique is based </a:t>
                </a:r>
                <a:r>
                  <a:rPr lang="en-US" sz="2400" dirty="0">
                    <a:latin typeface="Times New Roman" panose="02020603050405020304" pitchFamily="18" charset="0"/>
                    <a:cs typeface="Times New Roman" panose="02020603050405020304" pitchFamily="18" charset="0"/>
                  </a:rPr>
                  <a:t>on Lucy-Richardson method </a:t>
                </a:r>
                <a:r>
                  <a:rPr lang="en-US" sz="2400" dirty="0" smtClean="0">
                    <a:latin typeface="Times New Roman" panose="02020603050405020304" pitchFamily="18" charset="0"/>
                    <a:cs typeface="Times New Roman" panose="02020603050405020304" pitchFamily="18" charset="0"/>
                  </a:rPr>
                  <a:t>that </a:t>
                </a:r>
                <a:r>
                  <a:rPr lang="en-US" sz="2400" dirty="0">
                    <a:latin typeface="Times New Roman" panose="02020603050405020304" pitchFamily="18" charset="0"/>
                    <a:cs typeface="Times New Roman" panose="02020603050405020304" pitchFamily="18" charset="0"/>
                  </a:rPr>
                  <a:t>possess iterative procedure.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method </a:t>
                </a:r>
                <a:r>
                  <a:rPr lang="en-US" sz="2400" dirty="0">
                    <a:latin typeface="Times New Roman" panose="02020603050405020304" pitchFamily="18" charset="0"/>
                    <a:cs typeface="Times New Roman" panose="02020603050405020304" pitchFamily="18" charset="0"/>
                  </a:rPr>
                  <a:t>maximizes probability of restored image when convolved with PSF. If </a:t>
                </a:r>
                <a14:m>
                  <m:oMath xmlns:m="http://schemas.openxmlformats.org/officeDocument/2006/math">
                    <m:r>
                      <a:rPr lang="en-US" sz="2400" i="1">
                        <a:latin typeface="+mj-lt"/>
                      </a:rPr>
                      <m:t>h</m:t>
                    </m:r>
                    <m:r>
                      <a:rPr lang="en-US" sz="2400" i="1">
                        <a:latin typeface="+mj-lt"/>
                      </a:rPr>
                      <m:t>ᵢ</m:t>
                    </m:r>
                  </m:oMath>
                </a14:m>
                <a:r>
                  <a:rPr lang="en-US" sz="2400" dirty="0">
                    <a:latin typeface="Times New Roman" panose="02020603050405020304" pitchFamily="18" charset="0"/>
                    <a:cs typeface="Times New Roman" panose="02020603050405020304" pitchFamily="18" charset="0"/>
                  </a:rPr>
                  <a:t> is the observed value at pixel position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in the restored image then</a:t>
                </a:r>
                <a:r>
                  <a:rPr lang="en-US" sz="2400" dirty="0">
                    <a:latin typeface="Times New Roman" panose="02020603050405020304" pitchFamily="18" charset="0"/>
                    <a:cs typeface="Times New Roman" panose="02020603050405020304" pitchFamily="18" charset="0"/>
                  </a:rPr>
                  <a:t>, it can be given as </a:t>
                </a:r>
                <a:endParaRPr lang="en-US" sz="2400" i="1"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mj-lt"/>
                      </a:rPr>
                      <m:t>h</m:t>
                    </m:r>
                    <m:r>
                      <a:rPr lang="en-US" sz="2400" i="1">
                        <a:latin typeface="+mj-lt"/>
                      </a:rPr>
                      <m:t>ᵢ= </m:t>
                    </m:r>
                    <m:nary>
                      <m:naryPr>
                        <m:chr m:val="⅀"/>
                        <m:subHide m:val="on"/>
                        <m:supHide m:val="on"/>
                        <m:ctrlPr>
                          <a:rPr lang="en-US" sz="2400" i="1">
                            <a:latin typeface="+mj-lt"/>
                          </a:rPr>
                        </m:ctrlPr>
                      </m:naryPr>
                      <m:sub/>
                      <m:sup/>
                      <m:e>
                        <m:r>
                          <a:rPr lang="en-US" sz="2400" i="1">
                            <a:latin typeface="+mj-lt"/>
                          </a:rPr>
                          <m:t>𝑑</m:t>
                        </m:r>
                        <m:r>
                          <a:rPr lang="en-US" sz="2400" i="1">
                            <a:latin typeface="+mj-lt"/>
                          </a:rPr>
                          <m:t>ᵢᵣ</m:t>
                        </m:r>
                      </m:e>
                    </m:nary>
                    <m:r>
                      <a:rPr lang="en-US" sz="2400" i="1">
                        <a:latin typeface="+mj-lt"/>
                      </a:rPr>
                      <m:t>𝑎</m:t>
                    </m:r>
                    <m:r>
                      <a:rPr lang="en-US" sz="2400" i="1">
                        <a:latin typeface="+mj-lt"/>
                      </a:rPr>
                      <m:t>ᵣ </m:t>
                    </m:r>
                  </m:oMath>
                </a14:m>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7169"/>
                <a:ext cx="8229600" cy="4525963"/>
              </a:xfrm>
              <a:blipFill rotWithShape="0">
                <a:blip r:embed="rId2"/>
                <a:stretch>
                  <a:fillRect l="-963" r="-19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13</a:t>
            </a:fld>
            <a:endParaRPr lang="en-US" b="1" dirty="0">
              <a:solidFill>
                <a:schemeClr val="tx1"/>
              </a:solidFill>
            </a:endParaRPr>
          </a:p>
        </p:txBody>
      </p:sp>
    </p:spTree>
    <p:extLst>
      <p:ext uri="{BB962C8B-B14F-4D97-AF65-F5344CB8AC3E}">
        <p14:creationId xmlns:p14="http://schemas.microsoft.com/office/powerpoint/2010/main" val="2521613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524000"/>
          </a:xfrm>
        </p:spPr>
        <p:txBody>
          <a:bodyPr>
            <a:noAutofit/>
          </a:bodyPr>
          <a:lstStyle/>
          <a:p>
            <a:pPr algn="l"/>
            <a:r>
              <a:rPr lang="en-US" sz="2400" dirty="0" smtClean="0"/>
              <a:t/>
            </a:r>
            <a:br>
              <a:rPr lang="en-US" sz="2400" dirty="0" smtClean="0"/>
            </a:br>
            <a:r>
              <a:rPr lang="en-US" sz="2400" dirty="0" smtClean="0"/>
              <a:t>                              </a:t>
            </a:r>
            <a:r>
              <a:rPr lang="en-GB" sz="3200" b="1" dirty="0" smtClean="0">
                <a:latin typeface="Times New Roman" panose="02020603050405020304" pitchFamily="18" charset="0"/>
                <a:cs typeface="Times New Roman" panose="02020603050405020304" pitchFamily="18" charset="0"/>
              </a:rPr>
              <a:t>Experimental </a:t>
            </a:r>
            <a:r>
              <a:rPr lang="en-GB" sz="3200" b="1" dirty="0">
                <a:latin typeface="Times New Roman" panose="02020603050405020304" pitchFamily="18" charset="0"/>
                <a:cs typeface="Times New Roman" panose="02020603050405020304" pitchFamily="18" charset="0"/>
              </a:rPr>
              <a:t>Result 1</a:t>
            </a:r>
            <a:r>
              <a:rPr lang="en-US" sz="3200" b="1" dirty="0"/>
              <a:t/>
            </a:r>
            <a:br>
              <a:rPr lang="en-US" sz="3200" b="1" dirty="0"/>
            </a:br>
            <a:r>
              <a:rPr lang="en-US" sz="3200" b="1" dirty="0" smtClean="0"/>
              <a:t/>
            </a:r>
            <a:br>
              <a:rPr lang="en-US" sz="3200" b="1" dirty="0" smtClean="0"/>
            </a:br>
            <a:r>
              <a:rPr lang="en-US" sz="2400" dirty="0" smtClean="0">
                <a:latin typeface="Times New Roman" panose="02020603050405020304" pitchFamily="18" charset="0"/>
                <a:cs typeface="Times New Roman" panose="02020603050405020304" pitchFamily="18" charset="0"/>
              </a:rPr>
              <a:t>Detected </a:t>
            </a:r>
            <a:r>
              <a:rPr lang="en-US" sz="2400" dirty="0">
                <a:latin typeface="Times New Roman" panose="02020603050405020304" pitchFamily="18" charset="0"/>
                <a:cs typeface="Times New Roman" panose="02020603050405020304" pitchFamily="18" charset="0"/>
              </a:rPr>
              <a:t>blur direction and blur length for artificially blurred images without </a:t>
            </a:r>
            <a:r>
              <a:rPr lang="en-US" sz="2400" dirty="0" smtClean="0">
                <a:latin typeface="Times New Roman" panose="02020603050405020304" pitchFamily="18" charset="0"/>
                <a:cs typeface="Times New Roman" panose="02020603050405020304" pitchFamily="18" charset="0"/>
              </a:rPr>
              <a:t>noise</a:t>
            </a:r>
            <a:r>
              <a:rPr lang="en-US" sz="2400" dirty="0" smtClean="0"/>
              <a:t/>
            </a:r>
            <a:br>
              <a:rPr lang="en-US" sz="2400" dirty="0" smtClean="0"/>
            </a:br>
            <a:r>
              <a:rPr lang="en-US" sz="2400" dirty="0"/>
              <a:t/>
            </a:r>
            <a:br>
              <a:rPr lang="en-US" sz="2400" dirty="0"/>
            </a:br>
            <a:endParaRPr lang="en-GB"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27263777"/>
              </p:ext>
            </p:extLst>
          </p:nvPr>
        </p:nvGraphicFramePr>
        <p:xfrm>
          <a:off x="469232" y="2057400"/>
          <a:ext cx="8229600" cy="3970650"/>
        </p:xfrm>
        <a:graphic>
          <a:graphicData uri="http://schemas.openxmlformats.org/drawingml/2006/table">
            <a:tbl>
              <a:tblPr firstRow="1" bandRow="1">
                <a:tableStyleId>{5940675A-B579-460E-94D1-54222C63F5DA}</a:tableStyleId>
              </a:tblPr>
              <a:tblGrid>
                <a:gridCol w="1645920"/>
                <a:gridCol w="1645920"/>
                <a:gridCol w="1645920"/>
                <a:gridCol w="1645920"/>
                <a:gridCol w="1645920"/>
              </a:tblGrid>
              <a:tr h="594333">
                <a:tc>
                  <a:txBody>
                    <a:bodyPr/>
                    <a:lstStyle/>
                    <a:p>
                      <a:pPr algn="ctr"/>
                      <a:r>
                        <a:rPr lang="en-GB" dirty="0" smtClean="0">
                          <a:latin typeface="Times New Roman" pitchFamily="18" charset="0"/>
                          <a:cs typeface="Times New Roman" pitchFamily="18" charset="0"/>
                        </a:rPr>
                        <a:t>Image Used</a:t>
                      </a:r>
                      <a:endParaRPr lang="en-GB" dirty="0">
                        <a:latin typeface="Times New Roman" pitchFamily="18" charset="0"/>
                        <a:cs typeface="Times New Roman" pitchFamily="18" charset="0"/>
                      </a:endParaRPr>
                    </a:p>
                  </a:txBody>
                  <a:tcPr/>
                </a:tc>
                <a:tc>
                  <a:txBody>
                    <a:bodyPr/>
                    <a:lstStyle/>
                    <a:p>
                      <a:pPr algn="ctr"/>
                      <a:r>
                        <a:rPr lang="en-GB" dirty="0" smtClean="0">
                          <a:latin typeface="Times New Roman" pitchFamily="18" charset="0"/>
                          <a:cs typeface="Times New Roman" pitchFamily="18" charset="0"/>
                        </a:rPr>
                        <a:t>Blur Direction</a:t>
                      </a:r>
                      <a:endParaRPr lang="en-GB" dirty="0">
                        <a:latin typeface="Times New Roman" pitchFamily="18" charset="0"/>
                        <a:cs typeface="Times New Roman" pitchFamily="18" charset="0"/>
                      </a:endParaRPr>
                    </a:p>
                  </a:txBody>
                  <a:tcPr/>
                </a:tc>
                <a:tc>
                  <a:txBody>
                    <a:bodyPr/>
                    <a:lstStyle/>
                    <a:p>
                      <a:pPr algn="ctr"/>
                      <a:r>
                        <a:rPr lang="en-GB" dirty="0" smtClean="0">
                          <a:latin typeface="Times New Roman" pitchFamily="18" charset="0"/>
                          <a:cs typeface="Times New Roman" pitchFamily="18" charset="0"/>
                        </a:rPr>
                        <a:t>Blur Length</a:t>
                      </a:r>
                      <a:endParaRPr lang="en-GB" dirty="0">
                        <a:latin typeface="Times New Roman" pitchFamily="18" charset="0"/>
                        <a:cs typeface="Times New Roman" pitchFamily="18" charset="0"/>
                      </a:endParaRPr>
                    </a:p>
                  </a:txBody>
                  <a:tcPr/>
                </a:tc>
                <a:tc>
                  <a:txBody>
                    <a:bodyPr/>
                    <a:lstStyle/>
                    <a:p>
                      <a:pPr algn="ctr"/>
                      <a:r>
                        <a:rPr lang="en-GB" dirty="0" smtClean="0">
                          <a:latin typeface="Times New Roman" pitchFamily="18" charset="0"/>
                          <a:cs typeface="Times New Roman" pitchFamily="18" charset="0"/>
                        </a:rPr>
                        <a:t>Assessed Direction</a:t>
                      </a:r>
                      <a:endParaRPr lang="en-GB" dirty="0">
                        <a:latin typeface="Times New Roman" pitchFamily="18" charset="0"/>
                        <a:cs typeface="Times New Roman" pitchFamily="18" charset="0"/>
                      </a:endParaRPr>
                    </a:p>
                  </a:txBody>
                  <a:tcPr/>
                </a:tc>
                <a:tc>
                  <a:txBody>
                    <a:bodyPr/>
                    <a:lstStyle/>
                    <a:p>
                      <a:pPr algn="ctr"/>
                      <a:r>
                        <a:rPr lang="en-GB" dirty="0" smtClean="0">
                          <a:latin typeface="Times New Roman" pitchFamily="18" charset="0"/>
                          <a:cs typeface="Times New Roman" pitchFamily="18" charset="0"/>
                        </a:rPr>
                        <a:t>Assessed Length</a:t>
                      </a:r>
                      <a:endParaRPr lang="en-GB" dirty="0">
                        <a:latin typeface="Times New Roman" pitchFamily="18" charset="0"/>
                        <a:cs typeface="Times New Roman" pitchFamily="18" charset="0"/>
                      </a:endParaRPr>
                    </a:p>
                  </a:txBody>
                  <a:tcPr/>
                </a:tc>
              </a:tr>
              <a:tr h="339619">
                <a:tc rowSpan="3">
                  <a:txBody>
                    <a:bodyPr/>
                    <a:lstStyle/>
                    <a:p>
                      <a:pPr algn="ctr"/>
                      <a:r>
                        <a:rPr lang="en-GB" dirty="0" smtClean="0">
                          <a:latin typeface="Times New Roman" pitchFamily="18" charset="0"/>
                          <a:cs typeface="Times New Roman" pitchFamily="18" charset="0"/>
                        </a:rPr>
                        <a:t>Bird.tif</a:t>
                      </a:r>
                      <a:endParaRPr lang="en-GB" dirty="0">
                        <a:latin typeface="Times New Roman" pitchFamily="18" charset="0"/>
                        <a:cs typeface="Times New Roman" pitchFamily="18" charset="0"/>
                      </a:endParaRPr>
                    </a:p>
                  </a:txBody>
                  <a:tcPr/>
                </a:tc>
                <a:tc>
                  <a:txBody>
                    <a:bodyPr/>
                    <a:lstStyle/>
                    <a:p>
                      <a:pPr algn="ctr"/>
                      <a:r>
                        <a:rPr lang="en-GB" dirty="0" smtClean="0">
                          <a:latin typeface="Times New Roman" pitchFamily="18" charset="0"/>
                          <a:cs typeface="Times New Roman" pitchFamily="18" charset="0"/>
                        </a:rPr>
                        <a:t>10</a:t>
                      </a:r>
                      <a:endParaRPr lang="en-GB"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12</a:t>
                      </a:r>
                      <a:endParaRPr lang="en-GB"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12</a:t>
                      </a:r>
                      <a:endParaRPr lang="en-GB"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13</a:t>
                      </a:r>
                      <a:endParaRPr lang="en-GB"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r>
              <a:tr h="380727">
                <a:tc vMerge="1">
                  <a:txBody>
                    <a:bodyPr/>
                    <a:lstStyle/>
                    <a:p>
                      <a:endParaRPr lang="en-GB"/>
                    </a:p>
                  </a:txBody>
                  <a:tcPr/>
                </a:tc>
                <a:tc>
                  <a:txBody>
                    <a:bodyPr/>
                    <a:lstStyle/>
                    <a:p>
                      <a:pPr algn="ctr"/>
                      <a:r>
                        <a:rPr lang="en-GB" dirty="0" smtClean="0">
                          <a:latin typeface="Times New Roman" pitchFamily="18" charset="0"/>
                          <a:cs typeface="Times New Roman" pitchFamily="18" charset="0"/>
                        </a:rPr>
                        <a:t>20</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18</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20</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19</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0727">
                <a:tc vMerge="1">
                  <a:txBody>
                    <a:bodyPr/>
                    <a:lstStyle/>
                    <a:p>
                      <a:endParaRPr lang="en-GB"/>
                    </a:p>
                  </a:txBody>
                  <a:tcPr/>
                </a:tc>
                <a:tc>
                  <a:txBody>
                    <a:bodyPr/>
                    <a:lstStyle/>
                    <a:p>
                      <a:pPr algn="ctr"/>
                      <a:r>
                        <a:rPr lang="en-GB" dirty="0" smtClean="0">
                          <a:latin typeface="Times New Roman" pitchFamily="18" charset="0"/>
                          <a:cs typeface="Times New Roman" pitchFamily="18" charset="0"/>
                        </a:rPr>
                        <a:t>55</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dirty="0" smtClean="0">
                          <a:latin typeface="Times New Roman" pitchFamily="18" charset="0"/>
                          <a:cs typeface="Times New Roman" pitchFamily="18" charset="0"/>
                        </a:rPr>
                        <a:t>37</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dirty="0" smtClean="0">
                          <a:latin typeface="Times New Roman" pitchFamily="18" charset="0"/>
                          <a:cs typeface="Times New Roman" pitchFamily="18" charset="0"/>
                        </a:rPr>
                        <a:t>54</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dirty="0" smtClean="0">
                          <a:latin typeface="Times New Roman" pitchFamily="18" charset="0"/>
                          <a:cs typeface="Times New Roman" pitchFamily="18" charset="0"/>
                        </a:rPr>
                        <a:t>37</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r>
              <a:tr h="339619">
                <a:tc rowSpan="3">
                  <a:txBody>
                    <a:bodyPr/>
                    <a:lstStyle/>
                    <a:p>
                      <a:pPr algn="ctr"/>
                      <a:r>
                        <a:rPr lang="en-GB" dirty="0" smtClean="0">
                          <a:latin typeface="Times New Roman" pitchFamily="18" charset="0"/>
                          <a:cs typeface="Times New Roman" pitchFamily="18" charset="0"/>
                        </a:rPr>
                        <a:t>Quote.jpg</a:t>
                      </a:r>
                      <a:endParaRPr lang="en-GB" dirty="0">
                        <a:latin typeface="Times New Roman" pitchFamily="18" charset="0"/>
                        <a:cs typeface="Times New Roman" pitchFamily="18" charset="0"/>
                      </a:endParaRPr>
                    </a:p>
                  </a:txBody>
                  <a:tcPr/>
                </a:tc>
                <a:tc>
                  <a:txBody>
                    <a:bodyPr/>
                    <a:lstStyle/>
                    <a:p>
                      <a:pPr algn="ctr"/>
                      <a:r>
                        <a:rPr lang="en-GB" dirty="0" smtClean="0">
                          <a:latin typeface="Times New Roman" pitchFamily="18" charset="0"/>
                          <a:cs typeface="Times New Roman" pitchFamily="18" charset="0"/>
                        </a:rPr>
                        <a:t>30</a:t>
                      </a:r>
                      <a:endParaRPr lang="en-GB"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21</a:t>
                      </a:r>
                      <a:endParaRPr lang="en-GB"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30</a:t>
                      </a:r>
                      <a:endParaRPr lang="en-GB"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21</a:t>
                      </a:r>
                      <a:endParaRPr lang="en-GB"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r>
              <a:tr h="347520">
                <a:tc vMerge="1">
                  <a:txBody>
                    <a:bodyPr/>
                    <a:lstStyle/>
                    <a:p>
                      <a:endParaRPr lang="en-GB"/>
                    </a:p>
                  </a:txBody>
                  <a:tcPr/>
                </a:tc>
                <a:tc>
                  <a:txBody>
                    <a:bodyPr/>
                    <a:lstStyle/>
                    <a:p>
                      <a:pPr algn="ctr"/>
                      <a:r>
                        <a:rPr lang="en-GB" dirty="0" smtClean="0">
                          <a:latin typeface="Times New Roman" pitchFamily="18" charset="0"/>
                          <a:cs typeface="Times New Roman" pitchFamily="18" charset="0"/>
                        </a:rPr>
                        <a:t>22</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11</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19</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11</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520">
                <a:tc vMerge="1">
                  <a:txBody>
                    <a:bodyPr/>
                    <a:lstStyle/>
                    <a:p>
                      <a:endParaRPr lang="en-GB"/>
                    </a:p>
                  </a:txBody>
                  <a:tcPr/>
                </a:tc>
                <a:tc>
                  <a:txBody>
                    <a:bodyPr/>
                    <a:lstStyle/>
                    <a:p>
                      <a:pPr algn="ctr"/>
                      <a:r>
                        <a:rPr lang="en-GB" dirty="0" smtClean="0">
                          <a:latin typeface="Times New Roman" pitchFamily="18" charset="0"/>
                          <a:cs typeface="Times New Roman" pitchFamily="18" charset="0"/>
                        </a:rPr>
                        <a:t>45</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dirty="0" smtClean="0">
                          <a:latin typeface="Times New Roman" pitchFamily="18" charset="0"/>
                          <a:cs typeface="Times New Roman" pitchFamily="18" charset="0"/>
                        </a:rPr>
                        <a:t>37</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dirty="0" smtClean="0">
                          <a:latin typeface="Times New Roman" pitchFamily="18" charset="0"/>
                          <a:cs typeface="Times New Roman" pitchFamily="18" charset="0"/>
                        </a:rPr>
                        <a:t>45</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dirty="0" smtClean="0">
                          <a:latin typeface="Times New Roman" pitchFamily="18" charset="0"/>
                          <a:cs typeface="Times New Roman" pitchFamily="18" charset="0"/>
                        </a:rPr>
                        <a:t>37</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r>
              <a:tr h="339619">
                <a:tc rowSpan="3">
                  <a:txBody>
                    <a:bodyPr/>
                    <a:lstStyle/>
                    <a:p>
                      <a:pPr algn="ctr"/>
                      <a:r>
                        <a:rPr lang="en-GB" dirty="0" smtClean="0">
                          <a:latin typeface="Times New Roman" pitchFamily="18" charset="0"/>
                          <a:cs typeface="Times New Roman" pitchFamily="18" charset="0"/>
                        </a:rPr>
                        <a:t>Fruits.png</a:t>
                      </a:r>
                      <a:endParaRPr lang="en-GB" dirty="0">
                        <a:latin typeface="Times New Roman" pitchFamily="18" charset="0"/>
                        <a:cs typeface="Times New Roman" pitchFamily="18" charset="0"/>
                      </a:endParaRPr>
                    </a:p>
                  </a:txBody>
                  <a:tcPr/>
                </a:tc>
                <a:tc>
                  <a:txBody>
                    <a:bodyPr/>
                    <a:lstStyle/>
                    <a:p>
                      <a:pPr algn="ctr"/>
                      <a:r>
                        <a:rPr lang="en-GB" dirty="0" smtClean="0">
                          <a:latin typeface="Times New Roman" pitchFamily="18" charset="0"/>
                          <a:cs typeface="Times New Roman" pitchFamily="18" charset="0"/>
                        </a:rPr>
                        <a:t>11</a:t>
                      </a:r>
                      <a:endParaRPr lang="en-GB"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9</a:t>
                      </a:r>
                      <a:endParaRPr lang="en-GB"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9</a:t>
                      </a:r>
                      <a:endParaRPr lang="en-GB"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12</a:t>
                      </a:r>
                      <a:endParaRPr lang="en-GB"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r>
              <a:tr h="370158">
                <a:tc vMerge="1">
                  <a:txBody>
                    <a:bodyPr/>
                    <a:lstStyle/>
                    <a:p>
                      <a:endParaRPr lang="en-GB"/>
                    </a:p>
                  </a:txBody>
                  <a:tcPr/>
                </a:tc>
                <a:tc>
                  <a:txBody>
                    <a:bodyPr/>
                    <a:lstStyle/>
                    <a:p>
                      <a:pPr algn="ctr"/>
                      <a:r>
                        <a:rPr lang="en-GB" dirty="0" smtClean="0">
                          <a:latin typeface="Times New Roman" pitchFamily="18" charset="0"/>
                          <a:cs typeface="Times New Roman" pitchFamily="18" charset="0"/>
                        </a:rPr>
                        <a:t>17</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13</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16</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latin typeface="Times New Roman" pitchFamily="18" charset="0"/>
                          <a:cs typeface="Times New Roman" pitchFamily="18" charset="0"/>
                        </a:rPr>
                        <a:t>14</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158">
                <a:tc vMerge="1">
                  <a:txBody>
                    <a:bodyPr/>
                    <a:lstStyle/>
                    <a:p>
                      <a:endParaRPr lang="en-GB"/>
                    </a:p>
                  </a:txBody>
                  <a:tcPr/>
                </a:tc>
                <a:tc>
                  <a:txBody>
                    <a:bodyPr/>
                    <a:lstStyle/>
                    <a:p>
                      <a:pPr algn="ctr"/>
                      <a:r>
                        <a:rPr lang="en-GB" dirty="0" smtClean="0">
                          <a:latin typeface="Times New Roman" pitchFamily="18" charset="0"/>
                          <a:cs typeface="Times New Roman" pitchFamily="18" charset="0"/>
                        </a:rPr>
                        <a:t>33</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dirty="0" smtClean="0">
                          <a:latin typeface="Times New Roman" pitchFamily="18" charset="0"/>
                          <a:cs typeface="Times New Roman" pitchFamily="18" charset="0"/>
                        </a:rPr>
                        <a:t>19</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dirty="0" smtClean="0">
                          <a:latin typeface="Times New Roman" pitchFamily="18" charset="0"/>
                          <a:cs typeface="Times New Roman" pitchFamily="18" charset="0"/>
                        </a:rPr>
                        <a:t>34</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dirty="0" smtClean="0">
                          <a:latin typeface="Times New Roman" pitchFamily="18" charset="0"/>
                          <a:cs typeface="Times New Roman" pitchFamily="18" charset="0"/>
                        </a:rPr>
                        <a:t>19</a:t>
                      </a:r>
                      <a:endParaRPr lang="en-GB"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r>
            </a:tbl>
          </a:graphicData>
        </a:graphic>
      </p:graphicFrame>
      <p:sp>
        <p:nvSpPr>
          <p:cNvPr id="4" name="Slide Number Placeholder 3"/>
          <p:cNvSpPr>
            <a:spLocks noGrp="1"/>
          </p:cNvSpPr>
          <p:nvPr>
            <p:ph type="sldNum" sz="quarter" idx="12"/>
          </p:nvPr>
        </p:nvSpPr>
        <p:spPr/>
        <p:txBody>
          <a:bodyPr/>
          <a:lstStyle/>
          <a:p>
            <a:fld id="{01EB9327-62C0-4F3F-8936-F534246637E1}" type="slidenum">
              <a:rPr lang="en-US" smtClean="0"/>
              <a:pPr/>
              <a:t>14</a:t>
            </a:fld>
            <a:endParaRPr lang="en-US"/>
          </a:p>
        </p:txBody>
      </p:sp>
    </p:spTree>
    <p:extLst>
      <p:ext uri="{BB962C8B-B14F-4D97-AF65-F5344CB8AC3E}">
        <p14:creationId xmlns:p14="http://schemas.microsoft.com/office/powerpoint/2010/main" val="410253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86800" cy="1295400"/>
          </a:xfrm>
        </p:spPr>
        <p:txBody>
          <a:bodyPr>
            <a:normAutofit fontScale="90000"/>
          </a:bodyPr>
          <a:lstStyle/>
          <a:p>
            <a:pPr algn="l"/>
            <a:r>
              <a:rPr lang="en-US" sz="3600" b="1" dirty="0" smtClean="0">
                <a:latin typeface="Times New Roman" panose="02020603050405020304" pitchFamily="18" charset="0"/>
                <a:cs typeface="Times New Roman" panose="02020603050405020304" pitchFamily="18" charset="0"/>
              </a:rPr>
              <a:t>                    Experimental Result 2</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Detected </a:t>
            </a:r>
            <a:r>
              <a:rPr lang="en-US" sz="2700" dirty="0">
                <a:latin typeface="Times New Roman" panose="02020603050405020304" pitchFamily="18" charset="0"/>
                <a:cs typeface="Times New Roman" panose="02020603050405020304" pitchFamily="18" charset="0"/>
              </a:rPr>
              <a:t>blur direction and blur length for artificially blurred images with noise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25844059"/>
              </p:ext>
            </p:extLst>
          </p:nvPr>
        </p:nvGraphicFramePr>
        <p:xfrm>
          <a:off x="457200" y="2030350"/>
          <a:ext cx="8229600" cy="4362095"/>
        </p:xfrm>
        <a:graphic>
          <a:graphicData uri="http://schemas.openxmlformats.org/drawingml/2006/table">
            <a:tbl>
              <a:tblPr firstRow="1" firstCol="1" bandRow="1">
                <a:tableStyleId>{5940675A-B579-460E-94D1-54222C63F5DA}</a:tableStyleId>
              </a:tblPr>
              <a:tblGrid>
                <a:gridCol w="1371600"/>
                <a:gridCol w="1371600"/>
                <a:gridCol w="1371600"/>
                <a:gridCol w="1371600"/>
                <a:gridCol w="1371600"/>
                <a:gridCol w="1371600"/>
              </a:tblGrid>
              <a:tr h="877013">
                <a:tc>
                  <a:txBody>
                    <a:bodyPr/>
                    <a:lstStyle/>
                    <a:p>
                      <a:pPr algn="ctr"/>
                      <a:r>
                        <a:rPr lang="en-US" b="0" dirty="0" smtClean="0">
                          <a:latin typeface="Times New Roman" panose="02020603050405020304" pitchFamily="18" charset="0"/>
                          <a:cs typeface="Times New Roman" panose="02020603050405020304" pitchFamily="18" charset="0"/>
                        </a:rPr>
                        <a:t>Image Used</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Noise</a:t>
                      </a:r>
                    </a:p>
                    <a:p>
                      <a:pPr algn="ctr"/>
                      <a:r>
                        <a:rPr lang="en-US" dirty="0" smtClean="0">
                          <a:latin typeface="Times New Roman" panose="02020603050405020304" pitchFamily="18" charset="0"/>
                          <a:cs typeface="Times New Roman" panose="02020603050405020304" pitchFamily="18" charset="0"/>
                        </a:rPr>
                        <a:t>Density</a:t>
                      </a:r>
                    </a:p>
                    <a:p>
                      <a:pPr algn="ctr"/>
                      <a:r>
                        <a:rPr lang="en-US" dirty="0" smtClean="0">
                          <a:latin typeface="Times New Roman" panose="02020603050405020304" pitchFamily="18" charset="0"/>
                          <a:cs typeface="Times New Roman" panose="02020603050405020304" pitchFamily="18" charset="0"/>
                        </a:rPr>
                        <a:t>(dB)</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Blur</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Direction</a:t>
                      </a:r>
                    </a:p>
                    <a:p>
                      <a:pPr algn="ctr"/>
                      <a:r>
                        <a:rPr lang="en-US" dirty="0" smtClean="0">
                          <a:latin typeface="Times New Roman" panose="02020603050405020304" pitchFamily="18" charset="0"/>
                          <a:cs typeface="Times New Roman" panose="02020603050405020304" pitchFamily="18" charset="0"/>
                        </a:rPr>
                        <a:t>(degree)</a:t>
                      </a:r>
                    </a:p>
                  </a:txBody>
                  <a:tcPr/>
                </a:tc>
                <a:tc>
                  <a:txBody>
                    <a:bodyPr/>
                    <a:lstStyle/>
                    <a:p>
                      <a:pPr algn="ctr"/>
                      <a:r>
                        <a:rPr lang="en-US" dirty="0" smtClean="0">
                          <a:latin typeface="Times New Roman" panose="02020603050405020304" pitchFamily="18" charset="0"/>
                          <a:cs typeface="Times New Roman" panose="02020603050405020304" pitchFamily="18" charset="0"/>
                        </a:rPr>
                        <a:t>Blur </a:t>
                      </a:r>
                    </a:p>
                    <a:p>
                      <a:pPr algn="ctr"/>
                      <a:r>
                        <a:rPr lang="en-US" dirty="0" smtClean="0">
                          <a:latin typeface="Times New Roman" panose="02020603050405020304" pitchFamily="18" charset="0"/>
                          <a:cs typeface="Times New Roman" panose="02020603050405020304" pitchFamily="18" charset="0"/>
                        </a:rPr>
                        <a:t>Length</a:t>
                      </a:r>
                    </a:p>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Assessed</a:t>
                      </a:r>
                    </a:p>
                    <a:p>
                      <a:pPr algn="ctr"/>
                      <a:r>
                        <a:rPr lang="en-US" dirty="0" smtClean="0">
                          <a:latin typeface="Times New Roman" panose="02020603050405020304" pitchFamily="18" charset="0"/>
                          <a:cs typeface="Times New Roman" panose="02020603050405020304" pitchFamily="18" charset="0"/>
                        </a:rPr>
                        <a:t>Direction</a:t>
                      </a:r>
                    </a:p>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Assessed</a:t>
                      </a:r>
                    </a:p>
                    <a:p>
                      <a:pPr algn="ctr"/>
                      <a:r>
                        <a:rPr lang="en-US" dirty="0" smtClean="0">
                          <a:latin typeface="Times New Roman" panose="02020603050405020304" pitchFamily="18" charset="0"/>
                          <a:cs typeface="Times New Roman" panose="02020603050405020304" pitchFamily="18" charset="0"/>
                        </a:rPr>
                        <a:t>Length</a:t>
                      </a:r>
                      <a:endParaRPr lang="en-US" dirty="0">
                        <a:latin typeface="Times New Roman" panose="02020603050405020304" pitchFamily="18" charset="0"/>
                        <a:cs typeface="Times New Roman" panose="02020603050405020304" pitchFamily="18" charset="0"/>
                      </a:endParaRPr>
                    </a:p>
                  </a:txBody>
                  <a:tcPr/>
                </a:tc>
              </a:tr>
              <a:tr h="402545">
                <a:tc rowSpan="3">
                  <a:txBody>
                    <a:bodyPr/>
                    <a:lstStyle/>
                    <a:p>
                      <a:pPr algn="ctr"/>
                      <a:endParaRPr lang="en-US" dirty="0" smtClean="0">
                        <a:latin typeface="Times New Roman" panose="02020603050405020304" pitchFamily="18" charset="0"/>
                        <a:cs typeface="Times New Roman" panose="02020603050405020304" pitchFamily="18" charset="0"/>
                      </a:endParaRPr>
                    </a:p>
                    <a:p>
                      <a:pPr algn="ctr"/>
                      <a:r>
                        <a:rPr lang="en-US" dirty="0" err="1" smtClean="0">
                          <a:latin typeface="Times New Roman" panose="02020603050405020304" pitchFamily="18" charset="0"/>
                          <a:cs typeface="Times New Roman" panose="02020603050405020304" pitchFamily="18" charset="0"/>
                        </a:rPr>
                        <a:t>Bird.tif</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33</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11</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16</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 11</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r>
              <a:tr h="350805">
                <a:tc vMerge="1">
                  <a:txBody>
                    <a:bodyPr/>
                    <a:lstStyle/>
                    <a:p>
                      <a:endParaRPr lang="en-US"/>
                    </a:p>
                  </a:txBody>
                  <a:tcPr/>
                </a:tc>
                <a:tc>
                  <a:txBody>
                    <a:bodyPr/>
                    <a:lstStyle/>
                    <a:p>
                      <a:pPr algn="ctr"/>
                      <a:r>
                        <a:rPr lang="en-US" dirty="0" smtClean="0">
                          <a:latin typeface="Times New Roman" panose="02020603050405020304" pitchFamily="18" charset="0"/>
                          <a:cs typeface="Times New Roman" panose="02020603050405020304" pitchFamily="18" charset="0"/>
                        </a:rPr>
                        <a:t>31</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50</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17</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55</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18</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805">
                <a:tc vMerge="1">
                  <a:txBody>
                    <a:bodyPr/>
                    <a:lstStyle/>
                    <a:p>
                      <a:endParaRPr lang="en-US"/>
                    </a:p>
                  </a:txBody>
                  <a:tcPr/>
                </a:tc>
                <a:tc>
                  <a:txBody>
                    <a:bodyPr/>
                    <a:lstStyle/>
                    <a:p>
                      <a:pPr algn="ctr"/>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panose="02020603050405020304" pitchFamily="18" charset="0"/>
                          <a:cs typeface="Times New Roman" panose="02020603050405020304" pitchFamily="18" charset="0"/>
                        </a:rPr>
                        <a:t>30</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panose="02020603050405020304" pitchFamily="18" charset="0"/>
                          <a:cs typeface="Times New Roman" panose="02020603050405020304" pitchFamily="18" charset="0"/>
                        </a:rPr>
                        <a:t>14</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panose="02020603050405020304" pitchFamily="18" charset="0"/>
                          <a:cs typeface="Times New Roman" panose="02020603050405020304" pitchFamily="18" charset="0"/>
                        </a:rPr>
                        <a:t>29</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panose="02020603050405020304" pitchFamily="18" charset="0"/>
                          <a:cs typeface="Times New Roman" panose="02020603050405020304" pitchFamily="18" charset="0"/>
                        </a:rPr>
                        <a:t>14</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r>
              <a:tr h="350805">
                <a:tc rowSpan="3">
                  <a:txBody>
                    <a:bodyPr/>
                    <a:lstStyle/>
                    <a:p>
                      <a:pPr algn="ct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Quote.jpg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13</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16</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13</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14</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15</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r>
              <a:tr h="397054">
                <a:tc vMerge="1">
                  <a:txBody>
                    <a:bodyPr/>
                    <a:lstStyle/>
                    <a:p>
                      <a:endParaRPr lang="en-US"/>
                    </a:p>
                  </a:txBody>
                  <a:tcPr/>
                </a:tc>
                <a:tc>
                  <a:txBody>
                    <a:bodyPr/>
                    <a:lstStyle/>
                    <a:p>
                      <a:pPr algn="ctr"/>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35</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11</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46</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7054">
                <a:tc vMerge="1">
                  <a:txBody>
                    <a:bodyPr/>
                    <a:lstStyle/>
                    <a:p>
                      <a:endParaRPr lang="en-US"/>
                    </a:p>
                  </a:txBody>
                  <a:tcPr/>
                </a:tc>
                <a:tc>
                  <a:txBody>
                    <a:bodyPr/>
                    <a:lstStyle/>
                    <a:p>
                      <a:pPr algn="ctr"/>
                      <a:r>
                        <a:rPr lang="en-US" dirty="0" smtClean="0">
                          <a:latin typeface="Times New Roman" panose="02020603050405020304" pitchFamily="18" charset="0"/>
                          <a:cs typeface="Times New Roman" panose="02020603050405020304" pitchFamily="18" charset="0"/>
                        </a:rPr>
                        <a:t>16</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panose="02020603050405020304" pitchFamily="18" charset="0"/>
                          <a:cs typeface="Times New Roman" panose="02020603050405020304" pitchFamily="18" charset="0"/>
                        </a:rPr>
                        <a:t>47</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panose="02020603050405020304" pitchFamily="18" charset="0"/>
                          <a:cs typeface="Times New Roman" panose="02020603050405020304" pitchFamily="18" charset="0"/>
                        </a:rPr>
                        <a:t>19</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panose="02020603050405020304" pitchFamily="18" charset="0"/>
                          <a:cs typeface="Times New Roman" panose="02020603050405020304" pitchFamily="18" charset="0"/>
                        </a:rPr>
                        <a:t>45</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r>
              <a:tr h="350805">
                <a:tc rowSpan="3">
                  <a:txBody>
                    <a:bodyPr/>
                    <a:lstStyle/>
                    <a:p>
                      <a:pPr algn="ct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Fruits.png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23</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15</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18</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16</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18</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r>
              <a:tr h="394001">
                <a:tc vMerge="1">
                  <a:txBody>
                    <a:bodyPr/>
                    <a:lstStyle/>
                    <a:p>
                      <a:endParaRPr lang="en-US"/>
                    </a:p>
                  </a:txBody>
                  <a:tcPr/>
                </a:tc>
                <a:tc>
                  <a:txBody>
                    <a:bodyPr/>
                    <a:lstStyle/>
                    <a:p>
                      <a:pPr algn="ctr"/>
                      <a:r>
                        <a:rPr lang="en-US" dirty="0" smtClean="0">
                          <a:latin typeface="Times New Roman" panose="02020603050405020304" pitchFamily="18" charset="0"/>
                          <a:cs typeface="Times New Roman" panose="02020603050405020304" pitchFamily="18" charset="0"/>
                        </a:rPr>
                        <a:t>30</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45</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18</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45</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18</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4001">
                <a:tc vMerge="1">
                  <a:txBody>
                    <a:bodyPr/>
                    <a:lstStyle/>
                    <a:p>
                      <a:endParaRPr lang="en-US"/>
                    </a:p>
                  </a:txBody>
                  <a:tcPr/>
                </a:tc>
                <a:tc>
                  <a:txBody>
                    <a:bodyPr/>
                    <a:lstStyle/>
                    <a:p>
                      <a:pPr algn="ctr"/>
                      <a:r>
                        <a:rPr lang="en-US" dirty="0" smtClean="0">
                          <a:latin typeface="Times New Roman" panose="02020603050405020304" pitchFamily="18" charset="0"/>
                          <a:cs typeface="Times New Roman" panose="02020603050405020304" pitchFamily="18" charset="0"/>
                        </a:rPr>
                        <a:t>15</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panose="02020603050405020304" pitchFamily="18" charset="0"/>
                          <a:cs typeface="Times New Roman" panose="02020603050405020304" pitchFamily="18" charset="0"/>
                        </a:rPr>
                        <a:t>35</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panose="02020603050405020304" pitchFamily="18" charset="0"/>
                          <a:cs typeface="Times New Roman" panose="02020603050405020304" pitchFamily="18" charset="0"/>
                        </a:rPr>
                        <a:t>13</a:t>
                      </a:r>
                      <a:endParaRPr 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r>
            </a:tbl>
          </a:graphicData>
        </a:graphic>
      </p:graphicFrame>
      <p:sp>
        <p:nvSpPr>
          <p:cNvPr id="4" name="Slide Number Placeholder 3"/>
          <p:cNvSpPr>
            <a:spLocks noGrp="1"/>
          </p:cNvSpPr>
          <p:nvPr>
            <p:ph type="sldNum" sz="quarter" idx="12"/>
          </p:nvPr>
        </p:nvSpPr>
        <p:spPr/>
        <p:txBody>
          <a:bodyPr/>
          <a:lstStyle/>
          <a:p>
            <a:fld id="{01EB9327-62C0-4F3F-8936-F534246637E1}" type="slidenum">
              <a:rPr lang="en-US" smtClean="0"/>
              <a:t>15</a:t>
            </a:fld>
            <a:endParaRPr lang="en-US"/>
          </a:p>
        </p:txBody>
      </p:sp>
    </p:spTree>
    <p:extLst>
      <p:ext uri="{BB962C8B-B14F-4D97-AF65-F5344CB8AC3E}">
        <p14:creationId xmlns:p14="http://schemas.microsoft.com/office/powerpoint/2010/main" val="916626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211" y="162761"/>
            <a:ext cx="8229600" cy="593725"/>
          </a:xfrm>
        </p:spPr>
        <p:txBody>
          <a:bodyPr>
            <a:normAutofit fontScale="90000"/>
          </a:bodyPr>
          <a:lstStyle/>
          <a:p>
            <a:r>
              <a:rPr lang="en-GB" dirty="0" smtClean="0"/>
              <a:t/>
            </a:r>
            <a:br>
              <a:rPr lang="en-GB" dirty="0" smtClean="0"/>
            </a:br>
            <a:r>
              <a:rPr lang="en-GB" dirty="0" smtClean="0"/>
              <a:t/>
            </a:r>
            <a:br>
              <a:rPr lang="en-GB" dirty="0" smtClean="0"/>
            </a:br>
            <a:r>
              <a:rPr lang="en-GB" sz="3600" b="1" dirty="0" smtClean="0">
                <a:latin typeface="Times New Roman" panose="02020603050405020304" pitchFamily="18" charset="0"/>
                <a:cs typeface="Times New Roman" panose="02020603050405020304" pitchFamily="18" charset="0"/>
              </a:rPr>
              <a:t>Experimental Result 3 </a:t>
            </a:r>
            <a:r>
              <a:rPr lang="en-GB" dirty="0" smtClean="0"/>
              <a:t/>
            </a:r>
            <a:br>
              <a:rPr lang="en-GB"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16</a:t>
            </a:fld>
            <a:endParaRPr lang="en-US" b="1" dirty="0">
              <a:solidFill>
                <a:schemeClr val="tx1"/>
              </a:solidFill>
            </a:endParaRPr>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8511" y="1565859"/>
            <a:ext cx="5715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461211" y="1257300"/>
            <a:ext cx="8229600" cy="685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1600" dirty="0" smtClean="0"/>
          </a:p>
          <a:p>
            <a:r>
              <a:rPr lang="en-US" sz="2200" dirty="0" smtClean="0">
                <a:latin typeface="Times New Roman" panose="02020603050405020304" pitchFamily="18" charset="0"/>
                <a:cs typeface="Times New Roman" panose="02020603050405020304" pitchFamily="18" charset="0"/>
              </a:rPr>
              <a:t>Restoration </a:t>
            </a:r>
            <a:r>
              <a:rPr lang="en-US" sz="2200" dirty="0">
                <a:latin typeface="Times New Roman" panose="02020603050405020304" pitchFamily="18" charset="0"/>
                <a:cs typeface="Times New Roman" panose="02020603050405020304" pitchFamily="18" charset="0"/>
              </a:rPr>
              <a:t>result for </a:t>
            </a:r>
            <a:r>
              <a:rPr lang="en-US" sz="2200" dirty="0" smtClean="0">
                <a:latin typeface="Times New Roman" panose="02020603050405020304" pitchFamily="18" charset="0"/>
                <a:cs typeface="Times New Roman" panose="02020603050405020304" pitchFamily="18" charset="0"/>
              </a:rPr>
              <a:t>blurred </a:t>
            </a:r>
            <a:r>
              <a:rPr lang="en-US" sz="2200" dirty="0" err="1" smtClean="0">
                <a:latin typeface="Times New Roman" panose="02020603050405020304" pitchFamily="18" charset="0"/>
                <a:cs typeface="Times New Roman" panose="02020603050405020304" pitchFamily="18" charset="0"/>
              </a:rPr>
              <a:t>Bird.tif</a:t>
            </a:r>
            <a:r>
              <a:rPr lang="en-US" sz="2200" dirty="0" smtClean="0">
                <a:latin typeface="Times New Roman" panose="02020603050405020304" pitchFamily="18" charset="0"/>
                <a:cs typeface="Times New Roman" panose="02020603050405020304" pitchFamily="18" charset="0"/>
              </a:rPr>
              <a:t> image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with </a:t>
            </a:r>
            <a:r>
              <a:rPr lang="en-US" sz="2200" dirty="0" smtClean="0">
                <a:latin typeface="Times New Roman" panose="02020603050405020304" pitchFamily="18" charset="0"/>
                <a:cs typeface="Times New Roman" panose="02020603050405020304" pitchFamily="18" charset="0"/>
              </a:rPr>
              <a:t>blur </a:t>
            </a:r>
            <a:r>
              <a:rPr lang="en-US" sz="2200" dirty="0" smtClean="0">
                <a:latin typeface="Times New Roman" panose="02020603050405020304" pitchFamily="18" charset="0"/>
                <a:cs typeface="Times New Roman" panose="02020603050405020304" pitchFamily="18" charset="0"/>
              </a:rPr>
              <a:t>direction 20° </a:t>
            </a:r>
            <a:r>
              <a:rPr lang="en-US" sz="2200" dirty="0" smtClean="0">
                <a:latin typeface="Times New Roman" panose="02020603050405020304" pitchFamily="18" charset="0"/>
                <a:cs typeface="Times New Roman" panose="02020603050405020304" pitchFamily="18" charset="0"/>
              </a:rPr>
              <a:t>and length 19 </a:t>
            </a:r>
            <a:endParaRPr lang="en-US" sz="2200" dirty="0" smtClean="0">
              <a:latin typeface="Times New Roman" panose="02020603050405020304" pitchFamily="18" charset="0"/>
              <a:cs typeface="Times New Roman" panose="02020603050405020304" pitchFamily="18" charset="0"/>
            </a:endParaRPr>
          </a:p>
          <a:p>
            <a:r>
              <a:rPr lang="en-GB" sz="1600" dirty="0" smtClean="0"/>
              <a:t/>
            </a:r>
            <a:br>
              <a:rPr lang="en-GB" sz="1600" dirty="0" smtClean="0"/>
            </a:br>
            <a:r>
              <a:rPr lang="en-GB" sz="1600" dirty="0" smtClean="0"/>
              <a:t/>
            </a:r>
            <a:br>
              <a:rPr lang="en-GB" sz="1600" dirty="0" smtClean="0"/>
            </a:br>
            <a:endParaRPr lang="en-US" sz="1600" dirty="0"/>
          </a:p>
        </p:txBody>
      </p:sp>
    </p:spTree>
    <p:extLst>
      <p:ext uri="{BB962C8B-B14F-4D97-AF65-F5344CB8AC3E}">
        <p14:creationId xmlns:p14="http://schemas.microsoft.com/office/powerpoint/2010/main" val="1298078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6" y="38828"/>
            <a:ext cx="8229600" cy="735517"/>
          </a:xfrm>
        </p:spPr>
        <p:txBody>
          <a:bodyPr>
            <a:normAutofit/>
          </a:bodyPr>
          <a:lstStyle/>
          <a:p>
            <a:r>
              <a:rPr lang="en-GB" sz="3200" b="1" dirty="0">
                <a:latin typeface="Times New Roman" panose="02020603050405020304" pitchFamily="18" charset="0"/>
                <a:cs typeface="Times New Roman" panose="02020603050405020304" pitchFamily="18" charset="0"/>
              </a:rPr>
              <a:t>Experimental Result </a:t>
            </a:r>
            <a:r>
              <a:rPr lang="en-GB" sz="3200" b="1" dirty="0" smtClean="0">
                <a:latin typeface="Times New Roman" panose="02020603050405020304" pitchFamily="18" charset="0"/>
                <a:cs typeface="Times New Roman" panose="02020603050405020304" pitchFamily="18" charset="0"/>
              </a:rPr>
              <a:t>4</a:t>
            </a:r>
            <a:endParaRPr lang="en-US" sz="3200" dirty="0"/>
          </a:p>
        </p:txBody>
      </p:sp>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17</a:t>
            </a:fld>
            <a:endParaRPr lang="en-US" b="1" dirty="0">
              <a:solidFill>
                <a:schemeClr val="tx1"/>
              </a:solidFill>
            </a:endParaRPr>
          </a:p>
        </p:txBody>
      </p:sp>
      <p:pic>
        <p:nvPicPr>
          <p:cNvPr id="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2055" y="1850147"/>
            <a:ext cx="4576762" cy="468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609600" y="899319"/>
            <a:ext cx="8229600" cy="7008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1800" dirty="0"/>
          </a:p>
        </p:txBody>
      </p:sp>
      <p:sp>
        <p:nvSpPr>
          <p:cNvPr id="8" name="Title 1"/>
          <p:cNvSpPr txBox="1">
            <a:spLocks/>
          </p:cNvSpPr>
          <p:nvPr/>
        </p:nvSpPr>
        <p:spPr>
          <a:xfrm>
            <a:off x="457200" y="1249759"/>
            <a:ext cx="8229600" cy="70088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Restoration result for Quote.jpg with blur </a:t>
            </a:r>
            <a:r>
              <a:rPr lang="en-US" sz="2400" dirty="0" smtClean="0">
                <a:latin typeface="Times New Roman" panose="02020603050405020304" pitchFamily="18" charset="0"/>
                <a:cs typeface="Times New Roman" panose="02020603050405020304" pitchFamily="18" charset="0"/>
              </a:rPr>
              <a:t>direction 10° and length 11.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605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116" y="32084"/>
            <a:ext cx="8229600" cy="792162"/>
          </a:xfrm>
        </p:spPr>
        <p:txBody>
          <a:bodyPr>
            <a:normAutofit/>
          </a:bodyPr>
          <a:lstStyle/>
          <a:p>
            <a:r>
              <a:rPr lang="en-GB" sz="3200" b="1" dirty="0">
                <a:latin typeface="Times New Roman" panose="02020603050405020304" pitchFamily="18" charset="0"/>
                <a:cs typeface="Times New Roman" panose="02020603050405020304" pitchFamily="18" charset="0"/>
              </a:rPr>
              <a:t>Experimental Result </a:t>
            </a:r>
            <a:r>
              <a:rPr lang="en-GB" sz="3200" b="1" dirty="0" smtClean="0">
                <a:latin typeface="Times New Roman" panose="02020603050405020304" pitchFamily="18" charset="0"/>
                <a:cs typeface="Times New Roman" panose="02020603050405020304" pitchFamily="18" charset="0"/>
              </a:rPr>
              <a:t>5</a:t>
            </a:r>
            <a:endParaRPr lang="en-US" sz="3200" dirty="0"/>
          </a:p>
        </p:txBody>
      </p:sp>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18</a:t>
            </a:fld>
            <a:endParaRPr lang="en-US" b="1" dirty="0">
              <a:solidFill>
                <a:schemeClr val="tx1"/>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727994"/>
            <a:ext cx="4919662" cy="462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200" y="1061641"/>
            <a:ext cx="8229600" cy="715962"/>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smtClean="0"/>
              <a:t>  </a:t>
            </a:r>
            <a:r>
              <a:rPr lang="en-US" sz="2600" dirty="0">
                <a:latin typeface="Times New Roman" panose="02020603050405020304" pitchFamily="18" charset="0"/>
                <a:cs typeface="Times New Roman" panose="02020603050405020304" pitchFamily="18" charset="0"/>
              </a:rPr>
              <a:t>Restoration result for Fruits.png with blur direction 17° and </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length 13.  </a:t>
            </a:r>
          </a:p>
        </p:txBody>
      </p:sp>
    </p:spTree>
    <p:extLst>
      <p:ext uri="{BB962C8B-B14F-4D97-AF65-F5344CB8AC3E}">
        <p14:creationId xmlns:p14="http://schemas.microsoft.com/office/powerpoint/2010/main" val="1858038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fontScale="90000"/>
          </a:bodyPr>
          <a:lstStyle/>
          <a:p>
            <a:r>
              <a:rPr lang="en-GB" sz="3200" dirty="0" smtClean="0"/>
              <a:t/>
            </a:r>
            <a:br>
              <a:rPr lang="en-GB" sz="3200" dirty="0" smtClean="0"/>
            </a:br>
            <a:r>
              <a:rPr lang="en-GB" sz="3200" dirty="0" smtClean="0"/>
              <a:t/>
            </a:r>
            <a:br>
              <a:rPr lang="en-GB" sz="3200" dirty="0" smtClean="0"/>
            </a:br>
            <a:r>
              <a:rPr lang="en-GB" sz="3600" b="1" dirty="0">
                <a:latin typeface="Times New Roman" panose="02020603050405020304" pitchFamily="18" charset="0"/>
                <a:cs typeface="Times New Roman" panose="02020603050405020304" pitchFamily="18" charset="0"/>
              </a:rPr>
              <a:t>Experimental Result </a:t>
            </a:r>
            <a:r>
              <a:rPr lang="en-GB" sz="3600" b="1" dirty="0" smtClean="0">
                <a:latin typeface="Times New Roman" panose="02020603050405020304" pitchFamily="18" charset="0"/>
                <a:cs typeface="Times New Roman" panose="02020603050405020304" pitchFamily="18" charset="0"/>
              </a:rPr>
              <a:t>6</a:t>
            </a:r>
            <a:r>
              <a:rPr lang="en-GB" sz="3600" dirty="0"/>
              <a:t/>
            </a:r>
            <a:br>
              <a:rPr lang="en-GB" sz="3600" dirty="0"/>
            </a:br>
            <a:r>
              <a:rPr lang="en-GB" sz="3200" dirty="0"/>
              <a:t/>
            </a:r>
            <a:br>
              <a:rPr lang="en-GB" sz="3200" dirty="0"/>
            </a:br>
            <a:endParaRPr lang="en-US" sz="3200" dirty="0"/>
          </a:p>
        </p:txBody>
      </p:sp>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19</a:t>
            </a:fld>
            <a:endParaRPr lang="en-US" b="1" dirty="0">
              <a:solidFill>
                <a:schemeClr val="tx1"/>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3500" y="1676400"/>
            <a:ext cx="6629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533400" y="838200"/>
            <a:ext cx="8229600" cy="9144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600" dirty="0"/>
          </a:p>
        </p:txBody>
      </p:sp>
      <p:sp>
        <p:nvSpPr>
          <p:cNvPr id="10" name="Title 1"/>
          <p:cNvSpPr txBox="1">
            <a:spLocks/>
          </p:cNvSpPr>
          <p:nvPr/>
        </p:nvSpPr>
        <p:spPr>
          <a:xfrm>
            <a:off x="533400" y="1026462"/>
            <a:ext cx="8229600" cy="110713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dirty="0"/>
          </a:p>
        </p:txBody>
      </p:sp>
      <p:sp>
        <p:nvSpPr>
          <p:cNvPr id="11" name="Title 1"/>
          <p:cNvSpPr txBox="1">
            <a:spLocks/>
          </p:cNvSpPr>
          <p:nvPr/>
        </p:nvSpPr>
        <p:spPr>
          <a:xfrm>
            <a:off x="533400" y="883893"/>
            <a:ext cx="8229600" cy="87853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400" dirty="0" smtClean="0">
                <a:latin typeface="Times New Roman" panose="02020603050405020304" pitchFamily="18" charset="0"/>
                <a:cs typeface="Times New Roman" panose="02020603050405020304" pitchFamily="18" charset="0"/>
              </a:rPr>
              <a:t>Restoration result for </a:t>
            </a:r>
            <a:r>
              <a:rPr lang="en-GB" sz="2400" dirty="0" err="1" smtClean="0">
                <a:latin typeface="Times New Roman" panose="02020603050405020304" pitchFamily="18" charset="0"/>
                <a:cs typeface="Times New Roman" panose="02020603050405020304" pitchFamily="18" charset="0"/>
              </a:rPr>
              <a:t>Bird.tif</a:t>
            </a:r>
            <a:r>
              <a:rPr lang="en-GB" sz="2400" dirty="0" smtClean="0">
                <a:latin typeface="Times New Roman" panose="02020603050405020304" pitchFamily="18" charset="0"/>
                <a:cs typeface="Times New Roman" panose="02020603050405020304" pitchFamily="18" charset="0"/>
              </a:rPr>
              <a:t> with blur direction 20  ̊,length 19 and noise density </a:t>
            </a:r>
            <a:r>
              <a:rPr lang="en-GB" sz="2400" dirty="0" smtClean="0">
                <a:latin typeface="Times New Roman" panose="02020603050405020304" pitchFamily="18" charset="0"/>
                <a:cs typeface="Times New Roman" panose="02020603050405020304" pitchFamily="18" charset="0"/>
              </a:rPr>
              <a:t>20 dB</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20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85"/>
            <a:ext cx="8229600" cy="1143000"/>
          </a:xfrm>
        </p:spPr>
        <p:txBody>
          <a:bodyPr>
            <a:normAutofit/>
          </a:bodyPr>
          <a:lstStyle/>
          <a:p>
            <a:r>
              <a:rPr lang="en-GB" sz="3200" b="1" dirty="0" smtClean="0">
                <a:latin typeface="Times New Roman" panose="02020603050405020304" pitchFamily="18" charset="0"/>
                <a:cs typeface="Times New Roman" panose="02020603050405020304" pitchFamily="18" charset="0"/>
              </a:rPr>
              <a:t>Outline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525963"/>
          </a:xfrm>
        </p:spPr>
        <p:txBody>
          <a:bodyPr>
            <a:normAutofit/>
          </a:bodyPr>
          <a:lstStyle/>
          <a:p>
            <a:pPr marL="0" indent="0">
              <a:buNone/>
            </a:pPr>
            <a:r>
              <a:rPr lang="en-GB" sz="2400" dirty="0" smtClean="0">
                <a:latin typeface="Times New Roman" panose="02020603050405020304" pitchFamily="18" charset="0"/>
                <a:cs typeface="Times New Roman" panose="02020603050405020304" pitchFamily="18" charset="0"/>
              </a:rPr>
              <a:t>1. Objective</a:t>
            </a: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2. </a:t>
            </a:r>
            <a:r>
              <a:rPr lang="en-GB" sz="2400" dirty="0" smtClean="0">
                <a:latin typeface="Times New Roman" panose="02020603050405020304" pitchFamily="18" charset="0"/>
                <a:cs typeface="Times New Roman" panose="02020603050405020304" pitchFamily="18" charset="0"/>
              </a:rPr>
              <a:t>Introduction</a:t>
            </a: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3. Degradation model of image</a:t>
            </a:r>
          </a:p>
          <a:p>
            <a:pPr marL="0" indent="0">
              <a:buNone/>
            </a:pPr>
            <a:r>
              <a:rPr lang="en-GB" sz="2400" dirty="0" smtClean="0">
                <a:latin typeface="Times New Roman" panose="02020603050405020304" pitchFamily="18" charset="0"/>
                <a:cs typeface="Times New Roman" panose="02020603050405020304" pitchFamily="18" charset="0"/>
              </a:rPr>
              <a:t>4. Proposed image restoration model</a:t>
            </a: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5</a:t>
            </a:r>
            <a:r>
              <a:rPr lang="en-GB" sz="2400" dirty="0" smtClean="0">
                <a:latin typeface="Times New Roman" panose="02020603050405020304" pitchFamily="18" charset="0"/>
                <a:cs typeface="Times New Roman" panose="02020603050405020304" pitchFamily="18" charset="0"/>
              </a:rPr>
              <a:t>. Experimental </a:t>
            </a:r>
            <a:r>
              <a:rPr lang="en-GB" sz="2400" dirty="0">
                <a:latin typeface="Times New Roman" panose="02020603050405020304" pitchFamily="18" charset="0"/>
                <a:cs typeface="Times New Roman" panose="02020603050405020304" pitchFamily="18" charset="0"/>
              </a:rPr>
              <a:t>r</a:t>
            </a:r>
            <a:r>
              <a:rPr lang="en-GB" sz="2400" dirty="0" smtClean="0">
                <a:latin typeface="Times New Roman" panose="02020603050405020304" pitchFamily="18" charset="0"/>
                <a:cs typeface="Times New Roman" panose="02020603050405020304" pitchFamily="18" charset="0"/>
              </a:rPr>
              <a:t>esults</a:t>
            </a:r>
          </a:p>
          <a:p>
            <a:pPr marL="0" indent="0">
              <a:buNone/>
            </a:pPr>
            <a:r>
              <a:rPr lang="en-GB" sz="2400" dirty="0">
                <a:latin typeface="Times New Roman" panose="02020603050405020304" pitchFamily="18" charset="0"/>
                <a:cs typeface="Times New Roman" panose="02020603050405020304" pitchFamily="18" charset="0"/>
              </a:rPr>
              <a:t>6</a:t>
            </a:r>
            <a:r>
              <a:rPr lang="en-GB" sz="2400" dirty="0" smtClean="0">
                <a:latin typeface="Times New Roman" panose="02020603050405020304" pitchFamily="18" charset="0"/>
                <a:cs typeface="Times New Roman" panose="02020603050405020304" pitchFamily="18" charset="0"/>
              </a:rPr>
              <a:t>. Comprehensive analysis of restoration techniques</a:t>
            </a: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7</a:t>
            </a:r>
            <a:r>
              <a:rPr lang="en-GB" sz="2400" dirty="0" smtClean="0">
                <a:latin typeface="Times New Roman" panose="02020603050405020304" pitchFamily="18" charset="0"/>
                <a:cs typeface="Times New Roman" panose="02020603050405020304" pitchFamily="18" charset="0"/>
              </a:rPr>
              <a:t>. Conclusion</a:t>
            </a:r>
            <a:endParaRPr lang="en-GB" sz="2400" dirty="0" smtClean="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01EB9327-62C0-4F3F-8936-F534246637E1}" type="slidenum">
              <a:rPr lang="en-US" sz="1600" b="1" smtClean="0">
                <a:solidFill>
                  <a:schemeClr val="tx1"/>
                </a:solidFill>
              </a:rPr>
              <a:t>2</a:t>
            </a:fld>
            <a:endParaRPr lang="en-US" sz="1600" b="1" dirty="0">
              <a:solidFill>
                <a:schemeClr val="tx1"/>
              </a:solidFill>
            </a:endParaRPr>
          </a:p>
        </p:txBody>
      </p:sp>
    </p:spTree>
    <p:extLst>
      <p:ext uri="{BB962C8B-B14F-4D97-AF65-F5344CB8AC3E}">
        <p14:creationId xmlns:p14="http://schemas.microsoft.com/office/powerpoint/2010/main" val="4229433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6450"/>
          </a:xfrm>
        </p:spPr>
        <p:txBody>
          <a:bodyPr>
            <a:noAutofit/>
          </a:bodyPr>
          <a:lstStyle/>
          <a:p>
            <a:r>
              <a:rPr lang="en-GB" sz="3200" b="1" dirty="0">
                <a:latin typeface="Times New Roman" panose="02020603050405020304" pitchFamily="18" charset="0"/>
                <a:cs typeface="Times New Roman" panose="02020603050405020304" pitchFamily="18" charset="0"/>
              </a:rPr>
              <a:t>Experimental Result </a:t>
            </a:r>
            <a:r>
              <a:rPr lang="en-GB" sz="3200" b="1" dirty="0" smtClean="0">
                <a:latin typeface="Times New Roman" panose="02020603050405020304" pitchFamily="18" charset="0"/>
                <a:cs typeface="Times New Roman" panose="02020603050405020304" pitchFamily="18" charset="0"/>
              </a:rPr>
              <a:t>7</a:t>
            </a:r>
            <a:endParaRPr lang="en-US" sz="3200" dirty="0"/>
          </a:p>
        </p:txBody>
      </p:sp>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20</a:t>
            </a:fld>
            <a:endParaRPr lang="en-US" b="1" dirty="0">
              <a:solidFill>
                <a:schemeClr val="tx1"/>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6900" y="1966912"/>
            <a:ext cx="5410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609600" y="1128712"/>
            <a:ext cx="8229600" cy="8382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500" dirty="0">
                <a:latin typeface="Times New Roman" panose="02020603050405020304" pitchFamily="18" charset="0"/>
                <a:cs typeface="Times New Roman" panose="02020603050405020304" pitchFamily="18" charset="0"/>
              </a:rPr>
              <a:t>Restoration result for Quote.jpg with blur </a:t>
            </a:r>
            <a:r>
              <a:rPr lang="en-US" sz="2500" dirty="0" smtClean="0">
                <a:latin typeface="Times New Roman" panose="02020603050405020304" pitchFamily="18" charset="0"/>
                <a:cs typeface="Times New Roman" panose="02020603050405020304" pitchFamily="18" charset="0"/>
              </a:rPr>
              <a:t>direction 10°  and  length 11 and noise density 23 </a:t>
            </a:r>
            <a:r>
              <a:rPr lang="en-US" sz="2500" dirty="0" err="1" smtClean="0">
                <a:latin typeface="Times New Roman" panose="02020603050405020304" pitchFamily="18" charset="0"/>
                <a:cs typeface="Times New Roman" panose="02020603050405020304" pitchFamily="18" charset="0"/>
              </a:rPr>
              <a:t>dB.</a:t>
            </a:r>
            <a:r>
              <a:rPr lang="en-US" sz="2500" dirty="0" smtClean="0">
                <a:latin typeface="Times New Roman" panose="02020603050405020304" pitchFamily="18" charset="0"/>
                <a:cs typeface="Times New Roman" panose="02020603050405020304" pitchFamily="18" charset="0"/>
              </a:rPr>
              <a:t>   </a:t>
            </a:r>
          </a:p>
          <a:p>
            <a:endParaRPr lang="en-US" sz="2400" dirty="0"/>
          </a:p>
        </p:txBody>
      </p:sp>
    </p:spTree>
    <p:extLst>
      <p:ext uri="{BB962C8B-B14F-4D97-AF65-F5344CB8AC3E}">
        <p14:creationId xmlns:p14="http://schemas.microsoft.com/office/powerpoint/2010/main" val="220575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GB" sz="3200" b="1" dirty="0">
                <a:latin typeface="Times New Roman" panose="02020603050405020304" pitchFamily="18" charset="0"/>
                <a:cs typeface="Times New Roman" panose="02020603050405020304" pitchFamily="18" charset="0"/>
              </a:rPr>
              <a:t>Experimental Result </a:t>
            </a:r>
            <a:r>
              <a:rPr lang="en-GB" sz="3200" b="1" dirty="0" smtClean="0">
                <a:latin typeface="Times New Roman" panose="02020603050405020304" pitchFamily="18" charset="0"/>
                <a:cs typeface="Times New Roman" panose="02020603050405020304" pitchFamily="18" charset="0"/>
              </a:rPr>
              <a:t>8</a:t>
            </a:r>
            <a:endParaRPr lang="en-US" sz="3200" dirty="0"/>
          </a:p>
        </p:txBody>
      </p:sp>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21</a:t>
            </a:fld>
            <a:endParaRPr lang="en-US" b="1" dirty="0">
              <a:solidFill>
                <a:schemeClr val="tx1"/>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706562"/>
            <a:ext cx="5791200"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630382" y="1066800"/>
            <a:ext cx="8229600" cy="6397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Restoration result for Fruits.png with blur  direction 17°, length 13 </a:t>
            </a:r>
            <a:r>
              <a:rPr lang="en-US" sz="2400" dirty="0" smtClean="0">
                <a:latin typeface="Times New Roman" panose="02020603050405020304" pitchFamily="18" charset="0"/>
                <a:cs typeface="Times New Roman" panose="02020603050405020304" pitchFamily="18" charset="0"/>
              </a:rPr>
              <a:t>and noise </a:t>
            </a:r>
            <a:r>
              <a:rPr lang="en-US" sz="2400" dirty="0">
                <a:latin typeface="Times New Roman" panose="02020603050405020304" pitchFamily="18" charset="0"/>
                <a:cs typeface="Times New Roman" panose="02020603050405020304" pitchFamily="18" charset="0"/>
              </a:rPr>
              <a:t>density 24 </a:t>
            </a:r>
            <a:r>
              <a:rPr lang="en-US" sz="2400" dirty="0" err="1">
                <a:latin typeface="Times New Roman" panose="02020603050405020304" pitchFamily="18" charset="0"/>
                <a:cs typeface="Times New Roman" panose="02020603050405020304" pitchFamily="18" charset="0"/>
              </a:rPr>
              <a:t>dB.</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724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25562"/>
          </a:xfrm>
        </p:spPr>
        <p:txBody>
          <a:bodyPr>
            <a:normAutofit fontScale="90000"/>
          </a:bodyPr>
          <a:lstStyle/>
          <a:p>
            <a:r>
              <a:rPr lang="en-GB" sz="3600" b="1" dirty="0" smtClean="0">
                <a:latin typeface="Times New Roman" panose="02020603050405020304" pitchFamily="18" charset="0"/>
                <a:cs typeface="Times New Roman" panose="02020603050405020304" pitchFamily="18" charset="0"/>
              </a:rPr>
              <a:t> Experimental </a:t>
            </a:r>
            <a:r>
              <a:rPr lang="en-GB" sz="3600" b="1" dirty="0">
                <a:latin typeface="Times New Roman" panose="02020603050405020304" pitchFamily="18" charset="0"/>
                <a:cs typeface="Times New Roman" panose="02020603050405020304" pitchFamily="18" charset="0"/>
              </a:rPr>
              <a:t>Result </a:t>
            </a:r>
            <a:r>
              <a:rPr lang="en-GB" sz="3600" b="1" dirty="0" smtClean="0">
                <a:latin typeface="Times New Roman" panose="02020603050405020304" pitchFamily="18" charset="0"/>
                <a:cs typeface="Times New Roman" panose="02020603050405020304" pitchFamily="18" charset="0"/>
              </a:rPr>
              <a:t>9</a:t>
            </a:r>
            <a:r>
              <a:rPr lang="en-US" sz="3600" dirty="0" smtClean="0"/>
              <a:t/>
            </a:r>
            <a:br>
              <a:rPr lang="en-US" sz="3600" dirty="0" smtClean="0"/>
            </a:br>
            <a:r>
              <a:rPr lang="en-US" sz="2400" dirty="0"/>
              <a:t/>
            </a:r>
            <a:br>
              <a:rPr lang="en-US" sz="2400" dirty="0"/>
            </a:br>
            <a:r>
              <a:rPr lang="en-US" sz="2400" dirty="0" smtClean="0">
                <a:latin typeface="Times New Roman" panose="02020603050405020304" pitchFamily="18" charset="0"/>
                <a:cs typeface="Times New Roman" panose="02020603050405020304" pitchFamily="18" charset="0"/>
              </a:rPr>
              <a:t>Performance </a:t>
            </a:r>
            <a:r>
              <a:rPr lang="en-US" sz="2400" dirty="0">
                <a:latin typeface="Times New Roman" panose="02020603050405020304" pitchFamily="18" charset="0"/>
                <a:cs typeface="Times New Roman" panose="02020603050405020304" pitchFamily="18" charset="0"/>
              </a:rPr>
              <a:t>measure of restoration techniques</a:t>
            </a:r>
            <a:r>
              <a:rPr lang="en-US" sz="2400" dirty="0"/>
              <a:t/>
            </a:r>
            <a:br>
              <a:rPr lang="en-US" sz="2400" dirty="0"/>
            </a:br>
            <a:endParaRPr lang="en-GB"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39470217"/>
              </p:ext>
            </p:extLst>
          </p:nvPr>
        </p:nvGraphicFramePr>
        <p:xfrm>
          <a:off x="457200" y="1273409"/>
          <a:ext cx="8229600" cy="5074920"/>
        </p:xfrm>
        <a:graphic>
          <a:graphicData uri="http://schemas.openxmlformats.org/drawingml/2006/table">
            <a:tbl>
              <a:tblPr firstRow="1" bandRow="1">
                <a:tableStyleId>{5940675A-B579-460E-94D1-54222C63F5DA}</a:tableStyleId>
              </a:tblPr>
              <a:tblGrid>
                <a:gridCol w="2057400"/>
                <a:gridCol w="2057400"/>
                <a:gridCol w="2057400"/>
                <a:gridCol w="2057400"/>
              </a:tblGrid>
              <a:tr h="816504">
                <a:tc>
                  <a:txBody>
                    <a:bodyPr/>
                    <a:lstStyle/>
                    <a:p>
                      <a:pPr algn="ctr"/>
                      <a:r>
                        <a:rPr lang="en-GB" sz="1700" dirty="0" smtClean="0">
                          <a:latin typeface="Times New Roman" panose="02020603050405020304" pitchFamily="18" charset="0"/>
                          <a:cs typeface="Times New Roman" panose="02020603050405020304" pitchFamily="18" charset="0"/>
                        </a:rPr>
                        <a:t>Image Used</a:t>
                      </a:r>
                      <a:endParaRPr lang="en-GB" sz="1700" dirty="0">
                        <a:latin typeface="Times New Roman" panose="02020603050405020304" pitchFamily="18" charset="0"/>
                        <a:cs typeface="Times New Roman" panose="02020603050405020304" pitchFamily="18" charset="0"/>
                      </a:endParaRPr>
                    </a:p>
                  </a:txBody>
                  <a:tcPr/>
                </a:tc>
                <a:tc>
                  <a:txBody>
                    <a:bodyPr/>
                    <a:lstStyle/>
                    <a:p>
                      <a:pPr algn="ctr"/>
                      <a:r>
                        <a:rPr lang="en-GB" sz="1700" dirty="0" smtClean="0">
                          <a:latin typeface="Times New Roman" panose="02020603050405020304" pitchFamily="18" charset="0"/>
                          <a:cs typeface="Times New Roman" panose="02020603050405020304" pitchFamily="18" charset="0"/>
                        </a:rPr>
                        <a:t>Performance Metrics</a:t>
                      </a:r>
                      <a:endParaRPr lang="en-GB" sz="1700" dirty="0">
                        <a:latin typeface="Times New Roman" panose="02020603050405020304" pitchFamily="18" charset="0"/>
                        <a:cs typeface="Times New Roman" panose="02020603050405020304" pitchFamily="18" charset="0"/>
                      </a:endParaRPr>
                    </a:p>
                  </a:txBody>
                  <a:tcPr/>
                </a:tc>
                <a:tc>
                  <a:txBody>
                    <a:bodyPr/>
                    <a:lstStyle/>
                    <a:p>
                      <a:pPr algn="ctr"/>
                      <a:r>
                        <a:rPr lang="en-GB" sz="1700" dirty="0" smtClean="0">
                          <a:latin typeface="Times New Roman" panose="02020603050405020304" pitchFamily="18" charset="0"/>
                          <a:cs typeface="Times New Roman" panose="02020603050405020304" pitchFamily="18" charset="0"/>
                        </a:rPr>
                        <a:t>Restoration Tech. Based</a:t>
                      </a:r>
                      <a:r>
                        <a:rPr lang="en-GB" sz="1700" baseline="0" dirty="0" smtClean="0">
                          <a:latin typeface="Times New Roman" panose="02020603050405020304" pitchFamily="18" charset="0"/>
                          <a:cs typeface="Times New Roman" panose="02020603050405020304" pitchFamily="18" charset="0"/>
                        </a:rPr>
                        <a:t> on Wiener Method</a:t>
                      </a:r>
                      <a:endParaRPr lang="en-GB" sz="1700" dirty="0">
                        <a:latin typeface="Times New Roman" panose="02020603050405020304" pitchFamily="18" charset="0"/>
                        <a:cs typeface="Times New Roman" panose="02020603050405020304" pitchFamily="18" charset="0"/>
                      </a:endParaRPr>
                    </a:p>
                  </a:txBody>
                  <a:tcPr/>
                </a:tc>
                <a:tc>
                  <a:txBody>
                    <a:bodyPr/>
                    <a:lstStyle/>
                    <a:p>
                      <a:pPr algn="ctr"/>
                      <a:r>
                        <a:rPr lang="en-GB" sz="1700" dirty="0" smtClean="0">
                          <a:latin typeface="Times New Roman" panose="02020603050405020304" pitchFamily="18" charset="0"/>
                          <a:cs typeface="Times New Roman" panose="02020603050405020304" pitchFamily="18" charset="0"/>
                        </a:rPr>
                        <a:t>Restoration Tech. Based on Lucy Method</a:t>
                      </a:r>
                      <a:endParaRPr lang="en-GB" sz="1700" dirty="0">
                        <a:latin typeface="Times New Roman" panose="02020603050405020304" pitchFamily="18" charset="0"/>
                        <a:cs typeface="Times New Roman" panose="02020603050405020304" pitchFamily="18" charset="0"/>
                      </a:endParaRPr>
                    </a:p>
                  </a:txBody>
                  <a:tcPr/>
                </a:tc>
              </a:tr>
              <a:tr h="329467">
                <a:tc rowSpan="4">
                  <a:txBody>
                    <a:bodyPr/>
                    <a:lstStyle/>
                    <a:p>
                      <a:pPr algn="ctr"/>
                      <a:r>
                        <a:rPr lang="en-GB" sz="1700" dirty="0" smtClean="0">
                          <a:latin typeface="Times New Roman" panose="02020603050405020304" pitchFamily="18" charset="0"/>
                          <a:cs typeface="Times New Roman" panose="02020603050405020304" pitchFamily="18" charset="0"/>
                        </a:rPr>
                        <a:t>Bird.tif with blur direction 20ᴼ and length 19</a:t>
                      </a:r>
                      <a:endParaRPr lang="en-GB" sz="17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MSE</a:t>
                      </a:r>
                      <a:endParaRPr lang="en-GB" sz="17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0.0042</a:t>
                      </a:r>
                      <a:endParaRPr lang="en-GB" sz="17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0.0036</a:t>
                      </a:r>
                      <a:endParaRPr lang="en-GB" sz="17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r>
              <a:tr h="329467">
                <a:tc vMerge="1">
                  <a:txBody>
                    <a:bodyPr/>
                    <a:lstStyle/>
                    <a:p>
                      <a:endParaRPr lang="en-GB"/>
                    </a:p>
                  </a:txBody>
                  <a:tcPr/>
                </a:tc>
                <a:tc>
                  <a:txBody>
                    <a:bodyPr/>
                    <a:lstStyle/>
                    <a:p>
                      <a:pPr algn="ctr"/>
                      <a:r>
                        <a:rPr lang="en-GB" sz="1700" dirty="0" smtClean="0">
                          <a:latin typeface="Times New Roman" panose="02020603050405020304" pitchFamily="18" charset="0"/>
                          <a:cs typeface="Times New Roman" panose="02020603050405020304" pitchFamily="18" charset="0"/>
                        </a:rPr>
                        <a:t>RMSE</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0.0647</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0.0599</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467">
                <a:tc vMerge="1">
                  <a:txBody>
                    <a:bodyPr/>
                    <a:lstStyle/>
                    <a:p>
                      <a:endParaRPr lang="en-GB"/>
                    </a:p>
                  </a:txBody>
                  <a:tcPr/>
                </a:tc>
                <a:tc>
                  <a:txBody>
                    <a:bodyPr/>
                    <a:lstStyle/>
                    <a:p>
                      <a:pPr algn="ctr"/>
                      <a:r>
                        <a:rPr lang="en-GB" sz="1700" dirty="0" smtClean="0">
                          <a:latin typeface="Times New Roman" panose="02020603050405020304" pitchFamily="18" charset="0"/>
                          <a:cs typeface="Times New Roman" panose="02020603050405020304" pitchFamily="18" charset="0"/>
                        </a:rPr>
                        <a:t>NMAE</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0.0429</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0.0401</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467">
                <a:tc vMerge="1">
                  <a:txBody>
                    <a:bodyPr/>
                    <a:lstStyle/>
                    <a:p>
                      <a:endParaRPr lang="en-GB"/>
                    </a:p>
                  </a:txBody>
                  <a:tcPr/>
                </a:tc>
                <a:tc>
                  <a:txBody>
                    <a:bodyPr/>
                    <a:lstStyle/>
                    <a:p>
                      <a:pPr algn="ctr"/>
                      <a:r>
                        <a:rPr lang="en-GB" sz="1700" dirty="0" smtClean="0">
                          <a:latin typeface="Times New Roman" panose="02020603050405020304" pitchFamily="18" charset="0"/>
                          <a:cs typeface="Times New Roman" panose="02020603050405020304" pitchFamily="18" charset="0"/>
                        </a:rPr>
                        <a:t>PSNR</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23.7539</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24.4235</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467">
                <a:tc rowSpan="4">
                  <a:txBody>
                    <a:bodyPr/>
                    <a:lstStyle/>
                    <a:p>
                      <a:pPr algn="ctr"/>
                      <a:r>
                        <a:rPr lang="en-GB" sz="1700" dirty="0" smtClean="0">
                          <a:latin typeface="Times New Roman" panose="02020603050405020304" pitchFamily="18" charset="0"/>
                          <a:cs typeface="Times New Roman" panose="02020603050405020304" pitchFamily="18" charset="0"/>
                        </a:rPr>
                        <a:t>Quote.jpg with blur direction 10ᴼ and length 11</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sz="1700" dirty="0" smtClean="0">
                          <a:latin typeface="Times New Roman" panose="02020603050405020304" pitchFamily="18" charset="0"/>
                          <a:cs typeface="Times New Roman" panose="02020603050405020304" pitchFamily="18" charset="0"/>
                        </a:rPr>
                        <a:t>MSE</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0.0116</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0.0112</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467">
                <a:tc vMerge="1">
                  <a:txBody>
                    <a:bodyPr/>
                    <a:lstStyle/>
                    <a:p>
                      <a:endParaRPr lang="en-GB"/>
                    </a:p>
                  </a:txBody>
                  <a:tcPr/>
                </a:tc>
                <a:tc>
                  <a:txBody>
                    <a:bodyPr/>
                    <a:lstStyle/>
                    <a:p>
                      <a:pPr algn="ctr"/>
                      <a:r>
                        <a:rPr lang="en-GB" sz="1700" dirty="0" smtClean="0">
                          <a:latin typeface="Times New Roman" panose="02020603050405020304" pitchFamily="18" charset="0"/>
                          <a:cs typeface="Times New Roman" panose="02020603050405020304" pitchFamily="18" charset="0"/>
                        </a:rPr>
                        <a:t>RMSE</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0.1079</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0.1058</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467">
                <a:tc vMerge="1">
                  <a:txBody>
                    <a:bodyPr/>
                    <a:lstStyle/>
                    <a:p>
                      <a:endParaRPr lang="en-GB"/>
                    </a:p>
                  </a:txBody>
                  <a:tcPr/>
                </a:tc>
                <a:tc>
                  <a:txBody>
                    <a:bodyPr/>
                    <a:lstStyle/>
                    <a:p>
                      <a:pPr algn="ctr"/>
                      <a:r>
                        <a:rPr lang="en-GB" sz="1700" dirty="0" smtClean="0">
                          <a:latin typeface="Times New Roman" panose="02020603050405020304" pitchFamily="18" charset="0"/>
                          <a:cs typeface="Times New Roman" panose="02020603050405020304" pitchFamily="18" charset="0"/>
                        </a:rPr>
                        <a:t>NMAE</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0.0734</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0.0803</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467">
                <a:tc vMerge="1">
                  <a:txBody>
                    <a:bodyPr/>
                    <a:lstStyle/>
                    <a:p>
                      <a:endParaRPr lang="en-GB"/>
                    </a:p>
                  </a:txBody>
                  <a:tcPr/>
                </a:tc>
                <a:tc>
                  <a:txBody>
                    <a:bodyPr/>
                    <a:lstStyle/>
                    <a:p>
                      <a:pPr algn="ctr"/>
                      <a:r>
                        <a:rPr lang="en-GB" sz="1700" dirty="0" smtClean="0">
                          <a:latin typeface="Times New Roman" panose="02020603050405020304" pitchFamily="18" charset="0"/>
                          <a:cs typeface="Times New Roman" panose="02020603050405020304" pitchFamily="18" charset="0"/>
                        </a:rPr>
                        <a:t>PSNR</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sz="1700" dirty="0" smtClean="0">
                          <a:latin typeface="Times New Roman" panose="02020603050405020304" pitchFamily="18" charset="0"/>
                          <a:cs typeface="Times New Roman" panose="02020603050405020304" pitchFamily="18" charset="0"/>
                        </a:rPr>
                        <a:t>19.3388</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sz="1700" dirty="0" smtClean="0">
                          <a:latin typeface="Times New Roman" panose="02020603050405020304" pitchFamily="18" charset="0"/>
                          <a:cs typeface="Times New Roman" panose="02020603050405020304" pitchFamily="18" charset="0"/>
                        </a:rPr>
                        <a:t>19.5078</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r>
              <a:tr h="329467">
                <a:tc rowSpan="4">
                  <a:txBody>
                    <a:bodyPr/>
                    <a:lstStyle/>
                    <a:p>
                      <a:pPr algn="ctr"/>
                      <a:r>
                        <a:rPr lang="en-GB" sz="1700" dirty="0" smtClean="0">
                          <a:latin typeface="Times New Roman" panose="02020603050405020304" pitchFamily="18" charset="0"/>
                          <a:cs typeface="Times New Roman" panose="02020603050405020304" pitchFamily="18" charset="0"/>
                        </a:rPr>
                        <a:t>Fruits.png with blur direction 17ᴼ and length 13</a:t>
                      </a:r>
                      <a:endParaRPr lang="en-GB" sz="1700" dirty="0">
                        <a:latin typeface="Times New Roman" panose="02020603050405020304" pitchFamily="18" charset="0"/>
                        <a:cs typeface="Times New Roman" panose="02020603050405020304" pitchFamily="18" charset="0"/>
                      </a:endParaRPr>
                    </a:p>
                  </a:txBody>
                  <a:tcPr/>
                </a:tc>
                <a:tc>
                  <a:txBody>
                    <a:bodyPr/>
                    <a:lstStyle/>
                    <a:p>
                      <a:pPr algn="ctr"/>
                      <a:r>
                        <a:rPr lang="en-GB" sz="1700" dirty="0" smtClean="0">
                          <a:latin typeface="Times New Roman" panose="02020603050405020304" pitchFamily="18" charset="0"/>
                          <a:cs typeface="Times New Roman" panose="02020603050405020304" pitchFamily="18" charset="0"/>
                        </a:rPr>
                        <a:t>MSE</a:t>
                      </a:r>
                      <a:endParaRPr lang="en-GB" sz="17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0.0010</a:t>
                      </a:r>
                      <a:endParaRPr lang="en-GB" sz="17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0.0011</a:t>
                      </a:r>
                      <a:endParaRPr lang="en-GB" sz="17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r>
              <a:tr h="329467">
                <a:tc vMerge="1">
                  <a:txBody>
                    <a:bodyPr/>
                    <a:lstStyle/>
                    <a:p>
                      <a:endParaRPr lang="en-GB"/>
                    </a:p>
                  </a:txBody>
                  <a:tcPr/>
                </a:tc>
                <a:tc>
                  <a:txBody>
                    <a:bodyPr/>
                    <a:lstStyle/>
                    <a:p>
                      <a:pPr algn="ctr"/>
                      <a:r>
                        <a:rPr lang="en-GB" sz="1700" dirty="0" smtClean="0">
                          <a:latin typeface="Times New Roman" panose="02020603050405020304" pitchFamily="18" charset="0"/>
                          <a:cs typeface="Times New Roman" panose="02020603050405020304" pitchFamily="18" charset="0"/>
                        </a:rPr>
                        <a:t>RMSE</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0.0320</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0.0328</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467">
                <a:tc vMerge="1">
                  <a:txBody>
                    <a:bodyPr/>
                    <a:lstStyle/>
                    <a:p>
                      <a:endParaRPr lang="en-GB"/>
                    </a:p>
                  </a:txBody>
                  <a:tcPr/>
                </a:tc>
                <a:tc>
                  <a:txBody>
                    <a:bodyPr/>
                    <a:lstStyle/>
                    <a:p>
                      <a:pPr algn="ctr"/>
                      <a:r>
                        <a:rPr lang="en-GB" sz="1700" dirty="0" smtClean="0">
                          <a:latin typeface="Times New Roman" panose="02020603050405020304" pitchFamily="18" charset="0"/>
                          <a:cs typeface="Times New Roman" panose="02020603050405020304" pitchFamily="18" charset="0"/>
                        </a:rPr>
                        <a:t>NMAE</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0.0226</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700" dirty="0" smtClean="0">
                          <a:latin typeface="Times New Roman" panose="02020603050405020304" pitchFamily="18" charset="0"/>
                          <a:cs typeface="Times New Roman" panose="02020603050405020304" pitchFamily="18" charset="0"/>
                        </a:rPr>
                        <a:t>0.0234</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467">
                <a:tc vMerge="1">
                  <a:txBody>
                    <a:bodyPr/>
                    <a:lstStyle/>
                    <a:p>
                      <a:endParaRPr lang="en-GB"/>
                    </a:p>
                  </a:txBody>
                  <a:tcPr/>
                </a:tc>
                <a:tc>
                  <a:txBody>
                    <a:bodyPr/>
                    <a:lstStyle/>
                    <a:p>
                      <a:pPr algn="ctr"/>
                      <a:r>
                        <a:rPr lang="en-GB" sz="1700" dirty="0" smtClean="0">
                          <a:latin typeface="Times New Roman" panose="02020603050405020304" pitchFamily="18" charset="0"/>
                          <a:cs typeface="Times New Roman" panose="02020603050405020304" pitchFamily="18" charset="0"/>
                        </a:rPr>
                        <a:t>PSNR</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sz="1700" dirty="0" smtClean="0">
                          <a:latin typeface="Times New Roman" panose="02020603050405020304" pitchFamily="18" charset="0"/>
                          <a:cs typeface="Times New Roman" panose="02020603050405020304" pitchFamily="18" charset="0"/>
                        </a:rPr>
                        <a:t>29.9092</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sz="1700" dirty="0" smtClean="0">
                          <a:latin typeface="Times New Roman" panose="02020603050405020304" pitchFamily="18" charset="0"/>
                          <a:cs typeface="Times New Roman" panose="02020603050405020304" pitchFamily="18" charset="0"/>
                        </a:rPr>
                        <a:t>29.6722</a:t>
                      </a:r>
                      <a:endParaRPr lang="en-GB" sz="17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r>
            </a:tbl>
          </a:graphicData>
        </a:graphic>
      </p:graphicFrame>
      <p:sp>
        <p:nvSpPr>
          <p:cNvPr id="4" name="Slide Number Placeholder 3"/>
          <p:cNvSpPr>
            <a:spLocks noGrp="1"/>
          </p:cNvSpPr>
          <p:nvPr>
            <p:ph type="sldNum" sz="quarter" idx="12"/>
          </p:nvPr>
        </p:nvSpPr>
        <p:spPr/>
        <p:txBody>
          <a:bodyPr/>
          <a:lstStyle/>
          <a:p>
            <a:fld id="{01EB9327-62C0-4F3F-8936-F534246637E1}" type="slidenum">
              <a:rPr lang="en-US" smtClean="0"/>
              <a:pPr/>
              <a:t>22</a:t>
            </a:fld>
            <a:endParaRPr lang="en-US"/>
          </a:p>
        </p:txBody>
      </p:sp>
    </p:spTree>
    <p:extLst>
      <p:ext uri="{BB962C8B-B14F-4D97-AF65-F5344CB8AC3E}">
        <p14:creationId xmlns:p14="http://schemas.microsoft.com/office/powerpoint/2010/main" val="1200779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dirty="0" smtClean="0">
                <a:latin typeface="Times New Roman" panose="02020603050405020304" pitchFamily="18" charset="0"/>
                <a:cs typeface="Times New Roman" panose="02020603050405020304" pitchFamily="18" charset="0"/>
              </a:rPr>
              <a:t>Comprehensive Analysis with Existing </a:t>
            </a:r>
            <a:r>
              <a:rPr lang="en-US" sz="3200" b="1" dirty="0" smtClean="0">
                <a:latin typeface="Times New Roman" panose="02020603050405020304" pitchFamily="18" charset="0"/>
                <a:cs typeface="Times New Roman" panose="02020603050405020304" pitchFamily="18" charset="0"/>
              </a:rPr>
              <a:t>Studies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9179" y="1235075"/>
            <a:ext cx="8229600" cy="5121275"/>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[1] This </a:t>
            </a:r>
            <a:r>
              <a:rPr lang="en-US" sz="2000" dirty="0" smtClean="0">
                <a:latin typeface="Times New Roman" panose="02020603050405020304" pitchFamily="18" charset="0"/>
                <a:cs typeface="Times New Roman" panose="02020603050405020304" pitchFamily="18" charset="0"/>
              </a:rPr>
              <a:t>study (at </a:t>
            </a:r>
            <a:r>
              <a:rPr lang="en-US" sz="2000" dirty="0">
                <a:latin typeface="Times New Roman" panose="02020603050405020304" pitchFamily="18" charset="0"/>
                <a:cs typeface="Times New Roman" panose="02020603050405020304" pitchFamily="18" charset="0"/>
              </a:rPr>
              <a:t>el. R. </a:t>
            </a:r>
            <a:r>
              <a:rPr lang="en-US" sz="2000" dirty="0" err="1" smtClean="0">
                <a:latin typeface="Times New Roman" panose="02020603050405020304" pitchFamily="18" charset="0"/>
                <a:cs typeface="Times New Roman" panose="02020603050405020304" pitchFamily="18" charset="0"/>
              </a:rPr>
              <a:t>Lokhande</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considered only wiener based method to restore degraded image. There’s no idea about improvement of image quality. </a:t>
            </a:r>
          </a:p>
          <a:p>
            <a:pPr marL="0" indent="0">
              <a:buNone/>
            </a:pPr>
            <a:r>
              <a:rPr lang="en-US" sz="2000" dirty="0" smtClean="0">
                <a:latin typeface="Times New Roman" panose="02020603050405020304" pitchFamily="18" charset="0"/>
                <a:cs typeface="Times New Roman" panose="02020603050405020304" pitchFamily="18" charset="0"/>
              </a:rPr>
              <a:t>[2] This </a:t>
            </a:r>
            <a:r>
              <a:rPr lang="en-US" sz="2000" dirty="0">
                <a:latin typeface="Times New Roman" panose="02020603050405020304" pitchFamily="18" charset="0"/>
                <a:cs typeface="Times New Roman" panose="02020603050405020304" pitchFamily="18" charset="0"/>
              </a:rPr>
              <a:t>study </a:t>
            </a:r>
            <a:r>
              <a:rPr lang="en-US" sz="2000" dirty="0" smtClean="0">
                <a:latin typeface="Times New Roman" panose="02020603050405020304" pitchFamily="18" charset="0"/>
                <a:cs typeface="Times New Roman" panose="02020603050405020304" pitchFamily="18" charset="0"/>
              </a:rPr>
              <a:t>(at el. </a:t>
            </a:r>
            <a:r>
              <a:rPr lang="en-US" sz="2000" dirty="0" err="1" smtClean="0">
                <a:latin typeface="Times New Roman" panose="02020603050405020304" pitchFamily="18" charset="0"/>
                <a:cs typeface="Times New Roman" panose="02020603050405020304" pitchFamily="18" charset="0"/>
              </a:rPr>
              <a:t>R.Fergus</a:t>
            </a:r>
            <a:r>
              <a:rPr lang="en-US" sz="2000" dirty="0" smtClean="0">
                <a:latin typeface="Times New Roman" panose="02020603050405020304" pitchFamily="18" charset="0"/>
                <a:cs typeface="Times New Roman" panose="02020603050405020304" pitchFamily="18" charset="0"/>
              </a:rPr>
              <a:t>) considered </a:t>
            </a:r>
            <a:r>
              <a:rPr lang="en-US" sz="2000" dirty="0">
                <a:latin typeface="Times New Roman" panose="02020603050405020304" pitchFamily="18" charset="0"/>
                <a:cs typeface="Times New Roman" panose="02020603050405020304" pitchFamily="18" charset="0"/>
              </a:rPr>
              <a:t>only </a:t>
            </a:r>
            <a:r>
              <a:rPr lang="en-US" sz="2000" dirty="0" smtClean="0">
                <a:latin typeface="Times New Roman" panose="02020603050405020304" pitchFamily="18" charset="0"/>
                <a:cs typeface="Times New Roman" panose="02020603050405020304" pitchFamily="18" charset="0"/>
              </a:rPr>
              <a:t>one single photograph. No approximation about another type of image layouts.</a:t>
            </a:r>
          </a:p>
          <a:p>
            <a:pPr marL="0" indent="0">
              <a:buNone/>
            </a:pPr>
            <a:r>
              <a:rPr lang="en-US" sz="2000" dirty="0">
                <a:latin typeface="Times New Roman" panose="02020603050405020304" pitchFamily="18" charset="0"/>
                <a:cs typeface="Times New Roman" panose="02020603050405020304" pitchFamily="18" charset="0"/>
              </a:rPr>
              <a:t>[3] This </a:t>
            </a:r>
            <a:r>
              <a:rPr lang="en-US" sz="2000" dirty="0" smtClean="0">
                <a:latin typeface="Times New Roman" panose="02020603050405020304" pitchFamily="18" charset="0"/>
                <a:cs typeface="Times New Roman" panose="02020603050405020304" pitchFamily="18" charset="0"/>
              </a:rPr>
              <a:t>study </a:t>
            </a:r>
            <a:r>
              <a:rPr lang="en-US" sz="2000" dirty="0" smtClean="0">
                <a:latin typeface="Times New Roman" panose="02020603050405020304" pitchFamily="18" charset="0"/>
                <a:cs typeface="Times New Roman" panose="02020603050405020304" pitchFamily="18" charset="0"/>
              </a:rPr>
              <a:t>(at el. </a:t>
            </a:r>
            <a:r>
              <a:rPr lang="en-US" sz="2000" dirty="0" err="1" smtClean="0">
                <a:latin typeface="Times New Roman" panose="02020603050405020304" pitchFamily="18" charset="0"/>
                <a:cs typeface="Times New Roman" panose="02020603050405020304" pitchFamily="18" charset="0"/>
              </a:rPr>
              <a:t>Haruka</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Asai</a:t>
            </a:r>
            <a:r>
              <a:rPr lang="en-US" sz="2000" dirty="0" smtClean="0">
                <a:latin typeface="Times New Roman" panose="02020603050405020304" pitchFamily="18" charset="0"/>
                <a:cs typeface="Times New Roman" panose="02020603050405020304" pitchFamily="18" charset="0"/>
              </a:rPr>
              <a:t>) about </a:t>
            </a:r>
            <a:r>
              <a:rPr lang="en-US" sz="2000" dirty="0" smtClean="0">
                <a:latin typeface="Times New Roman" panose="02020603050405020304" pitchFamily="18" charset="0"/>
                <a:cs typeface="Times New Roman" panose="02020603050405020304" pitchFamily="18" charset="0"/>
              </a:rPr>
              <a:t>removal of Gaussian noise. No focusing about impulse noise that is </a:t>
            </a:r>
            <a:r>
              <a:rPr lang="en-US" sz="2000" dirty="0">
                <a:latin typeface="Times New Roman" panose="02020603050405020304" pitchFamily="18" charset="0"/>
                <a:cs typeface="Times New Roman" panose="02020603050405020304" pitchFamily="18" charset="0"/>
              </a:rPr>
              <a:t>frequent </a:t>
            </a:r>
            <a:r>
              <a:rPr lang="en-US" sz="2000" dirty="0" smtClean="0">
                <a:latin typeface="Times New Roman" panose="02020603050405020304" pitchFamily="18" charset="0"/>
                <a:cs typeface="Times New Roman" panose="02020603050405020304" pitchFamily="18" charset="0"/>
              </a:rPr>
              <a:t>during image acquisition.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In our study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we represents </a:t>
            </a:r>
            <a:r>
              <a:rPr lang="en-US" sz="2000" dirty="0" smtClean="0">
                <a:latin typeface="Times New Roman" panose="02020603050405020304" pitchFamily="18" charset="0"/>
                <a:cs typeface="Times New Roman" panose="02020603050405020304" pitchFamily="18" charset="0"/>
              </a:rPr>
              <a:t>two non-blind image restoration techniques based on Wiener method and Lucy-Richardson method. An image quality increasing method called Hann window also adopted.  </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Three different image layouts are considered and detect which restoration technique suitable for which image layout.</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Impulse noise taken into account which is more frequent than Gaussian noise due to faulty sensor.  </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23</a:t>
            </a:fld>
            <a:endParaRPr lang="en-US" b="1" dirty="0">
              <a:solidFill>
                <a:schemeClr val="tx1"/>
              </a:solidFill>
            </a:endParaRPr>
          </a:p>
        </p:txBody>
      </p:sp>
    </p:spTree>
    <p:extLst>
      <p:ext uri="{BB962C8B-B14F-4D97-AF65-F5344CB8AC3E}">
        <p14:creationId xmlns:p14="http://schemas.microsoft.com/office/powerpoint/2010/main" val="2728781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992"/>
            <a:ext cx="8229600" cy="1143000"/>
          </a:xfrm>
        </p:spPr>
        <p:txBody>
          <a:bodyPr>
            <a:normAutofit/>
          </a:bodyPr>
          <a:lstStyle/>
          <a:p>
            <a:r>
              <a:rPr lang="en-GB" sz="3200" b="1" dirty="0" smtClean="0">
                <a:latin typeface="Times New Roman" panose="02020603050405020304" pitchFamily="18" charset="0"/>
                <a:cs typeface="Times New Roman" panose="02020603050405020304" pitchFamily="18" charset="0"/>
              </a:rPr>
              <a:t>Conclusion</a:t>
            </a:r>
            <a:br>
              <a:rPr lang="en-GB" sz="3200" b="1" dirty="0" smtClean="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a:t>
            </a:r>
            <a:r>
              <a:rPr lang="en-US" sz="2400" dirty="0" smtClean="0">
                <a:latin typeface="Times New Roman" panose="02020603050405020304" pitchFamily="18" charset="0"/>
                <a:cs typeface="Times New Roman" panose="02020603050405020304" pitchFamily="18" charset="0"/>
              </a:rPr>
              <a:t>e conclude as, </a:t>
            </a:r>
            <a:r>
              <a:rPr lang="en-US" sz="2400" dirty="0" smtClean="0">
                <a:latin typeface="Times New Roman" panose="02020603050405020304" pitchFamily="18" charset="0"/>
                <a:cs typeface="Times New Roman" panose="02020603050405020304" pitchFamily="18" charset="0"/>
              </a:rPr>
              <a:t>estimated </a:t>
            </a:r>
            <a:r>
              <a:rPr lang="en-US" sz="2400" dirty="0">
                <a:latin typeface="Times New Roman" panose="02020603050405020304" pitchFamily="18" charset="0"/>
                <a:cs typeface="Times New Roman" panose="02020603050405020304" pitchFamily="18" charset="0"/>
              </a:rPr>
              <a:t>blur direction and blur length </a:t>
            </a:r>
            <a:r>
              <a:rPr lang="en-US" sz="2400" dirty="0" smtClean="0">
                <a:latin typeface="Times New Roman" panose="02020603050405020304" pitchFamily="18" charset="0"/>
                <a:cs typeface="Times New Roman" panose="02020603050405020304" pitchFamily="18" charset="0"/>
              </a:rPr>
              <a:t>are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very close to theoretical </a:t>
            </a:r>
            <a:r>
              <a:rPr lang="en-US" sz="2400" dirty="0" smtClean="0">
                <a:latin typeface="Times New Roman" panose="02020603050405020304" pitchFamily="18" charset="0"/>
                <a:cs typeface="Times New Roman" panose="02020603050405020304" pitchFamily="18" charset="0"/>
              </a:rPr>
              <a:t>value.</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Restored image quality improved by restoration technique due to boundary artifact removal of the blurred image.</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Different </a:t>
            </a:r>
            <a:r>
              <a:rPr lang="en-US" sz="2400" dirty="0" smtClean="0">
                <a:latin typeface="Times New Roman" panose="02020603050405020304" pitchFamily="18" charset="0"/>
                <a:cs typeface="Times New Roman" panose="02020603050405020304" pitchFamily="18" charset="0"/>
              </a:rPr>
              <a:t>restoration techniques are suitable for different kind of image layouts as shown in experimental results.</a:t>
            </a: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24</a:t>
            </a:fld>
            <a:endParaRPr lang="en-US" b="1" dirty="0">
              <a:solidFill>
                <a:schemeClr val="tx1"/>
              </a:solidFill>
            </a:endParaRPr>
          </a:p>
        </p:txBody>
      </p:sp>
    </p:spTree>
    <p:extLst>
      <p:ext uri="{BB962C8B-B14F-4D97-AF65-F5344CB8AC3E}">
        <p14:creationId xmlns:p14="http://schemas.microsoft.com/office/powerpoint/2010/main" val="2299646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89" y="0"/>
            <a:ext cx="8229600" cy="1143000"/>
          </a:xfrm>
        </p:spPr>
        <p:txBody>
          <a:bodyPr>
            <a:normAutofit/>
          </a:bodyPr>
          <a:lstStyle/>
          <a:p>
            <a:r>
              <a:rPr lang="en-US" sz="3200" b="1" dirty="0" smtClean="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lvl="0" indent="0">
              <a:buNone/>
            </a:pPr>
            <a:r>
              <a:rPr lang="en-US" sz="2000" dirty="0" smtClean="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R. </a:t>
            </a:r>
            <a:r>
              <a:rPr lang="en-US" sz="2000" dirty="0" err="1">
                <a:latin typeface="Times New Roman" panose="02020603050405020304" pitchFamily="18" charset="0"/>
                <a:cs typeface="Times New Roman" panose="02020603050405020304" pitchFamily="18" charset="0"/>
              </a:rPr>
              <a:t>Lokhande</a:t>
            </a:r>
            <a:r>
              <a:rPr lang="en-US" sz="2000" dirty="0">
                <a:latin typeface="Times New Roman" panose="02020603050405020304" pitchFamily="18" charset="0"/>
                <a:cs typeface="Times New Roman" panose="02020603050405020304" pitchFamily="18" charset="0"/>
              </a:rPr>
              <a:t>, K. V. Arya, and P. Gupta. 2006. Identification of parameters and restoration of motion blurred images. In Proceedings of the 2006 ACM symposium on Applied computing (SAC ’06 ). ACM, New York, NY, USA, 301-305</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lvl="0" indent="0">
              <a:buNone/>
            </a:pPr>
            <a:r>
              <a:rPr lang="en-US" sz="2000" dirty="0" smtClean="0">
                <a:latin typeface="Times New Roman" panose="02020603050405020304" pitchFamily="18" charset="0"/>
                <a:cs typeface="Times New Roman" panose="02020603050405020304" pitchFamily="18" charset="0"/>
              </a:rPr>
              <a:t>[2] </a:t>
            </a:r>
            <a:r>
              <a:rPr lang="en-US" sz="2000" dirty="0" err="1" smtClean="0">
                <a:latin typeface="Times New Roman" panose="02020603050405020304" pitchFamily="18" charset="0"/>
                <a:cs typeface="Times New Roman" panose="02020603050405020304" pitchFamily="18" charset="0"/>
              </a:rPr>
              <a:t>R.Fergus</a:t>
            </a:r>
            <a:r>
              <a:rPr lang="en-US" sz="2000" dirty="0" smtClean="0">
                <a:latin typeface="Times New Roman" panose="02020603050405020304" pitchFamily="18" charset="0"/>
                <a:cs typeface="Times New Roman" panose="02020603050405020304" pitchFamily="18" charset="0"/>
              </a:rPr>
              <a:t>, B. Singh, A. </a:t>
            </a:r>
            <a:r>
              <a:rPr lang="en-US" sz="2000" dirty="0" err="1" smtClean="0">
                <a:latin typeface="Times New Roman" panose="02020603050405020304" pitchFamily="18" charset="0"/>
                <a:cs typeface="Times New Roman" panose="02020603050405020304" pitchFamily="18" charset="0"/>
              </a:rPr>
              <a:t>Hertzmann</a:t>
            </a:r>
            <a:r>
              <a:rPr lang="en-US" sz="2000" dirty="0" smtClean="0">
                <a:latin typeface="Times New Roman" panose="02020603050405020304" pitchFamily="18" charset="0"/>
                <a:cs typeface="Times New Roman" panose="02020603050405020304" pitchFamily="18" charset="0"/>
              </a:rPr>
              <a:t>, S.T. </a:t>
            </a:r>
            <a:r>
              <a:rPr lang="en-US" sz="2000" dirty="0" err="1" smtClean="0">
                <a:latin typeface="Times New Roman" panose="02020603050405020304" pitchFamily="18" charset="0"/>
                <a:cs typeface="Times New Roman" panose="02020603050405020304" pitchFamily="18" charset="0"/>
              </a:rPr>
              <a:t>Roweis</a:t>
            </a:r>
            <a:r>
              <a:rPr lang="en-US" sz="2000" dirty="0" smtClean="0">
                <a:latin typeface="Times New Roman" panose="02020603050405020304" pitchFamily="18" charset="0"/>
                <a:cs typeface="Times New Roman" panose="02020603050405020304" pitchFamily="18" charset="0"/>
              </a:rPr>
              <a:t>, W.T. Freeman, “Removing Camera Shake from a single photograph,” </a:t>
            </a:r>
            <a:r>
              <a:rPr lang="en-US" sz="2000" dirty="0">
                <a:latin typeface="Times New Roman" panose="02020603050405020304" pitchFamily="18" charset="0"/>
                <a:cs typeface="Times New Roman" panose="02020603050405020304" pitchFamily="18" charset="0"/>
              </a:rPr>
              <a:t>In Proceedings of the 2006 ACM </a:t>
            </a:r>
            <a:r>
              <a:rPr lang="en-US" sz="2000" dirty="0" smtClean="0">
                <a:latin typeface="Times New Roman" panose="02020603050405020304" pitchFamily="18" charset="0"/>
                <a:cs typeface="Times New Roman" panose="02020603050405020304" pitchFamily="18" charset="0"/>
              </a:rPr>
              <a:t> 0730-0301/06/0700-0787.</a:t>
            </a:r>
          </a:p>
          <a:p>
            <a:pPr marL="0" indent="0">
              <a:buNone/>
            </a:pPr>
            <a:r>
              <a:rPr lang="en-US" sz="2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Haruka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Asai</a:t>
            </a:r>
            <a:r>
              <a:rPr lang="en-US" sz="2000" dirty="0">
                <a:latin typeface="Times New Roman" panose="02020603050405020304" pitchFamily="18" charset="0"/>
                <a:cs typeface="Times New Roman" panose="02020603050405020304" pitchFamily="18" charset="0"/>
              </a:rPr>
              <a:t>, Yuji </a:t>
            </a:r>
            <a:r>
              <a:rPr lang="en-US" sz="2000" dirty="0" err="1">
                <a:latin typeface="Times New Roman" panose="02020603050405020304" pitchFamily="18" charset="0"/>
                <a:cs typeface="Times New Roman" panose="02020603050405020304" pitchFamily="18" charset="0"/>
              </a:rPr>
              <a:t>Oyamada</a:t>
            </a:r>
            <a:r>
              <a:rPr lang="en-US" sz="2000" dirty="0">
                <a:latin typeface="Times New Roman" panose="02020603050405020304" pitchFamily="18" charset="0"/>
                <a:cs typeface="Times New Roman" panose="02020603050405020304" pitchFamily="18" charset="0"/>
              </a:rPr>
              <a:t>, Julien </a:t>
            </a:r>
            <a:r>
              <a:rPr lang="en-US" sz="2000" dirty="0" err="1">
                <a:latin typeface="Times New Roman" panose="02020603050405020304" pitchFamily="18" charset="0"/>
                <a:cs typeface="Times New Roman" panose="02020603050405020304" pitchFamily="18" charset="0"/>
              </a:rPr>
              <a:t>Pilet</a:t>
            </a:r>
            <a:r>
              <a:rPr lang="en-US" sz="2000" dirty="0">
                <a:latin typeface="Times New Roman" panose="02020603050405020304" pitchFamily="18" charset="0"/>
                <a:cs typeface="Times New Roman" panose="02020603050405020304" pitchFamily="18" charset="0"/>
              </a:rPr>
              <a:t>, Hideo </a:t>
            </a:r>
            <a:r>
              <a:rPr lang="en-US" sz="2000" dirty="0" err="1">
                <a:latin typeface="Times New Roman" panose="02020603050405020304" pitchFamily="18" charset="0"/>
                <a:cs typeface="Times New Roman" panose="02020603050405020304" pitchFamily="18" charset="0"/>
              </a:rPr>
              <a:t>Satio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Cepstral</a:t>
            </a:r>
            <a:r>
              <a:rPr lang="en-US" sz="2000" dirty="0">
                <a:latin typeface="Times New Roman" panose="02020603050405020304" pitchFamily="18" charset="0"/>
                <a:cs typeface="Times New Roman" panose="02020603050405020304" pitchFamily="18" charset="0"/>
              </a:rPr>
              <a:t> analysis based blind deconvolution for motion blur,” 17</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IEEE International Conference on Image Processing., 978-1-4244-7993-1/10, Hong Kong, September, 2010.</a:t>
            </a:r>
          </a:p>
          <a:p>
            <a:pPr marL="0" indent="0">
              <a:buNone/>
            </a:pPr>
            <a:r>
              <a:rPr lang="en-US" sz="2000" dirty="0" smtClean="0">
                <a:latin typeface="Times New Roman" panose="02020603050405020304" pitchFamily="18" charset="0"/>
                <a:cs typeface="Times New Roman" panose="02020603050405020304" pitchFamily="18" charset="0"/>
              </a:rPr>
              <a:t>[4] Rafael </a:t>
            </a:r>
            <a:r>
              <a:rPr lang="en-US" sz="2000" dirty="0">
                <a:latin typeface="Times New Roman" panose="02020603050405020304" pitchFamily="18" charset="0"/>
                <a:cs typeface="Times New Roman" panose="02020603050405020304" pitchFamily="18" charset="0"/>
              </a:rPr>
              <a:t>C. Gonzalez, Richard E. Woods, “Digital Image Processing,” Prentice Hall, 2007</a:t>
            </a:r>
            <a:r>
              <a:rPr lang="en-US" sz="2000" dirty="0" smtClean="0">
                <a:latin typeface="Times New Roman" panose="02020603050405020304" pitchFamily="18" charset="0"/>
                <a:cs typeface="Times New Roman" panose="02020603050405020304" pitchFamily="18" charset="0"/>
              </a:rPr>
              <a:t>.</a:t>
            </a:r>
          </a:p>
          <a:p>
            <a:pPr marL="0" lvl="0" indent="0">
              <a:buNone/>
            </a:pPr>
            <a:r>
              <a:rPr lang="en-US" sz="2000" dirty="0" smtClean="0">
                <a:latin typeface="Times New Roman" panose="02020603050405020304" pitchFamily="18" charset="0"/>
                <a:cs typeface="Times New Roman" panose="02020603050405020304" pitchFamily="18" charset="0"/>
              </a:rPr>
              <a:t>[5] Anil</a:t>
            </a:r>
            <a:r>
              <a:rPr lang="en-US" sz="2000" dirty="0">
                <a:latin typeface="Times New Roman" panose="02020603050405020304" pitchFamily="18" charset="0"/>
                <a:cs typeface="Times New Roman" panose="02020603050405020304" pitchFamily="18" charset="0"/>
              </a:rPr>
              <a:t>. K. Jain, “Fundamental of Digital Image Processing,” Prentice Hall, 1996</a:t>
            </a:r>
            <a:r>
              <a:rPr lang="en-US" sz="2000" dirty="0" smtClean="0">
                <a:latin typeface="Times New Roman" panose="02020603050405020304" pitchFamily="18" charset="0"/>
                <a:cs typeface="Times New Roman" panose="02020603050405020304" pitchFamily="18" charset="0"/>
              </a:rPr>
              <a:t>.</a:t>
            </a:r>
          </a:p>
          <a:p>
            <a:pPr marL="0" lvl="0" indent="0">
              <a:buNone/>
            </a:pPr>
            <a:endParaRPr lang="en-US" sz="2000" dirty="0"/>
          </a:p>
          <a:p>
            <a:pPr marL="0" indent="0">
              <a:buNone/>
            </a:pPr>
            <a:endParaRPr lang="en-US" sz="2000" dirty="0"/>
          </a:p>
          <a:p>
            <a:pPr marL="0" lvl="0" indent="0">
              <a:buNone/>
            </a:pPr>
            <a:endParaRPr lang="en-US" sz="2000" dirty="0"/>
          </a:p>
          <a:p>
            <a:endParaRPr lang="en-US" dirty="0"/>
          </a:p>
        </p:txBody>
      </p:sp>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25</a:t>
            </a:fld>
            <a:endParaRPr lang="en-US" b="1" dirty="0">
              <a:solidFill>
                <a:schemeClr val="tx1"/>
              </a:solidFill>
            </a:endParaRPr>
          </a:p>
        </p:txBody>
      </p:sp>
    </p:spTree>
    <p:extLst>
      <p:ext uri="{BB962C8B-B14F-4D97-AF65-F5344CB8AC3E}">
        <p14:creationId xmlns:p14="http://schemas.microsoft.com/office/powerpoint/2010/main" val="2194708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sz="4800" dirty="0" smtClean="0"/>
              <a:t>                  </a:t>
            </a:r>
            <a:r>
              <a:rPr lang="en-US" sz="4800" dirty="0" smtClean="0">
                <a:latin typeface="Times New Roman" panose="02020603050405020304" pitchFamily="18" charset="0"/>
                <a:cs typeface="Times New Roman" panose="02020603050405020304" pitchFamily="18" charset="0"/>
              </a:rPr>
              <a:t>Thank You.....</a:t>
            </a:r>
            <a:endParaRPr lang="en-US" sz="4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26</a:t>
            </a:fld>
            <a:endParaRPr lang="en-US" b="1" dirty="0">
              <a:solidFill>
                <a:schemeClr val="tx1"/>
              </a:solidFill>
            </a:endParaRPr>
          </a:p>
        </p:txBody>
      </p:sp>
    </p:spTree>
    <p:extLst>
      <p:ext uri="{BB962C8B-B14F-4D97-AF65-F5344CB8AC3E}">
        <p14:creationId xmlns:p14="http://schemas.microsoft.com/office/powerpoint/2010/main" val="1683749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GB" sz="3200" b="1" dirty="0" smtClean="0">
                <a:latin typeface="Times New Roman" panose="02020603050405020304" pitchFamily="18" charset="0"/>
                <a:cs typeface="Times New Roman" panose="02020603050405020304" pitchFamily="18" charset="0"/>
              </a:rPr>
              <a:t>Objective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525963"/>
          </a:xfrm>
        </p:spPr>
        <p:txBody>
          <a:bodyPr>
            <a:normAutofit/>
          </a:bodyPr>
          <a:lstStyle/>
          <a:p>
            <a:pPr>
              <a:buFont typeface="Wingdings" panose="05000000000000000000" pitchFamily="2" charset="2"/>
              <a:buChar char="Ø"/>
            </a:pPr>
            <a:endParaRPr lang="en-US" sz="2000" dirty="0" smtClean="0"/>
          </a:p>
          <a:p>
            <a:pPr lvl="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main objective of our study is to introduce a new approach to increase efficiency of image restoration techniques by solving boundary value problem or artifacts of the blurred image.</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3</a:t>
            </a:fld>
            <a:endParaRPr lang="en-US" b="1" dirty="0">
              <a:solidFill>
                <a:schemeClr val="tx1"/>
              </a:solidFill>
            </a:endParaRPr>
          </a:p>
        </p:txBody>
      </p:sp>
    </p:spTree>
    <p:extLst>
      <p:ext uri="{BB962C8B-B14F-4D97-AF65-F5344CB8AC3E}">
        <p14:creationId xmlns:p14="http://schemas.microsoft.com/office/powerpoint/2010/main" val="4255981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17"/>
            <a:ext cx="8229600" cy="1143000"/>
          </a:xfrm>
        </p:spPr>
        <p:txBody>
          <a:bodyPr>
            <a:normAutofit/>
          </a:bodyPr>
          <a:lstStyle/>
          <a:p>
            <a:r>
              <a:rPr lang="en-GB" sz="3200" b="1" dirty="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6717"/>
            <a:ext cx="8229600" cy="4525963"/>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principal goal of </a:t>
            </a:r>
            <a:r>
              <a:rPr lang="en-US" sz="2400" dirty="0">
                <a:latin typeface="Times New Roman" panose="02020603050405020304" pitchFamily="18" charset="0"/>
                <a:cs typeface="Times New Roman" panose="02020603050405020304" pitchFamily="18" charset="0"/>
              </a:rPr>
              <a:t>our study is to reconstruct motion blurred </a:t>
            </a:r>
            <a:r>
              <a:rPr lang="en-US" sz="2400" dirty="0" smtClean="0">
                <a:latin typeface="Times New Roman" panose="02020603050405020304" pitchFamily="18" charset="0"/>
                <a:cs typeface="Times New Roman" panose="02020603050405020304" pitchFamily="18" charset="0"/>
              </a:rPr>
              <a:t>image.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improve </a:t>
            </a:r>
            <a:r>
              <a:rPr lang="en-US" sz="2400" dirty="0">
                <a:latin typeface="Times New Roman" panose="02020603050405020304" pitchFamily="18" charset="0"/>
                <a:cs typeface="Times New Roman" panose="02020603050405020304" pitchFamily="18" charset="0"/>
              </a:rPr>
              <a:t>restored image quality by removing boundary </a:t>
            </a:r>
            <a:r>
              <a:rPr lang="en-US" sz="2400" dirty="0" smtClean="0">
                <a:latin typeface="Times New Roman" panose="02020603050405020304" pitchFamily="18" charset="0"/>
                <a:cs typeface="Times New Roman" panose="02020603050405020304" pitchFamily="18" charset="0"/>
              </a:rPr>
              <a:t>artifacts.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apply </a:t>
            </a:r>
            <a:r>
              <a:rPr lang="en-US" sz="2400" dirty="0">
                <a:latin typeface="Times New Roman" panose="02020603050405020304" pitchFamily="18" charset="0"/>
                <a:cs typeface="Times New Roman" panose="02020603050405020304" pitchFamily="18" charset="0"/>
              </a:rPr>
              <a:t>non-blind restoration techniques for several image layouts such as .</a:t>
            </a:r>
            <a:r>
              <a:rPr lang="en-US" sz="2400" dirty="0" err="1">
                <a:latin typeface="Times New Roman" panose="02020603050405020304" pitchFamily="18" charset="0"/>
                <a:cs typeface="Times New Roman" panose="02020603050405020304" pitchFamily="18" charset="0"/>
              </a:rPr>
              <a:t>tif</a:t>
            </a:r>
            <a:r>
              <a:rPr lang="en-US" sz="2400" dirty="0">
                <a:latin typeface="Times New Roman" panose="02020603050405020304" pitchFamily="18" charset="0"/>
                <a:cs typeface="Times New Roman" panose="02020603050405020304" pitchFamily="18" charset="0"/>
              </a:rPr>
              <a:t> (Tag Index Format), .jpg (Joint Photographic Experts Group)  and .</a:t>
            </a:r>
            <a:r>
              <a:rPr lang="en-US" sz="2400" dirty="0" err="1">
                <a:latin typeface="Times New Roman" panose="02020603050405020304" pitchFamily="18" charset="0"/>
                <a:cs typeface="Times New Roman" panose="02020603050405020304" pitchFamily="18" charset="0"/>
              </a:rPr>
              <a:t>png</a:t>
            </a:r>
            <a:r>
              <a:rPr lang="en-US" sz="2400" dirty="0">
                <a:latin typeface="Times New Roman" panose="02020603050405020304" pitchFamily="18" charset="0"/>
                <a:cs typeface="Times New Roman" panose="02020603050405020304" pitchFamily="18" charset="0"/>
              </a:rPr>
              <a:t> (Portable Network Graphics).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determine </a:t>
            </a:r>
            <a:r>
              <a:rPr lang="en-US" sz="2400" dirty="0">
                <a:latin typeface="Times New Roman" panose="02020603050405020304" pitchFamily="18" charset="0"/>
                <a:cs typeface="Times New Roman" panose="02020603050405020304" pitchFamily="18" charset="0"/>
              </a:rPr>
              <a:t>which restoration technique is suitable for which kind of </a:t>
            </a:r>
            <a:r>
              <a:rPr lang="en-US" sz="2400" dirty="0" smtClean="0">
                <a:latin typeface="Times New Roman" panose="02020603050405020304" pitchFamily="18" charset="0"/>
                <a:cs typeface="Times New Roman" panose="02020603050405020304" pitchFamily="18" charset="0"/>
              </a:rPr>
              <a:t>image layout.</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01EB9327-62C0-4F3F-8936-F534246637E1}" type="slidenum">
              <a:rPr lang="en-US" smtClean="0"/>
              <a:t>4</a:t>
            </a:fld>
            <a:endParaRPr lang="en-US"/>
          </a:p>
        </p:txBody>
      </p:sp>
    </p:spTree>
    <p:extLst>
      <p:ext uri="{BB962C8B-B14F-4D97-AF65-F5344CB8AC3E}">
        <p14:creationId xmlns:p14="http://schemas.microsoft.com/office/powerpoint/2010/main" val="1692449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472"/>
            <a:ext cx="8229600" cy="821504"/>
          </a:xfrm>
        </p:spPr>
        <p:txBody>
          <a:bodyPr>
            <a:noAutofit/>
          </a:bodyPr>
          <a:lstStyle/>
          <a:p>
            <a:r>
              <a:rPr lang="en-US" sz="3200" b="1" dirty="0">
                <a:latin typeface="Times New Roman" panose="02020603050405020304" pitchFamily="18" charset="0"/>
                <a:cs typeface="Times New Roman" panose="02020603050405020304" pitchFamily="18" charset="0"/>
              </a:rPr>
              <a:t>Proposed Image Restoration Model</a:t>
            </a:r>
            <a:endParaRPr lang="en-US" sz="3200" dirty="0"/>
          </a:p>
        </p:txBody>
      </p:sp>
      <p:sp>
        <p:nvSpPr>
          <p:cNvPr id="3" name="Content Placeholder 2"/>
          <p:cNvSpPr>
            <a:spLocks noGrp="1"/>
          </p:cNvSpPr>
          <p:nvPr>
            <p:ph idx="1"/>
          </p:nvPr>
        </p:nvSpPr>
        <p:spPr>
          <a:xfrm>
            <a:off x="457200" y="1066800"/>
            <a:ext cx="8229600" cy="5066386"/>
          </a:xfrm>
        </p:spPr>
        <p:txBody>
          <a:bodyPr/>
          <a:lstStyle/>
          <a:p>
            <a:endParaRPr lang="en-US" dirty="0"/>
          </a:p>
        </p:txBody>
      </p:sp>
      <p:sp>
        <p:nvSpPr>
          <p:cNvPr id="4" name="Slide Number Placeholder 3"/>
          <p:cNvSpPr>
            <a:spLocks noGrp="1"/>
          </p:cNvSpPr>
          <p:nvPr>
            <p:ph type="sldNum" sz="quarter" idx="12"/>
          </p:nvPr>
        </p:nvSpPr>
        <p:spPr/>
        <p:txBody>
          <a:bodyPr/>
          <a:lstStyle/>
          <a:p>
            <a:fld id="{01EB9327-62C0-4F3F-8936-F534246637E1}" type="slidenum">
              <a:rPr lang="en-US" smtClean="0"/>
              <a:t>5</a:t>
            </a:fld>
            <a:endParaRPr lang="en-US"/>
          </a:p>
        </p:txBody>
      </p:sp>
      <p:sp>
        <p:nvSpPr>
          <p:cNvPr id="5" name="Rectangle 4"/>
          <p:cNvSpPr/>
          <p:nvPr/>
        </p:nvSpPr>
        <p:spPr>
          <a:xfrm>
            <a:off x="871044" y="1371600"/>
            <a:ext cx="2011680" cy="111564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Degraded Image</a:t>
            </a:r>
            <a:endParaRPr lang="en-US" b="1" dirty="0">
              <a:latin typeface="Times New Roman" panose="02020603050405020304" pitchFamily="18" charset="0"/>
              <a:cs typeface="Times New Roman" panose="02020603050405020304" pitchFamily="18" charset="0"/>
            </a:endParaRPr>
          </a:p>
        </p:txBody>
      </p:sp>
      <p:sp>
        <p:nvSpPr>
          <p:cNvPr id="9" name="Rectangle 8"/>
          <p:cNvSpPr/>
          <p:nvPr/>
        </p:nvSpPr>
        <p:spPr>
          <a:xfrm>
            <a:off x="3394028" y="1371600"/>
            <a:ext cx="2133600" cy="111564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Boundary Artifacts Removal</a:t>
            </a:r>
            <a:endParaRPr lang="en-US" b="1" dirty="0">
              <a:latin typeface="Times New Roman" panose="02020603050405020304" pitchFamily="18" charset="0"/>
              <a:cs typeface="Times New Roman" panose="02020603050405020304" pitchFamily="18" charset="0"/>
            </a:endParaRPr>
          </a:p>
        </p:txBody>
      </p:sp>
      <p:sp>
        <p:nvSpPr>
          <p:cNvPr id="10" name="Rectangle 9"/>
          <p:cNvSpPr/>
          <p:nvPr/>
        </p:nvSpPr>
        <p:spPr>
          <a:xfrm>
            <a:off x="6018261" y="1367219"/>
            <a:ext cx="2133600" cy="111564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Blur Direction Assessment</a:t>
            </a:r>
            <a:endParaRPr lang="en-US" b="1" dirty="0">
              <a:latin typeface="Times New Roman" panose="02020603050405020304" pitchFamily="18" charset="0"/>
              <a:cs typeface="Times New Roman" panose="02020603050405020304" pitchFamily="18" charset="0"/>
            </a:endParaRPr>
          </a:p>
        </p:txBody>
      </p:sp>
      <p:sp>
        <p:nvSpPr>
          <p:cNvPr id="11" name="Rectangle 10"/>
          <p:cNvSpPr/>
          <p:nvPr/>
        </p:nvSpPr>
        <p:spPr>
          <a:xfrm>
            <a:off x="6063158" y="2971190"/>
            <a:ext cx="2095102" cy="111564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Blur Length Assessment</a:t>
            </a:r>
            <a:endParaRPr lang="en-US" b="1" dirty="0">
              <a:latin typeface="Times New Roman" panose="02020603050405020304" pitchFamily="18" charset="0"/>
              <a:cs typeface="Times New Roman" panose="02020603050405020304" pitchFamily="18" charset="0"/>
            </a:endParaRPr>
          </a:p>
        </p:txBody>
      </p:sp>
      <p:sp>
        <p:nvSpPr>
          <p:cNvPr id="13" name="Rectangle 12"/>
          <p:cNvSpPr/>
          <p:nvPr/>
        </p:nvSpPr>
        <p:spPr>
          <a:xfrm>
            <a:off x="3394028" y="2971190"/>
            <a:ext cx="2133600" cy="111564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Image Restoration</a:t>
            </a:r>
            <a:endParaRPr lang="en-US" b="1" dirty="0">
              <a:latin typeface="Times New Roman" panose="02020603050405020304" pitchFamily="18" charset="0"/>
              <a:cs typeface="Times New Roman" panose="02020603050405020304" pitchFamily="18" charset="0"/>
            </a:endParaRPr>
          </a:p>
        </p:txBody>
      </p:sp>
      <p:sp>
        <p:nvSpPr>
          <p:cNvPr id="14" name="Rectangle 13"/>
          <p:cNvSpPr/>
          <p:nvPr/>
        </p:nvSpPr>
        <p:spPr>
          <a:xfrm>
            <a:off x="871044" y="2970434"/>
            <a:ext cx="2011680" cy="11281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Recovered Image</a:t>
            </a:r>
            <a:endParaRPr lang="en-US" b="1" dirty="0">
              <a:latin typeface="Times New Roman" panose="02020603050405020304" pitchFamily="18" charset="0"/>
              <a:cs typeface="Times New Roman" panose="02020603050405020304" pitchFamily="18" charset="0"/>
            </a:endParaRPr>
          </a:p>
        </p:txBody>
      </p:sp>
      <p:sp>
        <p:nvSpPr>
          <p:cNvPr id="15" name="Rectangle 14"/>
          <p:cNvSpPr/>
          <p:nvPr/>
        </p:nvSpPr>
        <p:spPr>
          <a:xfrm>
            <a:off x="871044" y="4578557"/>
            <a:ext cx="2002510" cy="11281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Efficiency Measure of Restoration Techniques</a:t>
            </a:r>
            <a:endParaRPr lang="en-US" b="1" dirty="0">
              <a:latin typeface="Times New Roman" panose="02020603050405020304" pitchFamily="18" charset="0"/>
              <a:cs typeface="Times New Roman" panose="02020603050405020304" pitchFamily="18" charset="0"/>
            </a:endParaRPr>
          </a:p>
        </p:txBody>
      </p:sp>
      <p:cxnSp>
        <p:nvCxnSpPr>
          <p:cNvPr id="17" name="Straight Arrow Connector 16"/>
          <p:cNvCxnSpPr>
            <a:stCxn id="5" idx="3"/>
          </p:cNvCxnSpPr>
          <p:nvPr/>
        </p:nvCxnSpPr>
        <p:spPr>
          <a:xfrm>
            <a:off x="2882724" y="1929422"/>
            <a:ext cx="514634"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9" idx="3"/>
          </p:cNvCxnSpPr>
          <p:nvPr/>
        </p:nvCxnSpPr>
        <p:spPr>
          <a:xfrm>
            <a:off x="5527628" y="1929422"/>
            <a:ext cx="510938"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2"/>
          </p:cNvCxnSpPr>
          <p:nvPr/>
        </p:nvCxnSpPr>
        <p:spPr>
          <a:xfrm>
            <a:off x="7085061" y="2482863"/>
            <a:ext cx="0" cy="46493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1"/>
          </p:cNvCxnSpPr>
          <p:nvPr/>
        </p:nvCxnSpPr>
        <p:spPr>
          <a:xfrm flipH="1" flipV="1">
            <a:off x="5554622" y="3522757"/>
            <a:ext cx="508536" cy="625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3" idx="1"/>
          </p:cNvCxnSpPr>
          <p:nvPr/>
        </p:nvCxnSpPr>
        <p:spPr>
          <a:xfrm flipH="1" flipV="1">
            <a:off x="2857743" y="3522758"/>
            <a:ext cx="536285" cy="62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1872299" y="4110316"/>
            <a:ext cx="0" cy="46824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20060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8229600" cy="687387"/>
          </a:xfrm>
        </p:spPr>
        <p:txBody>
          <a:bodyPr>
            <a:normAutofit/>
          </a:bodyPr>
          <a:lstStyle/>
          <a:p>
            <a:r>
              <a:rPr lang="en-US" sz="3200" b="1" dirty="0">
                <a:latin typeface="Times New Roman" panose="02020603050405020304" pitchFamily="18" charset="0"/>
                <a:cs typeface="Times New Roman" panose="02020603050405020304" pitchFamily="18" charset="0"/>
              </a:rPr>
              <a:t>Step 1: Degradation model</a:t>
            </a:r>
            <a:endParaRPr lang="en-US" sz="3200" dirty="0"/>
          </a:p>
        </p:txBody>
      </p:sp>
      <p:sp>
        <p:nvSpPr>
          <p:cNvPr id="3" name="Content Placeholder 2"/>
          <p:cNvSpPr>
            <a:spLocks noGrp="1"/>
          </p:cNvSpPr>
          <p:nvPr>
            <p:ph idx="1"/>
          </p:nvPr>
        </p:nvSpPr>
        <p:spPr>
          <a:xfrm>
            <a:off x="457200" y="1235075"/>
            <a:ext cx="8534400" cy="5121275"/>
          </a:xfrm>
          <a:ln w="38100">
            <a:noFill/>
          </a:ln>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4" name="Slide Number Placeholder 3"/>
          <p:cNvSpPr>
            <a:spLocks noGrp="1"/>
          </p:cNvSpPr>
          <p:nvPr>
            <p:ph type="sldNum" sz="quarter" idx="12"/>
          </p:nvPr>
        </p:nvSpPr>
        <p:spPr/>
        <p:txBody>
          <a:bodyPr/>
          <a:lstStyle/>
          <a:p>
            <a:fld id="{01EB9327-62C0-4F3F-8936-F534246637E1}" type="slidenum">
              <a:rPr lang="en-US" smtClean="0"/>
              <a:t>6</a:t>
            </a:fld>
            <a:endParaRPr lang="en-US"/>
          </a:p>
        </p:txBody>
      </p:sp>
      <p:sp>
        <p:nvSpPr>
          <p:cNvPr id="5" name="Rectangle 4"/>
          <p:cNvSpPr/>
          <p:nvPr/>
        </p:nvSpPr>
        <p:spPr>
          <a:xfrm>
            <a:off x="718425" y="1479884"/>
            <a:ext cx="1981200" cy="1828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Original Image</a:t>
            </a:r>
          </a:p>
          <a:p>
            <a:pPr algn="ctr"/>
            <a:r>
              <a:rPr lang="en-US" sz="2000" b="1" dirty="0" smtClean="0">
                <a:latin typeface="Times New Roman" panose="02020603050405020304" pitchFamily="18" charset="0"/>
                <a:cs typeface="Times New Roman" panose="02020603050405020304" pitchFamily="18" charset="0"/>
              </a:rPr>
              <a:t>f(</a:t>
            </a:r>
            <a:r>
              <a:rPr lang="en-US" sz="2000" b="1" dirty="0" err="1" smtClean="0">
                <a:latin typeface="Times New Roman" panose="02020603050405020304" pitchFamily="18" charset="0"/>
                <a:cs typeface="Times New Roman" panose="02020603050405020304" pitchFamily="18" charset="0"/>
              </a:rPr>
              <a:t>x,y</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3286119" y="1479884"/>
            <a:ext cx="1976651" cy="1828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Motion Blur Kernel</a:t>
            </a:r>
          </a:p>
          <a:p>
            <a:pPr algn="ctr"/>
            <a:r>
              <a:rPr lang="en-US" sz="2000" b="1" dirty="0">
                <a:latin typeface="Times New Roman" panose="02020603050405020304" pitchFamily="18" charset="0"/>
                <a:cs typeface="Times New Roman" panose="02020603050405020304" pitchFamily="18" charset="0"/>
              </a:rPr>
              <a:t>d</a:t>
            </a:r>
            <a:r>
              <a:rPr lang="en-US" sz="2000" b="1" dirty="0" smtClean="0">
                <a:latin typeface="Times New Roman" panose="02020603050405020304" pitchFamily="18" charset="0"/>
                <a:cs typeface="Times New Roman" panose="02020603050405020304" pitchFamily="18" charset="0"/>
              </a:rPr>
              <a:t>(</a:t>
            </a:r>
            <a:r>
              <a:rPr lang="en-US" sz="2000" b="1" dirty="0" err="1" smtClean="0">
                <a:latin typeface="Times New Roman" panose="02020603050405020304" pitchFamily="18" charset="0"/>
                <a:cs typeface="Times New Roman" panose="02020603050405020304" pitchFamily="18" charset="0"/>
              </a:rPr>
              <a:t>x,y</a:t>
            </a:r>
            <a:r>
              <a:rPr lang="en-US" sz="2000" b="1" dirty="0">
                <a:latin typeface="Times New Roman" panose="02020603050405020304" pitchFamily="18" charset="0"/>
                <a:cs typeface="Times New Roman" panose="02020603050405020304" pitchFamily="18" charset="0"/>
              </a:rPr>
              <a:t>)</a:t>
            </a:r>
          </a:p>
        </p:txBody>
      </p:sp>
      <p:sp>
        <p:nvSpPr>
          <p:cNvPr id="7" name="Oval 6"/>
          <p:cNvSpPr/>
          <p:nvPr/>
        </p:nvSpPr>
        <p:spPr>
          <a:xfrm>
            <a:off x="5544464" y="2133266"/>
            <a:ext cx="609600" cy="53340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r>
              <a:rPr lang="en-US" sz="4400" dirty="0"/>
              <a:t>+</a:t>
            </a:r>
          </a:p>
        </p:txBody>
      </p:sp>
      <p:sp>
        <p:nvSpPr>
          <p:cNvPr id="8" name="Rectangle 7"/>
          <p:cNvSpPr/>
          <p:nvPr/>
        </p:nvSpPr>
        <p:spPr>
          <a:xfrm>
            <a:off x="6605577" y="1479884"/>
            <a:ext cx="1976651" cy="1828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Degraded Image</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o(</a:t>
            </a:r>
            <a:r>
              <a:rPr lang="en-US" sz="2000" b="1" dirty="0" err="1" smtClean="0">
                <a:latin typeface="Times New Roman" panose="02020603050405020304" pitchFamily="18" charset="0"/>
                <a:cs typeface="Times New Roman" panose="02020603050405020304" pitchFamily="18" charset="0"/>
              </a:rPr>
              <a:t>x,y</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9" name="Rectangle 8"/>
          <p:cNvSpPr/>
          <p:nvPr/>
        </p:nvSpPr>
        <p:spPr>
          <a:xfrm>
            <a:off x="4860937" y="3650916"/>
            <a:ext cx="1976651" cy="1828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Noise</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n(</a:t>
            </a:r>
            <a:r>
              <a:rPr lang="en-US" sz="2000" b="1" dirty="0" err="1" smtClean="0">
                <a:latin typeface="Times New Roman" panose="02020603050405020304" pitchFamily="18" charset="0"/>
                <a:cs typeface="Times New Roman" panose="02020603050405020304" pitchFamily="18" charset="0"/>
              </a:rPr>
              <a:t>x,y</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cxnSp>
        <p:nvCxnSpPr>
          <p:cNvPr id="11" name="Straight Arrow Connector 10"/>
          <p:cNvCxnSpPr>
            <a:stCxn id="5" idx="3"/>
            <a:endCxn id="6" idx="1"/>
          </p:cNvCxnSpPr>
          <p:nvPr/>
        </p:nvCxnSpPr>
        <p:spPr>
          <a:xfrm>
            <a:off x="2699625" y="2394284"/>
            <a:ext cx="586494"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2"/>
          </p:cNvCxnSpPr>
          <p:nvPr/>
        </p:nvCxnSpPr>
        <p:spPr>
          <a:xfrm>
            <a:off x="5262770" y="2394284"/>
            <a:ext cx="281694" cy="568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6"/>
          </p:cNvCxnSpPr>
          <p:nvPr/>
        </p:nvCxnSpPr>
        <p:spPr>
          <a:xfrm>
            <a:off x="6154064" y="2399966"/>
            <a:ext cx="451513"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4"/>
          </p:cNvCxnSpPr>
          <p:nvPr/>
        </p:nvCxnSpPr>
        <p:spPr>
          <a:xfrm flipH="1">
            <a:off x="5849263" y="2666666"/>
            <a:ext cx="1" cy="98425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131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262"/>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Step 2: Boundary Artifacts Removal of Blurred Image</a:t>
            </a:r>
            <a:endParaRPr lang="en-US" sz="3200" dirty="0"/>
          </a:p>
        </p:txBody>
      </p:sp>
      <p:sp>
        <p:nvSpPr>
          <p:cNvPr id="3" name="Content Placeholder 2"/>
          <p:cNvSpPr>
            <a:spLocks noGrp="1"/>
          </p:cNvSpPr>
          <p:nvPr>
            <p:ph idx="1"/>
          </p:nvPr>
        </p:nvSpPr>
        <p:spPr>
          <a:xfrm>
            <a:off x="457200" y="1830387"/>
            <a:ext cx="8229600" cy="4525963"/>
          </a:xfrm>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Real blurred image has limited size but Fourier transform in restoration technique treats image size as infinite which is called as boundary value problem or boundary artifacts.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lgn="ctr">
              <a:buNone/>
            </a:pPr>
            <a:r>
              <a:rPr lang="en-US" sz="2400" dirty="0" smtClean="0">
                <a:latin typeface="Times New Roman" panose="02020603050405020304" pitchFamily="18" charset="0"/>
                <a:cs typeface="Times New Roman" panose="02020603050405020304" pitchFamily="18" charset="0"/>
              </a:rPr>
              <a:t>Boundary Artifacts Removal Model</a:t>
            </a:r>
          </a:p>
        </p:txBody>
      </p:sp>
      <p:sp>
        <p:nvSpPr>
          <p:cNvPr id="4" name="Slide Number Placeholder 3"/>
          <p:cNvSpPr>
            <a:spLocks noGrp="1"/>
          </p:cNvSpPr>
          <p:nvPr>
            <p:ph type="sldNum" sz="quarter" idx="12"/>
          </p:nvPr>
        </p:nvSpPr>
        <p:spPr/>
        <p:txBody>
          <a:bodyPr/>
          <a:lstStyle/>
          <a:p>
            <a:fld id="{01EB9327-62C0-4F3F-8936-F534246637E1}" type="slidenum">
              <a:rPr lang="en-US" smtClean="0"/>
              <a:t>7</a:t>
            </a:fld>
            <a:endParaRPr lang="en-US"/>
          </a:p>
        </p:txBody>
      </p:sp>
      <p:sp>
        <p:nvSpPr>
          <p:cNvPr id="5" name="Rectangle 4"/>
          <p:cNvSpPr/>
          <p:nvPr/>
        </p:nvSpPr>
        <p:spPr>
          <a:xfrm>
            <a:off x="685800" y="4343400"/>
            <a:ext cx="1447800" cy="1295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Blurred Gray Level Image</a:t>
            </a:r>
            <a:endParaRPr lang="en-US" b="1" dirty="0">
              <a:latin typeface="Times New Roman" panose="02020603050405020304" pitchFamily="18" charset="0"/>
              <a:cs typeface="Times New Roman" panose="02020603050405020304" pitchFamily="18" charset="0"/>
            </a:endParaRPr>
          </a:p>
        </p:txBody>
      </p:sp>
      <p:sp>
        <p:nvSpPr>
          <p:cNvPr id="6" name="Rectangle 5"/>
          <p:cNvSpPr/>
          <p:nvPr/>
        </p:nvSpPr>
        <p:spPr>
          <a:xfrm>
            <a:off x="2382253" y="4343400"/>
            <a:ext cx="1773072" cy="1295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Apply </a:t>
            </a:r>
            <a:r>
              <a:rPr lang="en-US" b="1" dirty="0" err="1" smtClean="0">
                <a:latin typeface="Times New Roman" panose="02020603050405020304" pitchFamily="18" charset="0"/>
                <a:cs typeface="Times New Roman" panose="02020603050405020304" pitchFamily="18" charset="0"/>
              </a:rPr>
              <a:t>Hann</a:t>
            </a:r>
            <a:r>
              <a:rPr lang="en-US" b="1" dirty="0" smtClean="0">
                <a:latin typeface="Times New Roman" panose="02020603050405020304" pitchFamily="18" charset="0"/>
                <a:cs typeface="Times New Roman" panose="02020603050405020304" pitchFamily="18" charset="0"/>
              </a:rPr>
              <a:t> Window</a:t>
            </a:r>
            <a:endParaRPr lang="en-US" b="1" dirty="0">
              <a:latin typeface="Times New Roman" panose="02020603050405020304" pitchFamily="18" charset="0"/>
              <a:cs typeface="Times New Roman" panose="02020603050405020304" pitchFamily="18" charset="0"/>
            </a:endParaRPr>
          </a:p>
        </p:txBody>
      </p:sp>
      <p:sp>
        <p:nvSpPr>
          <p:cNvPr id="7" name="Rectangle 6"/>
          <p:cNvSpPr/>
          <p:nvPr/>
        </p:nvSpPr>
        <p:spPr>
          <a:xfrm>
            <a:off x="4378539" y="4343400"/>
            <a:ext cx="1773072" cy="1295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Remove Boundary Artifacts</a:t>
            </a:r>
            <a:endParaRPr lang="en-US" b="1" dirty="0">
              <a:latin typeface="Times New Roman" panose="02020603050405020304" pitchFamily="18" charset="0"/>
              <a:cs typeface="Times New Roman" panose="02020603050405020304" pitchFamily="18" charset="0"/>
            </a:endParaRPr>
          </a:p>
        </p:txBody>
      </p:sp>
      <p:sp>
        <p:nvSpPr>
          <p:cNvPr id="8" name="Rectangle 7"/>
          <p:cNvSpPr/>
          <p:nvPr/>
        </p:nvSpPr>
        <p:spPr>
          <a:xfrm>
            <a:off x="6374825" y="4343399"/>
            <a:ext cx="1773072" cy="129540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Regain </a:t>
            </a:r>
            <a:r>
              <a:rPr lang="en-US" b="1" dirty="0" smtClean="0">
                <a:latin typeface="Times New Roman" panose="02020603050405020304" pitchFamily="18" charset="0"/>
                <a:cs typeface="Times New Roman" panose="02020603050405020304" pitchFamily="18" charset="0"/>
              </a:rPr>
              <a:t>Blurred </a:t>
            </a:r>
            <a:r>
              <a:rPr lang="en-US" b="1" dirty="0" smtClean="0">
                <a:latin typeface="Times New Roman" panose="02020603050405020304" pitchFamily="18" charset="0"/>
                <a:cs typeface="Times New Roman" panose="02020603050405020304" pitchFamily="18" charset="0"/>
              </a:rPr>
              <a:t>Gray Level Image O(</a:t>
            </a:r>
            <a:r>
              <a:rPr lang="en-US" b="1" dirty="0" err="1" smtClean="0">
                <a:latin typeface="Times New Roman" panose="02020603050405020304" pitchFamily="18" charset="0"/>
                <a:cs typeface="Times New Roman" panose="02020603050405020304" pitchFamily="18" charset="0"/>
              </a:rPr>
              <a:t>x,y</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cxnSp>
        <p:nvCxnSpPr>
          <p:cNvPr id="10" name="Straight Arrow Connector 9"/>
          <p:cNvCxnSpPr>
            <a:stCxn id="5" idx="3"/>
            <a:endCxn id="6" idx="1"/>
          </p:cNvCxnSpPr>
          <p:nvPr/>
        </p:nvCxnSpPr>
        <p:spPr>
          <a:xfrm>
            <a:off x="2133600" y="4991100"/>
            <a:ext cx="248653"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6" idx="3"/>
          </p:cNvCxnSpPr>
          <p:nvPr/>
        </p:nvCxnSpPr>
        <p:spPr>
          <a:xfrm>
            <a:off x="4155325" y="4991100"/>
            <a:ext cx="238837"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7" idx="3"/>
          </p:cNvCxnSpPr>
          <p:nvPr/>
        </p:nvCxnSpPr>
        <p:spPr>
          <a:xfrm>
            <a:off x="6151611" y="4991100"/>
            <a:ext cx="238837"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756497" y="3962400"/>
            <a:ext cx="739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6497" y="3505200"/>
            <a:ext cx="739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473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Step 2: Boundary Artifacts Removal of Blurred Image</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988886"/>
                <a:ext cx="8229600" cy="4525963"/>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coefficients of a </a:t>
                </a:r>
                <a:r>
                  <a:rPr lang="en-US" sz="2400" dirty="0" err="1">
                    <a:latin typeface="Times New Roman" panose="02020603050405020304" pitchFamily="18" charset="0"/>
                    <a:cs typeface="Times New Roman" panose="02020603050405020304" pitchFamily="18" charset="0"/>
                  </a:rPr>
                  <a:t>Hann</a:t>
                </a:r>
                <a:r>
                  <a:rPr lang="en-US" sz="2400" dirty="0">
                    <a:latin typeface="Times New Roman" panose="02020603050405020304" pitchFamily="18" charset="0"/>
                    <a:cs typeface="Times New Roman" panose="02020603050405020304" pitchFamily="18" charset="0"/>
                  </a:rPr>
                  <a:t> window are computes as </a:t>
                </a:r>
                <a:r>
                  <a:rPr lang="en-US" sz="2400" dirty="0">
                    <a:latin typeface="Times New Roman" panose="02020603050405020304" pitchFamily="18" charset="0"/>
                    <a:cs typeface="Times New Roman" panose="02020603050405020304" pitchFamily="18" charset="0"/>
                  </a:rPr>
                  <a:t>follows: </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𝑤</m:t>
                      </m:r>
                      <m:d>
                        <m:dPr>
                          <m:ctrlPr>
                            <a:rPr lang="en-US" sz="2400" i="1">
                              <a:latin typeface="Cambria Math" panose="02040503050406030204" pitchFamily="18" charset="0"/>
                            </a:rPr>
                          </m:ctrlPr>
                        </m:dPr>
                        <m:e>
                          <m:r>
                            <a:rPr lang="en-US" sz="2400" i="1">
                              <a:latin typeface="Cambria Math"/>
                            </a:rPr>
                            <m:t>𝑛</m:t>
                          </m:r>
                        </m:e>
                      </m:d>
                      <m:r>
                        <a:rPr lang="en-US" sz="2400" i="1">
                          <a:latin typeface="Cambria Math"/>
                        </a:rPr>
                        <m:t>=</m:t>
                      </m:r>
                      <m:r>
                        <a:rPr lang="en-US" sz="2400" i="1">
                          <a:latin typeface="Cambria Math"/>
                        </a:rPr>
                        <m:t>0</m:t>
                      </m:r>
                      <m:r>
                        <a:rPr lang="en-US" sz="2400" i="1">
                          <a:latin typeface="Cambria Math"/>
                        </a:rPr>
                        <m:t>.</m:t>
                      </m:r>
                      <m:r>
                        <a:rPr lang="en-US" sz="2400" i="1">
                          <a:latin typeface="Cambria Math"/>
                        </a:rPr>
                        <m:t>5</m:t>
                      </m:r>
                      <m:r>
                        <a:rPr lang="en-US" sz="2400" i="1">
                          <a:latin typeface="Cambria Math"/>
                        </a:rPr>
                        <m:t> (</m:t>
                      </m:r>
                      <m:r>
                        <a:rPr lang="en-US" sz="2400" i="1">
                          <a:latin typeface="Cambria Math"/>
                        </a:rPr>
                        <m:t>1</m:t>
                      </m:r>
                      <m:r>
                        <a:rPr lang="en-US" sz="2400" i="1">
                          <a:latin typeface="Cambria Math"/>
                        </a:rPr>
                        <m:t>−</m:t>
                      </m:r>
                      <m:r>
                        <m:rPr>
                          <m:sty m:val="p"/>
                        </m:rPr>
                        <a:rPr lang="en-US" sz="2400">
                          <a:latin typeface="Cambria Math"/>
                        </a:rPr>
                        <m:t>cos</m:t>
                      </m:r>
                      <m:r>
                        <a:rPr lang="en-US" sz="2400">
                          <a:latin typeface="Cambria Math"/>
                        </a:rPr>
                        <m:t> </m:t>
                      </m:r>
                      <m:r>
                        <a:rPr lang="en-US" sz="2400" i="1">
                          <a:latin typeface="Cambria Math"/>
                        </a:rPr>
                        <m:t>⁡( </m:t>
                      </m:r>
                      <m:f>
                        <m:fPr>
                          <m:ctrlPr>
                            <a:rPr lang="en-US" sz="2400" i="1">
                              <a:latin typeface="Cambria Math" panose="02040503050406030204" pitchFamily="18" charset="0"/>
                            </a:rPr>
                          </m:ctrlPr>
                        </m:fPr>
                        <m:num>
                          <m:r>
                            <a:rPr lang="en-US" sz="2400" i="1">
                              <a:latin typeface="Cambria Math"/>
                            </a:rPr>
                            <m:t>2</m:t>
                          </m:r>
                          <m:r>
                            <a:rPr lang="en-US" sz="2400" i="1">
                              <a:latin typeface="Cambria Math"/>
                              <a:ea typeface="Cambria Math"/>
                            </a:rPr>
                            <m:t>ᴨ</m:t>
                          </m:r>
                          <m:r>
                            <a:rPr lang="en-US" sz="2400" i="1">
                              <a:latin typeface="Cambria Math"/>
                              <a:ea typeface="Cambria Math"/>
                            </a:rPr>
                            <m:t>𝑛</m:t>
                          </m:r>
                        </m:num>
                        <m:den>
                          <m:r>
                            <a:rPr lang="en-US" sz="2400" i="1">
                              <a:latin typeface="Cambria Math"/>
                            </a:rPr>
                            <m:t>𝐶</m:t>
                          </m:r>
                          <m:r>
                            <a:rPr lang="en-US" sz="2400" i="1">
                              <a:latin typeface="Cambria Math"/>
                            </a:rPr>
                            <m:t>−</m:t>
                          </m:r>
                          <m:r>
                            <a:rPr lang="en-US" sz="2400" i="1">
                              <a:latin typeface="Cambria Math"/>
                            </a:rPr>
                            <m:t>1</m:t>
                          </m:r>
                        </m:den>
                      </m:f>
                      <m:r>
                        <a:rPr lang="en-US" sz="2400" i="1">
                          <a:latin typeface="Cambria Math"/>
                        </a:rPr>
                        <m:t> ))</m:t>
                      </m:r>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988886"/>
                <a:ext cx="8229600" cy="4525963"/>
              </a:xfrm>
              <a:blipFill rotWithShape="0">
                <a:blip r:embed="rId2"/>
                <a:stretch>
                  <a:fillRect l="-963" t="-107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1EB9327-62C0-4F3F-8936-F534246637E1}" type="slidenum">
              <a:rPr lang="en-US" smtClean="0"/>
              <a:t>8</a:t>
            </a:fld>
            <a:endParaRPr lang="en-US"/>
          </a:p>
        </p:txBody>
      </p:sp>
      <mc:AlternateContent xmlns:mc="http://schemas.openxmlformats.org/markup-compatibility/2006">
        <mc:Choice xmlns:a14="http://schemas.microsoft.com/office/drawing/2010/main" Requires="a14">
          <p:sp>
            <p:nvSpPr>
              <p:cNvPr id="5" name="Double Bracket 4"/>
              <p:cNvSpPr/>
              <p:nvPr/>
            </p:nvSpPr>
            <p:spPr>
              <a:xfrm>
                <a:off x="4343400" y="3337467"/>
                <a:ext cx="3352800" cy="9144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𝑖𝑚𝑎𝑔𝑒</m:t>
                      </m:r>
                      <m:r>
                        <a:rPr lang="en-US" sz="2400" b="0" i="1" smtClean="0">
                          <a:latin typeface="Cambria Math" panose="02040503050406030204" pitchFamily="18" charset="0"/>
                        </a:rPr>
                        <m:t> </m:t>
                      </m:r>
                      <m:r>
                        <a:rPr lang="en-US" sz="2400" b="0" i="1" smtClean="0">
                          <a:latin typeface="Cambria Math" panose="02040503050406030204" pitchFamily="18" charset="0"/>
                        </a:rPr>
                        <m:t>𝑤𝑖𝑑𝑡</m:t>
                      </m:r>
                      <m:r>
                        <a:rPr lang="en-US" sz="2400" b="0" i="1" smtClean="0">
                          <a:latin typeface="Cambria Math" panose="02040503050406030204" pitchFamily="18" charset="0"/>
                        </a:rPr>
                        <m:t>h</m:t>
                      </m:r>
                      <m:r>
                        <a:rPr lang="en-US" sz="2400" b="0" i="1" smtClean="0">
                          <a:latin typeface="Cambria Math" panose="02040503050406030204" pitchFamily="18" charset="0"/>
                        </a:rPr>
                        <m:t> </m:t>
                      </m:r>
                      <m:r>
                        <a:rPr lang="en-US" sz="2400" b="0" i="1" smtClean="0">
                          <a:latin typeface="Cambria Math" panose="02040503050406030204" pitchFamily="18" charset="0"/>
                        </a:rPr>
                        <m:t>𝑎𝑛𝑑</m:t>
                      </m:r>
                    </m:oMath>
                  </m:oMathPara>
                </a14:m>
                <a:endParaRPr lang="en-US" sz="2400" b="0" i="1" dirty="0" smtClean="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2400" i="1">
                          <a:latin typeface="Cambria Math"/>
                        </a:rPr>
                        <m:t>𝑛</m:t>
                      </m:r>
                      <m:r>
                        <a:rPr lang="en-US" sz="2400" i="1">
                          <a:latin typeface="Cambria Math"/>
                        </a:rPr>
                        <m:t> </m:t>
                      </m:r>
                      <m:r>
                        <a:rPr lang="en-US" sz="2400" i="1">
                          <a:latin typeface="Cambria Math"/>
                        </a:rPr>
                        <m:t>𝝐</m:t>
                      </m:r>
                      <m:r>
                        <a:rPr lang="en-US" sz="2400" i="1">
                          <a:latin typeface="Cambria Math"/>
                        </a:rPr>
                        <m:t> {</m:t>
                      </m:r>
                      <m:r>
                        <a:rPr lang="en-US" sz="2400" i="1">
                          <a:latin typeface="Cambria Math"/>
                        </a:rPr>
                        <m:t>0</m:t>
                      </m:r>
                      <m:r>
                        <a:rPr lang="en-US" sz="2400" i="1">
                          <a:latin typeface="Cambria Math"/>
                        </a:rPr>
                        <m:t>,</m:t>
                      </m:r>
                      <m:r>
                        <a:rPr lang="en-US" sz="2400" i="1">
                          <a:latin typeface="Cambria Math"/>
                        </a:rPr>
                        <m:t>1</m:t>
                      </m:r>
                      <m:r>
                        <a:rPr lang="en-US" sz="2400" i="1">
                          <a:latin typeface="Cambria Math"/>
                        </a:rPr>
                        <m:t>, ………..</m:t>
                      </m:r>
                      <m:r>
                        <a:rPr lang="en-US" sz="2400" i="1">
                          <a:latin typeface="Cambria Math"/>
                        </a:rPr>
                        <m:t>𝐶</m:t>
                      </m:r>
                      <m:r>
                        <a:rPr lang="en-US" sz="2400" i="1">
                          <a:latin typeface="Cambria Math"/>
                        </a:rPr>
                        <m:t>−</m:t>
                      </m:r>
                      <m:r>
                        <a:rPr lang="en-US" sz="2400" i="1">
                          <a:latin typeface="Cambria Math"/>
                        </a:rPr>
                        <m:t>1</m:t>
                      </m:r>
                      <m:r>
                        <a:rPr lang="en-US" sz="2400" i="1">
                          <a:latin typeface="Cambria Math"/>
                        </a:rPr>
                        <m:t>}</m:t>
                      </m:r>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5" name="Double Bracket 4"/>
              <p:cNvSpPr>
                <a:spLocks noRot="1" noChangeAspect="1" noMove="1" noResize="1" noEditPoints="1" noAdjustHandles="1" noChangeArrowheads="1" noChangeShapeType="1" noTextEdit="1"/>
              </p:cNvSpPr>
              <p:nvPr/>
            </p:nvSpPr>
            <p:spPr>
              <a:xfrm>
                <a:off x="4343400" y="3337467"/>
                <a:ext cx="3352800" cy="914400"/>
              </a:xfrm>
              <a:prstGeom prst="bracketPair">
                <a:avLst/>
              </a:prstGeom>
              <a:blipFill rotWithShape="0">
                <a:blip r:embed="rId3"/>
                <a:stretch>
                  <a:fillRect b="-4605"/>
                </a:stretch>
              </a:blipFill>
            </p:spPr>
            <p:txBody>
              <a:bodyPr/>
              <a:lstStyle/>
              <a:p>
                <a:r>
                  <a:rPr lang="en-US">
                    <a:noFill/>
                  </a:rPr>
                  <a:t> </a:t>
                </a:r>
              </a:p>
            </p:txBody>
          </p:sp>
        </mc:Fallback>
      </mc:AlternateContent>
    </p:spTree>
    <p:extLst>
      <p:ext uri="{BB962C8B-B14F-4D97-AF65-F5344CB8AC3E}">
        <p14:creationId xmlns:p14="http://schemas.microsoft.com/office/powerpoint/2010/main" val="3115877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200" b="1" dirty="0" smtClean="0">
                <a:latin typeface="Times New Roman" panose="02020603050405020304" pitchFamily="18" charset="0"/>
                <a:cs typeface="Times New Roman" panose="02020603050405020304" pitchFamily="18" charset="0"/>
              </a:rPr>
              <a:t>Step 3: Assessment </a:t>
            </a:r>
            <a:r>
              <a:rPr lang="en-US" sz="3200" b="1" dirty="0">
                <a:latin typeface="Times New Roman" panose="02020603050405020304" pitchFamily="18" charset="0"/>
                <a:cs typeface="Times New Roman" panose="02020603050405020304" pitchFamily="18" charset="0"/>
              </a:rPr>
              <a:t>of </a:t>
            </a:r>
            <a:r>
              <a:rPr lang="en-US" sz="3200" b="1" dirty="0" smtClean="0">
                <a:latin typeface="Times New Roman" panose="02020603050405020304" pitchFamily="18" charset="0"/>
                <a:cs typeface="Times New Roman" panose="02020603050405020304" pitchFamily="18" charset="0"/>
              </a:rPr>
              <a:t>Blur Direction</a:t>
            </a:r>
            <a:r>
              <a:rPr lang="en-US" b="1" i="1" dirty="0"/>
              <a:t/>
            </a:r>
            <a:br>
              <a:rPr lang="en-US" b="1" i="1" dirty="0"/>
            </a:br>
            <a:endParaRPr lang="en-US" dirty="0"/>
          </a:p>
        </p:txBody>
      </p:sp>
      <p:sp>
        <p:nvSpPr>
          <p:cNvPr id="4" name="Slide Number Placeholder 3"/>
          <p:cNvSpPr>
            <a:spLocks noGrp="1"/>
          </p:cNvSpPr>
          <p:nvPr>
            <p:ph type="sldNum" sz="quarter" idx="12"/>
          </p:nvPr>
        </p:nvSpPr>
        <p:spPr/>
        <p:txBody>
          <a:bodyPr/>
          <a:lstStyle/>
          <a:p>
            <a:fld id="{01EB9327-62C0-4F3F-8936-F534246637E1}" type="slidenum">
              <a:rPr lang="en-US" b="1" smtClean="0">
                <a:solidFill>
                  <a:schemeClr val="tx1"/>
                </a:solidFill>
              </a:rPr>
              <a:t>9</a:t>
            </a:fld>
            <a:endParaRPr lang="en-US" b="1" dirty="0">
              <a:solidFill>
                <a:schemeClr val="tx1"/>
              </a:solidFill>
            </a:endParaRPr>
          </a:p>
        </p:txBody>
      </p:sp>
      <p:sp>
        <p:nvSpPr>
          <p:cNvPr id="3" name="Content Placeholder 2"/>
          <p:cNvSpPr>
            <a:spLocks noGrp="1"/>
          </p:cNvSpPr>
          <p:nvPr>
            <p:ph idx="1"/>
          </p:nvPr>
        </p:nvSpPr>
        <p:spPr>
          <a:xfrm>
            <a:off x="457200" y="1263233"/>
            <a:ext cx="8229600" cy="4525963"/>
          </a:xfrm>
        </p:spPr>
        <p:txBody>
          <a:bodyPr>
            <a:normAutofit fontScale="92500" lnSpcReduction="10000"/>
          </a:bodyPr>
          <a:lstStyle/>
          <a:p>
            <a:pPr marL="0" indent="0">
              <a:buNone/>
            </a:pPr>
            <a:r>
              <a:rPr lang="en-US" dirty="0"/>
              <a:t> </a:t>
            </a:r>
            <a:endParaRPr lang="en-US" dirty="0" smtClean="0"/>
          </a:p>
          <a:p>
            <a:pPr marL="0" indent="0" algn="ctr">
              <a:buNone/>
            </a:pPr>
            <a:r>
              <a:rPr lang="en-US" sz="2600" dirty="0" smtClean="0">
                <a:latin typeface="Times New Roman" panose="02020603050405020304" pitchFamily="18" charset="0"/>
                <a:cs typeface="Times New Roman" panose="02020603050405020304" pitchFamily="18" charset="0"/>
              </a:rPr>
              <a:t>ALGORITHM</a:t>
            </a:r>
          </a:p>
          <a:p>
            <a:pPr marL="514350" lvl="0" indent="-514350">
              <a:buFont typeface="+mj-lt"/>
              <a:buAutoNum type="arabicPeriod"/>
            </a:pPr>
            <a:r>
              <a:rPr lang="en-US" sz="2600" dirty="0" smtClean="0">
                <a:latin typeface="Times New Roman" panose="02020603050405020304" pitchFamily="18" charset="0"/>
                <a:cs typeface="Times New Roman" panose="02020603050405020304" pitchFamily="18" charset="0"/>
              </a:rPr>
              <a:t>Determine </a:t>
            </a:r>
            <a:r>
              <a:rPr lang="en-US" sz="2600" dirty="0">
                <a:latin typeface="Times New Roman" panose="02020603050405020304" pitchFamily="18" charset="0"/>
                <a:cs typeface="Times New Roman" panose="02020603050405020304" pitchFamily="18" charset="0"/>
              </a:rPr>
              <a:t>the Fourier transform O(</a:t>
            </a:r>
            <a:r>
              <a:rPr lang="en-US" sz="2600" dirty="0" err="1">
                <a:latin typeface="Times New Roman" panose="02020603050405020304" pitchFamily="18" charset="0"/>
                <a:cs typeface="Times New Roman" panose="02020603050405020304" pitchFamily="18" charset="0"/>
              </a:rPr>
              <a:t>k,l</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of blurred image o(</a:t>
            </a:r>
            <a:r>
              <a:rPr lang="en-US" sz="2600" dirty="0" err="1" smtClean="0">
                <a:latin typeface="Times New Roman" panose="02020603050405020304" pitchFamily="18" charset="0"/>
                <a:cs typeface="Times New Roman" panose="02020603050405020304" pitchFamily="18" charset="0"/>
              </a:rPr>
              <a:t>x,y</a:t>
            </a:r>
            <a:r>
              <a:rPr lang="en-US" sz="2600" dirty="0" smtClean="0">
                <a:latin typeface="Times New Roman" panose="02020603050405020304" pitchFamily="18" charset="0"/>
                <a:cs typeface="Times New Roman" panose="02020603050405020304" pitchFamily="18" charset="0"/>
              </a:rPr>
              <a:t>).</a:t>
            </a:r>
          </a:p>
          <a:p>
            <a:pPr marL="514350" lvl="0" indent="-514350">
              <a:buFont typeface="+mj-lt"/>
              <a:buAutoNum type="arabicPeriod"/>
            </a:pPr>
            <a:r>
              <a:rPr lang="en-US" sz="2600" dirty="0" smtClean="0">
                <a:latin typeface="Times New Roman" panose="02020603050405020304" pitchFamily="18" charset="0"/>
                <a:cs typeface="Times New Roman" panose="02020603050405020304" pitchFamily="18" charset="0"/>
              </a:rPr>
              <a:t>Compute the log spectrum of O(</a:t>
            </a:r>
            <a:r>
              <a:rPr lang="en-US" sz="2600" dirty="0" err="1" smtClean="0">
                <a:latin typeface="Times New Roman" panose="02020603050405020304" pitchFamily="18" charset="0"/>
                <a:cs typeface="Times New Roman" panose="02020603050405020304" pitchFamily="18" charset="0"/>
              </a:rPr>
              <a:t>k,l</a:t>
            </a:r>
            <a:r>
              <a:rPr lang="en-US" sz="2600" dirty="0" smtClean="0">
                <a:latin typeface="Times New Roman" panose="02020603050405020304" pitchFamily="18" charset="0"/>
                <a:cs typeface="Times New Roman" panose="02020603050405020304" pitchFamily="18" charset="0"/>
              </a:rPr>
              <a:t>).</a:t>
            </a:r>
          </a:p>
          <a:p>
            <a:pPr marL="514350" lvl="0" indent="-514350">
              <a:buFont typeface="+mj-lt"/>
              <a:buAutoNum type="arabicPeriod"/>
            </a:pPr>
            <a:r>
              <a:rPr lang="en-US" sz="2600" dirty="0" smtClean="0">
                <a:latin typeface="Times New Roman" panose="02020603050405020304" pitchFamily="18" charset="0"/>
                <a:cs typeface="Times New Roman" panose="02020603050405020304" pitchFamily="18" charset="0"/>
              </a:rPr>
              <a:t>Calculate </a:t>
            </a:r>
            <a:r>
              <a:rPr lang="en-US" sz="2600" dirty="0">
                <a:latin typeface="Times New Roman" panose="02020603050405020304" pitchFamily="18" charset="0"/>
                <a:cs typeface="Times New Roman" panose="02020603050405020304" pitchFamily="18" charset="0"/>
              </a:rPr>
              <a:t>the Inverse Fourier transform (IFT) of log spectrum.</a:t>
            </a:r>
          </a:p>
          <a:p>
            <a:pPr marL="514350" lvl="0" indent="-514350">
              <a:buFont typeface="+mj-lt"/>
              <a:buAutoNum type="arabicPeriod"/>
            </a:pPr>
            <a:r>
              <a:rPr lang="en-US" sz="2600" dirty="0">
                <a:latin typeface="Times New Roman" panose="02020603050405020304" pitchFamily="18" charset="0"/>
                <a:cs typeface="Times New Roman" panose="02020603050405020304" pitchFamily="18" charset="0"/>
              </a:rPr>
              <a:t>Detect the edge </a:t>
            </a:r>
            <a:r>
              <a:rPr lang="en-US" sz="2600" dirty="0" smtClean="0">
                <a:latin typeface="Times New Roman" panose="02020603050405020304" pitchFamily="18" charset="0"/>
                <a:cs typeface="Times New Roman" panose="02020603050405020304" pitchFamily="18" charset="0"/>
              </a:rPr>
              <a:t>map of </a:t>
            </a:r>
            <a:r>
              <a:rPr lang="en-US" sz="2600" dirty="0">
                <a:latin typeface="Times New Roman" panose="02020603050405020304" pitchFamily="18" charset="0"/>
                <a:cs typeface="Times New Roman" panose="02020603050405020304" pitchFamily="18" charset="0"/>
              </a:rPr>
              <a:t>step </a:t>
            </a:r>
            <a:r>
              <a:rPr lang="en-US" sz="2600" dirty="0" smtClean="0">
                <a:latin typeface="Times New Roman" panose="02020603050405020304" pitchFamily="18" charset="0"/>
                <a:cs typeface="Times New Roman" panose="02020603050405020304" pitchFamily="18" charset="0"/>
              </a:rPr>
              <a:t>3.</a:t>
            </a:r>
            <a:endParaRPr lang="en-US" sz="26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US" sz="2600" dirty="0">
                <a:latin typeface="Times New Roman" panose="02020603050405020304" pitchFamily="18" charset="0"/>
                <a:cs typeface="Times New Roman" panose="02020603050405020304" pitchFamily="18" charset="0"/>
              </a:rPr>
              <a:t>Derived the accumulator array by using Hough transform.</a:t>
            </a:r>
          </a:p>
          <a:p>
            <a:pPr marL="514350" lvl="0" indent="-514350">
              <a:buFont typeface="+mj-lt"/>
              <a:buAutoNum type="arabicPeriod"/>
            </a:pPr>
            <a:r>
              <a:rPr lang="en-US" sz="2600" dirty="0">
                <a:latin typeface="Times New Roman" panose="02020603050405020304" pitchFamily="18" charset="0"/>
                <a:cs typeface="Times New Roman" panose="02020603050405020304" pitchFamily="18" charset="0"/>
              </a:rPr>
              <a:t>Find the peak in Hough transform which corresponds to blur direction.</a:t>
            </a:r>
          </a:p>
          <a:p>
            <a:pPr marL="0" indent="0">
              <a:buNone/>
            </a:pPr>
            <a:endParaRPr lang="en-US" dirty="0"/>
          </a:p>
        </p:txBody>
      </p:sp>
      <p:cxnSp>
        <p:nvCxnSpPr>
          <p:cNvPr id="6" name="Straight Connector 5"/>
          <p:cNvCxnSpPr/>
          <p:nvPr/>
        </p:nvCxnSpPr>
        <p:spPr>
          <a:xfrm>
            <a:off x="762000" y="2133600"/>
            <a:ext cx="739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62000" y="1676400"/>
            <a:ext cx="739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5715000"/>
            <a:ext cx="769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973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1214</TotalTime>
  <Words>1234</Words>
  <Application>Microsoft Office PowerPoint</Application>
  <PresentationFormat>On-screen Show (4:3)</PresentationFormat>
  <Paragraphs>312</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Browallia New</vt:lpstr>
      <vt:lpstr>Calibri</vt:lpstr>
      <vt:lpstr>Californian FB</vt:lpstr>
      <vt:lpstr>Cambria Math</vt:lpstr>
      <vt:lpstr>Times New Roman</vt:lpstr>
      <vt:lpstr>Wingdings</vt:lpstr>
      <vt:lpstr>Office Theme</vt:lpstr>
      <vt:lpstr>Novel Method to Assess Motion Blur Kernel Parameters and Comparative Study of Restoration Techniques Using Different Image Layouts  </vt:lpstr>
      <vt:lpstr>Outline</vt:lpstr>
      <vt:lpstr>Objective</vt:lpstr>
      <vt:lpstr>Introduction</vt:lpstr>
      <vt:lpstr>Proposed Image Restoration Model</vt:lpstr>
      <vt:lpstr>Step 1: Degradation model</vt:lpstr>
      <vt:lpstr>Step 2: Boundary Artifacts Removal of Blurred Image</vt:lpstr>
      <vt:lpstr>Step 2: Boundary Artifacts Removal of Blurred Image</vt:lpstr>
      <vt:lpstr>Step 3: Assessment of Blur Direction </vt:lpstr>
      <vt:lpstr>Step 4: Assessment of Blur Length </vt:lpstr>
      <vt:lpstr>Step 5: Image restoration</vt:lpstr>
      <vt:lpstr>5.1. Restoration Technique Based on Wiener Method</vt:lpstr>
      <vt:lpstr>5.2. Restoration Technique Based on Lucy-Richardson Method</vt:lpstr>
      <vt:lpstr>                               Experimental Result 1  Detected blur direction and blur length for artificially blurred images without noise  </vt:lpstr>
      <vt:lpstr>                    Experimental Result 2  Detected blur direction and blur length for artificially blurred images with noise</vt:lpstr>
      <vt:lpstr>  Experimental Result 3   </vt:lpstr>
      <vt:lpstr>Experimental Result 4</vt:lpstr>
      <vt:lpstr>Experimental Result 5</vt:lpstr>
      <vt:lpstr>  Experimental Result 6  </vt:lpstr>
      <vt:lpstr>Experimental Result 7</vt:lpstr>
      <vt:lpstr>Experimental Result 8</vt:lpstr>
      <vt:lpstr> Experimental Result 9  Performance measure of restoration techniques </vt:lpstr>
      <vt:lpstr>Comprehensive Analysis with Existing Studies</vt:lpstr>
      <vt:lpstr>Conclusion </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Allah is almighty</dc:creator>
  <cp:lastModifiedBy>Lata</cp:lastModifiedBy>
  <cp:revision>169</cp:revision>
  <dcterms:created xsi:type="dcterms:W3CDTF">2016-01-21T05:07:42Z</dcterms:created>
  <dcterms:modified xsi:type="dcterms:W3CDTF">2016-02-01T09:44:57Z</dcterms:modified>
</cp:coreProperties>
</file>