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bd12b13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bd12b13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bd12b136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bd12b136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39a1d66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39a1d6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39a1d66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39a1d66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39a1d66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39a1d66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39a1d66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39a1d66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4D515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p:nvPr/>
        </p:nvSpPr>
        <p:spPr>
          <a:xfrm>
            <a:off x="4725425" y="3515050"/>
            <a:ext cx="3751371" cy="1406575"/>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rgbClr val="4C1130"/>
                </a:solidFill>
                <a:latin typeface="Comic Sans MS"/>
              </a:rPr>
              <a:t>By</a:t>
            </a:r>
            <a:br>
              <a:rPr b="1" i="0">
                <a:ln cap="flat" cmpd="sng" w="9525">
                  <a:solidFill>
                    <a:schemeClr val="dk2"/>
                  </a:solidFill>
                  <a:prstDash val="solid"/>
                  <a:round/>
                  <a:headEnd len="sm" w="sm" type="none"/>
                  <a:tailEnd len="sm" w="sm" type="none"/>
                </a:ln>
                <a:solidFill>
                  <a:srgbClr val="4C1130"/>
                </a:solidFill>
                <a:latin typeface="Comic Sans MS"/>
              </a:rPr>
            </a:br>
            <a:r>
              <a:rPr b="1" i="0">
                <a:ln cap="flat" cmpd="sng" w="9525">
                  <a:solidFill>
                    <a:schemeClr val="dk2"/>
                  </a:solidFill>
                  <a:prstDash val="solid"/>
                  <a:round/>
                  <a:headEnd len="sm" w="sm" type="none"/>
                  <a:tailEnd len="sm" w="sm" type="none"/>
                </a:ln>
                <a:solidFill>
                  <a:srgbClr val="4C1130"/>
                </a:solidFill>
                <a:latin typeface="Comic Sans MS"/>
              </a:rPr>
              <a:t>Ambarkar Supriya</a:t>
            </a:r>
          </a:p>
        </p:txBody>
      </p:sp>
      <p:sp>
        <p:nvSpPr>
          <p:cNvPr id="60" name="Google Shape;60;p13"/>
          <p:cNvSpPr txBox="1"/>
          <p:nvPr/>
        </p:nvSpPr>
        <p:spPr>
          <a:xfrm>
            <a:off x="2621325" y="667400"/>
            <a:ext cx="6522600" cy="1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600">
                <a:solidFill>
                  <a:schemeClr val="lt1"/>
                </a:solidFill>
                <a:latin typeface="Comic Sans MS"/>
                <a:ea typeface="Comic Sans MS"/>
                <a:cs typeface="Comic Sans MS"/>
                <a:sym typeface="Comic Sans MS"/>
              </a:rPr>
              <a:t>Hospital Management System</a:t>
            </a:r>
            <a:endParaRPr b="1" sz="4600">
              <a:solidFill>
                <a:schemeClr val="lt1"/>
              </a:solidFill>
              <a:latin typeface="Comic Sans MS"/>
              <a:ea typeface="Comic Sans MS"/>
              <a:cs typeface="Comic Sans MS"/>
              <a:sym typeface="Comic Sans MS"/>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2CC"/>
                </a:solidFill>
                <a:latin typeface="Comic Sans MS"/>
                <a:ea typeface="Comic Sans MS"/>
                <a:cs typeface="Comic Sans MS"/>
                <a:sym typeface="Comic Sans MS"/>
              </a:rPr>
              <a:t>Introduction</a:t>
            </a:r>
            <a:r>
              <a:rPr b="1" lang="en">
                <a:latin typeface="Comic Sans MS"/>
                <a:ea typeface="Comic Sans MS"/>
                <a:cs typeface="Comic Sans MS"/>
                <a:sym typeface="Comic Sans MS"/>
              </a:rPr>
              <a:t>:</a:t>
            </a:r>
            <a:endParaRPr b="1">
              <a:latin typeface="Comic Sans MS"/>
              <a:ea typeface="Comic Sans MS"/>
              <a:cs typeface="Comic Sans MS"/>
              <a:sym typeface="Comic Sans MS"/>
            </a:endParaRPr>
          </a:p>
        </p:txBody>
      </p:sp>
      <p:sp>
        <p:nvSpPr>
          <p:cNvPr id="66" name="Google Shape;6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6"/>
                </a:solidFill>
                <a:latin typeface="Comic Sans MS"/>
                <a:ea typeface="Comic Sans MS"/>
                <a:cs typeface="Comic Sans MS"/>
                <a:sym typeface="Comic Sans MS"/>
              </a:rPr>
              <a:t> 	Hospital Management System is a system enabling hospital to manage information and data related to all aspects of healthcare – Doctors, Patients, Tests, Appointments, and many more</a:t>
            </a:r>
            <a:endParaRPr b="1">
              <a:solidFill>
                <a:schemeClr val="accent6"/>
              </a:solidFill>
              <a:latin typeface="Comic Sans MS"/>
              <a:ea typeface="Comic Sans MS"/>
              <a:cs typeface="Comic Sans MS"/>
              <a:sym typeface="Comic Sans MS"/>
            </a:endParaRPr>
          </a:p>
          <a:p>
            <a:pPr indent="0" lvl="0" marL="0" rtl="0" algn="l">
              <a:spcBef>
                <a:spcPts val="1200"/>
              </a:spcBef>
              <a:spcAft>
                <a:spcPts val="0"/>
              </a:spcAft>
              <a:buNone/>
            </a:pPr>
            <a:r>
              <a:rPr b="1" lang="en">
                <a:solidFill>
                  <a:schemeClr val="accent6"/>
                </a:solidFill>
                <a:latin typeface="Comic Sans MS"/>
                <a:ea typeface="Comic Sans MS"/>
                <a:cs typeface="Comic Sans MS"/>
                <a:sym typeface="Comic Sans MS"/>
              </a:rPr>
              <a:t>     Hospital Management System translates to being able to track patient history, provide better care, keep track of appointments, save patient data and tests data, enable doctors to check patient history, maintain patient care continuity, and save time and effort on unnecessary tedious manual tasks.</a:t>
            </a:r>
            <a:endParaRPr b="1" sz="2400">
              <a:solidFill>
                <a:schemeClr val="accent6"/>
              </a:solidFill>
              <a:latin typeface="Comic Sans MS"/>
              <a:ea typeface="Comic Sans MS"/>
              <a:cs typeface="Comic Sans MS"/>
              <a:sym typeface="Comic Sans MS"/>
            </a:endParaRPr>
          </a:p>
          <a:p>
            <a:pPr indent="0" lvl="0" marL="0" rtl="0" algn="l">
              <a:spcBef>
                <a:spcPts val="1200"/>
              </a:spcBef>
              <a:spcAft>
                <a:spcPts val="1200"/>
              </a:spcAft>
              <a:buNone/>
            </a:pPr>
            <a:r>
              <a:t/>
            </a:r>
            <a:endParaRPr b="1">
              <a:solidFill>
                <a:schemeClr val="accent6"/>
              </a:solidFill>
              <a:latin typeface="Comic Sans MS"/>
              <a:ea typeface="Comic Sans MS"/>
              <a:cs typeface="Comic Sans MS"/>
              <a:sym typeface="Comic Sans MS"/>
            </a:endParaRPr>
          </a:p>
        </p:txBody>
      </p:sp>
      <p:sp>
        <p:nvSpPr>
          <p:cNvPr id="67" name="Google Shape;67;p14"/>
          <p:cNvSpPr/>
          <p:nvPr/>
        </p:nvSpPr>
        <p:spPr>
          <a:xfrm>
            <a:off x="429500" y="2441850"/>
            <a:ext cx="411900" cy="12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8" name="Google Shape;68;p14"/>
          <p:cNvSpPr/>
          <p:nvPr/>
        </p:nvSpPr>
        <p:spPr>
          <a:xfrm>
            <a:off x="429500" y="1324750"/>
            <a:ext cx="411900" cy="12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2CC"/>
                </a:solidFill>
                <a:latin typeface="Comic Sans MS"/>
                <a:ea typeface="Comic Sans MS"/>
                <a:cs typeface="Comic Sans MS"/>
                <a:sym typeface="Comic Sans MS"/>
              </a:rPr>
              <a:t>Entities</a:t>
            </a:r>
            <a:r>
              <a:rPr b="1" lang="en">
                <a:latin typeface="Comic Sans MS"/>
                <a:ea typeface="Comic Sans MS"/>
                <a:cs typeface="Comic Sans MS"/>
                <a:sym typeface="Comic Sans MS"/>
              </a:rPr>
              <a:t>:</a:t>
            </a:r>
            <a:endParaRPr b="1">
              <a:latin typeface="Comic Sans MS"/>
              <a:ea typeface="Comic Sans MS"/>
              <a:cs typeface="Comic Sans MS"/>
              <a:sym typeface="Comic Sans MS"/>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mic Sans MS"/>
              <a:buAutoNum type="arabicPeriod"/>
            </a:pPr>
            <a:r>
              <a:rPr b="1" lang="en">
                <a:solidFill>
                  <a:schemeClr val="dk1"/>
                </a:solidFill>
                <a:latin typeface="Comic Sans MS"/>
                <a:ea typeface="Comic Sans MS"/>
                <a:cs typeface="Comic Sans MS"/>
                <a:sym typeface="Comic Sans MS"/>
              </a:rPr>
              <a:t>Doctor</a:t>
            </a:r>
            <a:endParaRPr b="1">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b="1" lang="en">
                <a:solidFill>
                  <a:schemeClr val="dk1"/>
                </a:solidFill>
                <a:latin typeface="Comic Sans MS"/>
                <a:ea typeface="Comic Sans MS"/>
                <a:cs typeface="Comic Sans MS"/>
                <a:sym typeface="Comic Sans MS"/>
              </a:rPr>
              <a:t>Patient</a:t>
            </a:r>
            <a:endParaRPr b="1">
              <a:solidFill>
                <a:schemeClr val="dk1"/>
              </a:solidFill>
              <a:latin typeface="Comic Sans MS"/>
              <a:ea typeface="Comic Sans MS"/>
              <a:cs typeface="Comic Sans MS"/>
              <a:sym typeface="Comic Sans MS"/>
            </a:endParaRPr>
          </a:p>
          <a:p>
            <a:pPr indent="0" lvl="0" marL="457200" rtl="0" algn="l">
              <a:spcBef>
                <a:spcPts val="1200"/>
              </a:spcBef>
              <a:spcAft>
                <a:spcPts val="0"/>
              </a:spcAft>
              <a:buNone/>
            </a:pPr>
            <a:r>
              <a:rPr b="1" lang="en">
                <a:solidFill>
                  <a:schemeClr val="dk1"/>
                </a:solidFill>
                <a:latin typeface="Comic Sans MS"/>
                <a:ea typeface="Comic Sans MS"/>
                <a:cs typeface="Comic Sans MS"/>
                <a:sym typeface="Comic Sans MS"/>
              </a:rPr>
              <a:t>1. In patient (IP)</a:t>
            </a:r>
            <a:endParaRPr b="1">
              <a:solidFill>
                <a:schemeClr val="dk1"/>
              </a:solidFill>
              <a:latin typeface="Comic Sans MS"/>
              <a:ea typeface="Comic Sans MS"/>
              <a:cs typeface="Comic Sans MS"/>
              <a:sym typeface="Comic Sans MS"/>
            </a:endParaRPr>
          </a:p>
          <a:p>
            <a:pPr indent="0" lvl="0" marL="457200" rtl="0" algn="l">
              <a:spcBef>
                <a:spcPts val="1200"/>
              </a:spcBef>
              <a:spcAft>
                <a:spcPts val="0"/>
              </a:spcAft>
              <a:buNone/>
            </a:pPr>
            <a:r>
              <a:rPr b="1" lang="en">
                <a:solidFill>
                  <a:schemeClr val="dk1"/>
                </a:solidFill>
                <a:latin typeface="Comic Sans MS"/>
                <a:ea typeface="Comic Sans MS"/>
                <a:cs typeface="Comic Sans MS"/>
                <a:sym typeface="Comic Sans MS"/>
              </a:rPr>
              <a:t>2. Outpatient  (OP)</a:t>
            </a:r>
            <a:endParaRPr b="1">
              <a:solidFill>
                <a:schemeClr val="dk1"/>
              </a:solidFill>
              <a:latin typeface="Comic Sans MS"/>
              <a:ea typeface="Comic Sans MS"/>
              <a:cs typeface="Comic Sans MS"/>
              <a:sym typeface="Comic Sans MS"/>
            </a:endParaRPr>
          </a:p>
          <a:p>
            <a:pPr indent="-342900" lvl="0" marL="457200" rtl="0" algn="l">
              <a:spcBef>
                <a:spcPts val="1200"/>
              </a:spcBef>
              <a:spcAft>
                <a:spcPts val="0"/>
              </a:spcAft>
              <a:buClr>
                <a:schemeClr val="dk1"/>
              </a:buClr>
              <a:buSzPts val="1800"/>
              <a:buFont typeface="Comic Sans MS"/>
              <a:buAutoNum type="arabicPeriod"/>
            </a:pPr>
            <a:r>
              <a:rPr b="1" lang="en">
                <a:solidFill>
                  <a:schemeClr val="dk1"/>
                </a:solidFill>
                <a:latin typeface="Comic Sans MS"/>
                <a:ea typeface="Comic Sans MS"/>
                <a:cs typeface="Comic Sans MS"/>
                <a:sym typeface="Comic Sans MS"/>
              </a:rPr>
              <a:t>Appointments</a:t>
            </a:r>
            <a:endParaRPr b="1">
              <a:solidFill>
                <a:schemeClr val="dk1"/>
              </a:solidFill>
              <a:latin typeface="Comic Sans MS"/>
              <a:ea typeface="Comic Sans MS"/>
              <a:cs typeface="Comic Sans MS"/>
              <a:sym typeface="Comic Sans MS"/>
            </a:endParaRPr>
          </a:p>
          <a:p>
            <a:pPr indent="-342900" lvl="0" marL="457200" rtl="0" algn="l">
              <a:spcBef>
                <a:spcPts val="0"/>
              </a:spcBef>
              <a:spcAft>
                <a:spcPts val="0"/>
              </a:spcAft>
              <a:buClr>
                <a:schemeClr val="dk1"/>
              </a:buClr>
              <a:buSzPts val="1800"/>
              <a:buFont typeface="Comic Sans MS"/>
              <a:buAutoNum type="arabicPeriod"/>
            </a:pPr>
            <a:r>
              <a:rPr b="1" lang="en">
                <a:solidFill>
                  <a:schemeClr val="dk1"/>
                </a:solidFill>
                <a:latin typeface="Comic Sans MS"/>
                <a:ea typeface="Comic Sans MS"/>
                <a:cs typeface="Comic Sans MS"/>
                <a:sym typeface="Comic Sans MS"/>
              </a:rPr>
              <a:t>Tests</a:t>
            </a:r>
            <a:endParaRPr b="1">
              <a:solidFill>
                <a:schemeClr val="dk1"/>
              </a:solidFill>
              <a:latin typeface="Comic Sans MS"/>
              <a:ea typeface="Comic Sans MS"/>
              <a:cs typeface="Comic Sans MS"/>
              <a:sym typeface="Comic Sans MS"/>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latin typeface="Comic Sans MS"/>
                <a:ea typeface="Comic Sans MS"/>
                <a:cs typeface="Comic Sans MS"/>
                <a:sym typeface="Comic Sans MS"/>
              </a:rPr>
              <a:t>Features of Hospital Management System:</a:t>
            </a:r>
            <a:endParaRPr b="1" sz="2400">
              <a:latin typeface="Comic Sans MS"/>
              <a:ea typeface="Comic Sans MS"/>
              <a:cs typeface="Comic Sans MS"/>
              <a:sym typeface="Comic Sans MS"/>
            </a:endParaRPr>
          </a:p>
          <a:p>
            <a:pPr indent="0" lvl="0" marL="0" rtl="0" algn="l">
              <a:spcBef>
                <a:spcPts val="0"/>
              </a:spcBef>
              <a:spcAft>
                <a:spcPts val="0"/>
              </a:spcAft>
              <a:buNone/>
            </a:pPr>
            <a:r>
              <a:t/>
            </a:r>
            <a:endParaRPr b="1" sz="2400">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Clr>
                <a:srgbClr val="FFFFFF"/>
              </a:buClr>
              <a:buSzPts val="1650"/>
              <a:buFont typeface="Comic Sans MS"/>
              <a:buAutoNum type="arabicPeriod"/>
            </a:pPr>
            <a:r>
              <a:rPr b="1" lang="en" sz="1650">
                <a:solidFill>
                  <a:srgbClr val="FFFFFF"/>
                </a:solidFill>
                <a:latin typeface="Comic Sans MS"/>
                <a:ea typeface="Comic Sans MS"/>
                <a:cs typeface="Comic Sans MS"/>
                <a:sym typeface="Comic Sans MS"/>
              </a:rPr>
              <a:t>Doctor</a:t>
            </a:r>
            <a:endParaRPr b="1" sz="165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t/>
            </a:r>
            <a:endParaRPr b="1" sz="1650">
              <a:solidFill>
                <a:srgbClr val="FFFFFF"/>
              </a:solidFill>
              <a:latin typeface="Comic Sans MS"/>
              <a:ea typeface="Comic Sans MS"/>
              <a:cs typeface="Comic Sans MS"/>
              <a:sym typeface="Comic Sans MS"/>
            </a:endParaRPr>
          </a:p>
          <a:p>
            <a:pPr indent="0" lvl="0" marL="457200" rtl="0" algn="l">
              <a:lnSpc>
                <a:spcPct val="138000"/>
              </a:lnSpc>
              <a:spcBef>
                <a:spcPts val="0"/>
              </a:spcBef>
              <a:spcAft>
                <a:spcPts val="0"/>
              </a:spcAft>
              <a:buNone/>
            </a:pPr>
            <a:r>
              <a:rPr lang="en" sz="1650">
                <a:solidFill>
                  <a:srgbClr val="FFFFFF"/>
                </a:solidFill>
                <a:latin typeface="Comic Sans MS"/>
                <a:ea typeface="Comic Sans MS"/>
                <a:cs typeface="Comic Sans MS"/>
                <a:sym typeface="Comic Sans MS"/>
              </a:rPr>
              <a:t>i.  Create New Doctor</a:t>
            </a:r>
            <a:endParaRPr sz="165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650">
                <a:solidFill>
                  <a:srgbClr val="FFFFFF"/>
                </a:solidFill>
                <a:latin typeface="Comic Sans MS"/>
                <a:ea typeface="Comic Sans MS"/>
                <a:cs typeface="Comic Sans MS"/>
                <a:sym typeface="Comic Sans MS"/>
              </a:rPr>
              <a:t>ii.  Get Doctor details using doctor id</a:t>
            </a:r>
            <a:endParaRPr sz="165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650">
                <a:solidFill>
                  <a:srgbClr val="FFFFFF"/>
                </a:solidFill>
                <a:latin typeface="Comic Sans MS"/>
                <a:ea typeface="Comic Sans MS"/>
                <a:cs typeface="Comic Sans MS"/>
                <a:sym typeface="Comic Sans MS"/>
              </a:rPr>
              <a:t>iii. Get All Doctors List</a:t>
            </a:r>
            <a:endParaRPr sz="165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650">
                <a:solidFill>
                  <a:srgbClr val="FFFFFF"/>
                </a:solidFill>
                <a:latin typeface="Comic Sans MS"/>
                <a:ea typeface="Comic Sans MS"/>
                <a:cs typeface="Comic Sans MS"/>
                <a:sym typeface="Comic Sans MS"/>
              </a:rPr>
              <a:t>iv. Update Doctor</a:t>
            </a:r>
            <a:endParaRPr sz="165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650">
                <a:solidFill>
                  <a:srgbClr val="FFFFFF"/>
                </a:solidFill>
                <a:latin typeface="Comic Sans MS"/>
                <a:ea typeface="Comic Sans MS"/>
                <a:cs typeface="Comic Sans MS"/>
                <a:sym typeface="Comic Sans MS"/>
              </a:rPr>
              <a:t>v. Delete Doctor from database</a:t>
            </a:r>
            <a:endParaRPr sz="1650">
              <a:solidFill>
                <a:srgbClr val="FFFFFF"/>
              </a:solidFill>
              <a:latin typeface="Comic Sans MS"/>
              <a:ea typeface="Comic Sans MS"/>
              <a:cs typeface="Comic Sans MS"/>
              <a:sym typeface="Comic Sans MS"/>
            </a:endParaRPr>
          </a:p>
          <a:p>
            <a:pPr indent="0" lvl="0" marL="0" rtl="0" algn="l">
              <a:spcBef>
                <a:spcPts val="1200"/>
              </a:spcBef>
              <a:spcAft>
                <a:spcPts val="0"/>
              </a:spcAft>
              <a:buNone/>
            </a:pPr>
            <a:r>
              <a:t/>
            </a:r>
            <a:endParaRPr sz="1650">
              <a:solidFill>
                <a:srgbClr val="FFFFFF"/>
              </a:solidFill>
              <a:latin typeface="Comic Sans MS"/>
              <a:ea typeface="Comic Sans MS"/>
              <a:cs typeface="Comic Sans MS"/>
              <a:sym typeface="Comic Sans MS"/>
            </a:endParaRPr>
          </a:p>
          <a:p>
            <a:pPr indent="0" lvl="0" marL="0" rtl="0" algn="l">
              <a:spcBef>
                <a:spcPts val="0"/>
              </a:spcBef>
              <a:spcAft>
                <a:spcPts val="1200"/>
              </a:spcAft>
              <a:buNone/>
            </a:pPr>
            <a:r>
              <a:t/>
            </a:r>
            <a:endParaRPr sz="1650"/>
          </a:p>
        </p:txBody>
      </p:sp>
      <p:sp>
        <p:nvSpPr>
          <p:cNvPr id="81" name="Google Shape;81;p16"/>
          <p:cNvSpPr txBox="1"/>
          <p:nvPr>
            <p:ph idx="2" type="body"/>
          </p:nvPr>
        </p:nvSpPr>
        <p:spPr>
          <a:xfrm>
            <a:off x="4832400" y="936750"/>
            <a:ext cx="3999900" cy="3861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b="1" lang="en" sz="1650">
                <a:solidFill>
                  <a:srgbClr val="FFFFFF"/>
                </a:solidFill>
                <a:latin typeface="Comic Sans MS"/>
                <a:ea typeface="Comic Sans MS"/>
                <a:cs typeface="Comic Sans MS"/>
                <a:sym typeface="Comic Sans MS"/>
              </a:rPr>
              <a:t>2. Appointment</a:t>
            </a:r>
            <a:endParaRPr b="1" sz="1650">
              <a:solidFill>
                <a:srgbClr val="FFFFFF"/>
              </a:solidFill>
              <a:latin typeface="Comic Sans MS"/>
              <a:ea typeface="Comic Sans MS"/>
              <a:cs typeface="Comic Sans MS"/>
              <a:sym typeface="Comic Sans MS"/>
            </a:endParaRPr>
          </a:p>
          <a:p>
            <a:pPr indent="0" lvl="0" marL="0" rtl="0" algn="l">
              <a:lnSpc>
                <a:spcPct val="105000"/>
              </a:lnSpc>
              <a:spcBef>
                <a:spcPts val="0"/>
              </a:spcBef>
              <a:spcAft>
                <a:spcPts val="0"/>
              </a:spcAft>
              <a:buSzPts val="688"/>
              <a:buNone/>
            </a:pPr>
            <a:r>
              <a:t/>
            </a:r>
            <a:endParaRPr b="1" sz="1650">
              <a:solidFill>
                <a:srgbClr val="FFFFFF"/>
              </a:solidFill>
              <a:latin typeface="Comic Sans MS"/>
              <a:ea typeface="Comic Sans MS"/>
              <a:cs typeface="Comic Sans MS"/>
              <a:sym typeface="Comic Sans MS"/>
            </a:endParaRPr>
          </a:p>
          <a:p>
            <a:pPr indent="0" lvl="0" marL="457200" rtl="0" algn="l">
              <a:lnSpc>
                <a:spcPct val="128000"/>
              </a:lnSpc>
              <a:spcBef>
                <a:spcPts val="0"/>
              </a:spcBef>
              <a:spcAft>
                <a:spcPts val="0"/>
              </a:spcAft>
              <a:buSzPts val="688"/>
              <a:buNone/>
            </a:pPr>
            <a:r>
              <a:rPr lang="en" sz="1650">
                <a:solidFill>
                  <a:srgbClr val="FFFFFF"/>
                </a:solidFill>
                <a:latin typeface="Comic Sans MS"/>
                <a:ea typeface="Comic Sans MS"/>
                <a:cs typeface="Comic Sans MS"/>
                <a:sym typeface="Comic Sans MS"/>
              </a:rPr>
              <a:t>i.  Create New Appointment</a:t>
            </a:r>
            <a:endParaRPr sz="1650">
              <a:solidFill>
                <a:srgbClr val="FFFFFF"/>
              </a:solidFill>
              <a:latin typeface="Comic Sans MS"/>
              <a:ea typeface="Comic Sans MS"/>
              <a:cs typeface="Comic Sans MS"/>
              <a:sym typeface="Comic Sans MS"/>
            </a:endParaRPr>
          </a:p>
          <a:p>
            <a:pPr indent="0" lvl="0" marL="457200" rtl="0" algn="l">
              <a:lnSpc>
                <a:spcPct val="128000"/>
              </a:lnSpc>
              <a:spcBef>
                <a:spcPts val="1200"/>
              </a:spcBef>
              <a:spcAft>
                <a:spcPts val="0"/>
              </a:spcAft>
              <a:buSzPts val="688"/>
              <a:buNone/>
            </a:pPr>
            <a:r>
              <a:rPr lang="en" sz="1650">
                <a:solidFill>
                  <a:srgbClr val="FFFFFF"/>
                </a:solidFill>
                <a:latin typeface="Comic Sans MS"/>
                <a:ea typeface="Comic Sans MS"/>
                <a:cs typeface="Comic Sans MS"/>
                <a:sym typeface="Comic Sans MS"/>
              </a:rPr>
              <a:t>ii.  Get Appointment details using Doctors id</a:t>
            </a:r>
            <a:endParaRPr sz="1650">
              <a:solidFill>
                <a:srgbClr val="FFFFFF"/>
              </a:solidFill>
              <a:latin typeface="Comic Sans MS"/>
              <a:ea typeface="Comic Sans MS"/>
              <a:cs typeface="Comic Sans MS"/>
              <a:sym typeface="Comic Sans MS"/>
            </a:endParaRPr>
          </a:p>
          <a:p>
            <a:pPr indent="0" lvl="0" marL="457200" rtl="0" algn="l">
              <a:lnSpc>
                <a:spcPct val="128000"/>
              </a:lnSpc>
              <a:spcBef>
                <a:spcPts val="1200"/>
              </a:spcBef>
              <a:spcAft>
                <a:spcPts val="0"/>
              </a:spcAft>
              <a:buSzPts val="688"/>
              <a:buNone/>
            </a:pPr>
            <a:r>
              <a:rPr lang="en" sz="1650">
                <a:solidFill>
                  <a:srgbClr val="FFFFFF"/>
                </a:solidFill>
                <a:latin typeface="Comic Sans MS"/>
                <a:ea typeface="Comic Sans MS"/>
                <a:cs typeface="Comic Sans MS"/>
                <a:sym typeface="Comic Sans MS"/>
              </a:rPr>
              <a:t>iii. Get Appointment details using Patients id</a:t>
            </a:r>
            <a:endParaRPr sz="1650">
              <a:solidFill>
                <a:srgbClr val="FFFFFF"/>
              </a:solidFill>
              <a:latin typeface="Comic Sans MS"/>
              <a:ea typeface="Comic Sans MS"/>
              <a:cs typeface="Comic Sans MS"/>
              <a:sym typeface="Comic Sans MS"/>
            </a:endParaRPr>
          </a:p>
          <a:p>
            <a:pPr indent="0" lvl="0" marL="457200" rtl="0" algn="l">
              <a:lnSpc>
                <a:spcPct val="128000"/>
              </a:lnSpc>
              <a:spcBef>
                <a:spcPts val="1200"/>
              </a:spcBef>
              <a:spcAft>
                <a:spcPts val="0"/>
              </a:spcAft>
              <a:buSzPts val="688"/>
              <a:buNone/>
            </a:pPr>
            <a:r>
              <a:rPr lang="en" sz="1650">
                <a:solidFill>
                  <a:srgbClr val="FFFFFF"/>
                </a:solidFill>
                <a:latin typeface="Comic Sans MS"/>
                <a:ea typeface="Comic Sans MS"/>
                <a:cs typeface="Comic Sans MS"/>
                <a:sym typeface="Comic Sans MS"/>
              </a:rPr>
              <a:t>iv.  Get all Appointments List</a:t>
            </a:r>
            <a:endParaRPr sz="1650">
              <a:solidFill>
                <a:srgbClr val="FFFFFF"/>
              </a:solidFill>
              <a:latin typeface="Comic Sans MS"/>
              <a:ea typeface="Comic Sans MS"/>
              <a:cs typeface="Comic Sans MS"/>
              <a:sym typeface="Comic Sans MS"/>
            </a:endParaRPr>
          </a:p>
          <a:p>
            <a:pPr indent="0" lvl="0" marL="457200" rtl="0" algn="l">
              <a:lnSpc>
                <a:spcPct val="128000"/>
              </a:lnSpc>
              <a:spcBef>
                <a:spcPts val="1200"/>
              </a:spcBef>
              <a:spcAft>
                <a:spcPts val="0"/>
              </a:spcAft>
              <a:buSzPts val="688"/>
              <a:buNone/>
            </a:pPr>
            <a:r>
              <a:rPr lang="en" sz="1650">
                <a:solidFill>
                  <a:srgbClr val="FFFFFF"/>
                </a:solidFill>
                <a:latin typeface="Comic Sans MS"/>
                <a:ea typeface="Comic Sans MS"/>
                <a:cs typeface="Comic Sans MS"/>
                <a:sym typeface="Comic Sans MS"/>
              </a:rPr>
              <a:t>v. . Update Doctor</a:t>
            </a:r>
            <a:endParaRPr sz="1650">
              <a:solidFill>
                <a:srgbClr val="FFFFFF"/>
              </a:solidFill>
              <a:latin typeface="Comic Sans MS"/>
              <a:ea typeface="Comic Sans MS"/>
              <a:cs typeface="Comic Sans MS"/>
              <a:sym typeface="Comic Sans MS"/>
            </a:endParaRPr>
          </a:p>
          <a:p>
            <a:pPr indent="0" lvl="0" marL="457200" rtl="0" algn="l">
              <a:lnSpc>
                <a:spcPct val="128000"/>
              </a:lnSpc>
              <a:spcBef>
                <a:spcPts val="1200"/>
              </a:spcBef>
              <a:spcAft>
                <a:spcPts val="0"/>
              </a:spcAft>
              <a:buSzPts val="688"/>
              <a:buNone/>
            </a:pPr>
            <a:r>
              <a:rPr lang="en" sz="1650">
                <a:solidFill>
                  <a:srgbClr val="FFFFFF"/>
                </a:solidFill>
                <a:latin typeface="Comic Sans MS"/>
                <a:ea typeface="Comic Sans MS"/>
                <a:cs typeface="Comic Sans MS"/>
                <a:sym typeface="Comic Sans MS"/>
              </a:rPr>
              <a:t>vi. Delete Doctor from database</a:t>
            </a:r>
            <a:endParaRPr sz="1650">
              <a:solidFill>
                <a:srgbClr val="FFFFFF"/>
              </a:solidFill>
              <a:latin typeface="Comic Sans MS"/>
              <a:ea typeface="Comic Sans MS"/>
              <a:cs typeface="Comic Sans MS"/>
              <a:sym typeface="Comic Sans MS"/>
            </a:endParaRPr>
          </a:p>
          <a:p>
            <a:pPr indent="0" lvl="0" marL="0" rtl="0" algn="l">
              <a:lnSpc>
                <a:spcPct val="105000"/>
              </a:lnSpc>
              <a:spcBef>
                <a:spcPts val="1200"/>
              </a:spcBef>
              <a:spcAft>
                <a:spcPts val="0"/>
              </a:spcAft>
              <a:buSzPts val="688"/>
              <a:buNone/>
            </a:pPr>
            <a:r>
              <a:t/>
            </a:r>
            <a:endParaRPr sz="1650">
              <a:solidFill>
                <a:srgbClr val="FFFFFF"/>
              </a:solidFill>
              <a:latin typeface="Comic Sans MS"/>
              <a:ea typeface="Comic Sans MS"/>
              <a:cs typeface="Comic Sans MS"/>
              <a:sym typeface="Comic Sans MS"/>
            </a:endParaRPr>
          </a:p>
          <a:p>
            <a:pPr indent="0" lvl="0" marL="0" rtl="0" algn="l">
              <a:lnSpc>
                <a:spcPct val="105000"/>
              </a:lnSpc>
              <a:spcBef>
                <a:spcPts val="0"/>
              </a:spcBef>
              <a:spcAft>
                <a:spcPts val="0"/>
              </a:spcAft>
              <a:buSzPts val="688"/>
              <a:buNone/>
            </a:pPr>
            <a:r>
              <a:t/>
            </a:r>
            <a:endParaRPr sz="1650"/>
          </a:p>
          <a:p>
            <a:pPr indent="0" lvl="0" marL="0" rtl="0" algn="l">
              <a:lnSpc>
                <a:spcPct val="105000"/>
              </a:lnSpc>
              <a:spcBef>
                <a:spcPts val="1200"/>
              </a:spcBef>
              <a:spcAft>
                <a:spcPts val="1200"/>
              </a:spcAft>
              <a:buSzPts val="688"/>
              <a:buNone/>
            </a:pPr>
            <a:r>
              <a:t/>
            </a:r>
            <a:endParaRPr sz="1650"/>
          </a:p>
        </p:txBody>
      </p:sp>
    </p:spTree>
  </p:cSld>
  <p:clrMapOvr>
    <a:masterClrMapping/>
  </p:clrMapOvr>
  <mc:AlternateContent>
    <mc:Choice Requires="p14">
      <p:transition spd="med">
        <p14:flip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452500"/>
            <a:ext cx="3999900" cy="4116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800">
                <a:solidFill>
                  <a:srgbClr val="FFFFFF"/>
                </a:solidFill>
                <a:latin typeface="Comic Sans MS"/>
                <a:ea typeface="Comic Sans MS"/>
                <a:cs typeface="Comic Sans MS"/>
                <a:sym typeface="Comic Sans MS"/>
              </a:rPr>
              <a:t>3. Patient</a:t>
            </a:r>
            <a:endParaRPr b="1" sz="18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t/>
            </a:r>
            <a:endParaRPr b="1" sz="1800">
              <a:solidFill>
                <a:srgbClr val="FFFFFF"/>
              </a:solidFill>
              <a:latin typeface="Comic Sans MS"/>
              <a:ea typeface="Comic Sans MS"/>
              <a:cs typeface="Comic Sans MS"/>
              <a:sym typeface="Comic Sans MS"/>
            </a:endParaRPr>
          </a:p>
          <a:p>
            <a:pPr indent="0" lvl="0" marL="457200" rtl="0" algn="l">
              <a:lnSpc>
                <a:spcPct val="138000"/>
              </a:lnSpc>
              <a:spcBef>
                <a:spcPts val="0"/>
              </a:spcBef>
              <a:spcAft>
                <a:spcPts val="0"/>
              </a:spcAft>
              <a:buNone/>
            </a:pPr>
            <a:r>
              <a:rPr lang="en" sz="1800">
                <a:solidFill>
                  <a:srgbClr val="FFFFFF"/>
                </a:solidFill>
                <a:latin typeface="Comic Sans MS"/>
                <a:ea typeface="Comic Sans MS"/>
                <a:cs typeface="Comic Sans MS"/>
                <a:sym typeface="Comic Sans MS"/>
              </a:rPr>
              <a:t>i.  Create New Patient</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ii.  Get Patient details using id</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iii. Get All Patients List</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iv. Update Patient</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v. Delete Patient from database</a:t>
            </a:r>
            <a:endParaRPr sz="1800">
              <a:solidFill>
                <a:srgbClr val="FFFFFF"/>
              </a:solidFill>
              <a:latin typeface="Comic Sans MS"/>
              <a:ea typeface="Comic Sans MS"/>
              <a:cs typeface="Comic Sans MS"/>
              <a:sym typeface="Comic Sans MS"/>
            </a:endParaRPr>
          </a:p>
          <a:p>
            <a:pPr indent="0" lvl="0" marL="0" rtl="0" algn="l">
              <a:spcBef>
                <a:spcPts val="1200"/>
              </a:spcBef>
              <a:spcAft>
                <a:spcPts val="0"/>
              </a:spcAft>
              <a:buNone/>
            </a:pPr>
            <a:r>
              <a:t/>
            </a:r>
            <a:endParaRPr sz="18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87" name="Google Shape;87;p17"/>
          <p:cNvSpPr txBox="1"/>
          <p:nvPr>
            <p:ph idx="2" type="body"/>
          </p:nvPr>
        </p:nvSpPr>
        <p:spPr>
          <a:xfrm>
            <a:off x="4832400" y="452575"/>
            <a:ext cx="3999900" cy="4116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800">
                <a:solidFill>
                  <a:srgbClr val="FFFFFF"/>
                </a:solidFill>
                <a:latin typeface="Comic Sans MS"/>
                <a:ea typeface="Comic Sans MS"/>
                <a:cs typeface="Comic Sans MS"/>
                <a:sym typeface="Comic Sans MS"/>
              </a:rPr>
              <a:t>4. Tests</a:t>
            </a:r>
            <a:endParaRPr b="1" sz="1800">
              <a:solidFill>
                <a:srgbClr val="FFFFFF"/>
              </a:solidFill>
              <a:latin typeface="Comic Sans MS"/>
              <a:ea typeface="Comic Sans MS"/>
              <a:cs typeface="Comic Sans MS"/>
              <a:sym typeface="Comic Sans MS"/>
            </a:endParaRPr>
          </a:p>
          <a:p>
            <a:pPr indent="0" lvl="0" marL="457200" rtl="0" algn="l">
              <a:spcBef>
                <a:spcPts val="0"/>
              </a:spcBef>
              <a:spcAft>
                <a:spcPts val="0"/>
              </a:spcAft>
              <a:buNone/>
            </a:pPr>
            <a:r>
              <a:t/>
            </a:r>
            <a:endParaRPr b="1" sz="1800">
              <a:solidFill>
                <a:srgbClr val="FFFFFF"/>
              </a:solidFill>
              <a:latin typeface="Comic Sans MS"/>
              <a:ea typeface="Comic Sans MS"/>
              <a:cs typeface="Comic Sans MS"/>
              <a:sym typeface="Comic Sans MS"/>
            </a:endParaRPr>
          </a:p>
          <a:p>
            <a:pPr indent="0" lvl="0" marL="457200" rtl="0" algn="l">
              <a:lnSpc>
                <a:spcPct val="138000"/>
              </a:lnSpc>
              <a:spcBef>
                <a:spcPts val="0"/>
              </a:spcBef>
              <a:spcAft>
                <a:spcPts val="0"/>
              </a:spcAft>
              <a:buNone/>
            </a:pPr>
            <a:r>
              <a:rPr lang="en" sz="1800">
                <a:solidFill>
                  <a:srgbClr val="FFFFFF"/>
                </a:solidFill>
                <a:latin typeface="Comic Sans MS"/>
                <a:ea typeface="Comic Sans MS"/>
                <a:cs typeface="Comic Sans MS"/>
                <a:sym typeface="Comic Sans MS"/>
              </a:rPr>
              <a:t>i.  Create New Tests</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ii.  Get Tests details using id</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iii. Get All Tests List</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iv. Update Tests</a:t>
            </a:r>
            <a:endParaRPr sz="1800">
              <a:solidFill>
                <a:srgbClr val="FFFFFF"/>
              </a:solidFill>
              <a:latin typeface="Comic Sans MS"/>
              <a:ea typeface="Comic Sans MS"/>
              <a:cs typeface="Comic Sans MS"/>
              <a:sym typeface="Comic Sans MS"/>
            </a:endParaRPr>
          </a:p>
          <a:p>
            <a:pPr indent="0" lvl="0" marL="457200" rtl="0" algn="l">
              <a:lnSpc>
                <a:spcPct val="138000"/>
              </a:lnSpc>
              <a:spcBef>
                <a:spcPts val="1200"/>
              </a:spcBef>
              <a:spcAft>
                <a:spcPts val="0"/>
              </a:spcAft>
              <a:buNone/>
            </a:pPr>
            <a:r>
              <a:rPr lang="en" sz="1800">
                <a:solidFill>
                  <a:srgbClr val="FFFFFF"/>
                </a:solidFill>
                <a:latin typeface="Comic Sans MS"/>
                <a:ea typeface="Comic Sans MS"/>
                <a:cs typeface="Comic Sans MS"/>
                <a:sym typeface="Comic Sans MS"/>
              </a:rPr>
              <a:t>v. Delete Tests from database</a:t>
            </a:r>
            <a:endParaRPr sz="1800">
              <a:solidFill>
                <a:srgbClr val="FFFFFF"/>
              </a:solidFill>
              <a:latin typeface="Comic Sans MS"/>
              <a:ea typeface="Comic Sans MS"/>
              <a:cs typeface="Comic Sans MS"/>
              <a:sym typeface="Comic Sans MS"/>
            </a:endParaRPr>
          </a:p>
          <a:p>
            <a:pPr indent="0" lvl="0" marL="0" rtl="0" algn="l">
              <a:spcBef>
                <a:spcPts val="1200"/>
              </a:spcBef>
              <a:spcAft>
                <a:spcPts val="0"/>
              </a:spcAft>
              <a:buNone/>
            </a:pPr>
            <a:r>
              <a:t/>
            </a:r>
            <a:endParaRPr sz="1800">
              <a:solidFill>
                <a:srgbClr val="FFFFFF"/>
              </a:solidFill>
              <a:latin typeface="Comic Sans MS"/>
              <a:ea typeface="Comic Sans MS"/>
              <a:cs typeface="Comic Sans MS"/>
              <a:sym typeface="Comic Sans MS"/>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Technologies Used :</a:t>
            </a:r>
            <a:endParaRPr b="1">
              <a:latin typeface="Comic Sans MS"/>
              <a:ea typeface="Comic Sans MS"/>
              <a:cs typeface="Comic Sans MS"/>
              <a:sym typeface="Comic Sans MS"/>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50">
                <a:solidFill>
                  <a:schemeClr val="dk1"/>
                </a:solidFill>
                <a:latin typeface="Comic Sans MS"/>
                <a:ea typeface="Comic Sans MS"/>
                <a:cs typeface="Comic Sans MS"/>
                <a:sym typeface="Comic Sans MS"/>
              </a:rPr>
              <a:t>Language used	: Java</a:t>
            </a:r>
            <a:endParaRPr b="1" sz="165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165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650">
                <a:solidFill>
                  <a:schemeClr val="dk1"/>
                </a:solidFill>
                <a:latin typeface="Comic Sans MS"/>
                <a:ea typeface="Comic Sans MS"/>
                <a:cs typeface="Comic Sans MS"/>
                <a:sym typeface="Comic Sans MS"/>
              </a:rPr>
              <a:t>Back end 		</a:t>
            </a:r>
            <a:r>
              <a:rPr b="1" lang="en" sz="1650">
                <a:solidFill>
                  <a:schemeClr val="dk1"/>
                </a:solidFill>
                <a:latin typeface="Comic Sans MS"/>
                <a:ea typeface="Comic Sans MS"/>
                <a:cs typeface="Comic Sans MS"/>
                <a:sym typeface="Comic Sans MS"/>
              </a:rPr>
              <a:t>: Hibernate</a:t>
            </a:r>
            <a:endParaRPr b="1" sz="165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165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650">
                <a:solidFill>
                  <a:schemeClr val="dk1"/>
                </a:solidFill>
                <a:latin typeface="Comic Sans MS"/>
                <a:ea typeface="Comic Sans MS"/>
                <a:cs typeface="Comic Sans MS"/>
                <a:sym typeface="Comic Sans MS"/>
              </a:rPr>
              <a:t>Database 		: SQL (MySQL)</a:t>
            </a:r>
            <a:endParaRPr b="1" sz="1650">
              <a:solidFill>
                <a:schemeClr val="dk1"/>
              </a:solidFill>
              <a:latin typeface="Comic Sans MS"/>
              <a:ea typeface="Comic Sans MS"/>
              <a:cs typeface="Comic Sans MS"/>
              <a:sym typeface="Comic Sans MS"/>
            </a:endParaRPr>
          </a:p>
          <a:p>
            <a:pPr indent="0" lvl="0" marL="0" rtl="0" algn="l">
              <a:spcBef>
                <a:spcPts val="0"/>
              </a:spcBef>
              <a:spcAft>
                <a:spcPts val="1200"/>
              </a:spcAft>
              <a:buNone/>
            </a:pPr>
            <a:r>
              <a:t/>
            </a:r>
            <a:endParaRPr sz="1650"/>
          </a:p>
        </p:txBody>
      </p:sp>
    </p:spTree>
  </p:cSld>
  <p:clrMapOvr>
    <a:masterClrMapping/>
  </p:clrMapOvr>
  <mc:AlternateContent>
    <mc:Choice Requires="p14">
      <p:transition spd="med">
        <p14:prism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9500">
                <a:latin typeface="Comic Sans MS"/>
                <a:ea typeface="Comic Sans MS"/>
                <a:cs typeface="Comic Sans MS"/>
                <a:sym typeface="Comic Sans MS"/>
              </a:rPr>
              <a:t>Thank You</a:t>
            </a:r>
            <a:endParaRPr sz="9500">
              <a:latin typeface="Comic Sans MS"/>
              <a:ea typeface="Comic Sans MS"/>
              <a:cs typeface="Comic Sans MS"/>
              <a:sym typeface="Comic Sans MS"/>
            </a:endParaRPr>
          </a:p>
        </p:txBody>
      </p:sp>
      <p:sp>
        <p:nvSpPr>
          <p:cNvPr id="99" name="Google Shape;99;p19"/>
          <p:cNvSpPr/>
          <p:nvPr/>
        </p:nvSpPr>
        <p:spPr>
          <a:xfrm>
            <a:off x="1482625" y="2926100"/>
            <a:ext cx="6452400" cy="4974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mc:AlternateContent>
    <mc:Choice Requires="p14">
      <p:transition spd="med">
        <p14:gallery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