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4" r:id="rId8"/>
    <p:sldId id="265" r:id="rId9"/>
    <p:sldId id="266" r:id="rId10"/>
    <p:sldId id="267" r:id="rId11"/>
    <p:sldId id="271" r:id="rId12"/>
    <p:sldId id="274" r:id="rId13"/>
    <p:sldId id="268" r:id="rId14"/>
    <p:sldId id="272" r:id="rId15"/>
    <p:sldId id="263" r:id="rId16"/>
    <p:sldId id="269" r:id="rId1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185" autoAdjust="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874567-0DE8-4AA6-B0DD-23B76C9A4A04}"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417B431-7C97-4BC4-A06A-10631087CD3F}">
      <dgm:prSet/>
      <dgm:spPr/>
      <dgm:t>
        <a:bodyPr/>
        <a:lstStyle/>
        <a:p>
          <a:r>
            <a:rPr lang="en-DE" b="0" i="0" baseline="0" dirty="0"/>
            <a:t>Customer churn refers to the loss of clients or customers who decide to stop using a company’s products or services</a:t>
          </a:r>
          <a:endParaRPr lang="en-US" dirty="0"/>
        </a:p>
      </dgm:t>
    </dgm:pt>
    <dgm:pt modelId="{F4E8E798-414C-428E-8C92-117F18A03A1A}" type="parTrans" cxnId="{401F7BCC-56E4-41A2-ABA2-460D622B46EE}">
      <dgm:prSet/>
      <dgm:spPr/>
      <dgm:t>
        <a:bodyPr/>
        <a:lstStyle/>
        <a:p>
          <a:endParaRPr lang="en-US"/>
        </a:p>
      </dgm:t>
    </dgm:pt>
    <dgm:pt modelId="{36984834-B6B9-41D1-B783-068FFDE687A4}" type="sibTrans" cxnId="{401F7BCC-56E4-41A2-ABA2-460D622B46EE}">
      <dgm:prSet/>
      <dgm:spPr/>
      <dgm:t>
        <a:bodyPr/>
        <a:lstStyle/>
        <a:p>
          <a:endParaRPr lang="en-US"/>
        </a:p>
      </dgm:t>
    </dgm:pt>
    <dgm:pt modelId="{AB537E7D-D513-4D4E-B633-C01369130DCD}">
      <dgm:prSet/>
      <dgm:spPr/>
      <dgm:t>
        <a:bodyPr/>
        <a:lstStyle/>
        <a:p>
          <a:r>
            <a:rPr lang="en-DE" b="0" i="0" baseline="0" dirty="0"/>
            <a:t>In banking, this means customers closing accounts or moving their assets to another financial institution</a:t>
          </a:r>
          <a:endParaRPr lang="en-US" dirty="0"/>
        </a:p>
      </dgm:t>
    </dgm:pt>
    <dgm:pt modelId="{6330C20B-D9E5-40BE-9417-3E8D26D2A270}" type="parTrans" cxnId="{1765F06E-E836-4C8F-BF95-4C6620474981}">
      <dgm:prSet/>
      <dgm:spPr/>
      <dgm:t>
        <a:bodyPr/>
        <a:lstStyle/>
        <a:p>
          <a:endParaRPr lang="en-US"/>
        </a:p>
      </dgm:t>
    </dgm:pt>
    <dgm:pt modelId="{7690C3EA-C732-4BCD-8614-8C319AB49C27}" type="sibTrans" cxnId="{1765F06E-E836-4C8F-BF95-4C6620474981}">
      <dgm:prSet/>
      <dgm:spPr/>
      <dgm:t>
        <a:bodyPr/>
        <a:lstStyle/>
        <a:p>
          <a:endParaRPr lang="en-US"/>
        </a:p>
      </dgm:t>
    </dgm:pt>
    <dgm:pt modelId="{E50C4B7E-228E-4FC6-B486-33328D7A3D9F}" type="pres">
      <dgm:prSet presAssocID="{04874567-0DE8-4AA6-B0DD-23B76C9A4A04}" presName="root" presStyleCnt="0">
        <dgm:presLayoutVars>
          <dgm:dir/>
          <dgm:resizeHandles val="exact"/>
        </dgm:presLayoutVars>
      </dgm:prSet>
      <dgm:spPr/>
    </dgm:pt>
    <dgm:pt modelId="{7029E84C-AA11-4494-B59B-A1094D9A7CE8}" type="pres">
      <dgm:prSet presAssocID="{1417B431-7C97-4BC4-A06A-10631087CD3F}" presName="compNode" presStyleCnt="0"/>
      <dgm:spPr/>
    </dgm:pt>
    <dgm:pt modelId="{7F979876-9471-49AE-B5FA-32E105761842}" type="pres">
      <dgm:prSet presAssocID="{1417B431-7C97-4BC4-A06A-10631087CD3F}" presName="bgRect" presStyleLbl="bgShp" presStyleIdx="0" presStyleCnt="2"/>
      <dgm:spPr/>
    </dgm:pt>
    <dgm:pt modelId="{BD5C8118-F9CA-46CE-B4AD-DFAA2416B7D9}" type="pres">
      <dgm:prSet presAssocID="{1417B431-7C97-4BC4-A06A-10631087CD3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9350BE5E-C373-4161-A087-26F8C76584B1}" type="pres">
      <dgm:prSet presAssocID="{1417B431-7C97-4BC4-A06A-10631087CD3F}" presName="spaceRect" presStyleCnt="0"/>
      <dgm:spPr/>
    </dgm:pt>
    <dgm:pt modelId="{59BCC745-C67E-4A99-B4BD-A72ACD16D70E}" type="pres">
      <dgm:prSet presAssocID="{1417B431-7C97-4BC4-A06A-10631087CD3F}" presName="parTx" presStyleLbl="revTx" presStyleIdx="0" presStyleCnt="2">
        <dgm:presLayoutVars>
          <dgm:chMax val="0"/>
          <dgm:chPref val="0"/>
        </dgm:presLayoutVars>
      </dgm:prSet>
      <dgm:spPr/>
    </dgm:pt>
    <dgm:pt modelId="{9080F9B5-CA39-48D4-A7D7-DAAE851C42A7}" type="pres">
      <dgm:prSet presAssocID="{36984834-B6B9-41D1-B783-068FFDE687A4}" presName="sibTrans" presStyleCnt="0"/>
      <dgm:spPr/>
    </dgm:pt>
    <dgm:pt modelId="{6F46C34C-29F6-49D7-ADC7-370010E40652}" type="pres">
      <dgm:prSet presAssocID="{AB537E7D-D513-4D4E-B633-C01369130DCD}" presName="compNode" presStyleCnt="0"/>
      <dgm:spPr/>
    </dgm:pt>
    <dgm:pt modelId="{E11CD363-EAB7-4A65-A47F-3B93CBB9A48B}" type="pres">
      <dgm:prSet presAssocID="{AB537E7D-D513-4D4E-B633-C01369130DCD}" presName="bgRect" presStyleLbl="bgShp" presStyleIdx="1" presStyleCnt="2"/>
      <dgm:spPr/>
    </dgm:pt>
    <dgm:pt modelId="{421AD12F-8EF0-46D3-8CB1-0998357ED72D}" type="pres">
      <dgm:prSet presAssocID="{AB537E7D-D513-4D4E-B633-C01369130DC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101C0E1A-0D05-4F3D-AF5D-C4DD336F7965}" type="pres">
      <dgm:prSet presAssocID="{AB537E7D-D513-4D4E-B633-C01369130DCD}" presName="spaceRect" presStyleCnt="0"/>
      <dgm:spPr/>
    </dgm:pt>
    <dgm:pt modelId="{0D4FC85E-7DCE-487D-A864-60F721C3DFF2}" type="pres">
      <dgm:prSet presAssocID="{AB537E7D-D513-4D4E-B633-C01369130DCD}" presName="parTx" presStyleLbl="revTx" presStyleIdx="1" presStyleCnt="2">
        <dgm:presLayoutVars>
          <dgm:chMax val="0"/>
          <dgm:chPref val="0"/>
        </dgm:presLayoutVars>
      </dgm:prSet>
      <dgm:spPr/>
    </dgm:pt>
  </dgm:ptLst>
  <dgm:cxnLst>
    <dgm:cxn modelId="{C4882715-C8A7-4B42-8D74-0FF50CE1C07B}" type="presOf" srcId="{04874567-0DE8-4AA6-B0DD-23B76C9A4A04}" destId="{E50C4B7E-228E-4FC6-B486-33328D7A3D9F}" srcOrd="0" destOrd="0" presId="urn:microsoft.com/office/officeart/2018/2/layout/IconVerticalSolidList"/>
    <dgm:cxn modelId="{10D84C3A-4F99-4997-B897-E47F5EAA0F2F}" type="presOf" srcId="{AB537E7D-D513-4D4E-B633-C01369130DCD}" destId="{0D4FC85E-7DCE-487D-A864-60F721C3DFF2}" srcOrd="0" destOrd="0" presId="urn:microsoft.com/office/officeart/2018/2/layout/IconVerticalSolidList"/>
    <dgm:cxn modelId="{1765F06E-E836-4C8F-BF95-4C6620474981}" srcId="{04874567-0DE8-4AA6-B0DD-23B76C9A4A04}" destId="{AB537E7D-D513-4D4E-B633-C01369130DCD}" srcOrd="1" destOrd="0" parTransId="{6330C20B-D9E5-40BE-9417-3E8D26D2A270}" sibTransId="{7690C3EA-C732-4BCD-8614-8C319AB49C27}"/>
    <dgm:cxn modelId="{3E4BF9B0-8141-47A8-B8DC-D8D17421A52C}" type="presOf" srcId="{1417B431-7C97-4BC4-A06A-10631087CD3F}" destId="{59BCC745-C67E-4A99-B4BD-A72ACD16D70E}" srcOrd="0" destOrd="0" presId="urn:microsoft.com/office/officeart/2018/2/layout/IconVerticalSolidList"/>
    <dgm:cxn modelId="{401F7BCC-56E4-41A2-ABA2-460D622B46EE}" srcId="{04874567-0DE8-4AA6-B0DD-23B76C9A4A04}" destId="{1417B431-7C97-4BC4-A06A-10631087CD3F}" srcOrd="0" destOrd="0" parTransId="{F4E8E798-414C-428E-8C92-117F18A03A1A}" sibTransId="{36984834-B6B9-41D1-B783-068FFDE687A4}"/>
    <dgm:cxn modelId="{CEC96DBE-F697-4AE4-83D6-79F8058C0BC0}" type="presParOf" srcId="{E50C4B7E-228E-4FC6-B486-33328D7A3D9F}" destId="{7029E84C-AA11-4494-B59B-A1094D9A7CE8}" srcOrd="0" destOrd="0" presId="urn:microsoft.com/office/officeart/2018/2/layout/IconVerticalSolidList"/>
    <dgm:cxn modelId="{ECD8CAEC-4AF9-433A-93C5-28A5867B8A7E}" type="presParOf" srcId="{7029E84C-AA11-4494-B59B-A1094D9A7CE8}" destId="{7F979876-9471-49AE-B5FA-32E105761842}" srcOrd="0" destOrd="0" presId="urn:microsoft.com/office/officeart/2018/2/layout/IconVerticalSolidList"/>
    <dgm:cxn modelId="{E1B6A7D7-668A-4BB3-96DF-8B05CC204AB8}" type="presParOf" srcId="{7029E84C-AA11-4494-B59B-A1094D9A7CE8}" destId="{BD5C8118-F9CA-46CE-B4AD-DFAA2416B7D9}" srcOrd="1" destOrd="0" presId="urn:microsoft.com/office/officeart/2018/2/layout/IconVerticalSolidList"/>
    <dgm:cxn modelId="{B7929623-A9E3-444D-ACD1-14C9C22F9429}" type="presParOf" srcId="{7029E84C-AA11-4494-B59B-A1094D9A7CE8}" destId="{9350BE5E-C373-4161-A087-26F8C76584B1}" srcOrd="2" destOrd="0" presId="urn:microsoft.com/office/officeart/2018/2/layout/IconVerticalSolidList"/>
    <dgm:cxn modelId="{69F48127-6AC7-4E57-B90D-6A9251F663CC}" type="presParOf" srcId="{7029E84C-AA11-4494-B59B-A1094D9A7CE8}" destId="{59BCC745-C67E-4A99-B4BD-A72ACD16D70E}" srcOrd="3" destOrd="0" presId="urn:microsoft.com/office/officeart/2018/2/layout/IconVerticalSolidList"/>
    <dgm:cxn modelId="{0C30A8C4-A40B-4C21-A041-C44419F3CB9B}" type="presParOf" srcId="{E50C4B7E-228E-4FC6-B486-33328D7A3D9F}" destId="{9080F9B5-CA39-48D4-A7D7-DAAE851C42A7}" srcOrd="1" destOrd="0" presId="urn:microsoft.com/office/officeart/2018/2/layout/IconVerticalSolidList"/>
    <dgm:cxn modelId="{4535EF2A-0191-44F3-B10E-C8DE6DCB9F54}" type="presParOf" srcId="{E50C4B7E-228E-4FC6-B486-33328D7A3D9F}" destId="{6F46C34C-29F6-49D7-ADC7-370010E40652}" srcOrd="2" destOrd="0" presId="urn:microsoft.com/office/officeart/2018/2/layout/IconVerticalSolidList"/>
    <dgm:cxn modelId="{05644225-DE75-4441-8E2D-D94715A7293C}" type="presParOf" srcId="{6F46C34C-29F6-49D7-ADC7-370010E40652}" destId="{E11CD363-EAB7-4A65-A47F-3B93CBB9A48B}" srcOrd="0" destOrd="0" presId="urn:microsoft.com/office/officeart/2018/2/layout/IconVerticalSolidList"/>
    <dgm:cxn modelId="{E986155B-8123-4DB1-80D3-CA77361C4E89}" type="presParOf" srcId="{6F46C34C-29F6-49D7-ADC7-370010E40652}" destId="{421AD12F-8EF0-46D3-8CB1-0998357ED72D}" srcOrd="1" destOrd="0" presId="urn:microsoft.com/office/officeart/2018/2/layout/IconVerticalSolidList"/>
    <dgm:cxn modelId="{56CA1C43-E8B7-430E-AE5C-ACAB42D6A7A8}" type="presParOf" srcId="{6F46C34C-29F6-49D7-ADC7-370010E40652}" destId="{101C0E1A-0D05-4F3D-AF5D-C4DD336F7965}" srcOrd="2" destOrd="0" presId="urn:microsoft.com/office/officeart/2018/2/layout/IconVerticalSolidList"/>
    <dgm:cxn modelId="{8B3AD500-750F-447B-95C8-13E9F231472E}" type="presParOf" srcId="{6F46C34C-29F6-49D7-ADC7-370010E40652}" destId="{0D4FC85E-7DCE-487D-A864-60F721C3DFF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BC04F9-0060-433C-87E7-5CD99B2B0927}"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7CF25F0A-8300-4A14-87CF-645F67FAC5DF}">
      <dgm:prSet/>
      <dgm:spPr/>
      <dgm:t>
        <a:bodyPr/>
        <a:lstStyle/>
        <a:p>
          <a:pPr>
            <a:lnSpc>
              <a:spcPct val="100000"/>
            </a:lnSpc>
          </a:pPr>
          <a:r>
            <a:rPr lang="en-GB" b="1" u="sng"/>
            <a:t>Logistic Regression</a:t>
          </a:r>
          <a:endParaRPr lang="en-US"/>
        </a:p>
      </dgm:t>
    </dgm:pt>
    <dgm:pt modelId="{F1C070BC-9BF8-4788-A291-D33D9F55CD89}" type="parTrans" cxnId="{2E809AF9-C6BB-4913-B76B-A784F86A8C73}">
      <dgm:prSet/>
      <dgm:spPr/>
      <dgm:t>
        <a:bodyPr/>
        <a:lstStyle/>
        <a:p>
          <a:endParaRPr lang="en-US"/>
        </a:p>
      </dgm:t>
    </dgm:pt>
    <dgm:pt modelId="{FC779FA9-E163-4DE0-9863-490DEFBEAD46}" type="sibTrans" cxnId="{2E809AF9-C6BB-4913-B76B-A784F86A8C73}">
      <dgm:prSet/>
      <dgm:spPr/>
      <dgm:t>
        <a:bodyPr/>
        <a:lstStyle/>
        <a:p>
          <a:endParaRPr lang="en-US"/>
        </a:p>
      </dgm:t>
    </dgm:pt>
    <dgm:pt modelId="{11F613ED-56B8-485D-8182-1634EF6C926F}">
      <dgm:prSet/>
      <dgm:spPr/>
      <dgm:t>
        <a:bodyPr/>
        <a:lstStyle/>
        <a:p>
          <a:pPr>
            <a:lnSpc>
              <a:spcPct val="100000"/>
            </a:lnSpc>
          </a:pPr>
          <a:r>
            <a:rPr lang="en-GB"/>
            <a:t>Used as a baseline model for binary classification</a:t>
          </a:r>
          <a:endParaRPr lang="en-US"/>
        </a:p>
      </dgm:t>
    </dgm:pt>
    <dgm:pt modelId="{4995082B-7AD8-45E3-9F9C-556B9C72547A}" type="parTrans" cxnId="{D90FB54C-9065-45EC-8A18-B6C7CB080997}">
      <dgm:prSet/>
      <dgm:spPr/>
      <dgm:t>
        <a:bodyPr/>
        <a:lstStyle/>
        <a:p>
          <a:endParaRPr lang="en-US"/>
        </a:p>
      </dgm:t>
    </dgm:pt>
    <dgm:pt modelId="{A04DAB46-77E3-457F-9CD1-314D5904E44F}" type="sibTrans" cxnId="{D90FB54C-9065-45EC-8A18-B6C7CB080997}">
      <dgm:prSet/>
      <dgm:spPr/>
      <dgm:t>
        <a:bodyPr/>
        <a:lstStyle/>
        <a:p>
          <a:endParaRPr lang="en-US"/>
        </a:p>
      </dgm:t>
    </dgm:pt>
    <dgm:pt modelId="{D5AF688A-97A7-4AD7-BE2B-4CAEFA02EAFF}">
      <dgm:prSet/>
      <dgm:spPr/>
      <dgm:t>
        <a:bodyPr/>
        <a:lstStyle/>
        <a:p>
          <a:pPr>
            <a:lnSpc>
              <a:spcPct val="100000"/>
            </a:lnSpc>
          </a:pPr>
          <a:r>
            <a:rPr lang="en-GB"/>
            <a:t>Evaluated using cross-validation and classification metrics</a:t>
          </a:r>
          <a:endParaRPr lang="en-US"/>
        </a:p>
      </dgm:t>
    </dgm:pt>
    <dgm:pt modelId="{8A0A2761-3543-4C32-ACA3-E77432382326}" type="parTrans" cxnId="{36D45002-5FDB-46A2-987B-26E0409EBF91}">
      <dgm:prSet/>
      <dgm:spPr/>
      <dgm:t>
        <a:bodyPr/>
        <a:lstStyle/>
        <a:p>
          <a:endParaRPr lang="en-US"/>
        </a:p>
      </dgm:t>
    </dgm:pt>
    <dgm:pt modelId="{055D7FF9-2B46-4185-A339-B4E0E7619E08}" type="sibTrans" cxnId="{36D45002-5FDB-46A2-987B-26E0409EBF91}">
      <dgm:prSet/>
      <dgm:spPr/>
      <dgm:t>
        <a:bodyPr/>
        <a:lstStyle/>
        <a:p>
          <a:endParaRPr lang="en-US"/>
        </a:p>
      </dgm:t>
    </dgm:pt>
    <dgm:pt modelId="{B2421062-39C7-445E-BF71-04F1DAC6CA64}">
      <dgm:prSet/>
      <dgm:spPr/>
      <dgm:t>
        <a:bodyPr/>
        <a:lstStyle/>
        <a:p>
          <a:pPr>
            <a:lnSpc>
              <a:spcPct val="100000"/>
            </a:lnSpc>
          </a:pPr>
          <a:r>
            <a:rPr lang="en-GB" b="1" u="sng"/>
            <a:t>Decision Tree Classifier</a:t>
          </a:r>
          <a:endParaRPr lang="en-US"/>
        </a:p>
      </dgm:t>
    </dgm:pt>
    <dgm:pt modelId="{10A2D20E-EF63-48AA-9B10-0BA2C246066A}" type="parTrans" cxnId="{FB01240E-4E26-4597-A598-7E9DB250E893}">
      <dgm:prSet/>
      <dgm:spPr/>
      <dgm:t>
        <a:bodyPr/>
        <a:lstStyle/>
        <a:p>
          <a:endParaRPr lang="en-US"/>
        </a:p>
      </dgm:t>
    </dgm:pt>
    <dgm:pt modelId="{F3481FD3-073B-4FD4-9174-DFA8A5A6B893}" type="sibTrans" cxnId="{FB01240E-4E26-4597-A598-7E9DB250E893}">
      <dgm:prSet/>
      <dgm:spPr/>
      <dgm:t>
        <a:bodyPr/>
        <a:lstStyle/>
        <a:p>
          <a:endParaRPr lang="en-US"/>
        </a:p>
      </dgm:t>
    </dgm:pt>
    <dgm:pt modelId="{6B542CFA-CC5C-4169-9A3C-E212A65E394D}">
      <dgm:prSet/>
      <dgm:spPr/>
      <dgm:t>
        <a:bodyPr/>
        <a:lstStyle/>
        <a:p>
          <a:pPr>
            <a:lnSpc>
              <a:spcPct val="100000"/>
            </a:lnSpc>
          </a:pPr>
          <a:r>
            <a:rPr lang="en-GB"/>
            <a:t>Provides an intuitive approach by creating decision rules to classify customers</a:t>
          </a:r>
          <a:endParaRPr lang="en-US"/>
        </a:p>
      </dgm:t>
    </dgm:pt>
    <dgm:pt modelId="{770D33D9-0F11-4375-AFA5-224BFB218533}" type="parTrans" cxnId="{BD21CEFF-9DDD-41EC-8222-3DC3E5F5BFA2}">
      <dgm:prSet/>
      <dgm:spPr/>
      <dgm:t>
        <a:bodyPr/>
        <a:lstStyle/>
        <a:p>
          <a:endParaRPr lang="en-US"/>
        </a:p>
      </dgm:t>
    </dgm:pt>
    <dgm:pt modelId="{C6C87B7A-825A-48F2-AFE2-C55A8DB7BDBD}" type="sibTrans" cxnId="{BD21CEFF-9DDD-41EC-8222-3DC3E5F5BFA2}">
      <dgm:prSet/>
      <dgm:spPr/>
      <dgm:t>
        <a:bodyPr/>
        <a:lstStyle/>
        <a:p>
          <a:endParaRPr lang="en-US"/>
        </a:p>
      </dgm:t>
    </dgm:pt>
    <dgm:pt modelId="{63C82883-752E-46D6-BC78-5623336E3C9A}">
      <dgm:prSet/>
      <dgm:spPr/>
      <dgm:t>
        <a:bodyPr/>
        <a:lstStyle/>
        <a:p>
          <a:pPr>
            <a:lnSpc>
              <a:spcPct val="100000"/>
            </a:lnSpc>
          </a:pPr>
          <a:r>
            <a:rPr lang="en-GB"/>
            <a:t>Useful for understanding the relative importance of features in predicting churn</a:t>
          </a:r>
          <a:endParaRPr lang="en-US"/>
        </a:p>
      </dgm:t>
    </dgm:pt>
    <dgm:pt modelId="{99349A21-F1EC-4383-8672-8D6EB0972B5A}" type="parTrans" cxnId="{87738499-A73B-4D6B-81B6-E63D6D31FFE5}">
      <dgm:prSet/>
      <dgm:spPr/>
      <dgm:t>
        <a:bodyPr/>
        <a:lstStyle/>
        <a:p>
          <a:endParaRPr lang="en-US"/>
        </a:p>
      </dgm:t>
    </dgm:pt>
    <dgm:pt modelId="{C54B43AD-3D81-4A74-B41A-4CC7DD0C05B3}" type="sibTrans" cxnId="{87738499-A73B-4D6B-81B6-E63D6D31FFE5}">
      <dgm:prSet/>
      <dgm:spPr/>
      <dgm:t>
        <a:bodyPr/>
        <a:lstStyle/>
        <a:p>
          <a:endParaRPr lang="en-US"/>
        </a:p>
      </dgm:t>
    </dgm:pt>
    <dgm:pt modelId="{591132C8-D9EB-40EE-B7C3-2DF7D1EEADF0}">
      <dgm:prSet/>
      <dgm:spPr/>
      <dgm:t>
        <a:bodyPr/>
        <a:lstStyle/>
        <a:p>
          <a:pPr>
            <a:lnSpc>
              <a:spcPct val="100000"/>
            </a:lnSpc>
          </a:pPr>
          <a:r>
            <a:rPr lang="en-GB" b="1" u="sng"/>
            <a:t>Random Forest Classifier</a:t>
          </a:r>
          <a:endParaRPr lang="en-US"/>
        </a:p>
      </dgm:t>
    </dgm:pt>
    <dgm:pt modelId="{A5A7A852-CC4F-4066-AF7C-3B56AE93D54B}" type="parTrans" cxnId="{C27369B4-57BD-4177-BAFA-A1DFA9C589FC}">
      <dgm:prSet/>
      <dgm:spPr/>
      <dgm:t>
        <a:bodyPr/>
        <a:lstStyle/>
        <a:p>
          <a:endParaRPr lang="en-US"/>
        </a:p>
      </dgm:t>
    </dgm:pt>
    <dgm:pt modelId="{6F53D742-2B9A-4E11-B445-F7C5F6610556}" type="sibTrans" cxnId="{C27369B4-57BD-4177-BAFA-A1DFA9C589FC}">
      <dgm:prSet/>
      <dgm:spPr/>
      <dgm:t>
        <a:bodyPr/>
        <a:lstStyle/>
        <a:p>
          <a:endParaRPr lang="en-US"/>
        </a:p>
      </dgm:t>
    </dgm:pt>
    <dgm:pt modelId="{48790C20-3F59-4F34-8AF2-59866E486852}">
      <dgm:prSet/>
      <dgm:spPr/>
      <dgm:t>
        <a:bodyPr/>
        <a:lstStyle/>
        <a:p>
          <a:pPr>
            <a:lnSpc>
              <a:spcPct val="100000"/>
            </a:lnSpc>
          </a:pPr>
          <a:r>
            <a:rPr lang="en-GB"/>
            <a:t>Ensemble method that builds multiple decision trees for better accuracy and stability</a:t>
          </a:r>
          <a:endParaRPr lang="en-US"/>
        </a:p>
      </dgm:t>
    </dgm:pt>
    <dgm:pt modelId="{3ECAD0CB-E049-4452-82C8-815D4757CD0F}" type="parTrans" cxnId="{23ADDE64-A9AE-4DA2-9F4D-B8BA946A6C4C}">
      <dgm:prSet/>
      <dgm:spPr/>
      <dgm:t>
        <a:bodyPr/>
        <a:lstStyle/>
        <a:p>
          <a:endParaRPr lang="en-US"/>
        </a:p>
      </dgm:t>
    </dgm:pt>
    <dgm:pt modelId="{E5A8FFFC-186A-47BA-9D2B-960DCAD1C456}" type="sibTrans" cxnId="{23ADDE64-A9AE-4DA2-9F4D-B8BA946A6C4C}">
      <dgm:prSet/>
      <dgm:spPr/>
      <dgm:t>
        <a:bodyPr/>
        <a:lstStyle/>
        <a:p>
          <a:endParaRPr lang="en-US"/>
        </a:p>
      </dgm:t>
    </dgm:pt>
    <dgm:pt modelId="{11A42B24-4519-413B-B058-04C474B5C46D}">
      <dgm:prSet/>
      <dgm:spPr/>
      <dgm:t>
        <a:bodyPr/>
        <a:lstStyle/>
        <a:p>
          <a:pPr>
            <a:lnSpc>
              <a:spcPct val="100000"/>
            </a:lnSpc>
          </a:pPr>
          <a:r>
            <a:rPr lang="en-GB"/>
            <a:t>Helps to capture complex patterns with reduced overfitting compared to a single decision tree</a:t>
          </a:r>
          <a:endParaRPr lang="en-US"/>
        </a:p>
      </dgm:t>
    </dgm:pt>
    <dgm:pt modelId="{06B1EBC9-C71E-4D10-9F75-44B470A392E8}" type="parTrans" cxnId="{B9C75DD8-FD65-4751-A19D-1F43680FBEF5}">
      <dgm:prSet/>
      <dgm:spPr/>
      <dgm:t>
        <a:bodyPr/>
        <a:lstStyle/>
        <a:p>
          <a:endParaRPr lang="en-US"/>
        </a:p>
      </dgm:t>
    </dgm:pt>
    <dgm:pt modelId="{111D39DA-916D-4F7A-B82F-0C736D835398}" type="sibTrans" cxnId="{B9C75DD8-FD65-4751-A19D-1F43680FBEF5}">
      <dgm:prSet/>
      <dgm:spPr/>
      <dgm:t>
        <a:bodyPr/>
        <a:lstStyle/>
        <a:p>
          <a:endParaRPr lang="en-US"/>
        </a:p>
      </dgm:t>
    </dgm:pt>
    <dgm:pt modelId="{FDE36603-3965-4406-B107-00F80B030086}">
      <dgm:prSet/>
      <dgm:spPr/>
      <dgm:t>
        <a:bodyPr/>
        <a:lstStyle/>
        <a:p>
          <a:pPr>
            <a:lnSpc>
              <a:spcPct val="100000"/>
            </a:lnSpc>
          </a:pPr>
          <a:r>
            <a:rPr lang="en-GB" b="1" u="sng"/>
            <a:t>XGBoost Classifier</a:t>
          </a:r>
          <a:endParaRPr lang="en-US"/>
        </a:p>
      </dgm:t>
    </dgm:pt>
    <dgm:pt modelId="{43ECD64B-D8E3-4606-B89E-D6A1F9D50E24}" type="parTrans" cxnId="{F520A627-1E46-4518-A48B-A560A02025D3}">
      <dgm:prSet/>
      <dgm:spPr/>
      <dgm:t>
        <a:bodyPr/>
        <a:lstStyle/>
        <a:p>
          <a:endParaRPr lang="en-US"/>
        </a:p>
      </dgm:t>
    </dgm:pt>
    <dgm:pt modelId="{AF86BDDE-1638-47CD-8BC6-0439FA89518D}" type="sibTrans" cxnId="{F520A627-1E46-4518-A48B-A560A02025D3}">
      <dgm:prSet/>
      <dgm:spPr/>
      <dgm:t>
        <a:bodyPr/>
        <a:lstStyle/>
        <a:p>
          <a:endParaRPr lang="en-US"/>
        </a:p>
      </dgm:t>
    </dgm:pt>
    <dgm:pt modelId="{2DD108DC-EBB0-4F51-81AF-7180FE9465CB}">
      <dgm:prSet/>
      <dgm:spPr/>
      <dgm:t>
        <a:bodyPr/>
        <a:lstStyle/>
        <a:p>
          <a:pPr>
            <a:lnSpc>
              <a:spcPct val="100000"/>
            </a:lnSpc>
          </a:pPr>
          <a:r>
            <a:rPr lang="en-GB"/>
            <a:t>Gradient boosting model known for high performance in structured data</a:t>
          </a:r>
          <a:endParaRPr lang="en-US"/>
        </a:p>
      </dgm:t>
    </dgm:pt>
    <dgm:pt modelId="{F008FC83-5AF9-4248-9A05-DCB51DABDD63}" type="parTrans" cxnId="{4E96619E-2E32-476A-97FD-5CC0F03797E6}">
      <dgm:prSet/>
      <dgm:spPr/>
      <dgm:t>
        <a:bodyPr/>
        <a:lstStyle/>
        <a:p>
          <a:endParaRPr lang="en-US"/>
        </a:p>
      </dgm:t>
    </dgm:pt>
    <dgm:pt modelId="{8D543527-6AAE-40C1-9BB6-505C7085517C}" type="sibTrans" cxnId="{4E96619E-2E32-476A-97FD-5CC0F03797E6}">
      <dgm:prSet/>
      <dgm:spPr/>
      <dgm:t>
        <a:bodyPr/>
        <a:lstStyle/>
        <a:p>
          <a:endParaRPr lang="en-US"/>
        </a:p>
      </dgm:t>
    </dgm:pt>
    <dgm:pt modelId="{E105C834-9723-4EAD-97B0-EBAE04BC00F3}">
      <dgm:prSet/>
      <dgm:spPr/>
      <dgm:t>
        <a:bodyPr/>
        <a:lstStyle/>
        <a:p>
          <a:pPr>
            <a:lnSpc>
              <a:spcPct val="100000"/>
            </a:lnSpc>
          </a:pPr>
          <a:r>
            <a:rPr lang="en-GB"/>
            <a:t>Achieved the highest accuracy in our evaluation</a:t>
          </a:r>
          <a:endParaRPr lang="en-US"/>
        </a:p>
      </dgm:t>
    </dgm:pt>
    <dgm:pt modelId="{DF9D3DC2-B2C8-437D-9324-58EBE0163A20}" type="parTrans" cxnId="{35647F71-619E-4339-8388-289F6A827831}">
      <dgm:prSet/>
      <dgm:spPr/>
      <dgm:t>
        <a:bodyPr/>
        <a:lstStyle/>
        <a:p>
          <a:endParaRPr lang="en-US"/>
        </a:p>
      </dgm:t>
    </dgm:pt>
    <dgm:pt modelId="{E67450C1-A130-4C1D-BEB5-FFAB5B051D1D}" type="sibTrans" cxnId="{35647F71-619E-4339-8388-289F6A827831}">
      <dgm:prSet/>
      <dgm:spPr/>
      <dgm:t>
        <a:bodyPr/>
        <a:lstStyle/>
        <a:p>
          <a:endParaRPr lang="en-US"/>
        </a:p>
      </dgm:t>
    </dgm:pt>
    <dgm:pt modelId="{DB8143FA-700D-4B39-9C98-6BB207895C00}">
      <dgm:prSet/>
      <dgm:spPr/>
      <dgm:t>
        <a:bodyPr/>
        <a:lstStyle/>
        <a:p>
          <a:pPr>
            <a:lnSpc>
              <a:spcPct val="100000"/>
            </a:lnSpc>
          </a:pPr>
          <a:r>
            <a:rPr lang="en-GB"/>
            <a:t>Efficiently handles missing values and provides fine-grained control over training</a:t>
          </a:r>
          <a:endParaRPr lang="en-US"/>
        </a:p>
      </dgm:t>
    </dgm:pt>
    <dgm:pt modelId="{C004F174-678A-45DE-82F9-7E10217B9DD1}" type="parTrans" cxnId="{E6B4A2D4-F6DF-4ED5-94E2-1E35D4D03161}">
      <dgm:prSet/>
      <dgm:spPr/>
      <dgm:t>
        <a:bodyPr/>
        <a:lstStyle/>
        <a:p>
          <a:endParaRPr lang="en-US"/>
        </a:p>
      </dgm:t>
    </dgm:pt>
    <dgm:pt modelId="{BC26DC3B-D47B-492F-A302-BF8F85F6EF02}" type="sibTrans" cxnId="{E6B4A2D4-F6DF-4ED5-94E2-1E35D4D03161}">
      <dgm:prSet/>
      <dgm:spPr/>
      <dgm:t>
        <a:bodyPr/>
        <a:lstStyle/>
        <a:p>
          <a:endParaRPr lang="en-US"/>
        </a:p>
      </dgm:t>
    </dgm:pt>
    <dgm:pt modelId="{D9E90D28-7752-4ECA-AAB9-309BA5514717}" type="pres">
      <dgm:prSet presAssocID="{FEBC04F9-0060-433C-87E7-5CD99B2B0927}" presName="root" presStyleCnt="0">
        <dgm:presLayoutVars>
          <dgm:dir/>
          <dgm:resizeHandles val="exact"/>
        </dgm:presLayoutVars>
      </dgm:prSet>
      <dgm:spPr/>
    </dgm:pt>
    <dgm:pt modelId="{4926F66F-0598-4082-811D-F500E77718C6}" type="pres">
      <dgm:prSet presAssocID="{7CF25F0A-8300-4A14-87CF-645F67FAC5DF}" presName="compNode" presStyleCnt="0"/>
      <dgm:spPr/>
    </dgm:pt>
    <dgm:pt modelId="{9C471A87-97F7-4D3D-B9D9-4DD3D4732D55}" type="pres">
      <dgm:prSet presAssocID="{7CF25F0A-8300-4A14-87CF-645F67FAC5DF}" presName="bgRect" presStyleLbl="bgShp" presStyleIdx="0" presStyleCnt="4"/>
      <dgm:spPr/>
    </dgm:pt>
    <dgm:pt modelId="{B1B2863B-9897-4591-8917-93EEEE3FF607}" type="pres">
      <dgm:prSet presAssocID="{7CF25F0A-8300-4A14-87CF-645F67FAC5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56E2D58-2ADB-464E-BDE8-35DE4B2AF43D}" type="pres">
      <dgm:prSet presAssocID="{7CF25F0A-8300-4A14-87CF-645F67FAC5DF}" presName="spaceRect" presStyleCnt="0"/>
      <dgm:spPr/>
    </dgm:pt>
    <dgm:pt modelId="{42F2E0F5-F195-4ADC-B9E6-2CD6A37F5DD5}" type="pres">
      <dgm:prSet presAssocID="{7CF25F0A-8300-4A14-87CF-645F67FAC5DF}" presName="parTx" presStyleLbl="revTx" presStyleIdx="0" presStyleCnt="8">
        <dgm:presLayoutVars>
          <dgm:chMax val="0"/>
          <dgm:chPref val="0"/>
        </dgm:presLayoutVars>
      </dgm:prSet>
      <dgm:spPr/>
    </dgm:pt>
    <dgm:pt modelId="{D65813E9-18B0-4E2D-A4EA-3419D9942DB6}" type="pres">
      <dgm:prSet presAssocID="{7CF25F0A-8300-4A14-87CF-645F67FAC5DF}" presName="desTx" presStyleLbl="revTx" presStyleIdx="1" presStyleCnt="8">
        <dgm:presLayoutVars/>
      </dgm:prSet>
      <dgm:spPr/>
    </dgm:pt>
    <dgm:pt modelId="{5DA2E7EB-8209-4C4C-B523-95B591E11149}" type="pres">
      <dgm:prSet presAssocID="{FC779FA9-E163-4DE0-9863-490DEFBEAD46}" presName="sibTrans" presStyleCnt="0"/>
      <dgm:spPr/>
    </dgm:pt>
    <dgm:pt modelId="{3D706D74-2223-40D1-96AD-25F929AFF321}" type="pres">
      <dgm:prSet presAssocID="{B2421062-39C7-445E-BF71-04F1DAC6CA64}" presName="compNode" presStyleCnt="0"/>
      <dgm:spPr/>
    </dgm:pt>
    <dgm:pt modelId="{A050715D-C748-4E96-9568-560405E382BC}" type="pres">
      <dgm:prSet presAssocID="{B2421062-39C7-445E-BF71-04F1DAC6CA64}" presName="bgRect" presStyleLbl="bgShp" presStyleIdx="1" presStyleCnt="4"/>
      <dgm:spPr/>
    </dgm:pt>
    <dgm:pt modelId="{97A3F7A7-EFEF-4A06-96E1-6E82227A2E11}" type="pres">
      <dgm:prSet presAssocID="{B2421062-39C7-445E-BF71-04F1DAC6CA6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53865F6-4053-465D-B237-55F07462B115}" type="pres">
      <dgm:prSet presAssocID="{B2421062-39C7-445E-BF71-04F1DAC6CA64}" presName="spaceRect" presStyleCnt="0"/>
      <dgm:spPr/>
    </dgm:pt>
    <dgm:pt modelId="{06D90A44-98CD-4873-BF0B-9FF1D13C329A}" type="pres">
      <dgm:prSet presAssocID="{B2421062-39C7-445E-BF71-04F1DAC6CA64}" presName="parTx" presStyleLbl="revTx" presStyleIdx="2" presStyleCnt="8">
        <dgm:presLayoutVars>
          <dgm:chMax val="0"/>
          <dgm:chPref val="0"/>
        </dgm:presLayoutVars>
      </dgm:prSet>
      <dgm:spPr/>
    </dgm:pt>
    <dgm:pt modelId="{779D9C7F-BB49-4922-9D0F-DE28EB2981FA}" type="pres">
      <dgm:prSet presAssocID="{B2421062-39C7-445E-BF71-04F1DAC6CA64}" presName="desTx" presStyleLbl="revTx" presStyleIdx="3" presStyleCnt="8">
        <dgm:presLayoutVars/>
      </dgm:prSet>
      <dgm:spPr/>
    </dgm:pt>
    <dgm:pt modelId="{48CACCA4-DD76-4064-BB12-F10034C08643}" type="pres">
      <dgm:prSet presAssocID="{F3481FD3-073B-4FD4-9174-DFA8A5A6B893}" presName="sibTrans" presStyleCnt="0"/>
      <dgm:spPr/>
    </dgm:pt>
    <dgm:pt modelId="{0B3371DF-9F8A-4EF0-B9DA-78A0FFF735DD}" type="pres">
      <dgm:prSet presAssocID="{591132C8-D9EB-40EE-B7C3-2DF7D1EEADF0}" presName="compNode" presStyleCnt="0"/>
      <dgm:spPr/>
    </dgm:pt>
    <dgm:pt modelId="{EB7D3085-1CEA-473F-BC4E-D2A37A4502FB}" type="pres">
      <dgm:prSet presAssocID="{591132C8-D9EB-40EE-B7C3-2DF7D1EEADF0}" presName="bgRect" presStyleLbl="bgShp" presStyleIdx="2" presStyleCnt="4"/>
      <dgm:spPr/>
    </dgm:pt>
    <dgm:pt modelId="{311DB6B1-9E19-4E76-A54F-75470A66CF1F}" type="pres">
      <dgm:prSet presAssocID="{591132C8-D9EB-40EE-B7C3-2DF7D1EEAD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1F26C580-E208-4FCE-94F0-765EE480F449}" type="pres">
      <dgm:prSet presAssocID="{591132C8-D9EB-40EE-B7C3-2DF7D1EEADF0}" presName="spaceRect" presStyleCnt="0"/>
      <dgm:spPr/>
    </dgm:pt>
    <dgm:pt modelId="{852DF9C5-4E14-464E-B4EB-D03B2F293A0C}" type="pres">
      <dgm:prSet presAssocID="{591132C8-D9EB-40EE-B7C3-2DF7D1EEADF0}" presName="parTx" presStyleLbl="revTx" presStyleIdx="4" presStyleCnt="8">
        <dgm:presLayoutVars>
          <dgm:chMax val="0"/>
          <dgm:chPref val="0"/>
        </dgm:presLayoutVars>
      </dgm:prSet>
      <dgm:spPr/>
    </dgm:pt>
    <dgm:pt modelId="{DC2BCF69-5066-4975-9A0A-471A2955DB21}" type="pres">
      <dgm:prSet presAssocID="{591132C8-D9EB-40EE-B7C3-2DF7D1EEADF0}" presName="desTx" presStyleLbl="revTx" presStyleIdx="5" presStyleCnt="8">
        <dgm:presLayoutVars/>
      </dgm:prSet>
      <dgm:spPr/>
    </dgm:pt>
    <dgm:pt modelId="{459C4E32-2259-411B-8573-0EFF5F430CCA}" type="pres">
      <dgm:prSet presAssocID="{6F53D742-2B9A-4E11-B445-F7C5F6610556}" presName="sibTrans" presStyleCnt="0"/>
      <dgm:spPr/>
    </dgm:pt>
    <dgm:pt modelId="{1143784C-AFB6-4442-AC3F-135F75495F36}" type="pres">
      <dgm:prSet presAssocID="{FDE36603-3965-4406-B107-00F80B030086}" presName="compNode" presStyleCnt="0"/>
      <dgm:spPr/>
    </dgm:pt>
    <dgm:pt modelId="{3D578D20-5B69-4FE5-A430-5C3967AE4664}" type="pres">
      <dgm:prSet presAssocID="{FDE36603-3965-4406-B107-00F80B030086}" presName="bgRect" presStyleLbl="bgShp" presStyleIdx="3" presStyleCnt="4"/>
      <dgm:spPr/>
    </dgm:pt>
    <dgm:pt modelId="{B2B9AA71-D502-4C57-9BD0-7058E26AC3BC}" type="pres">
      <dgm:prSet presAssocID="{FDE36603-3965-4406-B107-00F80B03008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94F509C2-D23D-494E-8C1B-A603C2A98B24}" type="pres">
      <dgm:prSet presAssocID="{FDE36603-3965-4406-B107-00F80B030086}" presName="spaceRect" presStyleCnt="0"/>
      <dgm:spPr/>
    </dgm:pt>
    <dgm:pt modelId="{BEE351DA-7725-4246-B1E9-4B9383E918F3}" type="pres">
      <dgm:prSet presAssocID="{FDE36603-3965-4406-B107-00F80B030086}" presName="parTx" presStyleLbl="revTx" presStyleIdx="6" presStyleCnt="8">
        <dgm:presLayoutVars>
          <dgm:chMax val="0"/>
          <dgm:chPref val="0"/>
        </dgm:presLayoutVars>
      </dgm:prSet>
      <dgm:spPr/>
    </dgm:pt>
    <dgm:pt modelId="{DCF7A4C7-404B-4A75-A54A-4AA0EA5E8ACF}" type="pres">
      <dgm:prSet presAssocID="{FDE36603-3965-4406-B107-00F80B030086}" presName="desTx" presStyleLbl="revTx" presStyleIdx="7" presStyleCnt="8">
        <dgm:presLayoutVars/>
      </dgm:prSet>
      <dgm:spPr/>
    </dgm:pt>
  </dgm:ptLst>
  <dgm:cxnLst>
    <dgm:cxn modelId="{36D45002-5FDB-46A2-987B-26E0409EBF91}" srcId="{7CF25F0A-8300-4A14-87CF-645F67FAC5DF}" destId="{D5AF688A-97A7-4AD7-BE2B-4CAEFA02EAFF}" srcOrd="1" destOrd="0" parTransId="{8A0A2761-3543-4C32-ACA3-E77432382326}" sibTransId="{055D7FF9-2B46-4185-A339-B4E0E7619E08}"/>
    <dgm:cxn modelId="{7298BF03-DBF3-46F7-A0F5-95562A7218CE}" type="presOf" srcId="{6B542CFA-CC5C-4169-9A3C-E212A65E394D}" destId="{779D9C7F-BB49-4922-9D0F-DE28EB2981FA}" srcOrd="0" destOrd="0" presId="urn:microsoft.com/office/officeart/2018/2/layout/IconVerticalSolidList"/>
    <dgm:cxn modelId="{FB01240E-4E26-4597-A598-7E9DB250E893}" srcId="{FEBC04F9-0060-433C-87E7-5CD99B2B0927}" destId="{B2421062-39C7-445E-BF71-04F1DAC6CA64}" srcOrd="1" destOrd="0" parTransId="{10A2D20E-EF63-48AA-9B10-0BA2C246066A}" sibTransId="{F3481FD3-073B-4FD4-9174-DFA8A5A6B893}"/>
    <dgm:cxn modelId="{C080891F-BFD1-4329-873E-D6AB8F48BF0C}" type="presOf" srcId="{B2421062-39C7-445E-BF71-04F1DAC6CA64}" destId="{06D90A44-98CD-4873-BF0B-9FF1D13C329A}" srcOrd="0" destOrd="0" presId="urn:microsoft.com/office/officeart/2018/2/layout/IconVerticalSolidList"/>
    <dgm:cxn modelId="{F520A627-1E46-4518-A48B-A560A02025D3}" srcId="{FEBC04F9-0060-433C-87E7-5CD99B2B0927}" destId="{FDE36603-3965-4406-B107-00F80B030086}" srcOrd="3" destOrd="0" parTransId="{43ECD64B-D8E3-4606-B89E-D6A1F9D50E24}" sibTransId="{AF86BDDE-1638-47CD-8BC6-0439FA89518D}"/>
    <dgm:cxn modelId="{044AEB28-7A89-4FD5-BF44-6ADC011C9C5B}" type="presOf" srcId="{11F613ED-56B8-485D-8182-1634EF6C926F}" destId="{D65813E9-18B0-4E2D-A4EA-3419D9942DB6}" srcOrd="0" destOrd="0" presId="urn:microsoft.com/office/officeart/2018/2/layout/IconVerticalSolidList"/>
    <dgm:cxn modelId="{56FBD544-909C-4F72-97EA-428FC1175811}" type="presOf" srcId="{591132C8-D9EB-40EE-B7C3-2DF7D1EEADF0}" destId="{852DF9C5-4E14-464E-B4EB-D03B2F293A0C}" srcOrd="0" destOrd="0" presId="urn:microsoft.com/office/officeart/2018/2/layout/IconVerticalSolidList"/>
    <dgm:cxn modelId="{23ADDE64-A9AE-4DA2-9F4D-B8BA946A6C4C}" srcId="{591132C8-D9EB-40EE-B7C3-2DF7D1EEADF0}" destId="{48790C20-3F59-4F34-8AF2-59866E486852}" srcOrd="0" destOrd="0" parTransId="{3ECAD0CB-E049-4452-82C8-815D4757CD0F}" sibTransId="{E5A8FFFC-186A-47BA-9D2B-960DCAD1C456}"/>
    <dgm:cxn modelId="{5E566165-C7C0-4E84-A50A-C59A7E07EE4D}" type="presOf" srcId="{D5AF688A-97A7-4AD7-BE2B-4CAEFA02EAFF}" destId="{D65813E9-18B0-4E2D-A4EA-3419D9942DB6}" srcOrd="0" destOrd="1" presId="urn:microsoft.com/office/officeart/2018/2/layout/IconVerticalSolidList"/>
    <dgm:cxn modelId="{694A744C-976E-4529-AA5A-2883D2FA87C6}" type="presOf" srcId="{FEBC04F9-0060-433C-87E7-5CD99B2B0927}" destId="{D9E90D28-7752-4ECA-AAB9-309BA5514717}" srcOrd="0" destOrd="0" presId="urn:microsoft.com/office/officeart/2018/2/layout/IconVerticalSolidList"/>
    <dgm:cxn modelId="{D90FB54C-9065-45EC-8A18-B6C7CB080997}" srcId="{7CF25F0A-8300-4A14-87CF-645F67FAC5DF}" destId="{11F613ED-56B8-485D-8182-1634EF6C926F}" srcOrd="0" destOrd="0" parTransId="{4995082B-7AD8-45E3-9F9C-556B9C72547A}" sibTransId="{A04DAB46-77E3-457F-9CD1-314D5904E44F}"/>
    <dgm:cxn modelId="{35647F71-619E-4339-8388-289F6A827831}" srcId="{FDE36603-3965-4406-B107-00F80B030086}" destId="{E105C834-9723-4EAD-97B0-EBAE04BC00F3}" srcOrd="1" destOrd="0" parTransId="{DF9D3DC2-B2C8-437D-9324-58EBE0163A20}" sibTransId="{E67450C1-A130-4C1D-BEB5-FFAB5B051D1D}"/>
    <dgm:cxn modelId="{74D95F78-C6EC-4543-9683-8B73A0D4FB8E}" type="presOf" srcId="{48790C20-3F59-4F34-8AF2-59866E486852}" destId="{DC2BCF69-5066-4975-9A0A-471A2955DB21}" srcOrd="0" destOrd="0" presId="urn:microsoft.com/office/officeart/2018/2/layout/IconVerticalSolidList"/>
    <dgm:cxn modelId="{4FB18E8D-C547-48AD-A0B3-54683292E4D8}" type="presOf" srcId="{E105C834-9723-4EAD-97B0-EBAE04BC00F3}" destId="{DCF7A4C7-404B-4A75-A54A-4AA0EA5E8ACF}" srcOrd="0" destOrd="1" presId="urn:microsoft.com/office/officeart/2018/2/layout/IconVerticalSolidList"/>
    <dgm:cxn modelId="{C3644790-9F65-42F1-8D32-F73F6D5A2955}" type="presOf" srcId="{11A42B24-4519-413B-B058-04C474B5C46D}" destId="{DC2BCF69-5066-4975-9A0A-471A2955DB21}" srcOrd="0" destOrd="1" presId="urn:microsoft.com/office/officeart/2018/2/layout/IconVerticalSolidList"/>
    <dgm:cxn modelId="{3E7B7193-1C2B-4CBD-B670-6E8B24C9A85C}" type="presOf" srcId="{DB8143FA-700D-4B39-9C98-6BB207895C00}" destId="{DCF7A4C7-404B-4A75-A54A-4AA0EA5E8ACF}" srcOrd="0" destOrd="2" presId="urn:microsoft.com/office/officeart/2018/2/layout/IconVerticalSolidList"/>
    <dgm:cxn modelId="{E02A3294-AF06-4CC8-B0D1-7414E19B8F9C}" type="presOf" srcId="{7CF25F0A-8300-4A14-87CF-645F67FAC5DF}" destId="{42F2E0F5-F195-4ADC-B9E6-2CD6A37F5DD5}" srcOrd="0" destOrd="0" presId="urn:microsoft.com/office/officeart/2018/2/layout/IconVerticalSolidList"/>
    <dgm:cxn modelId="{87738499-A73B-4D6B-81B6-E63D6D31FFE5}" srcId="{B2421062-39C7-445E-BF71-04F1DAC6CA64}" destId="{63C82883-752E-46D6-BC78-5623336E3C9A}" srcOrd="1" destOrd="0" parTransId="{99349A21-F1EC-4383-8672-8D6EB0972B5A}" sibTransId="{C54B43AD-3D81-4A74-B41A-4CC7DD0C05B3}"/>
    <dgm:cxn modelId="{4E96619E-2E32-476A-97FD-5CC0F03797E6}" srcId="{FDE36603-3965-4406-B107-00F80B030086}" destId="{2DD108DC-EBB0-4F51-81AF-7180FE9465CB}" srcOrd="0" destOrd="0" parTransId="{F008FC83-5AF9-4248-9A05-DCB51DABDD63}" sibTransId="{8D543527-6AAE-40C1-9BB6-505C7085517C}"/>
    <dgm:cxn modelId="{44326CAC-0877-4A8D-AB97-FC630AB7558F}" type="presOf" srcId="{FDE36603-3965-4406-B107-00F80B030086}" destId="{BEE351DA-7725-4246-B1E9-4B9383E918F3}" srcOrd="0" destOrd="0" presId="urn:microsoft.com/office/officeart/2018/2/layout/IconVerticalSolidList"/>
    <dgm:cxn modelId="{C27369B4-57BD-4177-BAFA-A1DFA9C589FC}" srcId="{FEBC04F9-0060-433C-87E7-5CD99B2B0927}" destId="{591132C8-D9EB-40EE-B7C3-2DF7D1EEADF0}" srcOrd="2" destOrd="0" parTransId="{A5A7A852-CC4F-4066-AF7C-3B56AE93D54B}" sibTransId="{6F53D742-2B9A-4E11-B445-F7C5F6610556}"/>
    <dgm:cxn modelId="{19C460B6-CC10-4BEB-9F47-601F7E3A3D94}" type="presOf" srcId="{2DD108DC-EBB0-4F51-81AF-7180FE9465CB}" destId="{DCF7A4C7-404B-4A75-A54A-4AA0EA5E8ACF}" srcOrd="0" destOrd="0" presId="urn:microsoft.com/office/officeart/2018/2/layout/IconVerticalSolidList"/>
    <dgm:cxn modelId="{810F8AD0-4439-42B6-A6B5-8011C925FA05}" type="presOf" srcId="{63C82883-752E-46D6-BC78-5623336E3C9A}" destId="{779D9C7F-BB49-4922-9D0F-DE28EB2981FA}" srcOrd="0" destOrd="1" presId="urn:microsoft.com/office/officeart/2018/2/layout/IconVerticalSolidList"/>
    <dgm:cxn modelId="{E6B4A2D4-F6DF-4ED5-94E2-1E35D4D03161}" srcId="{FDE36603-3965-4406-B107-00F80B030086}" destId="{DB8143FA-700D-4B39-9C98-6BB207895C00}" srcOrd="2" destOrd="0" parTransId="{C004F174-678A-45DE-82F9-7E10217B9DD1}" sibTransId="{BC26DC3B-D47B-492F-A302-BF8F85F6EF02}"/>
    <dgm:cxn modelId="{B9C75DD8-FD65-4751-A19D-1F43680FBEF5}" srcId="{591132C8-D9EB-40EE-B7C3-2DF7D1EEADF0}" destId="{11A42B24-4519-413B-B058-04C474B5C46D}" srcOrd="1" destOrd="0" parTransId="{06B1EBC9-C71E-4D10-9F75-44B470A392E8}" sibTransId="{111D39DA-916D-4F7A-B82F-0C736D835398}"/>
    <dgm:cxn modelId="{2E809AF9-C6BB-4913-B76B-A784F86A8C73}" srcId="{FEBC04F9-0060-433C-87E7-5CD99B2B0927}" destId="{7CF25F0A-8300-4A14-87CF-645F67FAC5DF}" srcOrd="0" destOrd="0" parTransId="{F1C070BC-9BF8-4788-A291-D33D9F55CD89}" sibTransId="{FC779FA9-E163-4DE0-9863-490DEFBEAD46}"/>
    <dgm:cxn modelId="{BD21CEFF-9DDD-41EC-8222-3DC3E5F5BFA2}" srcId="{B2421062-39C7-445E-BF71-04F1DAC6CA64}" destId="{6B542CFA-CC5C-4169-9A3C-E212A65E394D}" srcOrd="0" destOrd="0" parTransId="{770D33D9-0F11-4375-AFA5-224BFB218533}" sibTransId="{C6C87B7A-825A-48F2-AFE2-C55A8DB7BDBD}"/>
    <dgm:cxn modelId="{AD328905-9C64-4665-8503-6A85581A7248}" type="presParOf" srcId="{D9E90D28-7752-4ECA-AAB9-309BA5514717}" destId="{4926F66F-0598-4082-811D-F500E77718C6}" srcOrd="0" destOrd="0" presId="urn:microsoft.com/office/officeart/2018/2/layout/IconVerticalSolidList"/>
    <dgm:cxn modelId="{AC1B0E57-79F9-4ACF-910E-6B6ED26B6931}" type="presParOf" srcId="{4926F66F-0598-4082-811D-F500E77718C6}" destId="{9C471A87-97F7-4D3D-B9D9-4DD3D4732D55}" srcOrd="0" destOrd="0" presId="urn:microsoft.com/office/officeart/2018/2/layout/IconVerticalSolidList"/>
    <dgm:cxn modelId="{25BF463D-C7E0-4280-BAE3-AB093A2971D3}" type="presParOf" srcId="{4926F66F-0598-4082-811D-F500E77718C6}" destId="{B1B2863B-9897-4591-8917-93EEEE3FF607}" srcOrd="1" destOrd="0" presId="urn:microsoft.com/office/officeart/2018/2/layout/IconVerticalSolidList"/>
    <dgm:cxn modelId="{43DB115A-C9DD-44B7-9A7A-58CF9CD7F3B2}" type="presParOf" srcId="{4926F66F-0598-4082-811D-F500E77718C6}" destId="{356E2D58-2ADB-464E-BDE8-35DE4B2AF43D}" srcOrd="2" destOrd="0" presId="urn:microsoft.com/office/officeart/2018/2/layout/IconVerticalSolidList"/>
    <dgm:cxn modelId="{33CCFEED-07CF-4F91-AE21-5DBCF2109A7F}" type="presParOf" srcId="{4926F66F-0598-4082-811D-F500E77718C6}" destId="{42F2E0F5-F195-4ADC-B9E6-2CD6A37F5DD5}" srcOrd="3" destOrd="0" presId="urn:microsoft.com/office/officeart/2018/2/layout/IconVerticalSolidList"/>
    <dgm:cxn modelId="{623D2E9C-DC63-4C1D-9D98-8B159175D28A}" type="presParOf" srcId="{4926F66F-0598-4082-811D-F500E77718C6}" destId="{D65813E9-18B0-4E2D-A4EA-3419D9942DB6}" srcOrd="4" destOrd="0" presId="urn:microsoft.com/office/officeart/2018/2/layout/IconVerticalSolidList"/>
    <dgm:cxn modelId="{2CB6FF98-1B31-4F96-B642-93CBD29ACE31}" type="presParOf" srcId="{D9E90D28-7752-4ECA-AAB9-309BA5514717}" destId="{5DA2E7EB-8209-4C4C-B523-95B591E11149}" srcOrd="1" destOrd="0" presId="urn:microsoft.com/office/officeart/2018/2/layout/IconVerticalSolidList"/>
    <dgm:cxn modelId="{70500E1E-37F8-4DF1-B0AE-0B10E4E3B24D}" type="presParOf" srcId="{D9E90D28-7752-4ECA-AAB9-309BA5514717}" destId="{3D706D74-2223-40D1-96AD-25F929AFF321}" srcOrd="2" destOrd="0" presId="urn:microsoft.com/office/officeart/2018/2/layout/IconVerticalSolidList"/>
    <dgm:cxn modelId="{D1E80066-C0FB-499B-9AB2-289DFD846716}" type="presParOf" srcId="{3D706D74-2223-40D1-96AD-25F929AFF321}" destId="{A050715D-C748-4E96-9568-560405E382BC}" srcOrd="0" destOrd="0" presId="urn:microsoft.com/office/officeart/2018/2/layout/IconVerticalSolidList"/>
    <dgm:cxn modelId="{D0202076-4894-4FC3-B5C3-E8D193AD1342}" type="presParOf" srcId="{3D706D74-2223-40D1-96AD-25F929AFF321}" destId="{97A3F7A7-EFEF-4A06-96E1-6E82227A2E11}" srcOrd="1" destOrd="0" presId="urn:microsoft.com/office/officeart/2018/2/layout/IconVerticalSolidList"/>
    <dgm:cxn modelId="{ACDFEA60-7C8B-4204-BABD-2E8B7ACD8CF3}" type="presParOf" srcId="{3D706D74-2223-40D1-96AD-25F929AFF321}" destId="{453865F6-4053-465D-B237-55F07462B115}" srcOrd="2" destOrd="0" presId="urn:microsoft.com/office/officeart/2018/2/layout/IconVerticalSolidList"/>
    <dgm:cxn modelId="{187F6C8A-BDAC-4B98-8974-52F406965E2E}" type="presParOf" srcId="{3D706D74-2223-40D1-96AD-25F929AFF321}" destId="{06D90A44-98CD-4873-BF0B-9FF1D13C329A}" srcOrd="3" destOrd="0" presId="urn:microsoft.com/office/officeart/2018/2/layout/IconVerticalSolidList"/>
    <dgm:cxn modelId="{193AAFCA-E544-4D1D-99FA-0F0D84067EB9}" type="presParOf" srcId="{3D706D74-2223-40D1-96AD-25F929AFF321}" destId="{779D9C7F-BB49-4922-9D0F-DE28EB2981FA}" srcOrd="4" destOrd="0" presId="urn:microsoft.com/office/officeart/2018/2/layout/IconVerticalSolidList"/>
    <dgm:cxn modelId="{A3698975-9216-4DB9-A481-914D4C516C64}" type="presParOf" srcId="{D9E90D28-7752-4ECA-AAB9-309BA5514717}" destId="{48CACCA4-DD76-4064-BB12-F10034C08643}" srcOrd="3" destOrd="0" presId="urn:microsoft.com/office/officeart/2018/2/layout/IconVerticalSolidList"/>
    <dgm:cxn modelId="{C0CC1178-6572-4911-BF6B-AFC3760BB19B}" type="presParOf" srcId="{D9E90D28-7752-4ECA-AAB9-309BA5514717}" destId="{0B3371DF-9F8A-4EF0-B9DA-78A0FFF735DD}" srcOrd="4" destOrd="0" presId="urn:microsoft.com/office/officeart/2018/2/layout/IconVerticalSolidList"/>
    <dgm:cxn modelId="{C392EE7A-25D0-463B-B142-3C0819E4507A}" type="presParOf" srcId="{0B3371DF-9F8A-4EF0-B9DA-78A0FFF735DD}" destId="{EB7D3085-1CEA-473F-BC4E-D2A37A4502FB}" srcOrd="0" destOrd="0" presId="urn:microsoft.com/office/officeart/2018/2/layout/IconVerticalSolidList"/>
    <dgm:cxn modelId="{3EE300E1-F376-4C43-AB3A-A9FD817907C1}" type="presParOf" srcId="{0B3371DF-9F8A-4EF0-B9DA-78A0FFF735DD}" destId="{311DB6B1-9E19-4E76-A54F-75470A66CF1F}" srcOrd="1" destOrd="0" presId="urn:microsoft.com/office/officeart/2018/2/layout/IconVerticalSolidList"/>
    <dgm:cxn modelId="{73ED8904-4F69-493E-AC6E-906A918C6099}" type="presParOf" srcId="{0B3371DF-9F8A-4EF0-B9DA-78A0FFF735DD}" destId="{1F26C580-E208-4FCE-94F0-765EE480F449}" srcOrd="2" destOrd="0" presId="urn:microsoft.com/office/officeart/2018/2/layout/IconVerticalSolidList"/>
    <dgm:cxn modelId="{4BA0FED4-C468-45C3-B79C-23A5697599DC}" type="presParOf" srcId="{0B3371DF-9F8A-4EF0-B9DA-78A0FFF735DD}" destId="{852DF9C5-4E14-464E-B4EB-D03B2F293A0C}" srcOrd="3" destOrd="0" presId="urn:microsoft.com/office/officeart/2018/2/layout/IconVerticalSolidList"/>
    <dgm:cxn modelId="{DBA117A3-5B49-45E7-99ED-113814E71367}" type="presParOf" srcId="{0B3371DF-9F8A-4EF0-B9DA-78A0FFF735DD}" destId="{DC2BCF69-5066-4975-9A0A-471A2955DB21}" srcOrd="4" destOrd="0" presId="urn:microsoft.com/office/officeart/2018/2/layout/IconVerticalSolidList"/>
    <dgm:cxn modelId="{17E3B430-EE45-4A6B-A12A-E13732533820}" type="presParOf" srcId="{D9E90D28-7752-4ECA-AAB9-309BA5514717}" destId="{459C4E32-2259-411B-8573-0EFF5F430CCA}" srcOrd="5" destOrd="0" presId="urn:microsoft.com/office/officeart/2018/2/layout/IconVerticalSolidList"/>
    <dgm:cxn modelId="{323F97FE-96D2-45F2-A9E4-21E24AAC2642}" type="presParOf" srcId="{D9E90D28-7752-4ECA-AAB9-309BA5514717}" destId="{1143784C-AFB6-4442-AC3F-135F75495F36}" srcOrd="6" destOrd="0" presId="urn:microsoft.com/office/officeart/2018/2/layout/IconVerticalSolidList"/>
    <dgm:cxn modelId="{B99C908F-656D-4BED-B728-BE038FEEF983}" type="presParOf" srcId="{1143784C-AFB6-4442-AC3F-135F75495F36}" destId="{3D578D20-5B69-4FE5-A430-5C3967AE4664}" srcOrd="0" destOrd="0" presId="urn:microsoft.com/office/officeart/2018/2/layout/IconVerticalSolidList"/>
    <dgm:cxn modelId="{BC7C7D0E-A25C-4C0D-949D-667D3221228B}" type="presParOf" srcId="{1143784C-AFB6-4442-AC3F-135F75495F36}" destId="{B2B9AA71-D502-4C57-9BD0-7058E26AC3BC}" srcOrd="1" destOrd="0" presId="urn:microsoft.com/office/officeart/2018/2/layout/IconVerticalSolidList"/>
    <dgm:cxn modelId="{204D36F9-ACF9-4739-B221-344795BD9C24}" type="presParOf" srcId="{1143784C-AFB6-4442-AC3F-135F75495F36}" destId="{94F509C2-D23D-494E-8C1B-A603C2A98B24}" srcOrd="2" destOrd="0" presId="urn:microsoft.com/office/officeart/2018/2/layout/IconVerticalSolidList"/>
    <dgm:cxn modelId="{7E221796-6F0C-4197-A53A-7F190343A420}" type="presParOf" srcId="{1143784C-AFB6-4442-AC3F-135F75495F36}" destId="{BEE351DA-7725-4246-B1E9-4B9383E918F3}" srcOrd="3" destOrd="0" presId="urn:microsoft.com/office/officeart/2018/2/layout/IconVerticalSolidList"/>
    <dgm:cxn modelId="{1FD3416F-3B26-4841-9E55-896FEEA3174D}" type="presParOf" srcId="{1143784C-AFB6-4442-AC3F-135F75495F36}" destId="{DCF7A4C7-404B-4A75-A54A-4AA0EA5E8AC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E22EF5-15A2-4686-9BD2-5F13B7821BA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02014C9-D4BC-4A4B-B7BD-26412933C1C8}">
      <dgm:prSet/>
      <dgm:spPr/>
      <dgm:t>
        <a:bodyPr/>
        <a:lstStyle/>
        <a:p>
          <a:pPr>
            <a:lnSpc>
              <a:spcPct val="100000"/>
            </a:lnSpc>
          </a:pPr>
          <a:r>
            <a:rPr lang="en-GB" dirty="0"/>
            <a:t>Design targeted strategies to keep customers engaged</a:t>
          </a:r>
          <a:endParaRPr lang="en-US" dirty="0"/>
        </a:p>
      </dgm:t>
    </dgm:pt>
    <dgm:pt modelId="{9B091B78-04D9-4E52-A323-3972B1174BB0}" type="parTrans" cxnId="{40F5ECC6-03C8-46D3-9669-0286F5D288B2}">
      <dgm:prSet/>
      <dgm:spPr/>
      <dgm:t>
        <a:bodyPr/>
        <a:lstStyle/>
        <a:p>
          <a:endParaRPr lang="en-US"/>
        </a:p>
      </dgm:t>
    </dgm:pt>
    <dgm:pt modelId="{845AE8FD-475E-4F23-BCD4-803038744911}" type="sibTrans" cxnId="{40F5ECC6-03C8-46D3-9669-0286F5D288B2}">
      <dgm:prSet/>
      <dgm:spPr/>
      <dgm:t>
        <a:bodyPr/>
        <a:lstStyle/>
        <a:p>
          <a:endParaRPr lang="en-US"/>
        </a:p>
      </dgm:t>
    </dgm:pt>
    <dgm:pt modelId="{BDAAC2D4-371C-4DE5-94BA-75D07BF23F37}">
      <dgm:prSet/>
      <dgm:spPr/>
      <dgm:t>
        <a:bodyPr/>
        <a:lstStyle/>
        <a:p>
          <a:pPr>
            <a:lnSpc>
              <a:spcPct val="100000"/>
            </a:lnSpc>
          </a:pPr>
          <a:r>
            <a:rPr lang="en-GB"/>
            <a:t>Train teams to address customer needs proactively</a:t>
          </a:r>
          <a:endParaRPr lang="en-US"/>
        </a:p>
      </dgm:t>
    </dgm:pt>
    <dgm:pt modelId="{1622A197-D22E-42FF-AB58-FBDA4BDB537A}" type="parTrans" cxnId="{B17571DB-5407-4960-96CB-ED3C0C89E5F2}">
      <dgm:prSet/>
      <dgm:spPr/>
      <dgm:t>
        <a:bodyPr/>
        <a:lstStyle/>
        <a:p>
          <a:endParaRPr lang="en-US"/>
        </a:p>
      </dgm:t>
    </dgm:pt>
    <dgm:pt modelId="{5D9454AB-5627-4C0C-A7CE-3E7793515E90}" type="sibTrans" cxnId="{B17571DB-5407-4960-96CB-ED3C0C89E5F2}">
      <dgm:prSet/>
      <dgm:spPr/>
      <dgm:t>
        <a:bodyPr/>
        <a:lstStyle/>
        <a:p>
          <a:endParaRPr lang="en-US"/>
        </a:p>
      </dgm:t>
    </dgm:pt>
    <dgm:pt modelId="{394BD6CC-51A0-46AF-8865-C95A0823976F}">
      <dgm:prSet/>
      <dgm:spPr/>
      <dgm:t>
        <a:bodyPr/>
        <a:lstStyle/>
        <a:p>
          <a:pPr>
            <a:lnSpc>
              <a:spcPct val="100000"/>
            </a:lnSpc>
          </a:pPr>
          <a:r>
            <a:rPr lang="en-GB"/>
            <a:t>Create rewards and incentives to increase customer loyalty</a:t>
          </a:r>
          <a:endParaRPr lang="en-US"/>
        </a:p>
      </dgm:t>
    </dgm:pt>
    <dgm:pt modelId="{EE22C95C-FC40-42F9-8F4C-7E2C99811224}" type="parTrans" cxnId="{9D4692AC-A04D-455A-9B61-0B05A32E57EB}">
      <dgm:prSet/>
      <dgm:spPr/>
      <dgm:t>
        <a:bodyPr/>
        <a:lstStyle/>
        <a:p>
          <a:endParaRPr lang="en-US"/>
        </a:p>
      </dgm:t>
    </dgm:pt>
    <dgm:pt modelId="{8A4E9AA7-B15B-4FF5-9CA4-ECA1ADE4F132}" type="sibTrans" cxnId="{9D4692AC-A04D-455A-9B61-0B05A32E57EB}">
      <dgm:prSet/>
      <dgm:spPr/>
      <dgm:t>
        <a:bodyPr/>
        <a:lstStyle/>
        <a:p>
          <a:endParaRPr lang="en-US"/>
        </a:p>
      </dgm:t>
    </dgm:pt>
    <dgm:pt modelId="{205A7971-553E-4E0C-9673-45BBB9186F5F}" type="pres">
      <dgm:prSet presAssocID="{42E22EF5-15A2-4686-9BD2-5F13B7821BAC}" presName="root" presStyleCnt="0">
        <dgm:presLayoutVars>
          <dgm:dir/>
          <dgm:resizeHandles val="exact"/>
        </dgm:presLayoutVars>
      </dgm:prSet>
      <dgm:spPr/>
    </dgm:pt>
    <dgm:pt modelId="{481C24F2-A987-4A81-88F9-85B93B2D77C5}" type="pres">
      <dgm:prSet presAssocID="{D02014C9-D4BC-4A4B-B7BD-26412933C1C8}" presName="compNode" presStyleCnt="0"/>
      <dgm:spPr/>
    </dgm:pt>
    <dgm:pt modelId="{A78A35FE-99BA-4ACB-BF4A-86B611A0D341}" type="pres">
      <dgm:prSet presAssocID="{D02014C9-D4BC-4A4B-B7BD-26412933C1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59A84C57-8F51-4F6D-9505-F89BC08FDC56}" type="pres">
      <dgm:prSet presAssocID="{D02014C9-D4BC-4A4B-B7BD-26412933C1C8}" presName="spaceRect" presStyleCnt="0"/>
      <dgm:spPr/>
    </dgm:pt>
    <dgm:pt modelId="{3677D560-A546-44C1-ADA0-E35E5FD445FC}" type="pres">
      <dgm:prSet presAssocID="{D02014C9-D4BC-4A4B-B7BD-26412933C1C8}" presName="textRect" presStyleLbl="revTx" presStyleIdx="0" presStyleCnt="3">
        <dgm:presLayoutVars>
          <dgm:chMax val="1"/>
          <dgm:chPref val="1"/>
        </dgm:presLayoutVars>
      </dgm:prSet>
      <dgm:spPr/>
    </dgm:pt>
    <dgm:pt modelId="{2E7CAF4B-9C6B-4498-AA0C-13BE7AB99594}" type="pres">
      <dgm:prSet presAssocID="{845AE8FD-475E-4F23-BCD4-803038744911}" presName="sibTrans" presStyleCnt="0"/>
      <dgm:spPr/>
    </dgm:pt>
    <dgm:pt modelId="{448F3315-7C99-4808-A47C-27289E310FE7}" type="pres">
      <dgm:prSet presAssocID="{BDAAC2D4-371C-4DE5-94BA-75D07BF23F37}" presName="compNode" presStyleCnt="0"/>
      <dgm:spPr/>
    </dgm:pt>
    <dgm:pt modelId="{28FDDF00-E5D3-495D-BA86-A8A78596B6A4}" type="pres">
      <dgm:prSet presAssocID="{BDAAC2D4-371C-4DE5-94BA-75D07BF23F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B7C86693-AD4C-495F-A897-49618108A3C2}" type="pres">
      <dgm:prSet presAssocID="{BDAAC2D4-371C-4DE5-94BA-75D07BF23F37}" presName="spaceRect" presStyleCnt="0"/>
      <dgm:spPr/>
    </dgm:pt>
    <dgm:pt modelId="{2232528D-3752-43F0-97F1-C66592BA645B}" type="pres">
      <dgm:prSet presAssocID="{BDAAC2D4-371C-4DE5-94BA-75D07BF23F37}" presName="textRect" presStyleLbl="revTx" presStyleIdx="1" presStyleCnt="3">
        <dgm:presLayoutVars>
          <dgm:chMax val="1"/>
          <dgm:chPref val="1"/>
        </dgm:presLayoutVars>
      </dgm:prSet>
      <dgm:spPr/>
    </dgm:pt>
    <dgm:pt modelId="{9F21D73E-9B30-4E9E-8E90-7A1A97A51897}" type="pres">
      <dgm:prSet presAssocID="{5D9454AB-5627-4C0C-A7CE-3E7793515E90}" presName="sibTrans" presStyleCnt="0"/>
      <dgm:spPr/>
    </dgm:pt>
    <dgm:pt modelId="{B8955D96-BB5C-472D-B831-19E6D06E595B}" type="pres">
      <dgm:prSet presAssocID="{394BD6CC-51A0-46AF-8865-C95A0823976F}" presName="compNode" presStyleCnt="0"/>
      <dgm:spPr/>
    </dgm:pt>
    <dgm:pt modelId="{B9B77614-C081-45F2-AE22-4EA40E4CB2DA}" type="pres">
      <dgm:prSet presAssocID="{394BD6CC-51A0-46AF-8865-C95A082397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DA3CA470-5D2C-42BE-B3E5-00FBF290C37E}" type="pres">
      <dgm:prSet presAssocID="{394BD6CC-51A0-46AF-8865-C95A0823976F}" presName="spaceRect" presStyleCnt="0"/>
      <dgm:spPr/>
    </dgm:pt>
    <dgm:pt modelId="{FD6E6753-381C-4FEA-B6CF-93F98BB705A1}" type="pres">
      <dgm:prSet presAssocID="{394BD6CC-51A0-46AF-8865-C95A0823976F}" presName="textRect" presStyleLbl="revTx" presStyleIdx="2" presStyleCnt="3">
        <dgm:presLayoutVars>
          <dgm:chMax val="1"/>
          <dgm:chPref val="1"/>
        </dgm:presLayoutVars>
      </dgm:prSet>
      <dgm:spPr/>
    </dgm:pt>
  </dgm:ptLst>
  <dgm:cxnLst>
    <dgm:cxn modelId="{8C722E11-7F65-443B-94B1-6319FCAA7A0D}" type="presOf" srcId="{D02014C9-D4BC-4A4B-B7BD-26412933C1C8}" destId="{3677D560-A546-44C1-ADA0-E35E5FD445FC}" srcOrd="0" destOrd="0" presId="urn:microsoft.com/office/officeart/2018/2/layout/IconLabelList"/>
    <dgm:cxn modelId="{70837C4E-E0B0-4020-9B5E-D6C967A05AAA}" type="presOf" srcId="{42E22EF5-15A2-4686-9BD2-5F13B7821BAC}" destId="{205A7971-553E-4E0C-9673-45BBB9186F5F}" srcOrd="0" destOrd="0" presId="urn:microsoft.com/office/officeart/2018/2/layout/IconLabelList"/>
    <dgm:cxn modelId="{A1FCB8A1-5EE7-4320-A767-AEDC71A1FB98}" type="presOf" srcId="{394BD6CC-51A0-46AF-8865-C95A0823976F}" destId="{FD6E6753-381C-4FEA-B6CF-93F98BB705A1}" srcOrd="0" destOrd="0" presId="urn:microsoft.com/office/officeart/2018/2/layout/IconLabelList"/>
    <dgm:cxn modelId="{9D4692AC-A04D-455A-9B61-0B05A32E57EB}" srcId="{42E22EF5-15A2-4686-9BD2-5F13B7821BAC}" destId="{394BD6CC-51A0-46AF-8865-C95A0823976F}" srcOrd="2" destOrd="0" parTransId="{EE22C95C-FC40-42F9-8F4C-7E2C99811224}" sibTransId="{8A4E9AA7-B15B-4FF5-9CA4-ECA1ADE4F132}"/>
    <dgm:cxn modelId="{40F5ECC6-03C8-46D3-9669-0286F5D288B2}" srcId="{42E22EF5-15A2-4686-9BD2-5F13B7821BAC}" destId="{D02014C9-D4BC-4A4B-B7BD-26412933C1C8}" srcOrd="0" destOrd="0" parTransId="{9B091B78-04D9-4E52-A323-3972B1174BB0}" sibTransId="{845AE8FD-475E-4F23-BCD4-803038744911}"/>
    <dgm:cxn modelId="{B17571DB-5407-4960-96CB-ED3C0C89E5F2}" srcId="{42E22EF5-15A2-4686-9BD2-5F13B7821BAC}" destId="{BDAAC2D4-371C-4DE5-94BA-75D07BF23F37}" srcOrd="1" destOrd="0" parTransId="{1622A197-D22E-42FF-AB58-FBDA4BDB537A}" sibTransId="{5D9454AB-5627-4C0C-A7CE-3E7793515E90}"/>
    <dgm:cxn modelId="{BFF3A6E5-EC5A-472D-8C2C-1DD9F7924A2C}" type="presOf" srcId="{BDAAC2D4-371C-4DE5-94BA-75D07BF23F37}" destId="{2232528D-3752-43F0-97F1-C66592BA645B}" srcOrd="0" destOrd="0" presId="urn:microsoft.com/office/officeart/2018/2/layout/IconLabelList"/>
    <dgm:cxn modelId="{3D76D7D2-D8A1-4AEB-9921-75889F38F4C8}" type="presParOf" srcId="{205A7971-553E-4E0C-9673-45BBB9186F5F}" destId="{481C24F2-A987-4A81-88F9-85B93B2D77C5}" srcOrd="0" destOrd="0" presId="urn:microsoft.com/office/officeart/2018/2/layout/IconLabelList"/>
    <dgm:cxn modelId="{E7F988C1-55BF-4316-8237-FEEFF571C20F}" type="presParOf" srcId="{481C24F2-A987-4A81-88F9-85B93B2D77C5}" destId="{A78A35FE-99BA-4ACB-BF4A-86B611A0D341}" srcOrd="0" destOrd="0" presId="urn:microsoft.com/office/officeart/2018/2/layout/IconLabelList"/>
    <dgm:cxn modelId="{CABDC778-EFC9-486F-B286-D06E48074A01}" type="presParOf" srcId="{481C24F2-A987-4A81-88F9-85B93B2D77C5}" destId="{59A84C57-8F51-4F6D-9505-F89BC08FDC56}" srcOrd="1" destOrd="0" presId="urn:microsoft.com/office/officeart/2018/2/layout/IconLabelList"/>
    <dgm:cxn modelId="{B144770E-6CE2-46D6-9FEB-0DE047581FE6}" type="presParOf" srcId="{481C24F2-A987-4A81-88F9-85B93B2D77C5}" destId="{3677D560-A546-44C1-ADA0-E35E5FD445FC}" srcOrd="2" destOrd="0" presId="urn:microsoft.com/office/officeart/2018/2/layout/IconLabelList"/>
    <dgm:cxn modelId="{832BF969-D5CF-4F53-B333-95BA6E7F5603}" type="presParOf" srcId="{205A7971-553E-4E0C-9673-45BBB9186F5F}" destId="{2E7CAF4B-9C6B-4498-AA0C-13BE7AB99594}" srcOrd="1" destOrd="0" presId="urn:microsoft.com/office/officeart/2018/2/layout/IconLabelList"/>
    <dgm:cxn modelId="{108CD332-2CA5-43CD-8B06-C5C33938EC31}" type="presParOf" srcId="{205A7971-553E-4E0C-9673-45BBB9186F5F}" destId="{448F3315-7C99-4808-A47C-27289E310FE7}" srcOrd="2" destOrd="0" presId="urn:microsoft.com/office/officeart/2018/2/layout/IconLabelList"/>
    <dgm:cxn modelId="{EF331FEC-5E2F-4725-A7AE-AE99261A4893}" type="presParOf" srcId="{448F3315-7C99-4808-A47C-27289E310FE7}" destId="{28FDDF00-E5D3-495D-BA86-A8A78596B6A4}" srcOrd="0" destOrd="0" presId="urn:microsoft.com/office/officeart/2018/2/layout/IconLabelList"/>
    <dgm:cxn modelId="{3536D0FA-F2D4-4447-B9B1-DE2C0CB8FC61}" type="presParOf" srcId="{448F3315-7C99-4808-A47C-27289E310FE7}" destId="{B7C86693-AD4C-495F-A897-49618108A3C2}" srcOrd="1" destOrd="0" presId="urn:microsoft.com/office/officeart/2018/2/layout/IconLabelList"/>
    <dgm:cxn modelId="{2168FCDC-473F-469B-AA13-8567DDC01F91}" type="presParOf" srcId="{448F3315-7C99-4808-A47C-27289E310FE7}" destId="{2232528D-3752-43F0-97F1-C66592BA645B}" srcOrd="2" destOrd="0" presId="urn:microsoft.com/office/officeart/2018/2/layout/IconLabelList"/>
    <dgm:cxn modelId="{35D7F6E7-8C87-45A2-BB7D-C17CE32F2690}" type="presParOf" srcId="{205A7971-553E-4E0C-9673-45BBB9186F5F}" destId="{9F21D73E-9B30-4E9E-8E90-7A1A97A51897}" srcOrd="3" destOrd="0" presId="urn:microsoft.com/office/officeart/2018/2/layout/IconLabelList"/>
    <dgm:cxn modelId="{0BF93685-4690-42D7-8026-37DD552BDC28}" type="presParOf" srcId="{205A7971-553E-4E0C-9673-45BBB9186F5F}" destId="{B8955D96-BB5C-472D-B831-19E6D06E595B}" srcOrd="4" destOrd="0" presId="urn:microsoft.com/office/officeart/2018/2/layout/IconLabelList"/>
    <dgm:cxn modelId="{2F7F2CAB-AA79-428A-91FE-B705D2180526}" type="presParOf" srcId="{B8955D96-BB5C-472D-B831-19E6D06E595B}" destId="{B9B77614-C081-45F2-AE22-4EA40E4CB2DA}" srcOrd="0" destOrd="0" presId="urn:microsoft.com/office/officeart/2018/2/layout/IconLabelList"/>
    <dgm:cxn modelId="{2616B718-525D-4129-9E14-7E07DCBA62D6}" type="presParOf" srcId="{B8955D96-BB5C-472D-B831-19E6D06E595B}" destId="{DA3CA470-5D2C-42BE-B3E5-00FBF290C37E}" srcOrd="1" destOrd="0" presId="urn:microsoft.com/office/officeart/2018/2/layout/IconLabelList"/>
    <dgm:cxn modelId="{B57C8B31-466D-4DF9-96F6-DAE4E7CF5540}" type="presParOf" srcId="{B8955D96-BB5C-472D-B831-19E6D06E595B}" destId="{FD6E6753-381C-4FEA-B6CF-93F98BB705A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79876-9471-49AE-B5FA-32E105761842}">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5C8118-F9CA-46CE-B4AD-DFAA2416B7D9}">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CC745-C67E-4A99-B4BD-A72ACD16D70E}">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DE" sz="2500" b="0" i="0" kern="1200" baseline="0" dirty="0"/>
            <a:t>Customer churn refers to the loss of clients or customers who decide to stop using a company’s products or services</a:t>
          </a:r>
          <a:endParaRPr lang="en-US" sz="2500" kern="1200" dirty="0"/>
        </a:p>
      </dsp:txBody>
      <dsp:txXfrm>
        <a:off x="1507738" y="707092"/>
        <a:ext cx="9007861" cy="1305401"/>
      </dsp:txXfrm>
    </dsp:sp>
    <dsp:sp modelId="{E11CD363-EAB7-4A65-A47F-3B93CBB9A48B}">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AD12F-8EF0-46D3-8CB1-0998357ED72D}">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4FC85E-7DCE-487D-A864-60F721C3DFF2}">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DE" sz="2500" b="0" i="0" kern="1200" baseline="0" dirty="0"/>
            <a:t>In banking, this means customers closing accounts or moving their assets to another financial institution</a:t>
          </a:r>
          <a:endParaRPr lang="en-US" sz="2500" kern="1200" dirty="0"/>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71A87-97F7-4D3D-B9D9-4DD3D4732D55}">
      <dsp:nvSpPr>
        <dsp:cNvPr id="0" name=""/>
        <dsp:cNvSpPr/>
      </dsp:nvSpPr>
      <dsp:spPr>
        <a:xfrm>
          <a:off x="0" y="3967"/>
          <a:ext cx="9356107" cy="923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B2863B-9897-4591-8917-93EEEE3FF607}">
      <dsp:nvSpPr>
        <dsp:cNvPr id="0" name=""/>
        <dsp:cNvSpPr/>
      </dsp:nvSpPr>
      <dsp:spPr>
        <a:xfrm>
          <a:off x="279335" y="211738"/>
          <a:ext cx="507883" cy="507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F2E0F5-F195-4ADC-B9E6-2CD6A37F5DD5}">
      <dsp:nvSpPr>
        <dsp:cNvPr id="0" name=""/>
        <dsp:cNvSpPr/>
      </dsp:nvSpPr>
      <dsp:spPr>
        <a:xfrm>
          <a:off x="1066554" y="3967"/>
          <a:ext cx="4210248" cy="923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29" tIns="97729" rIns="97729" bIns="97729" numCol="1" spcCol="1270" anchor="ctr" anchorCtr="0">
          <a:noAutofit/>
        </a:bodyPr>
        <a:lstStyle/>
        <a:p>
          <a:pPr marL="0" lvl="0" indent="0" algn="l" defTabSz="977900">
            <a:lnSpc>
              <a:spcPct val="100000"/>
            </a:lnSpc>
            <a:spcBef>
              <a:spcPct val="0"/>
            </a:spcBef>
            <a:spcAft>
              <a:spcPct val="35000"/>
            </a:spcAft>
            <a:buNone/>
          </a:pPr>
          <a:r>
            <a:rPr lang="en-GB" sz="2200" b="1" u="sng" kern="1200"/>
            <a:t>Logistic Regression</a:t>
          </a:r>
          <a:endParaRPr lang="en-US" sz="2200" kern="1200"/>
        </a:p>
      </dsp:txBody>
      <dsp:txXfrm>
        <a:off x="1066554" y="3967"/>
        <a:ext cx="4210248" cy="923424"/>
      </dsp:txXfrm>
    </dsp:sp>
    <dsp:sp modelId="{D65813E9-18B0-4E2D-A4EA-3419D9942DB6}">
      <dsp:nvSpPr>
        <dsp:cNvPr id="0" name=""/>
        <dsp:cNvSpPr/>
      </dsp:nvSpPr>
      <dsp:spPr>
        <a:xfrm>
          <a:off x="5276803" y="3967"/>
          <a:ext cx="4078261" cy="923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29" tIns="97729" rIns="97729" bIns="97729" numCol="1" spcCol="1270" anchor="ctr" anchorCtr="0">
          <a:noAutofit/>
        </a:bodyPr>
        <a:lstStyle/>
        <a:p>
          <a:pPr marL="0" lvl="0" indent="0" algn="l" defTabSz="488950">
            <a:lnSpc>
              <a:spcPct val="100000"/>
            </a:lnSpc>
            <a:spcBef>
              <a:spcPct val="0"/>
            </a:spcBef>
            <a:spcAft>
              <a:spcPct val="35000"/>
            </a:spcAft>
            <a:buNone/>
          </a:pPr>
          <a:r>
            <a:rPr lang="en-GB" sz="1100" kern="1200"/>
            <a:t>Used as a baseline model for binary classification</a:t>
          </a:r>
          <a:endParaRPr lang="en-US" sz="1100" kern="1200"/>
        </a:p>
        <a:p>
          <a:pPr marL="0" lvl="0" indent="0" algn="l" defTabSz="488950">
            <a:lnSpc>
              <a:spcPct val="100000"/>
            </a:lnSpc>
            <a:spcBef>
              <a:spcPct val="0"/>
            </a:spcBef>
            <a:spcAft>
              <a:spcPct val="35000"/>
            </a:spcAft>
            <a:buNone/>
          </a:pPr>
          <a:r>
            <a:rPr lang="en-GB" sz="1100" kern="1200"/>
            <a:t>Evaluated using cross-validation and classification metrics</a:t>
          </a:r>
          <a:endParaRPr lang="en-US" sz="1100" kern="1200"/>
        </a:p>
      </dsp:txBody>
      <dsp:txXfrm>
        <a:off x="5276803" y="3967"/>
        <a:ext cx="4078261" cy="923424"/>
      </dsp:txXfrm>
    </dsp:sp>
    <dsp:sp modelId="{A050715D-C748-4E96-9568-560405E382BC}">
      <dsp:nvSpPr>
        <dsp:cNvPr id="0" name=""/>
        <dsp:cNvSpPr/>
      </dsp:nvSpPr>
      <dsp:spPr>
        <a:xfrm>
          <a:off x="0" y="1158247"/>
          <a:ext cx="9356107" cy="923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3F7A7-EFEF-4A06-96E1-6E82227A2E11}">
      <dsp:nvSpPr>
        <dsp:cNvPr id="0" name=""/>
        <dsp:cNvSpPr/>
      </dsp:nvSpPr>
      <dsp:spPr>
        <a:xfrm>
          <a:off x="279335" y="1366018"/>
          <a:ext cx="507883" cy="507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D90A44-98CD-4873-BF0B-9FF1D13C329A}">
      <dsp:nvSpPr>
        <dsp:cNvPr id="0" name=""/>
        <dsp:cNvSpPr/>
      </dsp:nvSpPr>
      <dsp:spPr>
        <a:xfrm>
          <a:off x="1066554" y="1158247"/>
          <a:ext cx="4210248" cy="923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29" tIns="97729" rIns="97729" bIns="97729" numCol="1" spcCol="1270" anchor="ctr" anchorCtr="0">
          <a:noAutofit/>
        </a:bodyPr>
        <a:lstStyle/>
        <a:p>
          <a:pPr marL="0" lvl="0" indent="0" algn="l" defTabSz="977900">
            <a:lnSpc>
              <a:spcPct val="100000"/>
            </a:lnSpc>
            <a:spcBef>
              <a:spcPct val="0"/>
            </a:spcBef>
            <a:spcAft>
              <a:spcPct val="35000"/>
            </a:spcAft>
            <a:buNone/>
          </a:pPr>
          <a:r>
            <a:rPr lang="en-GB" sz="2200" b="1" u="sng" kern="1200"/>
            <a:t>Decision Tree Classifier</a:t>
          </a:r>
          <a:endParaRPr lang="en-US" sz="2200" kern="1200"/>
        </a:p>
      </dsp:txBody>
      <dsp:txXfrm>
        <a:off x="1066554" y="1158247"/>
        <a:ext cx="4210248" cy="923424"/>
      </dsp:txXfrm>
    </dsp:sp>
    <dsp:sp modelId="{779D9C7F-BB49-4922-9D0F-DE28EB2981FA}">
      <dsp:nvSpPr>
        <dsp:cNvPr id="0" name=""/>
        <dsp:cNvSpPr/>
      </dsp:nvSpPr>
      <dsp:spPr>
        <a:xfrm>
          <a:off x="5276803" y="1158247"/>
          <a:ext cx="4078261" cy="923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29" tIns="97729" rIns="97729" bIns="97729" numCol="1" spcCol="1270" anchor="ctr" anchorCtr="0">
          <a:noAutofit/>
        </a:bodyPr>
        <a:lstStyle/>
        <a:p>
          <a:pPr marL="0" lvl="0" indent="0" algn="l" defTabSz="488950">
            <a:lnSpc>
              <a:spcPct val="100000"/>
            </a:lnSpc>
            <a:spcBef>
              <a:spcPct val="0"/>
            </a:spcBef>
            <a:spcAft>
              <a:spcPct val="35000"/>
            </a:spcAft>
            <a:buNone/>
          </a:pPr>
          <a:r>
            <a:rPr lang="en-GB" sz="1100" kern="1200"/>
            <a:t>Provides an intuitive approach by creating decision rules to classify customers</a:t>
          </a:r>
          <a:endParaRPr lang="en-US" sz="1100" kern="1200"/>
        </a:p>
        <a:p>
          <a:pPr marL="0" lvl="0" indent="0" algn="l" defTabSz="488950">
            <a:lnSpc>
              <a:spcPct val="100000"/>
            </a:lnSpc>
            <a:spcBef>
              <a:spcPct val="0"/>
            </a:spcBef>
            <a:spcAft>
              <a:spcPct val="35000"/>
            </a:spcAft>
            <a:buNone/>
          </a:pPr>
          <a:r>
            <a:rPr lang="en-GB" sz="1100" kern="1200"/>
            <a:t>Useful for understanding the relative importance of features in predicting churn</a:t>
          </a:r>
          <a:endParaRPr lang="en-US" sz="1100" kern="1200"/>
        </a:p>
      </dsp:txBody>
      <dsp:txXfrm>
        <a:off x="5276803" y="1158247"/>
        <a:ext cx="4078261" cy="923424"/>
      </dsp:txXfrm>
    </dsp:sp>
    <dsp:sp modelId="{EB7D3085-1CEA-473F-BC4E-D2A37A4502FB}">
      <dsp:nvSpPr>
        <dsp:cNvPr id="0" name=""/>
        <dsp:cNvSpPr/>
      </dsp:nvSpPr>
      <dsp:spPr>
        <a:xfrm>
          <a:off x="0" y="2312528"/>
          <a:ext cx="9356107" cy="923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DB6B1-9E19-4E76-A54F-75470A66CF1F}">
      <dsp:nvSpPr>
        <dsp:cNvPr id="0" name=""/>
        <dsp:cNvSpPr/>
      </dsp:nvSpPr>
      <dsp:spPr>
        <a:xfrm>
          <a:off x="279335" y="2520298"/>
          <a:ext cx="507883" cy="507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2DF9C5-4E14-464E-B4EB-D03B2F293A0C}">
      <dsp:nvSpPr>
        <dsp:cNvPr id="0" name=""/>
        <dsp:cNvSpPr/>
      </dsp:nvSpPr>
      <dsp:spPr>
        <a:xfrm>
          <a:off x="1066554" y="2312528"/>
          <a:ext cx="4210248" cy="923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29" tIns="97729" rIns="97729" bIns="97729" numCol="1" spcCol="1270" anchor="ctr" anchorCtr="0">
          <a:noAutofit/>
        </a:bodyPr>
        <a:lstStyle/>
        <a:p>
          <a:pPr marL="0" lvl="0" indent="0" algn="l" defTabSz="977900">
            <a:lnSpc>
              <a:spcPct val="100000"/>
            </a:lnSpc>
            <a:spcBef>
              <a:spcPct val="0"/>
            </a:spcBef>
            <a:spcAft>
              <a:spcPct val="35000"/>
            </a:spcAft>
            <a:buNone/>
          </a:pPr>
          <a:r>
            <a:rPr lang="en-GB" sz="2200" b="1" u="sng" kern="1200"/>
            <a:t>Random Forest Classifier</a:t>
          </a:r>
          <a:endParaRPr lang="en-US" sz="2200" kern="1200"/>
        </a:p>
      </dsp:txBody>
      <dsp:txXfrm>
        <a:off x="1066554" y="2312528"/>
        <a:ext cx="4210248" cy="923424"/>
      </dsp:txXfrm>
    </dsp:sp>
    <dsp:sp modelId="{DC2BCF69-5066-4975-9A0A-471A2955DB21}">
      <dsp:nvSpPr>
        <dsp:cNvPr id="0" name=""/>
        <dsp:cNvSpPr/>
      </dsp:nvSpPr>
      <dsp:spPr>
        <a:xfrm>
          <a:off x="5276803" y="2312528"/>
          <a:ext cx="4078261" cy="923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29" tIns="97729" rIns="97729" bIns="97729" numCol="1" spcCol="1270" anchor="ctr" anchorCtr="0">
          <a:noAutofit/>
        </a:bodyPr>
        <a:lstStyle/>
        <a:p>
          <a:pPr marL="0" lvl="0" indent="0" algn="l" defTabSz="488950">
            <a:lnSpc>
              <a:spcPct val="100000"/>
            </a:lnSpc>
            <a:spcBef>
              <a:spcPct val="0"/>
            </a:spcBef>
            <a:spcAft>
              <a:spcPct val="35000"/>
            </a:spcAft>
            <a:buNone/>
          </a:pPr>
          <a:r>
            <a:rPr lang="en-GB" sz="1100" kern="1200"/>
            <a:t>Ensemble method that builds multiple decision trees for better accuracy and stability</a:t>
          </a:r>
          <a:endParaRPr lang="en-US" sz="1100" kern="1200"/>
        </a:p>
        <a:p>
          <a:pPr marL="0" lvl="0" indent="0" algn="l" defTabSz="488950">
            <a:lnSpc>
              <a:spcPct val="100000"/>
            </a:lnSpc>
            <a:spcBef>
              <a:spcPct val="0"/>
            </a:spcBef>
            <a:spcAft>
              <a:spcPct val="35000"/>
            </a:spcAft>
            <a:buNone/>
          </a:pPr>
          <a:r>
            <a:rPr lang="en-GB" sz="1100" kern="1200"/>
            <a:t>Helps to capture complex patterns with reduced overfitting compared to a single decision tree</a:t>
          </a:r>
          <a:endParaRPr lang="en-US" sz="1100" kern="1200"/>
        </a:p>
      </dsp:txBody>
      <dsp:txXfrm>
        <a:off x="5276803" y="2312528"/>
        <a:ext cx="4078261" cy="923424"/>
      </dsp:txXfrm>
    </dsp:sp>
    <dsp:sp modelId="{3D578D20-5B69-4FE5-A430-5C3967AE4664}">
      <dsp:nvSpPr>
        <dsp:cNvPr id="0" name=""/>
        <dsp:cNvSpPr/>
      </dsp:nvSpPr>
      <dsp:spPr>
        <a:xfrm>
          <a:off x="0" y="3466808"/>
          <a:ext cx="9356107" cy="923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B9AA71-D502-4C57-9BD0-7058E26AC3BC}">
      <dsp:nvSpPr>
        <dsp:cNvPr id="0" name=""/>
        <dsp:cNvSpPr/>
      </dsp:nvSpPr>
      <dsp:spPr>
        <a:xfrm>
          <a:off x="279335" y="3674578"/>
          <a:ext cx="507883" cy="5078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E351DA-7725-4246-B1E9-4B9383E918F3}">
      <dsp:nvSpPr>
        <dsp:cNvPr id="0" name=""/>
        <dsp:cNvSpPr/>
      </dsp:nvSpPr>
      <dsp:spPr>
        <a:xfrm>
          <a:off x="1066554" y="3466808"/>
          <a:ext cx="4210248" cy="923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29" tIns="97729" rIns="97729" bIns="97729" numCol="1" spcCol="1270" anchor="ctr" anchorCtr="0">
          <a:noAutofit/>
        </a:bodyPr>
        <a:lstStyle/>
        <a:p>
          <a:pPr marL="0" lvl="0" indent="0" algn="l" defTabSz="977900">
            <a:lnSpc>
              <a:spcPct val="100000"/>
            </a:lnSpc>
            <a:spcBef>
              <a:spcPct val="0"/>
            </a:spcBef>
            <a:spcAft>
              <a:spcPct val="35000"/>
            </a:spcAft>
            <a:buNone/>
          </a:pPr>
          <a:r>
            <a:rPr lang="en-GB" sz="2200" b="1" u="sng" kern="1200"/>
            <a:t>XGBoost Classifier</a:t>
          </a:r>
          <a:endParaRPr lang="en-US" sz="2200" kern="1200"/>
        </a:p>
      </dsp:txBody>
      <dsp:txXfrm>
        <a:off x="1066554" y="3466808"/>
        <a:ext cx="4210248" cy="923424"/>
      </dsp:txXfrm>
    </dsp:sp>
    <dsp:sp modelId="{DCF7A4C7-404B-4A75-A54A-4AA0EA5E8ACF}">
      <dsp:nvSpPr>
        <dsp:cNvPr id="0" name=""/>
        <dsp:cNvSpPr/>
      </dsp:nvSpPr>
      <dsp:spPr>
        <a:xfrm>
          <a:off x="5276803" y="3466808"/>
          <a:ext cx="4078261" cy="923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29" tIns="97729" rIns="97729" bIns="97729" numCol="1" spcCol="1270" anchor="ctr" anchorCtr="0">
          <a:noAutofit/>
        </a:bodyPr>
        <a:lstStyle/>
        <a:p>
          <a:pPr marL="0" lvl="0" indent="0" algn="l" defTabSz="488950">
            <a:lnSpc>
              <a:spcPct val="100000"/>
            </a:lnSpc>
            <a:spcBef>
              <a:spcPct val="0"/>
            </a:spcBef>
            <a:spcAft>
              <a:spcPct val="35000"/>
            </a:spcAft>
            <a:buNone/>
          </a:pPr>
          <a:r>
            <a:rPr lang="en-GB" sz="1100" kern="1200"/>
            <a:t>Gradient boosting model known for high performance in structured data</a:t>
          </a:r>
          <a:endParaRPr lang="en-US" sz="1100" kern="1200"/>
        </a:p>
        <a:p>
          <a:pPr marL="0" lvl="0" indent="0" algn="l" defTabSz="488950">
            <a:lnSpc>
              <a:spcPct val="100000"/>
            </a:lnSpc>
            <a:spcBef>
              <a:spcPct val="0"/>
            </a:spcBef>
            <a:spcAft>
              <a:spcPct val="35000"/>
            </a:spcAft>
            <a:buNone/>
          </a:pPr>
          <a:r>
            <a:rPr lang="en-GB" sz="1100" kern="1200"/>
            <a:t>Achieved the highest accuracy in our evaluation</a:t>
          </a:r>
          <a:endParaRPr lang="en-US" sz="1100" kern="1200"/>
        </a:p>
        <a:p>
          <a:pPr marL="0" lvl="0" indent="0" algn="l" defTabSz="488950">
            <a:lnSpc>
              <a:spcPct val="100000"/>
            </a:lnSpc>
            <a:spcBef>
              <a:spcPct val="0"/>
            </a:spcBef>
            <a:spcAft>
              <a:spcPct val="35000"/>
            </a:spcAft>
            <a:buNone/>
          </a:pPr>
          <a:r>
            <a:rPr lang="en-GB" sz="1100" kern="1200"/>
            <a:t>Efficiently handles missing values and provides fine-grained control over training</a:t>
          </a:r>
          <a:endParaRPr lang="en-US" sz="1100" kern="1200"/>
        </a:p>
      </dsp:txBody>
      <dsp:txXfrm>
        <a:off x="5276803" y="3466808"/>
        <a:ext cx="4078261" cy="923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A35FE-99BA-4ACB-BF4A-86B611A0D341}">
      <dsp:nvSpPr>
        <dsp:cNvPr id="0" name=""/>
        <dsp:cNvSpPr/>
      </dsp:nvSpPr>
      <dsp:spPr>
        <a:xfrm>
          <a:off x="768034" y="781836"/>
          <a:ext cx="1083207" cy="10832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77D560-A546-44C1-ADA0-E35E5FD445FC}">
      <dsp:nvSpPr>
        <dsp:cNvPr id="0" name=""/>
        <dsp:cNvSpPr/>
      </dsp:nvSpPr>
      <dsp:spPr>
        <a:xfrm>
          <a:off x="106074" y="2183319"/>
          <a:ext cx="240712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t>Design targeted strategies to keep customers engaged</a:t>
          </a:r>
          <a:endParaRPr lang="en-US" sz="1500" kern="1200" dirty="0"/>
        </a:p>
      </dsp:txBody>
      <dsp:txXfrm>
        <a:off x="106074" y="2183319"/>
        <a:ext cx="2407127" cy="720000"/>
      </dsp:txXfrm>
    </dsp:sp>
    <dsp:sp modelId="{28FDDF00-E5D3-495D-BA86-A8A78596B6A4}">
      <dsp:nvSpPr>
        <dsp:cNvPr id="0" name=""/>
        <dsp:cNvSpPr/>
      </dsp:nvSpPr>
      <dsp:spPr>
        <a:xfrm>
          <a:off x="3596409" y="781836"/>
          <a:ext cx="1083207" cy="10832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32528D-3752-43F0-97F1-C66592BA645B}">
      <dsp:nvSpPr>
        <dsp:cNvPr id="0" name=""/>
        <dsp:cNvSpPr/>
      </dsp:nvSpPr>
      <dsp:spPr>
        <a:xfrm>
          <a:off x="2934449" y="2183319"/>
          <a:ext cx="240712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Train teams to address customer needs proactively</a:t>
          </a:r>
          <a:endParaRPr lang="en-US" sz="1500" kern="1200"/>
        </a:p>
      </dsp:txBody>
      <dsp:txXfrm>
        <a:off x="2934449" y="2183319"/>
        <a:ext cx="2407127" cy="720000"/>
      </dsp:txXfrm>
    </dsp:sp>
    <dsp:sp modelId="{B9B77614-C081-45F2-AE22-4EA40E4CB2DA}">
      <dsp:nvSpPr>
        <dsp:cNvPr id="0" name=""/>
        <dsp:cNvSpPr/>
      </dsp:nvSpPr>
      <dsp:spPr>
        <a:xfrm>
          <a:off x="6424784" y="781836"/>
          <a:ext cx="1083207" cy="10832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E6753-381C-4FEA-B6CF-93F98BB705A1}">
      <dsp:nvSpPr>
        <dsp:cNvPr id="0" name=""/>
        <dsp:cNvSpPr/>
      </dsp:nvSpPr>
      <dsp:spPr>
        <a:xfrm>
          <a:off x="5762824" y="2183319"/>
          <a:ext cx="240712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Create rewards and incentives to increase customer loyalty</a:t>
          </a:r>
          <a:endParaRPr lang="en-US" sz="1500" kern="1200"/>
        </a:p>
      </dsp:txBody>
      <dsp:txXfrm>
        <a:off x="5762824" y="2183319"/>
        <a:ext cx="2407127"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30DEC-A7AF-4868-85CB-C914BC67BE4C}" type="datetimeFigureOut">
              <a:rPr lang="en-DE" smtClean="0"/>
              <a:t>07/11/2024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F6E6D-979F-44FA-9618-EF8B0B22CB1D}" type="slidenum">
              <a:rPr lang="en-DE" smtClean="0"/>
              <a:t>‹#›</a:t>
            </a:fld>
            <a:endParaRPr lang="en-DE"/>
          </a:p>
        </p:txBody>
      </p:sp>
    </p:spTree>
    <p:extLst>
      <p:ext uri="{BB962C8B-B14F-4D97-AF65-F5344CB8AC3E}">
        <p14:creationId xmlns:p14="http://schemas.microsoft.com/office/powerpoint/2010/main" val="113121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Imagine being able to predict which customers are about to leave your bank – before they even think about it. Today, we're diving into how machine learning can help us do just that using EDA and ML techniques.</a:t>
            </a:r>
            <a:endParaRPr lang="en-DE" dirty="0"/>
          </a:p>
        </p:txBody>
      </p:sp>
      <p:sp>
        <p:nvSpPr>
          <p:cNvPr id="4" name="Slide Number Placeholder 3"/>
          <p:cNvSpPr>
            <a:spLocks noGrp="1"/>
          </p:cNvSpPr>
          <p:nvPr>
            <p:ph type="sldNum" sz="quarter" idx="5"/>
          </p:nvPr>
        </p:nvSpPr>
        <p:spPr/>
        <p:txBody>
          <a:bodyPr/>
          <a:lstStyle/>
          <a:p>
            <a:fld id="{360F6E6D-979F-44FA-9618-EF8B0B22CB1D}" type="slidenum">
              <a:rPr lang="en-DE" smtClean="0"/>
              <a:t>1</a:t>
            </a:fld>
            <a:endParaRPr lang="en-DE"/>
          </a:p>
        </p:txBody>
      </p:sp>
    </p:spTree>
    <p:extLst>
      <p:ext uri="{BB962C8B-B14F-4D97-AF65-F5344CB8AC3E}">
        <p14:creationId xmlns:p14="http://schemas.microsoft.com/office/powerpoint/2010/main" val="162865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38E73-9C55-7A3D-F76E-398077DAD8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6FCBDA-8A4B-585E-98A9-BB404A59A8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1CA0FF-F34A-53EE-5412-B06B26D887F9}"/>
              </a:ext>
            </a:extLst>
          </p:cNvPr>
          <p:cNvSpPr>
            <a:spLocks noGrp="1"/>
          </p:cNvSpPr>
          <p:nvPr>
            <p:ph type="body" idx="1"/>
          </p:nvPr>
        </p:nvSpPr>
        <p:spPr/>
        <p:txBody>
          <a:bodyPr/>
          <a:lstStyle/>
          <a:p>
            <a:r>
              <a:rPr lang="en-GB" dirty="0"/>
              <a:t>While this </a:t>
            </a:r>
            <a:r>
              <a:rPr lang="en-GB" dirty="0" err="1"/>
              <a:t>countplot</a:t>
            </a:r>
            <a:r>
              <a:rPr lang="en-GB" dirty="0"/>
              <a:t> provides a high-level view, we need a more detailed and interactive analysis to uncover actionable insights for each region. To understand country-specific data, I would like to show you an interactive dashboard that allows us to explore and compare customer churn metrics</a:t>
            </a:r>
            <a:endParaRPr lang="en-DE" dirty="0"/>
          </a:p>
        </p:txBody>
      </p:sp>
      <p:sp>
        <p:nvSpPr>
          <p:cNvPr id="4" name="Slide Number Placeholder 3">
            <a:extLst>
              <a:ext uri="{FF2B5EF4-FFF2-40B4-BE49-F238E27FC236}">
                <a16:creationId xmlns:a16="http://schemas.microsoft.com/office/drawing/2014/main" id="{6DC4E826-6957-E028-24DD-122E53BBB969}"/>
              </a:ext>
            </a:extLst>
          </p:cNvPr>
          <p:cNvSpPr>
            <a:spLocks noGrp="1"/>
          </p:cNvSpPr>
          <p:nvPr>
            <p:ph type="sldNum" sz="quarter" idx="5"/>
          </p:nvPr>
        </p:nvSpPr>
        <p:spPr/>
        <p:txBody>
          <a:bodyPr/>
          <a:lstStyle/>
          <a:p>
            <a:fld id="{360F6E6D-979F-44FA-9618-EF8B0B22CB1D}" type="slidenum">
              <a:rPr lang="en-DE" smtClean="0"/>
              <a:t>10</a:t>
            </a:fld>
            <a:endParaRPr lang="en-DE"/>
          </a:p>
        </p:txBody>
      </p:sp>
    </p:spTree>
    <p:extLst>
      <p:ext uri="{BB962C8B-B14F-4D97-AF65-F5344CB8AC3E}">
        <p14:creationId xmlns:p14="http://schemas.microsoft.com/office/powerpoint/2010/main" val="3114434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48FF2-8792-83FD-2A93-EDC8FBF926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14E80F-3870-A007-9282-425494661C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41FCC9-EF46-1A6A-BA26-31FB6A4D5D96}"/>
              </a:ext>
            </a:extLst>
          </p:cNvPr>
          <p:cNvSpPr>
            <a:spLocks noGrp="1"/>
          </p:cNvSpPr>
          <p:nvPr>
            <p:ph type="body" idx="1"/>
          </p:nvPr>
        </p:nvSpPr>
        <p:spPr/>
        <p:txBody>
          <a:bodyPr/>
          <a:lstStyle/>
          <a:p>
            <a:r>
              <a:rPr lang="en-GB" dirty="0"/>
              <a:t>Our main goal was to identify patterns in customer </a:t>
            </a:r>
            <a:r>
              <a:rPr lang="en-GB" dirty="0" err="1"/>
              <a:t>behavior</a:t>
            </a:r>
            <a:r>
              <a:rPr lang="en-GB" dirty="0"/>
              <a:t> to predict churn </a:t>
            </a:r>
            <a:r>
              <a:rPr lang="en-GB" dirty="0" err="1"/>
              <a:t>accurately.By</a:t>
            </a:r>
            <a:r>
              <a:rPr lang="en-GB" dirty="0"/>
              <a:t> doing so, we can proactively engage at-risk customers and reduce churn rates.</a:t>
            </a:r>
            <a:endParaRPr lang="en-DE" dirty="0"/>
          </a:p>
        </p:txBody>
      </p:sp>
      <p:sp>
        <p:nvSpPr>
          <p:cNvPr id="4" name="Slide Number Placeholder 3">
            <a:extLst>
              <a:ext uri="{FF2B5EF4-FFF2-40B4-BE49-F238E27FC236}">
                <a16:creationId xmlns:a16="http://schemas.microsoft.com/office/drawing/2014/main" id="{42FFA2C0-9BB3-55E7-F7D1-92E0E4C5408D}"/>
              </a:ext>
            </a:extLst>
          </p:cNvPr>
          <p:cNvSpPr>
            <a:spLocks noGrp="1"/>
          </p:cNvSpPr>
          <p:nvPr>
            <p:ph type="sldNum" sz="quarter" idx="5"/>
          </p:nvPr>
        </p:nvSpPr>
        <p:spPr/>
        <p:txBody>
          <a:bodyPr/>
          <a:lstStyle/>
          <a:p>
            <a:fld id="{360F6E6D-979F-44FA-9618-EF8B0B22CB1D}" type="slidenum">
              <a:rPr lang="en-DE" smtClean="0"/>
              <a:t>11</a:t>
            </a:fld>
            <a:endParaRPr lang="en-DE"/>
          </a:p>
        </p:txBody>
      </p:sp>
    </p:spTree>
    <p:extLst>
      <p:ext uri="{BB962C8B-B14F-4D97-AF65-F5344CB8AC3E}">
        <p14:creationId xmlns:p14="http://schemas.microsoft.com/office/powerpoint/2010/main" val="475496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 Drivers of Customer churn: This </a:t>
            </a:r>
            <a:r>
              <a:rPr lang="en-GB" dirty="0" err="1"/>
              <a:t>countplot</a:t>
            </a:r>
            <a:r>
              <a:rPr lang="en-GB" dirty="0"/>
              <a:t> shows top predictors of churn include customer complaints, age, and location (Germany), which show a strong correlation with customer exit. In contrast, active membership is negatively correlated, suggesting that engaged customers are more likely to remain.</a:t>
            </a:r>
            <a:endParaRPr lang="en-DE" dirty="0"/>
          </a:p>
        </p:txBody>
      </p:sp>
      <p:sp>
        <p:nvSpPr>
          <p:cNvPr id="4" name="Slide Number Placeholder 3"/>
          <p:cNvSpPr>
            <a:spLocks noGrp="1"/>
          </p:cNvSpPr>
          <p:nvPr>
            <p:ph type="sldNum" sz="quarter" idx="5"/>
          </p:nvPr>
        </p:nvSpPr>
        <p:spPr/>
        <p:txBody>
          <a:bodyPr/>
          <a:lstStyle/>
          <a:p>
            <a:fld id="{360F6E6D-979F-44FA-9618-EF8B0B22CB1D}" type="slidenum">
              <a:rPr lang="en-DE" smtClean="0"/>
              <a:t>12</a:t>
            </a:fld>
            <a:endParaRPr lang="en-DE"/>
          </a:p>
        </p:txBody>
      </p:sp>
    </p:spTree>
    <p:extLst>
      <p:ext uri="{BB962C8B-B14F-4D97-AF65-F5344CB8AC3E}">
        <p14:creationId xmlns:p14="http://schemas.microsoft.com/office/powerpoint/2010/main" val="2006539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Applying Machine Learning Algorithms: I tried testing four models: Logistic Regression, Decision Tree, Random Forest, and </a:t>
            </a:r>
            <a:r>
              <a:rPr lang="en-GB" dirty="0" err="1"/>
              <a:t>XGBoost</a:t>
            </a:r>
            <a:r>
              <a:rPr lang="en-GB" dirty="0"/>
              <a:t>, using cross-validation for reliability. </a:t>
            </a:r>
            <a:r>
              <a:rPr lang="en-GB" dirty="0" err="1"/>
              <a:t>XGBoost</a:t>
            </a:r>
            <a:r>
              <a:rPr lang="en-GB" dirty="0"/>
              <a:t> outperformed with the highest accuracy of 99%, effectively capturing complex patterns in customer data. Evaluation metrics confirmed </a:t>
            </a:r>
            <a:r>
              <a:rPr lang="en-GB" dirty="0" err="1"/>
              <a:t>XGBoost's</a:t>
            </a:r>
            <a:r>
              <a:rPr lang="en-GB" dirty="0"/>
              <a:t> robustness, making it the top choice for predicting customer churn.</a:t>
            </a:r>
            <a:endParaRPr lang="en-DE" dirty="0"/>
          </a:p>
        </p:txBody>
      </p:sp>
      <p:sp>
        <p:nvSpPr>
          <p:cNvPr id="4" name="Slide Number Placeholder 3"/>
          <p:cNvSpPr>
            <a:spLocks noGrp="1"/>
          </p:cNvSpPr>
          <p:nvPr>
            <p:ph type="sldNum" sz="quarter" idx="5"/>
          </p:nvPr>
        </p:nvSpPr>
        <p:spPr/>
        <p:txBody>
          <a:bodyPr/>
          <a:lstStyle/>
          <a:p>
            <a:fld id="{360F6E6D-979F-44FA-9618-EF8B0B22CB1D}" type="slidenum">
              <a:rPr lang="en-DE" smtClean="0"/>
              <a:t>13</a:t>
            </a:fld>
            <a:endParaRPr lang="en-DE"/>
          </a:p>
        </p:txBody>
      </p:sp>
    </p:spTree>
    <p:extLst>
      <p:ext uri="{BB962C8B-B14F-4D97-AF65-F5344CB8AC3E}">
        <p14:creationId xmlns:p14="http://schemas.microsoft.com/office/powerpoint/2010/main" val="2336564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help the bank administration team , here I have come up with interactive churn prediction dashboard using Streamlit, allowing for real-time customer churn predictions. Users can input individual customer data, such as account information and </a:t>
            </a:r>
            <a:r>
              <a:rPr lang="en-GB" dirty="0" err="1"/>
              <a:t>behavioral</a:t>
            </a:r>
            <a:r>
              <a:rPr lang="en-GB" dirty="0"/>
              <a:t> </a:t>
            </a:r>
            <a:r>
              <a:rPr lang="en-GB" dirty="0" err="1"/>
              <a:t>metrics.The</a:t>
            </a:r>
            <a:r>
              <a:rPr lang="en-GB" dirty="0"/>
              <a:t> dashboard instantly predicts whether a customer is likely to churn and displays the probability score. This tool helps teams make data-driven retention decisions </a:t>
            </a:r>
            <a:r>
              <a:rPr lang="en-GB" dirty="0" err="1"/>
              <a:t>quickly.Its</a:t>
            </a:r>
            <a:r>
              <a:rPr lang="en-GB" dirty="0"/>
              <a:t> intuitive interface ensures that even non-technical users can leverage machine learning insights.</a:t>
            </a:r>
            <a:endParaRPr lang="en-DE" dirty="0"/>
          </a:p>
        </p:txBody>
      </p:sp>
      <p:sp>
        <p:nvSpPr>
          <p:cNvPr id="4" name="Slide Number Placeholder 3"/>
          <p:cNvSpPr>
            <a:spLocks noGrp="1"/>
          </p:cNvSpPr>
          <p:nvPr>
            <p:ph type="sldNum" sz="quarter" idx="5"/>
          </p:nvPr>
        </p:nvSpPr>
        <p:spPr/>
        <p:txBody>
          <a:bodyPr/>
          <a:lstStyle/>
          <a:p>
            <a:fld id="{360F6E6D-979F-44FA-9618-EF8B0B22CB1D}" type="slidenum">
              <a:rPr lang="en-DE" smtClean="0"/>
              <a:t>14</a:t>
            </a:fld>
            <a:endParaRPr lang="en-DE"/>
          </a:p>
        </p:txBody>
      </p:sp>
    </p:spTree>
    <p:extLst>
      <p:ext uri="{BB962C8B-B14F-4D97-AF65-F5344CB8AC3E}">
        <p14:creationId xmlns:p14="http://schemas.microsoft.com/office/powerpoint/2010/main" val="3289415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a few recommendations on how to reduce the churn rate</a:t>
            </a:r>
            <a:endParaRPr lang="en-DE" dirty="0"/>
          </a:p>
        </p:txBody>
      </p:sp>
      <p:sp>
        <p:nvSpPr>
          <p:cNvPr id="4" name="Slide Number Placeholder 3"/>
          <p:cNvSpPr>
            <a:spLocks noGrp="1"/>
          </p:cNvSpPr>
          <p:nvPr>
            <p:ph type="sldNum" sz="quarter" idx="5"/>
          </p:nvPr>
        </p:nvSpPr>
        <p:spPr/>
        <p:txBody>
          <a:bodyPr/>
          <a:lstStyle/>
          <a:p>
            <a:fld id="{360F6E6D-979F-44FA-9618-EF8B0B22CB1D}" type="slidenum">
              <a:rPr lang="en-DE" smtClean="0"/>
              <a:t>15</a:t>
            </a:fld>
            <a:endParaRPr lang="en-DE"/>
          </a:p>
        </p:txBody>
      </p:sp>
    </p:spTree>
    <p:extLst>
      <p:ext uri="{BB962C8B-B14F-4D97-AF65-F5344CB8AC3E}">
        <p14:creationId xmlns:p14="http://schemas.microsoft.com/office/powerpoint/2010/main" val="1448227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banking sector is evolving rapidly and is very well influenced by technological advancements , changing consumer preferences , and a competitive market</a:t>
            </a:r>
          </a:p>
          <a:p>
            <a:r>
              <a:rPr lang="en-GB" dirty="0"/>
              <a:t>Hence this project aims to develop an accurate customer churn prediction system.</a:t>
            </a:r>
            <a:endParaRPr lang="en-DE" dirty="0"/>
          </a:p>
        </p:txBody>
      </p:sp>
      <p:sp>
        <p:nvSpPr>
          <p:cNvPr id="4" name="Slide Number Placeholder 3"/>
          <p:cNvSpPr>
            <a:spLocks noGrp="1"/>
          </p:cNvSpPr>
          <p:nvPr>
            <p:ph type="sldNum" sz="quarter" idx="5"/>
          </p:nvPr>
        </p:nvSpPr>
        <p:spPr/>
        <p:txBody>
          <a:bodyPr/>
          <a:lstStyle/>
          <a:p>
            <a:fld id="{360F6E6D-979F-44FA-9618-EF8B0B22CB1D}" type="slidenum">
              <a:rPr lang="en-DE" smtClean="0"/>
              <a:t>2</a:t>
            </a:fld>
            <a:endParaRPr lang="en-DE"/>
          </a:p>
        </p:txBody>
      </p:sp>
    </p:spTree>
    <p:extLst>
      <p:ext uri="{BB962C8B-B14F-4D97-AF65-F5344CB8AC3E}">
        <p14:creationId xmlns:p14="http://schemas.microsoft.com/office/powerpoint/2010/main" val="4092785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What is Customer churn: </a:t>
            </a:r>
            <a:r>
              <a:rPr lang="en-DE" b="0" i="0" baseline="0" dirty="0"/>
              <a:t>Customer churn refers to the loss of clients or customers who decide to stop using a company’s products or services</a:t>
            </a:r>
            <a:r>
              <a:rPr lang="en-GB" b="0" i="0" baseline="0" dirty="0"/>
              <a:t>. Particularly </a:t>
            </a:r>
            <a:r>
              <a:rPr lang="en-DE" b="0" i="0" baseline="0" dirty="0"/>
              <a:t>In banking, this means customers closing accounts or moving their assets to another financial institution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DE" dirty="0"/>
          </a:p>
        </p:txBody>
      </p:sp>
      <p:sp>
        <p:nvSpPr>
          <p:cNvPr id="4" name="Slide Number Placeholder 3"/>
          <p:cNvSpPr>
            <a:spLocks noGrp="1"/>
          </p:cNvSpPr>
          <p:nvPr>
            <p:ph type="sldNum" sz="quarter" idx="5"/>
          </p:nvPr>
        </p:nvSpPr>
        <p:spPr/>
        <p:txBody>
          <a:bodyPr/>
          <a:lstStyle/>
          <a:p>
            <a:fld id="{360F6E6D-979F-44FA-9618-EF8B0B22CB1D}" type="slidenum">
              <a:rPr lang="en-DE" smtClean="0"/>
              <a:t>3</a:t>
            </a:fld>
            <a:endParaRPr lang="en-DE"/>
          </a:p>
        </p:txBody>
      </p:sp>
    </p:spTree>
    <p:extLst>
      <p:ext uri="{BB962C8B-B14F-4D97-AF65-F5344CB8AC3E}">
        <p14:creationId xmlns:p14="http://schemas.microsoft.com/office/powerpoint/2010/main" val="18835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lumMod val="85000"/>
                    <a:lumOff val="15000"/>
                  </a:schemeClr>
                </a:solidFill>
              </a:rPr>
              <a:t>Customer churn is a critical issue for banks, leading to revenue loss and potential damage to brand reputation. By identifying and predicting the factors driving customers to leave, banks can proactively address these issues to retain valuable clients</a:t>
            </a:r>
            <a:endParaRPr lang="en-DE" sz="1200" dirty="0">
              <a:solidFill>
                <a:schemeClr val="tx1">
                  <a:lumMod val="85000"/>
                  <a:lumOff val="15000"/>
                </a:schemeClr>
              </a:solidFill>
            </a:endParaRPr>
          </a:p>
          <a:p>
            <a:endParaRPr lang="en-DE" dirty="0"/>
          </a:p>
        </p:txBody>
      </p:sp>
      <p:sp>
        <p:nvSpPr>
          <p:cNvPr id="4" name="Slide Number Placeholder 3"/>
          <p:cNvSpPr>
            <a:spLocks noGrp="1"/>
          </p:cNvSpPr>
          <p:nvPr>
            <p:ph type="sldNum" sz="quarter" idx="5"/>
          </p:nvPr>
        </p:nvSpPr>
        <p:spPr/>
        <p:txBody>
          <a:bodyPr/>
          <a:lstStyle/>
          <a:p>
            <a:fld id="{360F6E6D-979F-44FA-9618-EF8B0B22CB1D}" type="slidenum">
              <a:rPr lang="en-DE" smtClean="0"/>
              <a:t>4</a:t>
            </a:fld>
            <a:endParaRPr lang="en-DE"/>
          </a:p>
        </p:txBody>
      </p:sp>
    </p:spTree>
    <p:extLst>
      <p:ext uri="{BB962C8B-B14F-4D97-AF65-F5344CB8AC3E}">
        <p14:creationId xmlns:p14="http://schemas.microsoft.com/office/powerpoint/2010/main" val="246555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look at different data visualizations which aids to gain a comprehensive overview of the different factors influencing a customer’s decision.</a:t>
            </a:r>
            <a:endParaRPr lang="en-DE" dirty="0"/>
          </a:p>
        </p:txBody>
      </p:sp>
      <p:sp>
        <p:nvSpPr>
          <p:cNvPr id="4" name="Slide Number Placeholder 3"/>
          <p:cNvSpPr>
            <a:spLocks noGrp="1"/>
          </p:cNvSpPr>
          <p:nvPr>
            <p:ph type="sldNum" sz="quarter" idx="5"/>
          </p:nvPr>
        </p:nvSpPr>
        <p:spPr/>
        <p:txBody>
          <a:bodyPr/>
          <a:lstStyle/>
          <a:p>
            <a:fld id="{360F6E6D-979F-44FA-9618-EF8B0B22CB1D}" type="slidenum">
              <a:rPr lang="en-DE" smtClean="0"/>
              <a:t>5</a:t>
            </a:fld>
            <a:endParaRPr lang="en-DE"/>
          </a:p>
        </p:txBody>
      </p:sp>
    </p:spTree>
    <p:extLst>
      <p:ext uri="{BB962C8B-B14F-4D97-AF65-F5344CB8AC3E}">
        <p14:creationId xmlns:p14="http://schemas.microsoft.com/office/powerpoint/2010/main" val="4002147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bar graph shows the distribution of customers remained with the bank and customers exiting the bank . Here 0 denotes the customers who are still associated with the bank and are in a majority as you can see and 1 denoting the customers who have discontinued their relationship with the bank or exited.</a:t>
            </a:r>
            <a:endParaRPr lang="en-DE" dirty="0"/>
          </a:p>
        </p:txBody>
      </p:sp>
      <p:sp>
        <p:nvSpPr>
          <p:cNvPr id="4" name="Slide Number Placeholder 3"/>
          <p:cNvSpPr>
            <a:spLocks noGrp="1"/>
          </p:cNvSpPr>
          <p:nvPr>
            <p:ph type="sldNum" sz="quarter" idx="5"/>
          </p:nvPr>
        </p:nvSpPr>
        <p:spPr/>
        <p:txBody>
          <a:bodyPr/>
          <a:lstStyle/>
          <a:p>
            <a:fld id="{360F6E6D-979F-44FA-9618-EF8B0B22CB1D}" type="slidenum">
              <a:rPr lang="en-DE" smtClean="0"/>
              <a:t>6</a:t>
            </a:fld>
            <a:endParaRPr lang="en-DE"/>
          </a:p>
        </p:txBody>
      </p:sp>
    </p:spTree>
    <p:extLst>
      <p:ext uri="{BB962C8B-B14F-4D97-AF65-F5344CB8AC3E}">
        <p14:creationId xmlns:p14="http://schemas.microsoft.com/office/powerpoint/2010/main" val="249084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9DF44-D31A-6CAA-3892-E9358C85AC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303DC-4D9D-884E-6F66-AEE9DA6EDA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130D27-EE71-1029-018B-885F1C8D505D}"/>
              </a:ext>
            </a:extLst>
          </p:cNvPr>
          <p:cNvSpPr>
            <a:spLocks noGrp="1"/>
          </p:cNvSpPr>
          <p:nvPr>
            <p:ph type="body" idx="1"/>
          </p:nvPr>
        </p:nvSpPr>
        <p:spPr/>
        <p:txBody>
          <a:bodyPr/>
          <a:lstStyle/>
          <a:p>
            <a:r>
              <a:rPr lang="en-US" kern="1200" dirty="0">
                <a:solidFill>
                  <a:schemeClr val="tx1"/>
                </a:solidFill>
                <a:latin typeface="+mj-lt"/>
                <a:ea typeface="+mj-ea"/>
                <a:cs typeface="+mj-cs"/>
              </a:rPr>
              <a:t>Churn Distribution Across Genders: </a:t>
            </a:r>
            <a:r>
              <a:rPr lang="en-GB" dirty="0"/>
              <a:t>Visualizes the relationship between gender and churn to identify if one gender has a higher exit rate than the other.</a:t>
            </a:r>
            <a:endParaRPr lang="en-DE" dirty="0"/>
          </a:p>
        </p:txBody>
      </p:sp>
      <p:sp>
        <p:nvSpPr>
          <p:cNvPr id="4" name="Slide Number Placeholder 3">
            <a:extLst>
              <a:ext uri="{FF2B5EF4-FFF2-40B4-BE49-F238E27FC236}">
                <a16:creationId xmlns:a16="http://schemas.microsoft.com/office/drawing/2014/main" id="{CEC45782-F0C2-CCA6-27CA-54EBAA5C8704}"/>
              </a:ext>
            </a:extLst>
          </p:cNvPr>
          <p:cNvSpPr>
            <a:spLocks noGrp="1"/>
          </p:cNvSpPr>
          <p:nvPr>
            <p:ph type="sldNum" sz="quarter" idx="5"/>
          </p:nvPr>
        </p:nvSpPr>
        <p:spPr/>
        <p:txBody>
          <a:bodyPr/>
          <a:lstStyle/>
          <a:p>
            <a:fld id="{360F6E6D-979F-44FA-9618-EF8B0B22CB1D}" type="slidenum">
              <a:rPr lang="en-DE" smtClean="0"/>
              <a:t>7</a:t>
            </a:fld>
            <a:endParaRPr lang="en-DE"/>
          </a:p>
        </p:txBody>
      </p:sp>
    </p:spTree>
    <p:extLst>
      <p:ext uri="{BB962C8B-B14F-4D97-AF65-F5344CB8AC3E}">
        <p14:creationId xmlns:p14="http://schemas.microsoft.com/office/powerpoint/2010/main" val="4172085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analysis highlights how various customer characteristics, such as tenure, satisfaction, and product usage, correlate with customer churn. Each plot helps us understand whether certain customer attributes might contribute to an increased likelihood of exiting."</a:t>
            </a:r>
            <a:endParaRPr lang="en-DE" dirty="0"/>
          </a:p>
        </p:txBody>
      </p:sp>
      <p:sp>
        <p:nvSpPr>
          <p:cNvPr id="4" name="Slide Number Placeholder 3"/>
          <p:cNvSpPr>
            <a:spLocks noGrp="1"/>
          </p:cNvSpPr>
          <p:nvPr>
            <p:ph type="sldNum" sz="quarter" idx="5"/>
          </p:nvPr>
        </p:nvSpPr>
        <p:spPr/>
        <p:txBody>
          <a:bodyPr/>
          <a:lstStyle/>
          <a:p>
            <a:fld id="{360F6E6D-979F-44FA-9618-EF8B0B22CB1D}" type="slidenum">
              <a:rPr lang="en-DE" smtClean="0"/>
              <a:t>8</a:t>
            </a:fld>
            <a:endParaRPr lang="en-DE"/>
          </a:p>
        </p:txBody>
      </p:sp>
    </p:spTree>
    <p:extLst>
      <p:ext uri="{BB962C8B-B14F-4D97-AF65-F5344CB8AC3E}">
        <p14:creationId xmlns:p14="http://schemas.microsoft.com/office/powerpoint/2010/main" val="1431068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44329-97E2-1DF0-401F-FBF82CDAA5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EB470C-92ED-00B2-CB71-F03133CF6A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3CBD2B-4CEA-3CA8-48F7-B084862D909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plot examines the influence of customer complaints on churn rates. Understanding this relationship is essential, as complaints often indicate dissatisfaction, which can drive customers to leave. The graph also </a:t>
            </a:r>
            <a:r>
              <a:rPr lang="en-GB" sz="1200" dirty="0"/>
              <a:t>highlights how customers who have registered complaints are more likely to churn compared to those who have not</a:t>
            </a:r>
            <a:endParaRPr lang="en-US" sz="1200" kern="1200" dirty="0">
              <a:solidFill>
                <a:schemeClr val="tx1"/>
              </a:solidFill>
              <a:latin typeface="+mn-lt"/>
              <a:ea typeface="+mn-ea"/>
              <a:cs typeface="+mn-cs"/>
            </a:endParaRPr>
          </a:p>
          <a:p>
            <a:endParaRPr lang="en-DE" dirty="0"/>
          </a:p>
        </p:txBody>
      </p:sp>
      <p:sp>
        <p:nvSpPr>
          <p:cNvPr id="4" name="Slide Number Placeholder 3">
            <a:extLst>
              <a:ext uri="{FF2B5EF4-FFF2-40B4-BE49-F238E27FC236}">
                <a16:creationId xmlns:a16="http://schemas.microsoft.com/office/drawing/2014/main" id="{0BECC6C5-6AE7-49FD-CB59-9F6B331716EC}"/>
              </a:ext>
            </a:extLst>
          </p:cNvPr>
          <p:cNvSpPr>
            <a:spLocks noGrp="1"/>
          </p:cNvSpPr>
          <p:nvPr>
            <p:ph type="sldNum" sz="quarter" idx="5"/>
          </p:nvPr>
        </p:nvSpPr>
        <p:spPr/>
        <p:txBody>
          <a:bodyPr/>
          <a:lstStyle/>
          <a:p>
            <a:fld id="{360F6E6D-979F-44FA-9618-EF8B0B22CB1D}" type="slidenum">
              <a:rPr lang="en-DE" smtClean="0"/>
              <a:t>9</a:t>
            </a:fld>
            <a:endParaRPr lang="en-DE"/>
          </a:p>
        </p:txBody>
      </p:sp>
    </p:spTree>
    <p:extLst>
      <p:ext uri="{BB962C8B-B14F-4D97-AF65-F5344CB8AC3E}">
        <p14:creationId xmlns:p14="http://schemas.microsoft.com/office/powerpoint/2010/main" val="255938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79BED-F2CD-C048-E762-018161814A5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1805E4FB-2401-3515-2D3C-6A42764D54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7E1F25C2-FC8F-8124-6848-9BE9E15B31E5}"/>
              </a:ext>
            </a:extLst>
          </p:cNvPr>
          <p:cNvSpPr>
            <a:spLocks noGrp="1"/>
          </p:cNvSpPr>
          <p:nvPr>
            <p:ph type="dt" sz="half" idx="10"/>
          </p:nvPr>
        </p:nvSpPr>
        <p:spPr/>
        <p:txBody>
          <a:bodyPr/>
          <a:lstStyle/>
          <a:p>
            <a:fld id="{967561AB-4E2B-4EDA-974E-ECA1191A27A7}" type="datetimeFigureOut">
              <a:rPr lang="en-DE" smtClean="0"/>
              <a:t>07/11/2024</a:t>
            </a:fld>
            <a:endParaRPr lang="en-DE"/>
          </a:p>
        </p:txBody>
      </p:sp>
      <p:sp>
        <p:nvSpPr>
          <p:cNvPr id="5" name="Footer Placeholder 4">
            <a:extLst>
              <a:ext uri="{FF2B5EF4-FFF2-40B4-BE49-F238E27FC236}">
                <a16:creationId xmlns:a16="http://schemas.microsoft.com/office/drawing/2014/main" id="{2DEA964A-7445-02DA-2D19-86039A4DF1D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621F5CE-CB7A-2AAB-AE75-31C6AF603487}"/>
              </a:ext>
            </a:extLst>
          </p:cNvPr>
          <p:cNvSpPr>
            <a:spLocks noGrp="1"/>
          </p:cNvSpPr>
          <p:nvPr>
            <p:ph type="sldNum" sz="quarter" idx="12"/>
          </p:nvPr>
        </p:nvSpPr>
        <p:spPr/>
        <p:txBody>
          <a:bodyPr/>
          <a:lstStyle/>
          <a:p>
            <a:fld id="{79D70B31-71CD-42AA-A961-E9577F478181}" type="slidenum">
              <a:rPr lang="en-DE" smtClean="0"/>
              <a:t>‹#›</a:t>
            </a:fld>
            <a:endParaRPr lang="en-DE"/>
          </a:p>
        </p:txBody>
      </p:sp>
    </p:spTree>
    <p:extLst>
      <p:ext uri="{BB962C8B-B14F-4D97-AF65-F5344CB8AC3E}">
        <p14:creationId xmlns:p14="http://schemas.microsoft.com/office/powerpoint/2010/main" val="153386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BB91-2626-7963-3873-1CEE46551C84}"/>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C5FB09B7-B060-30E4-C5D7-6E35C4D5285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68EF5BF-E512-6CEB-F8E1-88FFE02AA396}"/>
              </a:ext>
            </a:extLst>
          </p:cNvPr>
          <p:cNvSpPr>
            <a:spLocks noGrp="1"/>
          </p:cNvSpPr>
          <p:nvPr>
            <p:ph type="dt" sz="half" idx="10"/>
          </p:nvPr>
        </p:nvSpPr>
        <p:spPr/>
        <p:txBody>
          <a:bodyPr/>
          <a:lstStyle/>
          <a:p>
            <a:fld id="{967561AB-4E2B-4EDA-974E-ECA1191A27A7}" type="datetimeFigureOut">
              <a:rPr lang="en-DE" smtClean="0"/>
              <a:t>07/11/2024</a:t>
            </a:fld>
            <a:endParaRPr lang="en-DE"/>
          </a:p>
        </p:txBody>
      </p:sp>
      <p:sp>
        <p:nvSpPr>
          <p:cNvPr id="5" name="Footer Placeholder 4">
            <a:extLst>
              <a:ext uri="{FF2B5EF4-FFF2-40B4-BE49-F238E27FC236}">
                <a16:creationId xmlns:a16="http://schemas.microsoft.com/office/drawing/2014/main" id="{E51688DF-3196-E67C-2CC4-0AA3B47A0FC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DF57D8A-25C3-E214-E3DD-25A0996A089B}"/>
              </a:ext>
            </a:extLst>
          </p:cNvPr>
          <p:cNvSpPr>
            <a:spLocks noGrp="1"/>
          </p:cNvSpPr>
          <p:nvPr>
            <p:ph type="sldNum" sz="quarter" idx="12"/>
          </p:nvPr>
        </p:nvSpPr>
        <p:spPr/>
        <p:txBody>
          <a:bodyPr/>
          <a:lstStyle/>
          <a:p>
            <a:fld id="{79D70B31-71CD-42AA-A961-E9577F478181}" type="slidenum">
              <a:rPr lang="en-DE" smtClean="0"/>
              <a:t>‹#›</a:t>
            </a:fld>
            <a:endParaRPr lang="en-DE"/>
          </a:p>
        </p:txBody>
      </p:sp>
    </p:spTree>
    <p:extLst>
      <p:ext uri="{BB962C8B-B14F-4D97-AF65-F5344CB8AC3E}">
        <p14:creationId xmlns:p14="http://schemas.microsoft.com/office/powerpoint/2010/main" val="106891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BD2E96-19A1-A36F-4C1E-2D2DD6004A2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9E8F32E6-ADBA-8F80-D75E-B4479108D5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F8090B48-F622-E47F-39A4-3C130E53E145}"/>
              </a:ext>
            </a:extLst>
          </p:cNvPr>
          <p:cNvSpPr>
            <a:spLocks noGrp="1"/>
          </p:cNvSpPr>
          <p:nvPr>
            <p:ph type="dt" sz="half" idx="10"/>
          </p:nvPr>
        </p:nvSpPr>
        <p:spPr/>
        <p:txBody>
          <a:bodyPr/>
          <a:lstStyle/>
          <a:p>
            <a:fld id="{967561AB-4E2B-4EDA-974E-ECA1191A27A7}" type="datetimeFigureOut">
              <a:rPr lang="en-DE" smtClean="0"/>
              <a:t>07/11/2024</a:t>
            </a:fld>
            <a:endParaRPr lang="en-DE"/>
          </a:p>
        </p:txBody>
      </p:sp>
      <p:sp>
        <p:nvSpPr>
          <p:cNvPr id="5" name="Footer Placeholder 4">
            <a:extLst>
              <a:ext uri="{FF2B5EF4-FFF2-40B4-BE49-F238E27FC236}">
                <a16:creationId xmlns:a16="http://schemas.microsoft.com/office/drawing/2014/main" id="{79CC0724-A2E0-E017-D6EA-1A73177759A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8258F80-B009-03B2-6ADA-6B4C02F7197F}"/>
              </a:ext>
            </a:extLst>
          </p:cNvPr>
          <p:cNvSpPr>
            <a:spLocks noGrp="1"/>
          </p:cNvSpPr>
          <p:nvPr>
            <p:ph type="sldNum" sz="quarter" idx="12"/>
          </p:nvPr>
        </p:nvSpPr>
        <p:spPr/>
        <p:txBody>
          <a:bodyPr/>
          <a:lstStyle/>
          <a:p>
            <a:fld id="{79D70B31-71CD-42AA-A961-E9577F478181}" type="slidenum">
              <a:rPr lang="en-DE" smtClean="0"/>
              <a:t>‹#›</a:t>
            </a:fld>
            <a:endParaRPr lang="en-DE"/>
          </a:p>
        </p:txBody>
      </p:sp>
    </p:spTree>
    <p:extLst>
      <p:ext uri="{BB962C8B-B14F-4D97-AF65-F5344CB8AC3E}">
        <p14:creationId xmlns:p14="http://schemas.microsoft.com/office/powerpoint/2010/main" val="374721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D39B-55BE-732C-E339-FE15ADC9B95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F0D4F29-8545-6B8D-2574-9AD63D25E24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AAAEA56E-1174-3710-61EC-54C29A13C0F3}"/>
              </a:ext>
            </a:extLst>
          </p:cNvPr>
          <p:cNvSpPr>
            <a:spLocks noGrp="1"/>
          </p:cNvSpPr>
          <p:nvPr>
            <p:ph type="dt" sz="half" idx="10"/>
          </p:nvPr>
        </p:nvSpPr>
        <p:spPr/>
        <p:txBody>
          <a:bodyPr/>
          <a:lstStyle/>
          <a:p>
            <a:fld id="{967561AB-4E2B-4EDA-974E-ECA1191A27A7}" type="datetimeFigureOut">
              <a:rPr lang="en-DE" smtClean="0"/>
              <a:t>07/11/2024</a:t>
            </a:fld>
            <a:endParaRPr lang="en-DE"/>
          </a:p>
        </p:txBody>
      </p:sp>
      <p:sp>
        <p:nvSpPr>
          <p:cNvPr id="5" name="Footer Placeholder 4">
            <a:extLst>
              <a:ext uri="{FF2B5EF4-FFF2-40B4-BE49-F238E27FC236}">
                <a16:creationId xmlns:a16="http://schemas.microsoft.com/office/drawing/2014/main" id="{0F7C6EFE-DDA7-BDC3-A246-EF19B1ED42B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D2DBFC8-09C5-D841-7314-BA85F3D330CC}"/>
              </a:ext>
            </a:extLst>
          </p:cNvPr>
          <p:cNvSpPr>
            <a:spLocks noGrp="1"/>
          </p:cNvSpPr>
          <p:nvPr>
            <p:ph type="sldNum" sz="quarter" idx="12"/>
          </p:nvPr>
        </p:nvSpPr>
        <p:spPr/>
        <p:txBody>
          <a:bodyPr/>
          <a:lstStyle/>
          <a:p>
            <a:fld id="{79D70B31-71CD-42AA-A961-E9577F478181}" type="slidenum">
              <a:rPr lang="en-DE" smtClean="0"/>
              <a:t>‹#›</a:t>
            </a:fld>
            <a:endParaRPr lang="en-DE"/>
          </a:p>
        </p:txBody>
      </p:sp>
    </p:spTree>
    <p:extLst>
      <p:ext uri="{BB962C8B-B14F-4D97-AF65-F5344CB8AC3E}">
        <p14:creationId xmlns:p14="http://schemas.microsoft.com/office/powerpoint/2010/main" val="173422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64B6-3CB6-23CB-E75F-FC2F1906354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8255F537-62F6-3FF0-8178-BA8816C326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BB25AA-F63E-C586-795B-29D281420B6D}"/>
              </a:ext>
            </a:extLst>
          </p:cNvPr>
          <p:cNvSpPr>
            <a:spLocks noGrp="1"/>
          </p:cNvSpPr>
          <p:nvPr>
            <p:ph type="dt" sz="half" idx="10"/>
          </p:nvPr>
        </p:nvSpPr>
        <p:spPr/>
        <p:txBody>
          <a:bodyPr/>
          <a:lstStyle/>
          <a:p>
            <a:fld id="{967561AB-4E2B-4EDA-974E-ECA1191A27A7}" type="datetimeFigureOut">
              <a:rPr lang="en-DE" smtClean="0"/>
              <a:t>07/11/2024</a:t>
            </a:fld>
            <a:endParaRPr lang="en-DE"/>
          </a:p>
        </p:txBody>
      </p:sp>
      <p:sp>
        <p:nvSpPr>
          <p:cNvPr id="5" name="Footer Placeholder 4">
            <a:extLst>
              <a:ext uri="{FF2B5EF4-FFF2-40B4-BE49-F238E27FC236}">
                <a16:creationId xmlns:a16="http://schemas.microsoft.com/office/drawing/2014/main" id="{EC841E99-DEAF-2B65-5DEE-85B67F93C33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18893A4-08BE-9EE1-919E-0AE306C6F7BC}"/>
              </a:ext>
            </a:extLst>
          </p:cNvPr>
          <p:cNvSpPr>
            <a:spLocks noGrp="1"/>
          </p:cNvSpPr>
          <p:nvPr>
            <p:ph type="sldNum" sz="quarter" idx="12"/>
          </p:nvPr>
        </p:nvSpPr>
        <p:spPr/>
        <p:txBody>
          <a:bodyPr/>
          <a:lstStyle/>
          <a:p>
            <a:fld id="{79D70B31-71CD-42AA-A961-E9577F478181}" type="slidenum">
              <a:rPr lang="en-DE" smtClean="0"/>
              <a:t>‹#›</a:t>
            </a:fld>
            <a:endParaRPr lang="en-DE"/>
          </a:p>
        </p:txBody>
      </p:sp>
    </p:spTree>
    <p:extLst>
      <p:ext uri="{BB962C8B-B14F-4D97-AF65-F5344CB8AC3E}">
        <p14:creationId xmlns:p14="http://schemas.microsoft.com/office/powerpoint/2010/main" val="1868186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DBFA-94BD-895B-6572-E719A7129EE0}"/>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1D4D0E59-8619-92BE-8691-71DB768BD8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CA0CFA1E-2CB2-346B-CF7A-E7BAD515650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DD6147CA-31E9-3335-8F9E-9293C0E50AF6}"/>
              </a:ext>
            </a:extLst>
          </p:cNvPr>
          <p:cNvSpPr>
            <a:spLocks noGrp="1"/>
          </p:cNvSpPr>
          <p:nvPr>
            <p:ph type="dt" sz="half" idx="10"/>
          </p:nvPr>
        </p:nvSpPr>
        <p:spPr/>
        <p:txBody>
          <a:bodyPr/>
          <a:lstStyle/>
          <a:p>
            <a:fld id="{967561AB-4E2B-4EDA-974E-ECA1191A27A7}" type="datetimeFigureOut">
              <a:rPr lang="en-DE" smtClean="0"/>
              <a:t>07/11/2024</a:t>
            </a:fld>
            <a:endParaRPr lang="en-DE"/>
          </a:p>
        </p:txBody>
      </p:sp>
      <p:sp>
        <p:nvSpPr>
          <p:cNvPr id="6" name="Footer Placeholder 5">
            <a:extLst>
              <a:ext uri="{FF2B5EF4-FFF2-40B4-BE49-F238E27FC236}">
                <a16:creationId xmlns:a16="http://schemas.microsoft.com/office/drawing/2014/main" id="{1B118452-72A1-29C0-A623-60602754716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4BD4B97-0B85-1225-AF82-3D606FA6DAEC}"/>
              </a:ext>
            </a:extLst>
          </p:cNvPr>
          <p:cNvSpPr>
            <a:spLocks noGrp="1"/>
          </p:cNvSpPr>
          <p:nvPr>
            <p:ph type="sldNum" sz="quarter" idx="12"/>
          </p:nvPr>
        </p:nvSpPr>
        <p:spPr/>
        <p:txBody>
          <a:bodyPr/>
          <a:lstStyle/>
          <a:p>
            <a:fld id="{79D70B31-71CD-42AA-A961-E9577F478181}" type="slidenum">
              <a:rPr lang="en-DE" smtClean="0"/>
              <a:t>‹#›</a:t>
            </a:fld>
            <a:endParaRPr lang="en-DE"/>
          </a:p>
        </p:txBody>
      </p:sp>
    </p:spTree>
    <p:extLst>
      <p:ext uri="{BB962C8B-B14F-4D97-AF65-F5344CB8AC3E}">
        <p14:creationId xmlns:p14="http://schemas.microsoft.com/office/powerpoint/2010/main" val="334511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8750-D6C1-9473-7442-61331CE9D80A}"/>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1DD806F7-144C-A5BE-803D-D5BCA9F10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CF6D604-B163-BA8C-C245-B0894463A90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005953E5-B020-C8EF-DCF6-CA6816450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F29A956-FB12-6647-F03E-5FF8AB6BB4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3C9DE3FF-1DE1-0938-49FB-1DE79467E0ED}"/>
              </a:ext>
            </a:extLst>
          </p:cNvPr>
          <p:cNvSpPr>
            <a:spLocks noGrp="1"/>
          </p:cNvSpPr>
          <p:nvPr>
            <p:ph type="dt" sz="half" idx="10"/>
          </p:nvPr>
        </p:nvSpPr>
        <p:spPr/>
        <p:txBody>
          <a:bodyPr/>
          <a:lstStyle/>
          <a:p>
            <a:fld id="{967561AB-4E2B-4EDA-974E-ECA1191A27A7}" type="datetimeFigureOut">
              <a:rPr lang="en-DE" smtClean="0"/>
              <a:t>07/11/2024</a:t>
            </a:fld>
            <a:endParaRPr lang="en-DE"/>
          </a:p>
        </p:txBody>
      </p:sp>
      <p:sp>
        <p:nvSpPr>
          <p:cNvPr id="8" name="Footer Placeholder 7">
            <a:extLst>
              <a:ext uri="{FF2B5EF4-FFF2-40B4-BE49-F238E27FC236}">
                <a16:creationId xmlns:a16="http://schemas.microsoft.com/office/drawing/2014/main" id="{681968F5-DE65-3A1F-3BE1-10AD786BBBD8}"/>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5F9536B6-443E-8A6E-63B9-625E9490973B}"/>
              </a:ext>
            </a:extLst>
          </p:cNvPr>
          <p:cNvSpPr>
            <a:spLocks noGrp="1"/>
          </p:cNvSpPr>
          <p:nvPr>
            <p:ph type="sldNum" sz="quarter" idx="12"/>
          </p:nvPr>
        </p:nvSpPr>
        <p:spPr/>
        <p:txBody>
          <a:bodyPr/>
          <a:lstStyle/>
          <a:p>
            <a:fld id="{79D70B31-71CD-42AA-A961-E9577F478181}" type="slidenum">
              <a:rPr lang="en-DE" smtClean="0"/>
              <a:t>‹#›</a:t>
            </a:fld>
            <a:endParaRPr lang="en-DE"/>
          </a:p>
        </p:txBody>
      </p:sp>
    </p:spTree>
    <p:extLst>
      <p:ext uri="{BB962C8B-B14F-4D97-AF65-F5344CB8AC3E}">
        <p14:creationId xmlns:p14="http://schemas.microsoft.com/office/powerpoint/2010/main" val="3244466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B809-0932-23A1-140A-34F3D6AA695E}"/>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6C91DA8A-F9A9-39E9-4AB1-32233388F48A}"/>
              </a:ext>
            </a:extLst>
          </p:cNvPr>
          <p:cNvSpPr>
            <a:spLocks noGrp="1"/>
          </p:cNvSpPr>
          <p:nvPr>
            <p:ph type="dt" sz="half" idx="10"/>
          </p:nvPr>
        </p:nvSpPr>
        <p:spPr/>
        <p:txBody>
          <a:bodyPr/>
          <a:lstStyle/>
          <a:p>
            <a:fld id="{967561AB-4E2B-4EDA-974E-ECA1191A27A7}" type="datetimeFigureOut">
              <a:rPr lang="en-DE" smtClean="0"/>
              <a:t>07/11/2024</a:t>
            </a:fld>
            <a:endParaRPr lang="en-DE"/>
          </a:p>
        </p:txBody>
      </p:sp>
      <p:sp>
        <p:nvSpPr>
          <p:cNvPr id="4" name="Footer Placeholder 3">
            <a:extLst>
              <a:ext uri="{FF2B5EF4-FFF2-40B4-BE49-F238E27FC236}">
                <a16:creationId xmlns:a16="http://schemas.microsoft.com/office/drawing/2014/main" id="{4DB78D05-7B40-1C50-C681-13C93EA91CBA}"/>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5062166C-4BC0-7C70-7326-B614DE6D1491}"/>
              </a:ext>
            </a:extLst>
          </p:cNvPr>
          <p:cNvSpPr>
            <a:spLocks noGrp="1"/>
          </p:cNvSpPr>
          <p:nvPr>
            <p:ph type="sldNum" sz="quarter" idx="12"/>
          </p:nvPr>
        </p:nvSpPr>
        <p:spPr/>
        <p:txBody>
          <a:bodyPr/>
          <a:lstStyle/>
          <a:p>
            <a:fld id="{79D70B31-71CD-42AA-A961-E9577F478181}" type="slidenum">
              <a:rPr lang="en-DE" smtClean="0"/>
              <a:t>‹#›</a:t>
            </a:fld>
            <a:endParaRPr lang="en-DE"/>
          </a:p>
        </p:txBody>
      </p:sp>
    </p:spTree>
    <p:extLst>
      <p:ext uri="{BB962C8B-B14F-4D97-AF65-F5344CB8AC3E}">
        <p14:creationId xmlns:p14="http://schemas.microsoft.com/office/powerpoint/2010/main" val="3695734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7647E-4714-C0C4-62B5-DA7AF0AEBC03}"/>
              </a:ext>
            </a:extLst>
          </p:cNvPr>
          <p:cNvSpPr>
            <a:spLocks noGrp="1"/>
          </p:cNvSpPr>
          <p:nvPr>
            <p:ph type="dt" sz="half" idx="10"/>
          </p:nvPr>
        </p:nvSpPr>
        <p:spPr/>
        <p:txBody>
          <a:bodyPr/>
          <a:lstStyle/>
          <a:p>
            <a:fld id="{967561AB-4E2B-4EDA-974E-ECA1191A27A7}" type="datetimeFigureOut">
              <a:rPr lang="en-DE" smtClean="0"/>
              <a:t>07/11/2024</a:t>
            </a:fld>
            <a:endParaRPr lang="en-DE"/>
          </a:p>
        </p:txBody>
      </p:sp>
      <p:sp>
        <p:nvSpPr>
          <p:cNvPr id="3" name="Footer Placeholder 2">
            <a:extLst>
              <a:ext uri="{FF2B5EF4-FFF2-40B4-BE49-F238E27FC236}">
                <a16:creationId xmlns:a16="http://schemas.microsoft.com/office/drawing/2014/main" id="{2C32C553-9C07-E2B8-F5B5-98313DF4219E}"/>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450BE97-2068-8400-BCB4-B0C37EFC13E6}"/>
              </a:ext>
            </a:extLst>
          </p:cNvPr>
          <p:cNvSpPr>
            <a:spLocks noGrp="1"/>
          </p:cNvSpPr>
          <p:nvPr>
            <p:ph type="sldNum" sz="quarter" idx="12"/>
          </p:nvPr>
        </p:nvSpPr>
        <p:spPr/>
        <p:txBody>
          <a:bodyPr/>
          <a:lstStyle/>
          <a:p>
            <a:fld id="{79D70B31-71CD-42AA-A961-E9577F478181}" type="slidenum">
              <a:rPr lang="en-DE" smtClean="0"/>
              <a:t>‹#›</a:t>
            </a:fld>
            <a:endParaRPr lang="en-DE"/>
          </a:p>
        </p:txBody>
      </p:sp>
    </p:spTree>
    <p:extLst>
      <p:ext uri="{BB962C8B-B14F-4D97-AF65-F5344CB8AC3E}">
        <p14:creationId xmlns:p14="http://schemas.microsoft.com/office/powerpoint/2010/main" val="351081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C0D5-24CB-AD75-7EB4-B7691DD783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7B80019D-E33B-A5F4-149D-526CA3C32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5E455F75-425B-5535-4DCE-DB524CAA6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29D8E92-1AC9-ED6E-5DB2-BD0E9EBD9195}"/>
              </a:ext>
            </a:extLst>
          </p:cNvPr>
          <p:cNvSpPr>
            <a:spLocks noGrp="1"/>
          </p:cNvSpPr>
          <p:nvPr>
            <p:ph type="dt" sz="half" idx="10"/>
          </p:nvPr>
        </p:nvSpPr>
        <p:spPr/>
        <p:txBody>
          <a:bodyPr/>
          <a:lstStyle/>
          <a:p>
            <a:fld id="{967561AB-4E2B-4EDA-974E-ECA1191A27A7}" type="datetimeFigureOut">
              <a:rPr lang="en-DE" smtClean="0"/>
              <a:t>07/11/2024</a:t>
            </a:fld>
            <a:endParaRPr lang="en-DE"/>
          </a:p>
        </p:txBody>
      </p:sp>
      <p:sp>
        <p:nvSpPr>
          <p:cNvPr id="6" name="Footer Placeholder 5">
            <a:extLst>
              <a:ext uri="{FF2B5EF4-FFF2-40B4-BE49-F238E27FC236}">
                <a16:creationId xmlns:a16="http://schemas.microsoft.com/office/drawing/2014/main" id="{53F53C80-75D8-2609-1639-43F40D0957E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C1D7B6E-1913-3662-A1DF-6DFA12294C60}"/>
              </a:ext>
            </a:extLst>
          </p:cNvPr>
          <p:cNvSpPr>
            <a:spLocks noGrp="1"/>
          </p:cNvSpPr>
          <p:nvPr>
            <p:ph type="sldNum" sz="quarter" idx="12"/>
          </p:nvPr>
        </p:nvSpPr>
        <p:spPr/>
        <p:txBody>
          <a:bodyPr/>
          <a:lstStyle/>
          <a:p>
            <a:fld id="{79D70B31-71CD-42AA-A961-E9577F478181}" type="slidenum">
              <a:rPr lang="en-DE" smtClean="0"/>
              <a:t>‹#›</a:t>
            </a:fld>
            <a:endParaRPr lang="en-DE"/>
          </a:p>
        </p:txBody>
      </p:sp>
    </p:spTree>
    <p:extLst>
      <p:ext uri="{BB962C8B-B14F-4D97-AF65-F5344CB8AC3E}">
        <p14:creationId xmlns:p14="http://schemas.microsoft.com/office/powerpoint/2010/main" val="326975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FBC1-8EEF-4A1A-D5B2-1451D2EB2B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DE80D4A3-1542-7686-9CFB-23CFA10B7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DE2053C1-B4F4-48BF-D0CF-F6155221E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4A7A93-C2ED-6651-1398-A6474D43C84C}"/>
              </a:ext>
            </a:extLst>
          </p:cNvPr>
          <p:cNvSpPr>
            <a:spLocks noGrp="1"/>
          </p:cNvSpPr>
          <p:nvPr>
            <p:ph type="dt" sz="half" idx="10"/>
          </p:nvPr>
        </p:nvSpPr>
        <p:spPr/>
        <p:txBody>
          <a:bodyPr/>
          <a:lstStyle/>
          <a:p>
            <a:fld id="{967561AB-4E2B-4EDA-974E-ECA1191A27A7}" type="datetimeFigureOut">
              <a:rPr lang="en-DE" smtClean="0"/>
              <a:t>07/11/2024</a:t>
            </a:fld>
            <a:endParaRPr lang="en-DE"/>
          </a:p>
        </p:txBody>
      </p:sp>
      <p:sp>
        <p:nvSpPr>
          <p:cNvPr id="6" name="Footer Placeholder 5">
            <a:extLst>
              <a:ext uri="{FF2B5EF4-FFF2-40B4-BE49-F238E27FC236}">
                <a16:creationId xmlns:a16="http://schemas.microsoft.com/office/drawing/2014/main" id="{70268FCA-0244-FD3D-8A26-B3A6C64EF2E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14928B0-13B5-EFC3-A068-20332A0EE41E}"/>
              </a:ext>
            </a:extLst>
          </p:cNvPr>
          <p:cNvSpPr>
            <a:spLocks noGrp="1"/>
          </p:cNvSpPr>
          <p:nvPr>
            <p:ph type="sldNum" sz="quarter" idx="12"/>
          </p:nvPr>
        </p:nvSpPr>
        <p:spPr/>
        <p:txBody>
          <a:bodyPr/>
          <a:lstStyle/>
          <a:p>
            <a:fld id="{79D70B31-71CD-42AA-A961-E9577F478181}" type="slidenum">
              <a:rPr lang="en-DE" smtClean="0"/>
              <a:t>‹#›</a:t>
            </a:fld>
            <a:endParaRPr lang="en-DE"/>
          </a:p>
        </p:txBody>
      </p:sp>
    </p:spTree>
    <p:extLst>
      <p:ext uri="{BB962C8B-B14F-4D97-AF65-F5344CB8AC3E}">
        <p14:creationId xmlns:p14="http://schemas.microsoft.com/office/powerpoint/2010/main" val="274927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837CE5-2D13-DBEC-BE71-185C2D378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DBC6AA30-0E77-7526-EE4E-089E50EB8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FD3A78D-0E84-4A4C-77EB-CEB5DE8B80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7561AB-4E2B-4EDA-974E-ECA1191A27A7}" type="datetimeFigureOut">
              <a:rPr lang="en-DE" smtClean="0"/>
              <a:t>07/11/2024</a:t>
            </a:fld>
            <a:endParaRPr lang="en-DE"/>
          </a:p>
        </p:txBody>
      </p:sp>
      <p:sp>
        <p:nvSpPr>
          <p:cNvPr id="5" name="Footer Placeholder 4">
            <a:extLst>
              <a:ext uri="{FF2B5EF4-FFF2-40B4-BE49-F238E27FC236}">
                <a16:creationId xmlns:a16="http://schemas.microsoft.com/office/drawing/2014/main" id="{7FE932A9-040F-2D06-1F64-F9F55DA68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3B92AB59-9278-EABC-004C-E503DC968F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D70B31-71CD-42AA-A961-E9577F478181}" type="slidenum">
              <a:rPr lang="en-DE" smtClean="0"/>
              <a:t>‹#›</a:t>
            </a:fld>
            <a:endParaRPr lang="en-DE"/>
          </a:p>
        </p:txBody>
      </p:sp>
    </p:spTree>
    <p:extLst>
      <p:ext uri="{BB962C8B-B14F-4D97-AF65-F5344CB8AC3E}">
        <p14:creationId xmlns:p14="http://schemas.microsoft.com/office/powerpoint/2010/main" val="4149832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767FA9-AD9A-FA43-06A9-F7005308E055}"/>
              </a:ext>
            </a:extLst>
          </p:cNvPr>
          <p:cNvSpPr>
            <a:spLocks noGrp="1"/>
          </p:cNvSpPr>
          <p:nvPr>
            <p:ph type="ctrTitle"/>
          </p:nvPr>
        </p:nvSpPr>
        <p:spPr>
          <a:xfrm>
            <a:off x="804672" y="4770612"/>
            <a:ext cx="10592174" cy="934481"/>
          </a:xfrm>
        </p:spPr>
        <p:txBody>
          <a:bodyPr anchor="t">
            <a:normAutofit/>
          </a:bodyPr>
          <a:lstStyle/>
          <a:p>
            <a:r>
              <a:rPr lang="en-GB" sz="4000" dirty="0">
                <a:solidFill>
                  <a:schemeClr val="tx2"/>
                </a:solidFill>
                <a:latin typeface="Aharoni" panose="02010803020104030203" pitchFamily="2" charset="-79"/>
                <a:cs typeface="Aharoni" panose="02010803020104030203" pitchFamily="2" charset="-79"/>
              </a:rPr>
              <a:t>Bank Customer Churn Prediction</a:t>
            </a:r>
            <a:endParaRPr lang="en-DE" sz="4000" dirty="0">
              <a:solidFill>
                <a:schemeClr val="tx2"/>
              </a:solidFill>
              <a:latin typeface="Aharoni" panose="02010803020104030203" pitchFamily="2" charset="-79"/>
              <a:cs typeface="Aharoni" panose="02010803020104030203" pitchFamily="2" charset="-79"/>
            </a:endParaRPr>
          </a:p>
        </p:txBody>
      </p:sp>
      <p:pic>
        <p:nvPicPr>
          <p:cNvPr id="1026" name="Picture 2" descr="Bank Customer Churn Prediction Using Machine Learning">
            <a:extLst>
              <a:ext uri="{FF2B5EF4-FFF2-40B4-BE49-F238E27FC236}">
                <a16:creationId xmlns:a16="http://schemas.microsoft.com/office/drawing/2014/main" id="{7ACDCCDA-43AB-75C4-DB6D-FDAAAA7E1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0160" b="18577"/>
          <a:stretch/>
        </p:blipFill>
        <p:spPr bwMode="auto">
          <a:xfrm>
            <a:off x="-1" y="10"/>
            <a:ext cx="12192001"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034" name="Freeform: Shape 103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035" name="Freeform: Shape 103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a:extLst>
              <a:ext uri="{FF2B5EF4-FFF2-40B4-BE49-F238E27FC236}">
                <a16:creationId xmlns:a16="http://schemas.microsoft.com/office/drawing/2014/main" id="{531372B0-D59E-28F0-729E-7819971428F6}"/>
              </a:ext>
            </a:extLst>
          </p:cNvPr>
          <p:cNvSpPr>
            <a:spLocks noGrp="1"/>
          </p:cNvSpPr>
          <p:nvPr>
            <p:ph type="subTitle" idx="1"/>
          </p:nvPr>
        </p:nvSpPr>
        <p:spPr>
          <a:xfrm>
            <a:off x="804672" y="5961888"/>
            <a:ext cx="11119104" cy="640079"/>
          </a:xfrm>
        </p:spPr>
        <p:txBody>
          <a:bodyPr anchor="b">
            <a:normAutofit/>
          </a:bodyPr>
          <a:lstStyle/>
          <a:p>
            <a:pPr lvl="6" algn="r"/>
            <a:r>
              <a:rPr lang="en-GB" sz="1400" dirty="0">
                <a:solidFill>
                  <a:schemeClr val="tx2"/>
                </a:solidFill>
                <a:latin typeface="Aharoni" panose="02010803020104030203" pitchFamily="2" charset="-79"/>
                <a:cs typeface="Aharoni" panose="02010803020104030203" pitchFamily="2" charset="-79"/>
              </a:rPr>
              <a:t>By : </a:t>
            </a:r>
          </a:p>
          <a:p>
            <a:pPr lvl="6" algn="r"/>
            <a:r>
              <a:rPr lang="en-GB" sz="1400" dirty="0">
                <a:solidFill>
                  <a:schemeClr val="tx2"/>
                </a:solidFill>
                <a:latin typeface="Aharoni" panose="02010803020104030203" pitchFamily="2" charset="-79"/>
                <a:cs typeface="Aharoni" panose="02010803020104030203" pitchFamily="2" charset="-79"/>
              </a:rPr>
              <a:t>Supriya Arunkumar</a:t>
            </a:r>
            <a:endParaRPr lang="en-DE" sz="1400" dirty="0">
              <a:solidFill>
                <a:schemeClr val="tx2"/>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3221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563D98-24D1-C56B-1ACD-FCA0D59A5B11}"/>
            </a:ext>
          </a:extLst>
        </p:cNvPr>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9054D2-76F7-6C70-05E2-62D15179B9C9}"/>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Churn Rates Across Different Countries</a:t>
            </a:r>
            <a:endParaRPr lang="en-US" kern="1200" dirty="0">
              <a:solidFill>
                <a:schemeClr val="tx1"/>
              </a:solidFill>
              <a:latin typeface="+mj-lt"/>
              <a:ea typeface="+mj-ea"/>
              <a:cs typeface="+mj-cs"/>
            </a:endParaRPr>
          </a:p>
        </p:txBody>
      </p:sp>
      <p:pic>
        <p:nvPicPr>
          <p:cNvPr id="6" name="Content Placeholder 5" descr="A graph of different colored squares&#10;&#10;Description automatically generated">
            <a:extLst>
              <a:ext uri="{FF2B5EF4-FFF2-40B4-BE49-F238E27FC236}">
                <a16:creationId xmlns:a16="http://schemas.microsoft.com/office/drawing/2014/main" id="{73CED9B0-47CD-ADFF-6EF7-0241A4723F6F}"/>
              </a:ext>
            </a:extLst>
          </p:cNvPr>
          <p:cNvPicPr>
            <a:picLocks noGrp="1" noChangeAspect="1"/>
          </p:cNvPicPr>
          <p:nvPr>
            <p:ph idx="1"/>
          </p:nvPr>
        </p:nvPicPr>
        <p:blipFill>
          <a:blip r:embed="rId3"/>
          <a:stretch>
            <a:fillRect/>
          </a:stretch>
        </p:blipFill>
        <p:spPr>
          <a:xfrm>
            <a:off x="5895751" y="1387442"/>
            <a:ext cx="5708649" cy="4053141"/>
          </a:xfrm>
          <a:prstGeom prst="rect">
            <a:avLst/>
          </a:prstGeom>
        </p:spPr>
      </p:pic>
    </p:spTree>
    <p:extLst>
      <p:ext uri="{BB962C8B-B14F-4D97-AF65-F5344CB8AC3E}">
        <p14:creationId xmlns:p14="http://schemas.microsoft.com/office/powerpoint/2010/main" val="132873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AFAFDE-7374-17ED-8F19-98F481CC5497}"/>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F429E95-AF43-6DE4-BB51-BA1533FF4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C8BF5F3A-A5BE-8125-BD16-0000049BD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B9532120-FE7A-B541-825A-B2974E235091}"/>
              </a:ext>
            </a:extLst>
          </p:cNvPr>
          <p:cNvSpPr txBox="1"/>
          <p:nvPr/>
        </p:nvSpPr>
        <p:spPr>
          <a:xfrm>
            <a:off x="773408" y="992094"/>
            <a:ext cx="3616913" cy="2795160"/>
          </a:xfrm>
          <a:prstGeom prst="rect">
            <a:avLst/>
          </a:prstGeom>
        </p:spPr>
        <p:txBody>
          <a:bodyPr vert="horz" lIns="91440" tIns="45720" rIns="91440" bIns="45720" rtlCol="0" anchor="b">
            <a:normAutofit fontScale="55000" lnSpcReduction="20000"/>
          </a:bodyPr>
          <a:lstStyle/>
          <a:p>
            <a:r>
              <a:rPr lang="en-GB" sz="8000" dirty="0"/>
              <a:t>APPLYING MACHINE LEARNING ALGORITHMS</a:t>
            </a:r>
            <a:endParaRPr lang="en-DE" sz="8000" dirty="0"/>
          </a:p>
        </p:txBody>
      </p:sp>
      <p:pic>
        <p:nvPicPr>
          <p:cNvPr id="2" name="Picture 1">
            <a:extLst>
              <a:ext uri="{FF2B5EF4-FFF2-40B4-BE49-F238E27FC236}">
                <a16:creationId xmlns:a16="http://schemas.microsoft.com/office/drawing/2014/main" id="{FE7B16A9-32E2-5888-75CB-A5C2383D1FC9}"/>
              </a:ext>
            </a:extLst>
          </p:cNvPr>
          <p:cNvPicPr>
            <a:picLocks noChangeAspect="1"/>
          </p:cNvPicPr>
          <p:nvPr/>
        </p:nvPicPr>
        <p:blipFill>
          <a:blip r:embed="rId3"/>
          <a:srcRect l="43393"/>
          <a:stretch/>
        </p:blipFill>
        <p:spPr>
          <a:xfrm>
            <a:off x="6892085" y="1250076"/>
            <a:ext cx="4385516" cy="4357847"/>
          </a:xfrm>
          <a:prstGeom prst="rect">
            <a:avLst/>
          </a:prstGeom>
        </p:spPr>
      </p:pic>
    </p:spTree>
    <p:extLst>
      <p:ext uri="{BB962C8B-B14F-4D97-AF65-F5344CB8AC3E}">
        <p14:creationId xmlns:p14="http://schemas.microsoft.com/office/powerpoint/2010/main" val="250412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4E4E2A-F46A-F15F-790A-F1DF9D4475B7}"/>
              </a:ext>
            </a:extLst>
          </p:cNvPr>
          <p:cNvSpPr>
            <a:spLocks noGrp="1"/>
          </p:cNvSpPr>
          <p:nvPr>
            <p:ph type="title"/>
          </p:nvPr>
        </p:nvSpPr>
        <p:spPr>
          <a:xfrm>
            <a:off x="1046746" y="641850"/>
            <a:ext cx="3611880" cy="1535865"/>
          </a:xfrm>
        </p:spPr>
        <p:txBody>
          <a:bodyPr>
            <a:normAutofit/>
          </a:bodyPr>
          <a:lstStyle/>
          <a:p>
            <a:r>
              <a:rPr lang="en-GB" sz="3200"/>
              <a:t>Key Drivers of Customer Churn</a:t>
            </a:r>
            <a:br>
              <a:rPr lang="en-DE" sz="3200"/>
            </a:br>
            <a:endParaRPr lang="en-DE" sz="3200"/>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59BA24-EBCB-494A-F88E-A20CBB483135}"/>
              </a:ext>
            </a:extLst>
          </p:cNvPr>
          <p:cNvSpPr>
            <a:spLocks noGrp="1"/>
          </p:cNvSpPr>
          <p:nvPr>
            <p:ph idx="1"/>
          </p:nvPr>
        </p:nvSpPr>
        <p:spPr>
          <a:xfrm>
            <a:off x="5300640" y="641850"/>
            <a:ext cx="6053160" cy="1535865"/>
          </a:xfrm>
        </p:spPr>
        <p:txBody>
          <a:bodyPr anchor="ctr">
            <a:normAutofit/>
          </a:bodyPr>
          <a:lstStyle/>
          <a:p>
            <a:r>
              <a:rPr lang="en-GB" sz="1400"/>
              <a:t>Top Predictors of Churn: Customer complaints, age, and location (Germany) strongly correlate with churn.</a:t>
            </a:r>
          </a:p>
          <a:p>
            <a:r>
              <a:rPr lang="en-GB" sz="1400"/>
              <a:t>Weak Predictors: Factors like estimated salary, credit score, and certain satisfaction scores show minimal impact on churn.</a:t>
            </a:r>
          </a:p>
          <a:p>
            <a:r>
              <a:rPr lang="en-GB" sz="1400"/>
              <a:t>Retention Insight: Active membership has a negative correlation, indicating active customers are more likely to stay.</a:t>
            </a:r>
            <a:endParaRPr lang="en-DE" sz="1400"/>
          </a:p>
          <a:p>
            <a:endParaRPr lang="en-DE" sz="1400"/>
          </a:p>
        </p:txBody>
      </p:sp>
      <p:pic>
        <p:nvPicPr>
          <p:cNvPr id="4" name="Picture 3">
            <a:extLst>
              <a:ext uri="{FF2B5EF4-FFF2-40B4-BE49-F238E27FC236}">
                <a16:creationId xmlns:a16="http://schemas.microsoft.com/office/drawing/2014/main" id="{705DF450-5D33-6EA1-BECE-C9AF7CC97AF9}"/>
              </a:ext>
            </a:extLst>
          </p:cNvPr>
          <p:cNvPicPr>
            <a:picLocks noChangeAspect="1"/>
          </p:cNvPicPr>
          <p:nvPr/>
        </p:nvPicPr>
        <p:blipFill>
          <a:blip r:embed="rId3"/>
          <a:srcRect t="-1" r="-339" b="-1"/>
          <a:stretch/>
        </p:blipFill>
        <p:spPr>
          <a:xfrm>
            <a:off x="174171" y="2767579"/>
            <a:ext cx="11854065" cy="3894477"/>
          </a:xfrm>
          <a:prstGeom prst="rect">
            <a:avLst/>
          </a:prstGeom>
        </p:spPr>
      </p:pic>
    </p:spTree>
    <p:extLst>
      <p:ext uri="{BB962C8B-B14F-4D97-AF65-F5344CB8AC3E}">
        <p14:creationId xmlns:p14="http://schemas.microsoft.com/office/powerpoint/2010/main" val="378468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1653C-46D9-F5A8-9581-7E8D494FE0C2}"/>
              </a:ext>
            </a:extLst>
          </p:cNvPr>
          <p:cNvSpPr>
            <a:spLocks noGrp="1"/>
          </p:cNvSpPr>
          <p:nvPr>
            <p:ph type="title"/>
          </p:nvPr>
        </p:nvSpPr>
        <p:spPr>
          <a:xfrm>
            <a:off x="1188069" y="381935"/>
            <a:ext cx="9356106" cy="1200329"/>
          </a:xfrm>
        </p:spPr>
        <p:txBody>
          <a:bodyPr anchor="t">
            <a:normAutofit/>
          </a:bodyPr>
          <a:lstStyle/>
          <a:p>
            <a:r>
              <a:rPr lang="en-GB" dirty="0"/>
              <a:t>Methods Used:</a:t>
            </a:r>
            <a:endParaRPr lang="en-DE" dirty="0"/>
          </a:p>
        </p:txBody>
      </p:sp>
      <p:grpSp>
        <p:nvGrpSpPr>
          <p:cNvPr id="21" name="Group 2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26" name="Straight Connector 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6CAA303B-17F2-2E00-76F1-84DC12524F5A}"/>
              </a:ext>
            </a:extLst>
          </p:cNvPr>
          <p:cNvSpPr>
            <a:spLocks noChangeArrowheads="1"/>
          </p:cNvSpPr>
          <p:nvPr/>
        </p:nvSpPr>
        <p:spPr bwMode="auto">
          <a:xfrm>
            <a:off x="0" y="-361640"/>
            <a:ext cx="184731"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tabLst/>
            </a:pPr>
            <a:endParaRPr kumimoji="0" lang="en-DE" altLang="en-DE"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DE" altLang="en-DE" b="0" i="0" u="none" strike="noStrike" cap="none" normalizeH="0" baseline="0">
              <a:ln>
                <a:noFill/>
              </a:ln>
              <a:solidFill>
                <a:schemeClr val="tx1"/>
              </a:solidFill>
              <a:effectLst/>
              <a:latin typeface="Arial" panose="020B0604020202020204" pitchFamily="34" charset="0"/>
            </a:endParaRPr>
          </a:p>
        </p:txBody>
      </p:sp>
      <p:graphicFrame>
        <p:nvGraphicFramePr>
          <p:cNvPr id="8" name="Content Placeholder 2">
            <a:extLst>
              <a:ext uri="{FF2B5EF4-FFF2-40B4-BE49-F238E27FC236}">
                <a16:creationId xmlns:a16="http://schemas.microsoft.com/office/drawing/2014/main" id="{C537ED0D-C13F-4920-762F-F4C9E8791D28}"/>
              </a:ext>
            </a:extLst>
          </p:cNvPr>
          <p:cNvGraphicFramePr>
            <a:graphicFrameLocks noGrp="1"/>
          </p:cNvGraphicFramePr>
          <p:nvPr>
            <p:ph idx="1"/>
            <p:extLst>
              <p:ext uri="{D42A27DB-BD31-4B8C-83A1-F6EECF244321}">
                <p14:modId xmlns:p14="http://schemas.microsoft.com/office/powerpoint/2010/main" val="1730924831"/>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4362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EE31BDED-A417-DB35-B74D-6D7F5A2AD928}"/>
              </a:ext>
            </a:extLst>
          </p:cNvPr>
          <p:cNvSpPr>
            <a:spLocks noGrp="1"/>
          </p:cNvSpPr>
          <p:nvPr>
            <p:ph type="title"/>
          </p:nvPr>
        </p:nvSpPr>
        <p:spPr>
          <a:xfrm>
            <a:off x="1246824" y="643467"/>
            <a:ext cx="4772975" cy="1800526"/>
          </a:xfrm>
        </p:spPr>
        <p:txBody>
          <a:bodyPr>
            <a:normAutofit/>
          </a:bodyPr>
          <a:lstStyle/>
          <a:p>
            <a:r>
              <a:rPr lang="en-GB" sz="4100"/>
              <a:t>Interactive Customer Churn Prediction Tool</a:t>
            </a:r>
            <a:endParaRPr lang="en-DE" sz="4100"/>
          </a:p>
        </p:txBody>
      </p:sp>
      <p:sp>
        <p:nvSpPr>
          <p:cNvPr id="4" name="Rectangle 1">
            <a:extLst>
              <a:ext uri="{FF2B5EF4-FFF2-40B4-BE49-F238E27FC236}">
                <a16:creationId xmlns:a16="http://schemas.microsoft.com/office/drawing/2014/main" id="{1C9144A8-B855-99C4-C102-E6D77E9F0527}"/>
              </a:ext>
            </a:extLst>
          </p:cNvPr>
          <p:cNvSpPr>
            <a:spLocks noGrp="1" noChangeArrowheads="1"/>
          </p:cNvSpPr>
          <p:nvPr>
            <p:ph idx="1"/>
          </p:nvPr>
        </p:nvSpPr>
        <p:spPr bwMode="auto">
          <a:xfrm>
            <a:off x="1246824" y="2623381"/>
            <a:ext cx="4772974" cy="35535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DE" altLang="en-DE" sz="1600" b="1" i="0" u="none" strike="noStrike" cap="none" normalizeH="0" baseline="0" dirty="0">
                <a:ln>
                  <a:noFill/>
                </a:ln>
                <a:effectLst/>
              </a:rPr>
              <a:t>Purpose</a:t>
            </a:r>
            <a:r>
              <a:rPr kumimoji="0" lang="en-DE" altLang="en-DE" sz="1600" b="0" i="0" u="none" strike="noStrike" cap="none" normalizeH="0" baseline="0" dirty="0">
                <a:ln>
                  <a:noFill/>
                </a:ln>
                <a:effectLst/>
              </a:rPr>
              <a:t>: </a:t>
            </a:r>
            <a:endParaRPr kumimoji="0" lang="en-GB" altLang="en-DE" sz="16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DE" altLang="en-DE" sz="1600" b="0" i="0" u="none" strike="noStrike" cap="none" normalizeH="0" baseline="0" dirty="0">
                <a:ln>
                  <a:noFill/>
                </a:ln>
                <a:effectLst/>
              </a:rPr>
              <a:t>Real-time Churn Prediction for Bank Customers</a:t>
            </a:r>
            <a:endParaRPr lang="en-GB" altLang="en-DE" sz="1600" dirty="0"/>
          </a:p>
          <a:p>
            <a:pPr marL="0" marR="0" lvl="0" indent="0" defTabSz="914400" rtl="0" eaLnBrk="0" fontAlgn="base" latinLnBrk="0" hangingPunct="0">
              <a:spcBef>
                <a:spcPct val="0"/>
              </a:spcBef>
              <a:spcAft>
                <a:spcPts val="600"/>
              </a:spcAft>
              <a:buClrTx/>
              <a:buSzTx/>
              <a:buNone/>
              <a:tabLst/>
            </a:pPr>
            <a:endParaRPr kumimoji="0" lang="en-DE" altLang="en-DE" sz="16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DE" altLang="en-DE" sz="1600" b="1" i="0" u="none" strike="noStrike" cap="none" normalizeH="0" baseline="0" dirty="0">
                <a:ln>
                  <a:noFill/>
                </a:ln>
                <a:effectLst/>
              </a:rPr>
              <a:t>Built with</a:t>
            </a:r>
            <a:r>
              <a:rPr kumimoji="0" lang="en-DE" altLang="en-DE" sz="1600" b="0" i="0" u="none" strike="noStrike" cap="none" normalizeH="0" baseline="0" dirty="0">
                <a:ln>
                  <a:noFill/>
                </a:ln>
                <a:effectLst/>
              </a:rPr>
              <a:t>: </a:t>
            </a:r>
            <a:endParaRPr kumimoji="0" lang="en-GB" altLang="en-DE" sz="16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DE" altLang="en-DE" sz="1600" b="0" i="0" u="none" strike="noStrike" cap="none" normalizeH="0" baseline="0" dirty="0">
                <a:ln>
                  <a:noFill/>
                </a:ln>
                <a:effectLst/>
              </a:rPr>
              <a:t>Streamlit for an intuitive user experience</a:t>
            </a:r>
            <a:endParaRPr kumimoji="0" lang="en-GB" altLang="en-DE" sz="16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endParaRPr kumimoji="0" lang="en-DE" altLang="en-DE" sz="16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DE" altLang="en-DE" sz="1600" b="1" i="0" u="none" strike="noStrike" cap="none" normalizeH="0" baseline="0" dirty="0">
                <a:ln>
                  <a:noFill/>
                </a:ln>
                <a:effectLst/>
              </a:rPr>
              <a:t>Features</a:t>
            </a:r>
            <a:r>
              <a:rPr kumimoji="0" lang="en-DE" altLang="en-DE" sz="1600" b="0" i="0" u="none" strike="noStrike" cap="none" normalizeH="0" baseline="0" dirty="0">
                <a:ln>
                  <a:noFill/>
                </a:ln>
                <a:effectLst/>
              </a:rPr>
              <a:t>:</a:t>
            </a:r>
          </a:p>
          <a:p>
            <a:pPr marL="0" indent="0" eaLnBrk="0" fontAlgn="base" hangingPunct="0">
              <a:spcBef>
                <a:spcPct val="0"/>
              </a:spcBef>
              <a:spcAft>
                <a:spcPts val="600"/>
              </a:spcAft>
              <a:buNone/>
            </a:pPr>
            <a:r>
              <a:rPr kumimoji="0" lang="en-DE" altLang="en-DE" sz="1600" b="0" i="0" u="none" strike="noStrike" cap="none" normalizeH="0" baseline="0" dirty="0">
                <a:ln>
                  <a:noFill/>
                </a:ln>
                <a:effectLst/>
              </a:rPr>
              <a:t>User inputs customer data to predict churn probability</a:t>
            </a:r>
          </a:p>
          <a:p>
            <a:pPr marL="0" marR="0" lvl="0" indent="0" defTabSz="914400" rtl="0" eaLnBrk="0" fontAlgn="base" latinLnBrk="0" hangingPunct="0">
              <a:spcBef>
                <a:spcPct val="0"/>
              </a:spcBef>
              <a:spcAft>
                <a:spcPts val="600"/>
              </a:spcAft>
              <a:buClrTx/>
              <a:buSzTx/>
              <a:buNone/>
              <a:tabLst/>
            </a:pPr>
            <a:r>
              <a:rPr kumimoji="0" lang="en-DE" altLang="en-DE" sz="1600" b="0" i="0" u="none" strike="noStrike" cap="none" normalizeH="0" baseline="0" dirty="0">
                <a:ln>
                  <a:noFill/>
                </a:ln>
                <a:effectLst/>
              </a:rPr>
              <a:t>Visualizes prediction results and key insights</a:t>
            </a:r>
          </a:p>
          <a:p>
            <a:pPr marL="0" marR="0" lvl="0" indent="0" defTabSz="914400" rtl="0" eaLnBrk="0" fontAlgn="base" latinLnBrk="0" hangingPunct="0">
              <a:spcBef>
                <a:spcPct val="0"/>
              </a:spcBef>
              <a:spcAft>
                <a:spcPts val="600"/>
              </a:spcAft>
              <a:buClrTx/>
              <a:buSzTx/>
              <a:buNone/>
              <a:tabLst/>
            </a:pPr>
            <a:r>
              <a:rPr kumimoji="0" lang="en-DE" altLang="en-DE" sz="1600" b="0" i="0" u="none" strike="noStrike" cap="none" normalizeH="0" baseline="0" dirty="0">
                <a:ln>
                  <a:noFill/>
                </a:ln>
                <a:effectLst/>
              </a:rPr>
              <a:t>Provides actionable recommendations for retention</a:t>
            </a:r>
          </a:p>
          <a:p>
            <a:pPr marL="0" marR="0" lvl="0" indent="0" defTabSz="914400" rtl="0" eaLnBrk="0" fontAlgn="base" latinLnBrk="0" hangingPunct="0">
              <a:spcBef>
                <a:spcPct val="0"/>
              </a:spcBef>
              <a:spcAft>
                <a:spcPts val="600"/>
              </a:spcAft>
              <a:buClrTx/>
              <a:buSzTx/>
              <a:buFontTx/>
              <a:buNone/>
              <a:tabLst/>
            </a:pPr>
            <a:endParaRPr kumimoji="0" lang="en-DE" altLang="en-DE" sz="1600" b="0" i="0" u="none" strike="noStrike" cap="none" normalizeH="0" baseline="0" dirty="0">
              <a:ln>
                <a:noFill/>
              </a:ln>
              <a:effectLst/>
              <a:latin typeface="Arial" panose="020B0604020202020204" pitchFamily="34" charset="0"/>
            </a:endParaRPr>
          </a:p>
        </p:txBody>
      </p:sp>
      <p:pic>
        <p:nvPicPr>
          <p:cNvPr id="8" name="Picture 7">
            <a:extLst>
              <a:ext uri="{FF2B5EF4-FFF2-40B4-BE49-F238E27FC236}">
                <a16:creationId xmlns:a16="http://schemas.microsoft.com/office/drawing/2014/main" id="{E3A8A4FE-A2E3-640A-B337-0D0561CFD992}"/>
              </a:ext>
            </a:extLst>
          </p:cNvPr>
          <p:cNvPicPr>
            <a:picLocks noChangeAspect="1"/>
          </p:cNvPicPr>
          <p:nvPr/>
        </p:nvPicPr>
        <p:blipFill>
          <a:blip r:embed="rId3"/>
          <a:stretch>
            <a:fillRect/>
          </a:stretch>
        </p:blipFill>
        <p:spPr>
          <a:xfrm>
            <a:off x="7569582" y="3744687"/>
            <a:ext cx="3848322" cy="2432276"/>
          </a:xfrm>
          <a:prstGeom prst="rect">
            <a:avLst/>
          </a:prstGeom>
        </p:spPr>
      </p:pic>
      <p:pic>
        <p:nvPicPr>
          <p:cNvPr id="6" name="Picture 5">
            <a:extLst>
              <a:ext uri="{FF2B5EF4-FFF2-40B4-BE49-F238E27FC236}">
                <a16:creationId xmlns:a16="http://schemas.microsoft.com/office/drawing/2014/main" id="{FB70EC02-BDAB-CE61-BCAC-1926CD541380}"/>
              </a:ext>
            </a:extLst>
          </p:cNvPr>
          <p:cNvPicPr>
            <a:picLocks noChangeAspect="1"/>
          </p:cNvPicPr>
          <p:nvPr/>
        </p:nvPicPr>
        <p:blipFill>
          <a:blip r:embed="rId4"/>
          <a:stretch>
            <a:fillRect/>
          </a:stretch>
        </p:blipFill>
        <p:spPr>
          <a:xfrm>
            <a:off x="7569582" y="478971"/>
            <a:ext cx="3848322" cy="3026153"/>
          </a:xfrm>
          <a:prstGeom prst="rect">
            <a:avLst/>
          </a:prstGeom>
        </p:spPr>
      </p:pic>
    </p:spTree>
    <p:extLst>
      <p:ext uri="{BB962C8B-B14F-4D97-AF65-F5344CB8AC3E}">
        <p14:creationId xmlns:p14="http://schemas.microsoft.com/office/powerpoint/2010/main" val="240450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11">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D8EF59B4-0186-E978-73F7-3EB38850FF24}"/>
              </a:ext>
            </a:extLst>
          </p:cNvPr>
          <p:cNvSpPr>
            <a:spLocks noGrp="1"/>
          </p:cNvSpPr>
          <p:nvPr>
            <p:ph type="title"/>
          </p:nvPr>
        </p:nvSpPr>
        <p:spPr>
          <a:xfrm>
            <a:off x="1137036" y="548640"/>
            <a:ext cx="9916632" cy="1188720"/>
          </a:xfrm>
        </p:spPr>
        <p:txBody>
          <a:bodyPr>
            <a:normAutofit/>
          </a:bodyPr>
          <a:lstStyle/>
          <a:p>
            <a:r>
              <a:rPr lang="en-GB">
                <a:solidFill>
                  <a:schemeClr val="tx1">
                    <a:lumMod val="85000"/>
                    <a:lumOff val="15000"/>
                  </a:schemeClr>
                </a:solidFill>
              </a:rPr>
              <a:t>RECOMMENDATIONS</a:t>
            </a:r>
            <a:endParaRPr lang="en-DE" dirty="0">
              <a:solidFill>
                <a:schemeClr val="tx1">
                  <a:lumMod val="85000"/>
                  <a:lumOff val="15000"/>
                </a:schemeClr>
              </a:solidFill>
            </a:endParaRPr>
          </a:p>
        </p:txBody>
      </p:sp>
      <p:graphicFrame>
        <p:nvGraphicFramePr>
          <p:cNvPr id="41" name="Content Placeholder 4">
            <a:extLst>
              <a:ext uri="{FF2B5EF4-FFF2-40B4-BE49-F238E27FC236}">
                <a16:creationId xmlns:a16="http://schemas.microsoft.com/office/drawing/2014/main" id="{6479E6E1-2A2A-8209-85DB-70726D3D2759}"/>
              </a:ext>
            </a:extLst>
          </p:cNvPr>
          <p:cNvGraphicFramePr>
            <a:graphicFrameLocks noGrp="1"/>
          </p:cNvGraphicFramePr>
          <p:nvPr>
            <p:ph idx="1"/>
          </p:nvPr>
        </p:nvGraphicFramePr>
        <p:xfrm>
          <a:off x="1957987" y="2431767"/>
          <a:ext cx="8276026" cy="3685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11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929A7B4-C662-0951-74DE-7371542EED62}"/>
              </a:ext>
            </a:extLst>
          </p:cNvPr>
          <p:cNvSpPr txBox="1"/>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kern="1200" dirty="0">
                <a:solidFill>
                  <a:schemeClr val="tx1"/>
                </a:solidFill>
                <a:latin typeface="+mj-lt"/>
                <a:ea typeface="+mj-ea"/>
                <a:cs typeface="+mj-cs"/>
              </a:rPr>
              <a:t>Thank you </a:t>
            </a:r>
          </a:p>
          <a:p>
            <a:pPr algn="ctr">
              <a:lnSpc>
                <a:spcPct val="90000"/>
              </a:lnSpc>
              <a:spcBef>
                <a:spcPct val="0"/>
              </a:spcBef>
              <a:spcAft>
                <a:spcPts val="600"/>
              </a:spcAft>
            </a:pPr>
            <a:endParaRPr lang="en-US" sz="7200" kern="1200" dirty="0">
              <a:solidFill>
                <a:schemeClr val="tx1"/>
              </a:solidFill>
              <a:latin typeface="+mj-lt"/>
              <a:ea typeface="+mj-ea"/>
              <a:cs typeface="+mj-cs"/>
            </a:endParaRPr>
          </a:p>
        </p:txBody>
      </p:sp>
      <p:sp>
        <p:nvSpPr>
          <p:cNvPr id="24" name="Rectangle 2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C157369-05DE-E3F6-BFBC-4841135FCF01}"/>
              </a:ext>
            </a:extLst>
          </p:cNvPr>
          <p:cNvSpPr txBox="1"/>
          <p:nvPr/>
        </p:nvSpPr>
        <p:spPr>
          <a:xfrm>
            <a:off x="4948646" y="5155454"/>
            <a:ext cx="2480423" cy="369332"/>
          </a:xfrm>
          <a:prstGeom prst="rect">
            <a:avLst/>
          </a:prstGeom>
          <a:noFill/>
        </p:spPr>
        <p:txBody>
          <a:bodyPr wrap="none" rtlCol="0">
            <a:spAutoFit/>
          </a:bodyPr>
          <a:lstStyle/>
          <a:p>
            <a:r>
              <a:rPr lang="en-GB" dirty="0"/>
              <a:t>By : Supriya Arunkumar</a:t>
            </a:r>
            <a:endParaRPr lang="en-DE" dirty="0"/>
          </a:p>
        </p:txBody>
      </p:sp>
    </p:spTree>
    <p:extLst>
      <p:ext uri="{BB962C8B-B14F-4D97-AF65-F5344CB8AC3E}">
        <p14:creationId xmlns:p14="http://schemas.microsoft.com/office/powerpoint/2010/main" val="264588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6" name="Rectangle 37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agnet with people around it&#10;&#10;Description automatically generated">
            <a:extLst>
              <a:ext uri="{FF2B5EF4-FFF2-40B4-BE49-F238E27FC236}">
                <a16:creationId xmlns:a16="http://schemas.microsoft.com/office/drawing/2014/main" id="{EAF23B77-0931-FB9A-E4DB-CDDF541AE171}"/>
              </a:ext>
            </a:extLst>
          </p:cNvPr>
          <p:cNvPicPr>
            <a:picLocks noChangeAspect="1"/>
          </p:cNvPicPr>
          <p:nvPr/>
        </p:nvPicPr>
        <p:blipFill>
          <a:blip r:embed="rId3"/>
          <a:srcRect r="20689"/>
          <a:stretch/>
        </p:blipFill>
        <p:spPr>
          <a:xfrm>
            <a:off x="2522356" y="10"/>
            <a:ext cx="9669642" cy="6857990"/>
          </a:xfrm>
          <a:prstGeom prst="rect">
            <a:avLst/>
          </a:prstGeom>
        </p:spPr>
      </p:pic>
      <p:sp>
        <p:nvSpPr>
          <p:cNvPr id="378" name="Rectangle 37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62E7423-2A31-CD79-5AD9-6C7BB6BE48C6}"/>
              </a:ext>
            </a:extLst>
          </p:cNvPr>
          <p:cNvSpPr>
            <a:spLocks noGrp="1"/>
          </p:cNvSpPr>
          <p:nvPr>
            <p:ph type="title"/>
          </p:nvPr>
        </p:nvSpPr>
        <p:spPr>
          <a:xfrm>
            <a:off x="838200" y="365125"/>
            <a:ext cx="3822189" cy="1899912"/>
          </a:xfrm>
        </p:spPr>
        <p:txBody>
          <a:bodyPr>
            <a:normAutofit/>
          </a:bodyPr>
          <a:lstStyle/>
          <a:p>
            <a:r>
              <a:rPr lang="en-GB" sz="4000" dirty="0"/>
              <a:t>OVERVIEW</a:t>
            </a:r>
            <a:endParaRPr lang="en-DE" sz="4000" dirty="0"/>
          </a:p>
        </p:txBody>
      </p:sp>
      <p:sp>
        <p:nvSpPr>
          <p:cNvPr id="5" name="Content Placeholder 4">
            <a:extLst>
              <a:ext uri="{FF2B5EF4-FFF2-40B4-BE49-F238E27FC236}">
                <a16:creationId xmlns:a16="http://schemas.microsoft.com/office/drawing/2014/main" id="{773EED64-02FB-E666-E596-82B0B590320E}"/>
              </a:ext>
            </a:extLst>
          </p:cNvPr>
          <p:cNvSpPr>
            <a:spLocks noGrp="1"/>
          </p:cNvSpPr>
          <p:nvPr>
            <p:ph idx="1"/>
          </p:nvPr>
        </p:nvSpPr>
        <p:spPr>
          <a:xfrm>
            <a:off x="838200" y="2434201"/>
            <a:ext cx="3822189" cy="3742762"/>
          </a:xfrm>
        </p:spPr>
        <p:txBody>
          <a:bodyPr>
            <a:normAutofit/>
          </a:bodyPr>
          <a:lstStyle/>
          <a:p>
            <a:pPr marL="0" indent="0">
              <a:buNone/>
            </a:pPr>
            <a:r>
              <a:rPr lang="en-GB" sz="2000" dirty="0"/>
              <a:t>This project aims to develop an accurate customer churn prediction system for the banking industry to proactively retain the customers and mitigate the loss in revenue</a:t>
            </a:r>
            <a:endParaRPr lang="en-DE" sz="2000" dirty="0"/>
          </a:p>
        </p:txBody>
      </p:sp>
    </p:spTree>
    <p:extLst>
      <p:ext uri="{BB962C8B-B14F-4D97-AF65-F5344CB8AC3E}">
        <p14:creationId xmlns:p14="http://schemas.microsoft.com/office/powerpoint/2010/main" val="2754983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7" name="Rectangle 19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660544-5786-6D73-6665-D2BB9877FEBC}"/>
              </a:ext>
            </a:extLst>
          </p:cNvPr>
          <p:cNvSpPr>
            <a:spLocks noGrp="1"/>
          </p:cNvSpPr>
          <p:nvPr>
            <p:ph type="title"/>
          </p:nvPr>
        </p:nvSpPr>
        <p:spPr>
          <a:xfrm>
            <a:off x="838200" y="556995"/>
            <a:ext cx="10515600" cy="1133693"/>
          </a:xfrm>
        </p:spPr>
        <p:txBody>
          <a:bodyPr>
            <a:normAutofit/>
          </a:bodyPr>
          <a:lstStyle/>
          <a:p>
            <a:r>
              <a:rPr lang="en-GB" sz="5200" dirty="0"/>
              <a:t>WHAT IS CUTOMER CHURN</a:t>
            </a:r>
            <a:endParaRPr lang="en-DE" sz="5200" dirty="0"/>
          </a:p>
        </p:txBody>
      </p:sp>
      <p:graphicFrame>
        <p:nvGraphicFramePr>
          <p:cNvPr id="7" name="Rectangle 1">
            <a:extLst>
              <a:ext uri="{FF2B5EF4-FFF2-40B4-BE49-F238E27FC236}">
                <a16:creationId xmlns:a16="http://schemas.microsoft.com/office/drawing/2014/main" id="{73CF4960-CF2F-F375-E78C-FBCFF48EEC80}"/>
              </a:ext>
            </a:extLst>
          </p:cNvPr>
          <p:cNvGraphicFramePr>
            <a:graphicFrameLocks noGrp="1"/>
          </p:cNvGraphicFramePr>
          <p:nvPr>
            <p:ph idx="1"/>
            <p:extLst>
              <p:ext uri="{D42A27DB-BD31-4B8C-83A1-F6EECF244321}">
                <p14:modId xmlns:p14="http://schemas.microsoft.com/office/powerpoint/2010/main" val="19619151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814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404700-788D-C4FE-509C-533A82257D79}"/>
              </a:ext>
            </a:extLst>
          </p:cNvPr>
          <p:cNvSpPr>
            <a:spLocks noGrp="1"/>
          </p:cNvSpPr>
          <p:nvPr>
            <p:ph type="title"/>
          </p:nvPr>
        </p:nvSpPr>
        <p:spPr>
          <a:xfrm>
            <a:off x="1137036" y="548640"/>
            <a:ext cx="9916632" cy="1188720"/>
          </a:xfrm>
        </p:spPr>
        <p:txBody>
          <a:bodyPr>
            <a:normAutofit/>
          </a:bodyPr>
          <a:lstStyle/>
          <a:p>
            <a:r>
              <a:rPr lang="en-GB">
                <a:solidFill>
                  <a:schemeClr val="tx1">
                    <a:lumMod val="85000"/>
                    <a:lumOff val="15000"/>
                  </a:schemeClr>
                </a:solidFill>
              </a:rPr>
              <a:t>PROBLEM</a:t>
            </a:r>
            <a:endParaRPr lang="en-DE">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0D1C16D4-30B1-CDF3-F291-22F96388FB07}"/>
              </a:ext>
            </a:extLst>
          </p:cNvPr>
          <p:cNvSpPr>
            <a:spLocks noGrp="1"/>
          </p:cNvSpPr>
          <p:nvPr>
            <p:ph idx="1"/>
          </p:nvPr>
        </p:nvSpPr>
        <p:spPr>
          <a:xfrm>
            <a:off x="1957339" y="2624204"/>
            <a:ext cx="8276026" cy="3685156"/>
          </a:xfrm>
        </p:spPr>
        <p:txBody>
          <a:bodyPr anchor="ctr">
            <a:normAutofit/>
          </a:bodyPr>
          <a:lstStyle/>
          <a:p>
            <a:pPr marL="0" indent="0">
              <a:buNone/>
            </a:pPr>
            <a:r>
              <a:rPr lang="en-GB" sz="2000" dirty="0">
                <a:solidFill>
                  <a:schemeClr val="tx1">
                    <a:lumMod val="85000"/>
                    <a:lumOff val="15000"/>
                  </a:schemeClr>
                </a:solidFill>
              </a:rPr>
              <a:t>Customer churn is a critical issue for banks, leading to revenue loss and potential damage to brand reputation. By identifying and predicting the factors driving customers to leave, banks can proactively address these issues to retain valuable clients</a:t>
            </a:r>
            <a:endParaRPr lang="en-DE" sz="2000" dirty="0">
              <a:solidFill>
                <a:schemeClr val="tx1">
                  <a:lumMod val="85000"/>
                  <a:lumOff val="15000"/>
                </a:schemeClr>
              </a:solidFill>
            </a:endParaRPr>
          </a:p>
        </p:txBody>
      </p:sp>
    </p:spTree>
    <p:extLst>
      <p:ext uri="{BB962C8B-B14F-4D97-AF65-F5344CB8AC3E}">
        <p14:creationId xmlns:p14="http://schemas.microsoft.com/office/powerpoint/2010/main" val="385715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69D3D212-32A7-1046-B495-F8DF06DD6CDD}"/>
              </a:ext>
            </a:extLst>
          </p:cNvPr>
          <p:cNvSpPr txBox="1"/>
          <p:nvPr/>
        </p:nvSpPr>
        <p:spPr>
          <a:xfrm>
            <a:off x="773408" y="992094"/>
            <a:ext cx="361691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kern="1200" dirty="0">
                <a:solidFill>
                  <a:schemeClr val="tx1"/>
                </a:solidFill>
                <a:latin typeface="+mj-lt"/>
                <a:ea typeface="+mj-ea"/>
                <a:cs typeface="+mj-cs"/>
              </a:rPr>
              <a:t>DATA  DRIVEN  INSIGHTS</a:t>
            </a:r>
          </a:p>
        </p:txBody>
      </p:sp>
      <p:pic>
        <p:nvPicPr>
          <p:cNvPr id="6" name="Picture 5" descr="Complex maths formulae on a blackboard">
            <a:extLst>
              <a:ext uri="{FF2B5EF4-FFF2-40B4-BE49-F238E27FC236}">
                <a16:creationId xmlns:a16="http://schemas.microsoft.com/office/drawing/2014/main" id="{E60AAE52-91B9-C61D-006C-DF42962AEB66}"/>
              </a:ext>
            </a:extLst>
          </p:cNvPr>
          <p:cNvPicPr>
            <a:picLocks noChangeAspect="1"/>
          </p:cNvPicPr>
          <p:nvPr/>
        </p:nvPicPr>
        <p:blipFill>
          <a:blip r:embed="rId3"/>
          <a:srcRect l="1256" r="-1" b="-1"/>
          <a:stretch/>
        </p:blipFill>
        <p:spPr>
          <a:xfrm>
            <a:off x="5895751" y="1303853"/>
            <a:ext cx="5708649" cy="4220318"/>
          </a:xfrm>
          <a:prstGeom prst="rect">
            <a:avLst/>
          </a:prstGeom>
        </p:spPr>
      </p:pic>
    </p:spTree>
    <p:extLst>
      <p:ext uri="{BB962C8B-B14F-4D97-AF65-F5344CB8AC3E}">
        <p14:creationId xmlns:p14="http://schemas.microsoft.com/office/powerpoint/2010/main" val="38417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FA05B0-4624-1887-D275-D1F16442D23B}"/>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Distribution of Customer Churn:</a:t>
            </a:r>
          </a:p>
        </p:txBody>
      </p:sp>
      <p:sp>
        <p:nvSpPr>
          <p:cNvPr id="9" name="Content Placeholder 8">
            <a:extLst>
              <a:ext uri="{FF2B5EF4-FFF2-40B4-BE49-F238E27FC236}">
                <a16:creationId xmlns:a16="http://schemas.microsoft.com/office/drawing/2014/main" id="{95B0803E-9405-A840-E788-3756B31A74A7}"/>
              </a:ext>
            </a:extLst>
          </p:cNvPr>
          <p:cNvSpPr>
            <a:spLocks noGrp="1"/>
          </p:cNvSpPr>
          <p:nvPr>
            <p:ph idx="1"/>
          </p:nvPr>
        </p:nvSpPr>
        <p:spPr>
          <a:xfrm>
            <a:off x="996287" y="4121253"/>
            <a:ext cx="3125337" cy="1136843"/>
          </a:xfrm>
        </p:spPr>
        <p:txBody>
          <a:bodyPr vert="horz" lIns="91440" tIns="45720" rIns="91440" bIns="45720" rtlCol="0">
            <a:normAutofit/>
          </a:bodyPr>
          <a:lstStyle/>
          <a:p>
            <a:pPr marL="0" indent="0" algn="ctr">
              <a:buNone/>
            </a:pPr>
            <a:r>
              <a:rPr lang="en-US" sz="1800" kern="1200" dirty="0">
                <a:solidFill>
                  <a:schemeClr val="tx1"/>
                </a:solidFill>
                <a:latin typeface="+mn-lt"/>
                <a:ea typeface="+mn-ea"/>
                <a:cs typeface="+mn-cs"/>
              </a:rPr>
              <a:t>Analyzing the proportion of customers who have exited the bank vs. those who have stayed</a:t>
            </a:r>
          </a:p>
        </p:txBody>
      </p:sp>
      <p:pic>
        <p:nvPicPr>
          <p:cNvPr id="5" name="Content Placeholder 4" descr="A graph of a graph with blue squares&#10;&#10;Description automatically generated">
            <a:extLst>
              <a:ext uri="{FF2B5EF4-FFF2-40B4-BE49-F238E27FC236}">
                <a16:creationId xmlns:a16="http://schemas.microsoft.com/office/drawing/2014/main" id="{17525586-07D9-C677-60FE-D8216098ADBF}"/>
              </a:ext>
            </a:extLst>
          </p:cNvPr>
          <p:cNvPicPr>
            <a:picLocks noChangeAspect="1"/>
          </p:cNvPicPr>
          <p:nvPr/>
        </p:nvPicPr>
        <p:blipFill>
          <a:blip r:embed="rId3"/>
          <a:stretch>
            <a:fillRect/>
          </a:stretch>
        </p:blipFill>
        <p:spPr>
          <a:xfrm>
            <a:off x="5895751" y="1251862"/>
            <a:ext cx="5708649" cy="4324301"/>
          </a:xfrm>
          <a:prstGeom prst="rect">
            <a:avLst/>
          </a:prstGeom>
        </p:spPr>
      </p:pic>
    </p:spTree>
    <p:extLst>
      <p:ext uri="{BB962C8B-B14F-4D97-AF65-F5344CB8AC3E}">
        <p14:creationId xmlns:p14="http://schemas.microsoft.com/office/powerpoint/2010/main" val="157479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3783A5-4111-7E0F-66F6-F6F21AA9D597}"/>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97D391-7086-95EF-5516-E5041BAE1F8D}"/>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mj-lt"/>
                <a:ea typeface="+mj-ea"/>
                <a:cs typeface="+mj-cs"/>
              </a:rPr>
              <a:t>Churn Distribution Across Genders:</a:t>
            </a:r>
          </a:p>
        </p:txBody>
      </p:sp>
      <p:sp>
        <p:nvSpPr>
          <p:cNvPr id="9" name="Content Placeholder 8">
            <a:extLst>
              <a:ext uri="{FF2B5EF4-FFF2-40B4-BE49-F238E27FC236}">
                <a16:creationId xmlns:a16="http://schemas.microsoft.com/office/drawing/2014/main" id="{B0F97220-669C-8A2B-40CA-D3A8EFE257F7}"/>
              </a:ext>
            </a:extLst>
          </p:cNvPr>
          <p:cNvSpPr>
            <a:spLocks noGrp="1"/>
          </p:cNvSpPr>
          <p:nvPr>
            <p:ph idx="1"/>
          </p:nvPr>
        </p:nvSpPr>
        <p:spPr>
          <a:xfrm>
            <a:off x="996287" y="4121253"/>
            <a:ext cx="3125337" cy="1136843"/>
          </a:xfrm>
        </p:spPr>
        <p:txBody>
          <a:bodyPr vert="horz" lIns="91440" tIns="45720" rIns="91440" bIns="45720" rtlCol="0">
            <a:normAutofit/>
          </a:bodyPr>
          <a:lstStyle/>
          <a:p>
            <a:pPr marL="0" indent="0" algn="ctr">
              <a:buNone/>
            </a:pPr>
            <a:br>
              <a:rPr lang="en-US" sz="1800" kern="1200" dirty="0">
                <a:solidFill>
                  <a:schemeClr val="tx1"/>
                </a:solidFill>
                <a:latin typeface="+mn-lt"/>
                <a:ea typeface="+mn-ea"/>
                <a:cs typeface="+mn-cs"/>
              </a:rPr>
            </a:br>
            <a:r>
              <a:rPr lang="en-US" sz="1800" kern="1200" dirty="0">
                <a:solidFill>
                  <a:schemeClr val="tx1"/>
                </a:solidFill>
                <a:latin typeface="+mn-lt"/>
                <a:ea typeface="+mn-ea"/>
                <a:cs typeface="+mn-cs"/>
              </a:rPr>
              <a:t>Highlights the difference in churn rates between male and female customers</a:t>
            </a:r>
          </a:p>
        </p:txBody>
      </p:sp>
      <p:pic>
        <p:nvPicPr>
          <p:cNvPr id="3" name="Picture 2" descr="A graph of a person and person&#10;&#10;Description automatically generated">
            <a:extLst>
              <a:ext uri="{FF2B5EF4-FFF2-40B4-BE49-F238E27FC236}">
                <a16:creationId xmlns:a16="http://schemas.microsoft.com/office/drawing/2014/main" id="{F8C666DF-95A1-8B3D-ADD0-A01219515B72}"/>
              </a:ext>
            </a:extLst>
          </p:cNvPr>
          <p:cNvPicPr>
            <a:picLocks noChangeAspect="1"/>
          </p:cNvPicPr>
          <p:nvPr/>
        </p:nvPicPr>
        <p:blipFill>
          <a:blip r:embed="rId3"/>
          <a:stretch>
            <a:fillRect/>
          </a:stretch>
        </p:blipFill>
        <p:spPr>
          <a:xfrm>
            <a:off x="5895751" y="1423121"/>
            <a:ext cx="5708649" cy="3981782"/>
          </a:xfrm>
          <a:prstGeom prst="rect">
            <a:avLst/>
          </a:prstGeom>
        </p:spPr>
      </p:pic>
    </p:spTree>
    <p:extLst>
      <p:ext uri="{BB962C8B-B14F-4D97-AF65-F5344CB8AC3E}">
        <p14:creationId xmlns:p14="http://schemas.microsoft.com/office/powerpoint/2010/main" val="406532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2EF9-6604-58EE-7A55-3DAF1E4D028B}"/>
              </a:ext>
            </a:extLst>
          </p:cNvPr>
          <p:cNvSpPr>
            <a:spLocks noGrp="1"/>
          </p:cNvSpPr>
          <p:nvPr>
            <p:ph type="title"/>
          </p:nvPr>
        </p:nvSpPr>
        <p:spPr>
          <a:xfrm>
            <a:off x="833119" y="1122363"/>
            <a:ext cx="4497887" cy="2387600"/>
          </a:xfrm>
        </p:spPr>
        <p:txBody>
          <a:bodyPr vert="horz" lIns="91440" tIns="45720" rIns="91440" bIns="45720" rtlCol="0" anchor="b">
            <a:normAutofit/>
          </a:bodyPr>
          <a:lstStyle/>
          <a:p>
            <a:r>
              <a:rPr lang="en-US" sz="5000" kern="1200" dirty="0">
                <a:solidFill>
                  <a:schemeClr val="tx1"/>
                </a:solidFill>
                <a:latin typeface="+mj-lt"/>
                <a:ea typeface="+mj-ea"/>
                <a:cs typeface="+mj-cs"/>
              </a:rPr>
              <a:t>Feature Analysis by Customer Churn</a:t>
            </a:r>
          </a:p>
        </p:txBody>
      </p:sp>
      <p:pic>
        <p:nvPicPr>
          <p:cNvPr id="9" name="Picture 8">
            <a:extLst>
              <a:ext uri="{FF2B5EF4-FFF2-40B4-BE49-F238E27FC236}">
                <a16:creationId xmlns:a16="http://schemas.microsoft.com/office/drawing/2014/main" id="{BE4DD608-06AE-21ED-6423-C97EC4BBBDAA}"/>
              </a:ext>
            </a:extLst>
          </p:cNvPr>
          <p:cNvPicPr>
            <a:picLocks noChangeAspect="1"/>
          </p:cNvPicPr>
          <p:nvPr/>
        </p:nvPicPr>
        <p:blipFill>
          <a:blip r:embed="rId3"/>
          <a:stretch>
            <a:fillRect/>
          </a:stretch>
        </p:blipFill>
        <p:spPr>
          <a:xfrm>
            <a:off x="6135033" y="321732"/>
            <a:ext cx="2361902" cy="1617903"/>
          </a:xfrm>
          <a:prstGeom prst="rect">
            <a:avLst/>
          </a:prstGeom>
        </p:spPr>
      </p:pic>
      <p:pic>
        <p:nvPicPr>
          <p:cNvPr id="7" name="Picture 6">
            <a:extLst>
              <a:ext uri="{FF2B5EF4-FFF2-40B4-BE49-F238E27FC236}">
                <a16:creationId xmlns:a16="http://schemas.microsoft.com/office/drawing/2014/main" id="{6E6C8C98-0C5A-2F4F-BBCF-53383D09F8DE}"/>
              </a:ext>
            </a:extLst>
          </p:cNvPr>
          <p:cNvPicPr>
            <a:picLocks noChangeAspect="1"/>
          </p:cNvPicPr>
          <p:nvPr/>
        </p:nvPicPr>
        <p:blipFill>
          <a:blip r:embed="rId4"/>
          <a:stretch>
            <a:fillRect/>
          </a:stretch>
        </p:blipFill>
        <p:spPr>
          <a:xfrm>
            <a:off x="6141668" y="2557929"/>
            <a:ext cx="2347772" cy="1702135"/>
          </a:xfrm>
          <a:prstGeom prst="rect">
            <a:avLst/>
          </a:prstGeom>
        </p:spPr>
      </p:pic>
      <p:pic>
        <p:nvPicPr>
          <p:cNvPr id="13" name="Picture 12">
            <a:extLst>
              <a:ext uri="{FF2B5EF4-FFF2-40B4-BE49-F238E27FC236}">
                <a16:creationId xmlns:a16="http://schemas.microsoft.com/office/drawing/2014/main" id="{1212167F-D593-FD6B-A0F8-F7B68B837E78}"/>
              </a:ext>
            </a:extLst>
          </p:cNvPr>
          <p:cNvPicPr>
            <a:picLocks noChangeAspect="1"/>
          </p:cNvPicPr>
          <p:nvPr/>
        </p:nvPicPr>
        <p:blipFill>
          <a:blip r:embed="rId5"/>
          <a:stretch>
            <a:fillRect/>
          </a:stretch>
        </p:blipFill>
        <p:spPr>
          <a:xfrm>
            <a:off x="9178592" y="2526921"/>
            <a:ext cx="2369932" cy="1724125"/>
          </a:xfrm>
          <a:prstGeom prst="rect">
            <a:avLst/>
          </a:prstGeom>
        </p:spPr>
      </p:pic>
      <p:pic>
        <p:nvPicPr>
          <p:cNvPr id="19" name="Content Placeholder 18">
            <a:extLst>
              <a:ext uri="{FF2B5EF4-FFF2-40B4-BE49-F238E27FC236}">
                <a16:creationId xmlns:a16="http://schemas.microsoft.com/office/drawing/2014/main" id="{C0D4443D-5C94-C665-DBD2-70C93BE95982}"/>
              </a:ext>
            </a:extLst>
          </p:cNvPr>
          <p:cNvPicPr>
            <a:picLocks noGrp="1" noChangeAspect="1"/>
          </p:cNvPicPr>
          <p:nvPr>
            <p:ph idx="1"/>
          </p:nvPr>
        </p:nvPicPr>
        <p:blipFill>
          <a:blip r:embed="rId6"/>
          <a:stretch>
            <a:fillRect/>
          </a:stretch>
        </p:blipFill>
        <p:spPr>
          <a:xfrm>
            <a:off x="6125715" y="4903537"/>
            <a:ext cx="2379675" cy="1576535"/>
          </a:xfrm>
          <a:prstGeom prst="rect">
            <a:avLst/>
          </a:prstGeom>
        </p:spPr>
      </p:pic>
      <p:cxnSp>
        <p:nvCxnSpPr>
          <p:cNvPr id="37" name="Straight Connector 36">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56858"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7ECE56C3-0B9C-9355-32FC-9B4904A3C270}"/>
              </a:ext>
            </a:extLst>
          </p:cNvPr>
          <p:cNvPicPr>
            <a:picLocks noChangeAspect="1"/>
          </p:cNvPicPr>
          <p:nvPr/>
        </p:nvPicPr>
        <p:blipFill>
          <a:blip r:embed="rId7"/>
          <a:stretch>
            <a:fillRect/>
          </a:stretch>
        </p:blipFill>
        <p:spPr>
          <a:xfrm>
            <a:off x="9236730" y="321732"/>
            <a:ext cx="2254922" cy="1617907"/>
          </a:xfrm>
          <a:prstGeom prst="rect">
            <a:avLst/>
          </a:prstGeom>
        </p:spPr>
      </p:pic>
      <p:cxnSp>
        <p:nvCxnSpPr>
          <p:cNvPr id="39" name="Straight Connector 38">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228770"/>
            <a:ext cx="609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36750" y="4581803"/>
            <a:ext cx="605525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4A7FF72-BB94-ACC4-098A-0F8FE37A326B}"/>
              </a:ext>
            </a:extLst>
          </p:cNvPr>
          <p:cNvPicPr>
            <a:picLocks noChangeAspect="1"/>
          </p:cNvPicPr>
          <p:nvPr/>
        </p:nvPicPr>
        <p:blipFill>
          <a:blip r:embed="rId8"/>
          <a:stretch>
            <a:fillRect/>
          </a:stretch>
        </p:blipFill>
        <p:spPr>
          <a:xfrm>
            <a:off x="9264928" y="4903538"/>
            <a:ext cx="2197259" cy="1576534"/>
          </a:xfrm>
          <a:prstGeom prst="rect">
            <a:avLst/>
          </a:prstGeom>
        </p:spPr>
      </p:pic>
    </p:spTree>
    <p:extLst>
      <p:ext uri="{BB962C8B-B14F-4D97-AF65-F5344CB8AC3E}">
        <p14:creationId xmlns:p14="http://schemas.microsoft.com/office/powerpoint/2010/main" val="1386498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37155B-B08C-44EC-3FAF-4C6A3A5BF663}"/>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A668FB1-8CC3-F939-94F6-B7AA1C9F3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154CAFA6-781F-DA26-963B-61C825B23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6B0061-B904-6C94-3F8D-BDC50F1D67B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GB" dirty="0"/>
              <a:t>Impact of Customer Complaints on Churn</a:t>
            </a:r>
            <a:endParaRPr lang="en-US" kern="1200" dirty="0">
              <a:solidFill>
                <a:schemeClr val="tx1"/>
              </a:solidFill>
              <a:latin typeface="+mj-lt"/>
              <a:ea typeface="+mj-ea"/>
              <a:cs typeface="+mj-cs"/>
            </a:endParaRPr>
          </a:p>
        </p:txBody>
      </p:sp>
      <p:sp>
        <p:nvSpPr>
          <p:cNvPr id="9" name="Content Placeholder 8">
            <a:extLst>
              <a:ext uri="{FF2B5EF4-FFF2-40B4-BE49-F238E27FC236}">
                <a16:creationId xmlns:a16="http://schemas.microsoft.com/office/drawing/2014/main" id="{ADC86EEF-B996-3E8A-F0B0-1C9A00E48009}"/>
              </a:ext>
            </a:extLst>
          </p:cNvPr>
          <p:cNvSpPr>
            <a:spLocks noGrp="1"/>
          </p:cNvSpPr>
          <p:nvPr>
            <p:ph idx="1"/>
          </p:nvPr>
        </p:nvSpPr>
        <p:spPr>
          <a:xfrm>
            <a:off x="996287" y="4121253"/>
            <a:ext cx="3125337" cy="1136843"/>
          </a:xfrm>
        </p:spPr>
        <p:txBody>
          <a:bodyPr vert="horz" lIns="91440" tIns="45720" rIns="91440" bIns="45720" rtlCol="0">
            <a:noAutofit/>
          </a:bodyPr>
          <a:lstStyle/>
          <a:p>
            <a:pPr marL="0" indent="0" algn="ctr">
              <a:buNone/>
            </a:pPr>
            <a:r>
              <a:rPr lang="en-GB" sz="1800" dirty="0"/>
              <a:t>Highlights how customers who have registered complaints are more likely to churn compared to those who have not</a:t>
            </a:r>
            <a:endParaRPr lang="en-US" sz="1800" kern="1200" dirty="0">
              <a:solidFill>
                <a:schemeClr val="tx1"/>
              </a:solidFill>
              <a:latin typeface="+mn-lt"/>
              <a:ea typeface="+mn-ea"/>
              <a:cs typeface="+mn-cs"/>
            </a:endParaRPr>
          </a:p>
        </p:txBody>
      </p:sp>
      <p:pic>
        <p:nvPicPr>
          <p:cNvPr id="5" name="Picture 4">
            <a:extLst>
              <a:ext uri="{FF2B5EF4-FFF2-40B4-BE49-F238E27FC236}">
                <a16:creationId xmlns:a16="http://schemas.microsoft.com/office/drawing/2014/main" id="{733F525A-5D78-A35A-1EE8-183BC184AA87}"/>
              </a:ext>
            </a:extLst>
          </p:cNvPr>
          <p:cNvPicPr>
            <a:picLocks noChangeAspect="1"/>
          </p:cNvPicPr>
          <p:nvPr/>
        </p:nvPicPr>
        <p:blipFill>
          <a:blip r:embed="rId3"/>
          <a:stretch>
            <a:fillRect/>
          </a:stretch>
        </p:blipFill>
        <p:spPr>
          <a:xfrm>
            <a:off x="5736874" y="1143313"/>
            <a:ext cx="6013937" cy="4236318"/>
          </a:xfrm>
          <a:prstGeom prst="rect">
            <a:avLst/>
          </a:prstGeom>
        </p:spPr>
      </p:pic>
    </p:spTree>
    <p:extLst>
      <p:ext uri="{BB962C8B-B14F-4D97-AF65-F5344CB8AC3E}">
        <p14:creationId xmlns:p14="http://schemas.microsoft.com/office/powerpoint/2010/main" val="4211506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1095</Words>
  <Application>Microsoft Office PowerPoint</Application>
  <PresentationFormat>Widescreen</PresentationFormat>
  <Paragraphs>86</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Aharoni</vt:lpstr>
      <vt:lpstr>Aptos</vt:lpstr>
      <vt:lpstr>Aptos Display</vt:lpstr>
      <vt:lpstr>Arial</vt:lpstr>
      <vt:lpstr>Calibri</vt:lpstr>
      <vt:lpstr>Office Theme</vt:lpstr>
      <vt:lpstr>Bank Customer Churn Prediction</vt:lpstr>
      <vt:lpstr>OVERVIEW</vt:lpstr>
      <vt:lpstr>WHAT IS CUTOMER CHURN</vt:lpstr>
      <vt:lpstr>PROBLEM</vt:lpstr>
      <vt:lpstr>PowerPoint Presentation</vt:lpstr>
      <vt:lpstr>Distribution of Customer Churn:</vt:lpstr>
      <vt:lpstr>Churn Distribution Across Genders:</vt:lpstr>
      <vt:lpstr>Feature Analysis by Customer Churn</vt:lpstr>
      <vt:lpstr>Impact of Customer Complaints on Churn</vt:lpstr>
      <vt:lpstr>Churn Rates Across Different Countries</vt:lpstr>
      <vt:lpstr>PowerPoint Presentation</vt:lpstr>
      <vt:lpstr>Key Drivers of Customer Churn </vt:lpstr>
      <vt:lpstr>Methods Used:</vt:lpstr>
      <vt:lpstr>Interactive Customer Churn Prediction Tool</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Gautham Raj</dc:creator>
  <cp:lastModifiedBy>Gautham Raj</cp:lastModifiedBy>
  <cp:revision>6</cp:revision>
  <dcterms:created xsi:type="dcterms:W3CDTF">2024-11-06T14:00:32Z</dcterms:created>
  <dcterms:modified xsi:type="dcterms:W3CDTF">2024-11-07T12:39:58Z</dcterms:modified>
</cp:coreProperties>
</file>