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
      <p:font typeface="Arial Narrow"/>
      <p:regular r:id="rId18"/>
      <p:bold r:id="rId19"/>
      <p:italic r:id="rId20"/>
      <p:boldItalic r:id="rId21"/>
    </p:embeddedFont>
    <p:embeddedFont>
      <p:font typeface="Lor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italic.fntdata"/><Relationship Id="rId22" Type="http://schemas.openxmlformats.org/officeDocument/2006/relationships/font" Target="fonts/Lora-regular.fntdata"/><Relationship Id="rId21" Type="http://schemas.openxmlformats.org/officeDocument/2006/relationships/font" Target="fonts/ArialNarrow-boldItalic.fntdata"/><Relationship Id="rId24" Type="http://schemas.openxmlformats.org/officeDocument/2006/relationships/font" Target="fonts/Lora-italic.fntdata"/><Relationship Id="rId23"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Lor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19" Type="http://schemas.openxmlformats.org/officeDocument/2006/relationships/font" Target="fonts/ArialNarrow-bold.fntdata"/><Relationship Id="rId18" Type="http://schemas.openxmlformats.org/officeDocument/2006/relationships/font" Target="fonts/Arial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9583a173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69583a17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583a173f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9583a173f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583a173f_0_2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69583a173f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583a173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583a173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9583a173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9583a173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9583a173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9583a173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9583a173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9583a173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Calibri"/>
                <a:ea typeface="Calibri"/>
                <a:cs typeface="Calibri"/>
                <a:sym typeface="Calibri"/>
              </a:defRPr>
            </a:lvl1pPr>
            <a:lvl2pPr indent="0" lvl="1" marL="0" marR="0" algn="r">
              <a:spcBef>
                <a:spcPts val="0"/>
              </a:spcBef>
              <a:buNone/>
              <a:defRPr b="0" i="0" sz="900" u="none" cap="none" strike="noStrike">
                <a:solidFill>
                  <a:srgbClr val="888888"/>
                </a:solidFill>
                <a:latin typeface="Calibri"/>
                <a:ea typeface="Calibri"/>
                <a:cs typeface="Calibri"/>
                <a:sym typeface="Calibri"/>
              </a:defRPr>
            </a:lvl2pPr>
            <a:lvl3pPr indent="0" lvl="2" marL="0" marR="0" algn="r">
              <a:spcBef>
                <a:spcPts val="0"/>
              </a:spcBef>
              <a:buNone/>
              <a:defRPr b="0" i="0" sz="900" u="none" cap="none" strike="noStrike">
                <a:solidFill>
                  <a:srgbClr val="888888"/>
                </a:solidFill>
                <a:latin typeface="Calibri"/>
                <a:ea typeface="Calibri"/>
                <a:cs typeface="Calibri"/>
                <a:sym typeface="Calibri"/>
              </a:defRPr>
            </a:lvl3pPr>
            <a:lvl4pPr indent="0" lvl="3" marL="0" marR="0" algn="r">
              <a:spcBef>
                <a:spcPts val="0"/>
              </a:spcBef>
              <a:buNone/>
              <a:defRPr b="0" i="0" sz="900" u="none" cap="none" strike="noStrike">
                <a:solidFill>
                  <a:srgbClr val="888888"/>
                </a:solidFill>
                <a:latin typeface="Calibri"/>
                <a:ea typeface="Calibri"/>
                <a:cs typeface="Calibri"/>
                <a:sym typeface="Calibri"/>
              </a:defRPr>
            </a:lvl4pPr>
            <a:lvl5pPr indent="0" lvl="4" marL="0" marR="0" algn="r">
              <a:spcBef>
                <a:spcPts val="0"/>
              </a:spcBef>
              <a:buNone/>
              <a:defRPr b="0" i="0" sz="900" u="none" cap="none" strike="noStrike">
                <a:solidFill>
                  <a:srgbClr val="888888"/>
                </a:solidFill>
                <a:latin typeface="Calibri"/>
                <a:ea typeface="Calibri"/>
                <a:cs typeface="Calibri"/>
                <a:sym typeface="Calibri"/>
              </a:defRPr>
            </a:lvl5pPr>
            <a:lvl6pPr indent="0" lvl="5" marL="0" marR="0" algn="r">
              <a:spcBef>
                <a:spcPts val="0"/>
              </a:spcBef>
              <a:buNone/>
              <a:defRPr b="0" i="0" sz="900" u="none" cap="none" strike="noStrike">
                <a:solidFill>
                  <a:srgbClr val="888888"/>
                </a:solidFill>
                <a:latin typeface="Calibri"/>
                <a:ea typeface="Calibri"/>
                <a:cs typeface="Calibri"/>
                <a:sym typeface="Calibri"/>
              </a:defRPr>
            </a:lvl6pPr>
            <a:lvl7pPr indent="0" lvl="6" marL="0" marR="0" algn="r">
              <a:spcBef>
                <a:spcPts val="0"/>
              </a:spcBef>
              <a:buNone/>
              <a:defRPr b="0" i="0" sz="900" u="none" cap="none" strike="noStrike">
                <a:solidFill>
                  <a:srgbClr val="888888"/>
                </a:solidFill>
                <a:latin typeface="Calibri"/>
                <a:ea typeface="Calibri"/>
                <a:cs typeface="Calibri"/>
                <a:sym typeface="Calibri"/>
              </a:defRPr>
            </a:lvl7pPr>
            <a:lvl8pPr indent="0" lvl="7" marL="0" marR="0" algn="r">
              <a:spcBef>
                <a:spcPts val="0"/>
              </a:spcBef>
              <a:buNone/>
              <a:defRPr b="0" i="0" sz="900" u="none" cap="none" strike="noStrike">
                <a:solidFill>
                  <a:srgbClr val="888888"/>
                </a:solidFill>
                <a:latin typeface="Calibri"/>
                <a:ea typeface="Calibri"/>
                <a:cs typeface="Calibri"/>
                <a:sym typeface="Calibri"/>
              </a:defRPr>
            </a:lvl8pPr>
            <a:lvl9pPr indent="0" lvl="8" marL="0" marR="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3093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Narrow"/>
              <a:buNone/>
            </a:pPr>
            <a:r>
              <a:rPr lang="en-GB" sz="3300">
                <a:latin typeface="Nunito"/>
                <a:ea typeface="Nunito"/>
                <a:cs typeface="Nunito"/>
                <a:sym typeface="Nunito"/>
              </a:rPr>
              <a:t>Distributed ML Benchmarking tool</a:t>
            </a:r>
            <a:endParaRPr sz="3300">
              <a:latin typeface="Nunito"/>
              <a:ea typeface="Nunito"/>
              <a:cs typeface="Nunito"/>
              <a:sym typeface="Nunito"/>
            </a:endParaRPr>
          </a:p>
          <a:p>
            <a:pPr indent="0" lvl="0" marL="0" rtl="0" algn="ctr">
              <a:lnSpc>
                <a:spcPct val="90000"/>
              </a:lnSpc>
              <a:spcBef>
                <a:spcPts val="0"/>
              </a:spcBef>
              <a:spcAft>
                <a:spcPts val="0"/>
              </a:spcAft>
              <a:buClr>
                <a:schemeClr val="dk1"/>
              </a:buClr>
              <a:buSzPts val="3300"/>
              <a:buFont typeface="Arial Narrow"/>
              <a:buNone/>
            </a:pPr>
            <a:r>
              <a:rPr lang="en-GB" sz="2700">
                <a:latin typeface="Nunito"/>
                <a:ea typeface="Nunito"/>
                <a:cs typeface="Nunito"/>
                <a:sym typeface="Nunito"/>
              </a:rPr>
              <a:t>Domain:  </a:t>
            </a:r>
            <a:r>
              <a:rPr lang="en-GB" sz="2700">
                <a:solidFill>
                  <a:srgbClr val="B45F06"/>
                </a:solidFill>
                <a:latin typeface="Nunito"/>
                <a:ea typeface="Nunito"/>
                <a:cs typeface="Nunito"/>
                <a:sym typeface="Nunito"/>
              </a:rPr>
              <a:t>Distributed</a:t>
            </a:r>
            <a:r>
              <a:rPr lang="en-GB" sz="2700">
                <a:solidFill>
                  <a:srgbClr val="B45F06"/>
                </a:solidFill>
                <a:latin typeface="Nunito"/>
                <a:ea typeface="Nunito"/>
                <a:cs typeface="Nunito"/>
                <a:sym typeface="Nunito"/>
              </a:rPr>
              <a:t> Systems</a:t>
            </a:r>
            <a:br>
              <a:rPr lang="en-GB">
                <a:latin typeface="Nunito"/>
                <a:ea typeface="Nunito"/>
                <a:cs typeface="Nunito"/>
                <a:sym typeface="Nunito"/>
              </a:rPr>
            </a:br>
            <a:r>
              <a:rPr lang="en-GB">
                <a:latin typeface="Nunito"/>
                <a:ea typeface="Nunito"/>
                <a:cs typeface="Nunito"/>
                <a:sym typeface="Nunito"/>
              </a:rPr>
              <a:t> </a:t>
            </a:r>
            <a:endParaRPr>
              <a:latin typeface="Nunito"/>
              <a:ea typeface="Nunito"/>
              <a:cs typeface="Nunito"/>
              <a:sym typeface="Nunito"/>
            </a:endParaRPr>
          </a:p>
        </p:txBody>
      </p:sp>
      <p:sp>
        <p:nvSpPr>
          <p:cNvPr id="130" name="Google Shape;130;p25"/>
          <p:cNvSpPr txBox="1"/>
          <p:nvPr>
            <p:ph idx="1" type="subTitle"/>
          </p:nvPr>
        </p:nvSpPr>
        <p:spPr>
          <a:xfrm>
            <a:off x="517161" y="3690880"/>
            <a:ext cx="8214600" cy="1241700"/>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dk1"/>
              </a:buClr>
              <a:buSzPts val="1800"/>
              <a:buNone/>
            </a:pPr>
            <a:r>
              <a:rPr lang="en-GB" sz="1400">
                <a:latin typeface="Nunito"/>
                <a:ea typeface="Nunito"/>
                <a:cs typeface="Nunito"/>
                <a:sym typeface="Nunito"/>
              </a:rPr>
              <a:t>Register Number: 24MSP3012 </a:t>
            </a:r>
            <a:endParaRPr sz="1400">
              <a:latin typeface="Nunito"/>
              <a:ea typeface="Nunito"/>
              <a:cs typeface="Nunito"/>
              <a:sym typeface="Nunito"/>
            </a:endParaRPr>
          </a:p>
          <a:p>
            <a:pPr indent="0" lvl="0" marL="0" rtl="0" algn="r">
              <a:lnSpc>
                <a:spcPct val="90000"/>
              </a:lnSpc>
              <a:spcBef>
                <a:spcPts val="800"/>
              </a:spcBef>
              <a:spcAft>
                <a:spcPts val="0"/>
              </a:spcAft>
              <a:buClr>
                <a:schemeClr val="dk1"/>
              </a:buClr>
              <a:buSzPts val="1800"/>
              <a:buNone/>
            </a:pPr>
            <a:r>
              <a:rPr lang="en-GB" sz="1400">
                <a:latin typeface="Nunito"/>
                <a:ea typeface="Nunito"/>
                <a:cs typeface="Nunito"/>
                <a:sym typeface="Nunito"/>
              </a:rPr>
              <a:t>Name: Sai Supriya Kotturu   </a:t>
            </a:r>
            <a:endParaRPr sz="1400">
              <a:latin typeface="Nunito"/>
              <a:ea typeface="Nunito"/>
              <a:cs typeface="Nunito"/>
              <a:sym typeface="Nunito"/>
            </a:endParaRPr>
          </a:p>
          <a:p>
            <a:pPr indent="0" lvl="0" marL="0" rtl="0" algn="r">
              <a:lnSpc>
                <a:spcPct val="90000"/>
              </a:lnSpc>
              <a:spcBef>
                <a:spcPts val="800"/>
              </a:spcBef>
              <a:spcAft>
                <a:spcPts val="0"/>
              </a:spcAft>
              <a:buClr>
                <a:schemeClr val="dk1"/>
              </a:buClr>
              <a:buSzPts val="1800"/>
              <a:buNone/>
            </a:pPr>
            <a:r>
              <a:rPr lang="en-GB" sz="1400">
                <a:latin typeface="Nunito"/>
                <a:ea typeface="Nunito"/>
                <a:cs typeface="Nunito"/>
                <a:sym typeface="Nunito"/>
              </a:rPr>
              <a:t>Date: 18 May 2025</a:t>
            </a:r>
            <a:endParaRPr sz="1400">
              <a:latin typeface="Nunito"/>
              <a:ea typeface="Nunito"/>
              <a:cs typeface="Nunito"/>
              <a:sym typeface="Nunito"/>
            </a:endParaRPr>
          </a:p>
        </p:txBody>
      </p:sp>
      <p:pic>
        <p:nvPicPr>
          <p:cNvPr id="131" name="Google Shape;131;p25"/>
          <p:cNvPicPr preferRelativeResize="0"/>
          <p:nvPr/>
        </p:nvPicPr>
        <p:blipFill rotWithShape="1">
          <a:blip r:embed="rId3">
            <a:alphaModFix/>
          </a:blip>
          <a:srcRect b="0" l="0" r="0" t="0"/>
          <a:stretch/>
        </p:blipFill>
        <p:spPr>
          <a:xfrm>
            <a:off x="1714101" y="0"/>
            <a:ext cx="5715798" cy="1271766"/>
          </a:xfrm>
          <a:prstGeom prst="rect">
            <a:avLst/>
          </a:prstGeom>
          <a:noFill/>
          <a:ln>
            <a:noFill/>
          </a:ln>
        </p:spPr>
      </p:pic>
      <p:sp>
        <p:nvSpPr>
          <p:cNvPr id="132" name="Google Shape;132;p25"/>
          <p:cNvSpPr/>
          <p:nvPr/>
        </p:nvSpPr>
        <p:spPr>
          <a:xfrm>
            <a:off x="3170420" y="1362507"/>
            <a:ext cx="2630700" cy="438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400">
                <a:solidFill>
                  <a:schemeClr val="dk1"/>
                </a:solidFill>
                <a:latin typeface="Nunito"/>
                <a:ea typeface="Nunito"/>
                <a:cs typeface="Nunito"/>
                <a:sym typeface="Nunito"/>
              </a:rPr>
              <a:t>First </a:t>
            </a:r>
            <a:r>
              <a:rPr b="1" i="0" lang="en-GB" sz="2400" u="none" cap="none" strike="noStrike">
                <a:solidFill>
                  <a:schemeClr val="dk1"/>
                </a:solidFill>
                <a:latin typeface="Nunito"/>
                <a:ea typeface="Nunito"/>
                <a:cs typeface="Nunito"/>
                <a:sym typeface="Nunito"/>
              </a:rPr>
              <a:t>Review</a:t>
            </a:r>
            <a:endParaRPr b="1" i="0" sz="2400" u="none" cap="none" strike="noStrike">
              <a:solidFill>
                <a:schemeClr val="dk1"/>
              </a:solidFill>
              <a:latin typeface="Nunito"/>
              <a:ea typeface="Nunito"/>
              <a:cs typeface="Nunito"/>
              <a:sym typeface="Nunito"/>
            </a:endParaRPr>
          </a:p>
        </p:txBody>
      </p:sp>
      <p:sp>
        <p:nvSpPr>
          <p:cNvPr id="133" name="Google Shape;133;p25"/>
          <p:cNvSpPr/>
          <p:nvPr/>
        </p:nvSpPr>
        <p:spPr>
          <a:xfrm>
            <a:off x="179882" y="3586396"/>
            <a:ext cx="3687600" cy="1346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GB" sz="1400" u="none" cap="none" strike="noStrike">
                <a:solidFill>
                  <a:schemeClr val="dk1"/>
                </a:solidFill>
                <a:latin typeface="Nunito"/>
                <a:ea typeface="Nunito"/>
                <a:cs typeface="Nunito"/>
                <a:sym typeface="Nunito"/>
              </a:rPr>
              <a:t>Course Code: </a:t>
            </a:r>
            <a:r>
              <a:rPr i="0" lang="en-GB" sz="1400" u="none" cap="none" strike="noStrike">
                <a:solidFill>
                  <a:schemeClr val="dk1"/>
                </a:solidFill>
                <a:latin typeface="Nunito"/>
                <a:ea typeface="Nunito"/>
                <a:cs typeface="Nunito"/>
                <a:sym typeface="Nunito"/>
              </a:rPr>
              <a:t>CS7</a:t>
            </a:r>
            <a:r>
              <a:rPr lang="en-GB">
                <a:solidFill>
                  <a:schemeClr val="dk1"/>
                </a:solidFill>
                <a:latin typeface="Nunito"/>
                <a:ea typeface="Nunito"/>
                <a:cs typeface="Nunito"/>
                <a:sym typeface="Nunito"/>
              </a:rPr>
              <a:t>6</a:t>
            </a:r>
            <a:r>
              <a:rPr i="0" lang="en-GB" sz="1400" u="none" cap="none" strike="noStrike">
                <a:solidFill>
                  <a:schemeClr val="dk1"/>
                </a:solidFill>
                <a:latin typeface="Nunito"/>
                <a:ea typeface="Nunito"/>
                <a:cs typeface="Nunito"/>
                <a:sym typeface="Nunito"/>
              </a:rPr>
              <a:t>10</a:t>
            </a:r>
            <a:endParaRPr sz="1100">
              <a:latin typeface="Nunito"/>
              <a:ea typeface="Nunito"/>
              <a:cs typeface="Nunito"/>
              <a:sym typeface="Nunito"/>
            </a:endParaRPr>
          </a:p>
          <a:p>
            <a:pPr indent="0" lvl="0" marL="0" marR="0" rtl="0" algn="l">
              <a:spcBef>
                <a:spcPts val="0"/>
              </a:spcBef>
              <a:spcAft>
                <a:spcPts val="0"/>
              </a:spcAft>
              <a:buNone/>
            </a:pPr>
            <a:r>
              <a:rPr b="1" lang="en-GB" sz="1400">
                <a:solidFill>
                  <a:schemeClr val="dk1"/>
                </a:solidFill>
                <a:latin typeface="Nunito"/>
                <a:ea typeface="Nunito"/>
                <a:cs typeface="Nunito"/>
                <a:sym typeface="Nunito"/>
              </a:rPr>
              <a:t>Course Title:  </a:t>
            </a:r>
            <a:r>
              <a:rPr lang="en-GB" sz="1400">
                <a:solidFill>
                  <a:schemeClr val="dk1"/>
                </a:solidFill>
                <a:latin typeface="Nunito"/>
                <a:ea typeface="Nunito"/>
                <a:cs typeface="Nunito"/>
                <a:sym typeface="Nunito"/>
              </a:rPr>
              <a:t>Project </a:t>
            </a:r>
            <a:r>
              <a:rPr lang="en-GB">
                <a:solidFill>
                  <a:schemeClr val="dk1"/>
                </a:solidFill>
                <a:latin typeface="Nunito"/>
                <a:ea typeface="Nunito"/>
                <a:cs typeface="Nunito"/>
                <a:sym typeface="Nunito"/>
              </a:rPr>
              <a:t>3</a:t>
            </a:r>
            <a:endParaRPr sz="1400">
              <a:solidFill>
                <a:schemeClr val="dk1"/>
              </a:solidFill>
              <a:latin typeface="Nunito"/>
              <a:ea typeface="Nunito"/>
              <a:cs typeface="Nunito"/>
              <a:sym typeface="Nunito"/>
            </a:endParaRPr>
          </a:p>
        </p:txBody>
      </p:sp>
      <p:sp>
        <p:nvSpPr>
          <p:cNvPr id="134" name="Google Shape;134;p25"/>
          <p:cNvSpPr txBox="1"/>
          <p:nvPr>
            <p:ph idx="11" type="ftr"/>
          </p:nvPr>
        </p:nvSpPr>
        <p:spPr>
          <a:xfrm>
            <a:off x="3081400" y="472351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GB" sz="1100">
                <a:latin typeface="Arial Narrow"/>
                <a:ea typeface="Arial Narrow"/>
                <a:cs typeface="Arial Narrow"/>
                <a:sym typeface="Arial Narrow"/>
              </a:rPr>
              <a:t>CS7610 Project 3 , PGP, ICER, VIT Bangalore</a:t>
            </a:r>
            <a:endParaRPr b="1" sz="1100">
              <a:latin typeface="Arial Narrow"/>
              <a:ea typeface="Arial Narrow"/>
              <a:cs typeface="Arial Narrow"/>
              <a:sym typeface="Arial Narrow"/>
            </a:endParaRPr>
          </a:p>
        </p:txBody>
      </p:sp>
      <p:sp>
        <p:nvSpPr>
          <p:cNvPr id="135" name="Google Shape;135;p25"/>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Abstract</a:t>
            </a:r>
            <a:endParaRPr b="1">
              <a:latin typeface="Nunito"/>
              <a:ea typeface="Nunito"/>
              <a:cs typeface="Nunito"/>
              <a:sym typeface="Nunito"/>
            </a:endParaRPr>
          </a:p>
        </p:txBody>
      </p:sp>
      <p:sp>
        <p:nvSpPr>
          <p:cNvPr id="141" name="Google Shape;141;p26"/>
          <p:cNvSpPr txBox="1"/>
          <p:nvPr>
            <p:ph idx="1" type="body"/>
          </p:nvPr>
        </p:nvSpPr>
        <p:spPr>
          <a:xfrm>
            <a:off x="628650" y="1268016"/>
            <a:ext cx="7886700" cy="3364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GB" sz="1100">
                <a:latin typeface="Lora"/>
                <a:ea typeface="Lora"/>
                <a:cs typeface="Lora"/>
                <a:sym typeface="Lora"/>
              </a:rPr>
              <a:t>This work introduces a modular benchmarking framework for evaluating the performance of distributed deep learning training strategies across multiple execution backends. The tool supports comparative benchmarking of PyTorch Distributed Data Parallel (DDP), Ray Train, Horovod, and DeepSpeed under a unified configuration schema. It enables experimentation with diverse model architectures—namely ResNet-50, UNet, and a Transformer encoder—across datasets including CIFAR-10 and a synthetic semantic segmentation dataset. Each training run is instrumented to capture granular performance metrics such as total wall-clock training time, average per-epoch duration, training throughput (samples/sec), final model accuracy, and peak memory footprint (MB).</a:t>
            </a:r>
            <a:endParaRPr sz="1100">
              <a:latin typeface="Lora"/>
              <a:ea typeface="Lora"/>
              <a:cs typeface="Lora"/>
              <a:sym typeface="Lora"/>
            </a:endParaRPr>
          </a:p>
          <a:p>
            <a:pPr indent="0" lvl="0" marL="0" rtl="0" algn="l">
              <a:lnSpc>
                <a:spcPct val="90000"/>
              </a:lnSpc>
              <a:spcBef>
                <a:spcPts val="0"/>
              </a:spcBef>
              <a:spcAft>
                <a:spcPts val="0"/>
              </a:spcAft>
              <a:buClr>
                <a:schemeClr val="dk1"/>
              </a:buClr>
              <a:buSzPts val="2100"/>
              <a:buNone/>
            </a:pPr>
            <a:r>
              <a:t/>
            </a:r>
            <a:endParaRPr sz="1100">
              <a:latin typeface="Lora"/>
              <a:ea typeface="Lora"/>
              <a:cs typeface="Lora"/>
              <a:sym typeface="Lora"/>
            </a:endParaRPr>
          </a:p>
          <a:p>
            <a:pPr indent="0" lvl="0" marL="0" rtl="0" algn="l">
              <a:lnSpc>
                <a:spcPct val="90000"/>
              </a:lnSpc>
              <a:spcBef>
                <a:spcPts val="0"/>
              </a:spcBef>
              <a:spcAft>
                <a:spcPts val="0"/>
              </a:spcAft>
              <a:buClr>
                <a:schemeClr val="dk1"/>
              </a:buClr>
              <a:buSzPts val="2100"/>
              <a:buNone/>
            </a:pPr>
            <a:r>
              <a:rPr lang="en-GB" sz="1100">
                <a:latin typeface="Lora"/>
                <a:ea typeface="Lora"/>
                <a:cs typeface="Lora"/>
                <a:sym typeface="Lora"/>
              </a:rPr>
              <a:t>The benchmarking engine is designed with extensibility in mind, leveraging abstract base classes for datasets, models, and frameworks, allowing seamless integration of additional components. The implementation prioritizes CPU compatibility and reproducibility, offering deterministic run control, limited batch execution for rapid evaluation, and support for single- and multi-process training scenarios. This tool provides a robust foundation for assessing the scalability and efficiency trade-offs inherent in various distributed training paradigms, making it valuable for systems research, model optimization studies, and framework-level performance tuning.</a:t>
            </a:r>
            <a:endParaRPr sz="1100">
              <a:latin typeface="Lora"/>
              <a:ea typeface="Lora"/>
              <a:cs typeface="Lora"/>
              <a:sym typeface="Lora"/>
            </a:endParaRPr>
          </a:p>
        </p:txBody>
      </p:sp>
      <p:sp>
        <p:nvSpPr>
          <p:cNvPr id="142" name="Google Shape;142;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CS7610  Project 3, PGP, ICER, VIT Bangalore</a:t>
            </a:r>
            <a:endParaRPr/>
          </a:p>
        </p:txBody>
      </p:sp>
      <p:sp>
        <p:nvSpPr>
          <p:cNvPr id="143" name="Google Shape;14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Introduction</a:t>
            </a:r>
            <a:endParaRPr>
              <a:latin typeface="Nunito"/>
              <a:ea typeface="Nunito"/>
              <a:cs typeface="Nunito"/>
              <a:sym typeface="Nunito"/>
            </a:endParaRPr>
          </a:p>
        </p:txBody>
      </p:sp>
      <p:sp>
        <p:nvSpPr>
          <p:cNvPr id="149" name="Google Shape;149;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04800" lvl="0" marL="457200" rtl="0" algn="l">
              <a:lnSpc>
                <a:spcPct val="115000"/>
              </a:lnSpc>
              <a:spcBef>
                <a:spcPts val="1200"/>
              </a:spcBef>
              <a:spcAft>
                <a:spcPts val="0"/>
              </a:spcAft>
              <a:buSzPts val="1200"/>
              <a:buFont typeface="Lora"/>
              <a:buChar char="●"/>
            </a:pPr>
            <a:r>
              <a:rPr b="1" lang="en-GB" sz="1200">
                <a:latin typeface="Lora"/>
                <a:ea typeface="Lora"/>
                <a:cs typeface="Lora"/>
                <a:sym typeface="Lora"/>
              </a:rPr>
              <a:t>Why Distributed Training?</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Modern deep learning models (e.g., ResNet, Transformers) demand significant compute.</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Single-device training is often too slow or memory-constrained.</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Challenges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Multiple frameworks exist (PyTorch DDP, Ray Train, Horovod, DeepSpeed).</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Arial"/>
              <a:buChar char="○"/>
            </a:pPr>
            <a:r>
              <a:rPr lang="en-GB" sz="1200">
                <a:latin typeface="Lora"/>
                <a:ea typeface="Lora"/>
                <a:cs typeface="Lora"/>
                <a:sym typeface="Lora"/>
              </a:rPr>
              <a:t>No unified method to </a:t>
            </a:r>
            <a:r>
              <a:rPr b="1" lang="en-GB" sz="1200">
                <a:latin typeface="Lora"/>
                <a:ea typeface="Lora"/>
                <a:cs typeface="Lora"/>
                <a:sym typeface="Lora"/>
              </a:rPr>
              <a:t>benchmark</a:t>
            </a:r>
            <a:r>
              <a:rPr lang="en-GB" sz="1200">
                <a:latin typeface="Lora"/>
                <a:ea typeface="Lora"/>
                <a:cs typeface="Lora"/>
                <a:sym typeface="Lora"/>
              </a:rPr>
              <a:t> and </a:t>
            </a:r>
            <a:r>
              <a:rPr b="1" lang="en-GB" sz="1200">
                <a:latin typeface="Lora"/>
                <a:ea typeface="Lora"/>
                <a:cs typeface="Lora"/>
                <a:sym typeface="Lora"/>
              </a:rPr>
              <a:t>compare</a:t>
            </a:r>
            <a:r>
              <a:rPr lang="en-GB" sz="1200">
                <a:latin typeface="Lora"/>
                <a:ea typeface="Lora"/>
                <a:cs typeface="Lora"/>
                <a:sym typeface="Lora"/>
              </a:rPr>
              <a:t> these systems fairly.</a:t>
            </a: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Our Solution</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Arial"/>
              <a:buChar char="○"/>
            </a:pPr>
            <a:r>
              <a:rPr lang="en-GB" sz="1200">
                <a:latin typeface="Lora"/>
                <a:ea typeface="Lora"/>
                <a:cs typeface="Lora"/>
                <a:sym typeface="Lora"/>
              </a:rPr>
              <a:t>Developed a </a:t>
            </a:r>
            <a:r>
              <a:rPr b="1" lang="en-GB" sz="1200">
                <a:latin typeface="Lora"/>
                <a:ea typeface="Lora"/>
                <a:cs typeface="Lora"/>
                <a:sym typeface="Lora"/>
              </a:rPr>
              <a:t>modular benchmarking tool</a:t>
            </a:r>
            <a:r>
              <a:rPr lang="en-GB" sz="1200">
                <a:latin typeface="Lora"/>
                <a:ea typeface="Lora"/>
                <a:cs typeface="Lora"/>
                <a:sym typeface="Lora"/>
              </a:rPr>
              <a:t> for distributed ML training.</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Supports:</a:t>
            </a:r>
            <a:br>
              <a:rPr lang="en-GB" sz="1200">
                <a:latin typeface="Lora"/>
                <a:ea typeface="Lora"/>
                <a:cs typeface="Lora"/>
                <a:sym typeface="Lora"/>
              </a:rPr>
            </a:br>
            <a:r>
              <a:rPr lang="en-GB" sz="1200">
                <a:latin typeface="Lora"/>
                <a:ea typeface="Lora"/>
                <a:cs typeface="Lora"/>
                <a:sym typeface="Lora"/>
              </a:rPr>
              <a:t>Frameworks: PyTorch DDP, Ray, Horovod, DeepSpeed</a:t>
            </a:r>
            <a:br>
              <a:rPr lang="en-GB" sz="1200">
                <a:latin typeface="Lora"/>
                <a:ea typeface="Lora"/>
                <a:cs typeface="Lora"/>
                <a:sym typeface="Lora"/>
              </a:rPr>
            </a:br>
            <a:r>
              <a:rPr lang="en-GB" sz="1200">
                <a:latin typeface="Lora"/>
                <a:ea typeface="Lora"/>
                <a:cs typeface="Lora"/>
                <a:sym typeface="Lora"/>
              </a:rPr>
              <a:t>Models: ResNet50, UNet, Transformer</a:t>
            </a:r>
            <a:br>
              <a:rPr lang="en-GB" sz="1200">
                <a:latin typeface="Lora"/>
                <a:ea typeface="Lora"/>
                <a:cs typeface="Lora"/>
                <a:sym typeface="Lora"/>
              </a:rPr>
            </a:br>
            <a:r>
              <a:rPr lang="en-GB" sz="1200">
                <a:latin typeface="Lora"/>
                <a:ea typeface="Lora"/>
                <a:cs typeface="Lora"/>
                <a:sym typeface="Lora"/>
              </a:rPr>
              <a:t>Datasets: CIFAR-10, synthetic segmentation</a:t>
            </a:r>
            <a:endParaRPr b="1" sz="1200">
              <a:latin typeface="Lora"/>
              <a:ea typeface="Lora"/>
              <a:cs typeface="Lora"/>
              <a:sym typeface="Lora"/>
            </a:endParaRPr>
          </a:p>
        </p:txBody>
      </p:sp>
      <p:sp>
        <p:nvSpPr>
          <p:cNvPr id="150" name="Google Shape;150;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CS7610  Project 3 , PGP, ICER, VIT Bangalore</a:t>
            </a:r>
            <a:endParaRPr/>
          </a:p>
        </p:txBody>
      </p:sp>
      <p:sp>
        <p:nvSpPr>
          <p:cNvPr id="151" name="Google Shape;15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04800" lvl="0" marL="457200" rtl="0" algn="l">
              <a:lnSpc>
                <a:spcPct val="115000"/>
              </a:lnSpc>
              <a:spcBef>
                <a:spcPts val="1200"/>
              </a:spcBef>
              <a:spcAft>
                <a:spcPts val="0"/>
              </a:spcAft>
              <a:buSzPts val="1200"/>
              <a:buFont typeface="Lora"/>
              <a:buChar char="●"/>
            </a:pPr>
            <a:r>
              <a:rPr b="1" lang="en-GB" sz="1200">
                <a:latin typeface="Lora"/>
                <a:ea typeface="Lora"/>
                <a:cs typeface="Lora"/>
                <a:sym typeface="Lora"/>
              </a:rPr>
              <a:t>Key Features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Unified config-driven experiments</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Metrics: training time, throughput, accuracy, memory</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CPU-optimized and extensible for future backends</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Use Cases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Systems research</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ML infrastructure validation</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Comparative benchmarking across frameworks</a:t>
            </a:r>
            <a:endParaRPr sz="1200">
              <a:latin typeface="Lora"/>
              <a:ea typeface="Lora"/>
              <a:cs typeface="Lora"/>
              <a:sym typeface="Lora"/>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628650" y="510875"/>
            <a:ext cx="7886700" cy="41220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GB" sz="1200">
                <a:latin typeface="Lora"/>
                <a:ea typeface="Lora"/>
                <a:cs typeface="Lora"/>
                <a:sym typeface="Lora"/>
              </a:rPr>
              <a:t>At the core is the </a:t>
            </a:r>
            <a:r>
              <a:rPr lang="en-GB" sz="1200">
                <a:solidFill>
                  <a:srgbClr val="188038"/>
                </a:solidFill>
                <a:latin typeface="Lora"/>
                <a:ea typeface="Lora"/>
                <a:cs typeface="Lora"/>
                <a:sym typeface="Lora"/>
              </a:rPr>
              <a:t>BenchmarkEngine</a:t>
            </a:r>
            <a:r>
              <a:rPr lang="en-GB" sz="1200">
                <a:latin typeface="Lora"/>
                <a:ea typeface="Lora"/>
                <a:cs typeface="Lora"/>
                <a:sym typeface="Lora"/>
              </a:rPr>
              <a:t> class, which parses user-provided configuration files (JSON or YAML) and orchestrates the execution of benchmark experiments. Each experiment defines a specific combination of model architecture, dataset, training framework, and hyperparameters.</a:t>
            </a:r>
            <a:endParaRPr sz="1200">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GB" sz="1200">
                <a:latin typeface="Lora"/>
                <a:ea typeface="Lora"/>
                <a:cs typeface="Lora"/>
                <a:sym typeface="Lora"/>
              </a:rPr>
              <a:t>Three major component abstractions drive the modular design:</a:t>
            </a:r>
            <a:endParaRPr sz="1200">
              <a:latin typeface="Lora"/>
              <a:ea typeface="Lora"/>
              <a:cs typeface="Lora"/>
              <a:sym typeface="Lora"/>
            </a:endParaRPr>
          </a:p>
          <a:p>
            <a:pPr indent="-304800" lvl="0" marL="457200" rtl="0" algn="l">
              <a:lnSpc>
                <a:spcPct val="115000"/>
              </a:lnSpc>
              <a:spcBef>
                <a:spcPts val="1200"/>
              </a:spcBef>
              <a:spcAft>
                <a:spcPts val="0"/>
              </a:spcAft>
              <a:buSzPts val="1200"/>
              <a:buChar char="•"/>
            </a:pPr>
            <a:r>
              <a:rPr b="1" lang="en-GB" sz="1200">
                <a:latin typeface="Lora"/>
                <a:ea typeface="Lora"/>
                <a:cs typeface="Lora"/>
                <a:sym typeface="Lora"/>
              </a:rPr>
              <a:t>Model Interface (</a:t>
            </a:r>
            <a:r>
              <a:rPr b="1" lang="en-GB" sz="1200">
                <a:solidFill>
                  <a:srgbClr val="188038"/>
                </a:solidFill>
                <a:latin typeface="Lora"/>
                <a:ea typeface="Lora"/>
                <a:cs typeface="Lora"/>
                <a:sym typeface="Lora"/>
              </a:rPr>
              <a:t>BaseModel</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Encapsulates model definition, loss function, and optimizer setup. Concrete subclasses include:</a:t>
            </a:r>
            <a:br>
              <a:rPr lang="en-GB" sz="1200">
                <a:latin typeface="Lora"/>
                <a:ea typeface="Lora"/>
                <a:cs typeface="Lora"/>
                <a:sym typeface="Lora"/>
              </a:rPr>
            </a:b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ResNet50Model</a:t>
            </a:r>
            <a:r>
              <a:rPr lang="en-GB" sz="1200">
                <a:latin typeface="Lora"/>
                <a:ea typeface="Lora"/>
                <a:cs typeface="Lora"/>
                <a:sym typeface="Lora"/>
              </a:rPr>
              <a:t> for image classification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UNetModel</a:t>
            </a:r>
            <a:r>
              <a:rPr lang="en-GB" sz="1200">
                <a:latin typeface="Lora"/>
                <a:ea typeface="Lora"/>
                <a:cs typeface="Lora"/>
                <a:sym typeface="Lora"/>
              </a:rPr>
              <a:t> for segmentation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SimpleTransformer</a:t>
            </a:r>
            <a:r>
              <a:rPr lang="en-GB" sz="1200">
                <a:latin typeface="Lora"/>
                <a:ea typeface="Lora"/>
                <a:cs typeface="Lora"/>
                <a:sym typeface="Lora"/>
              </a:rPr>
              <a:t> for sequence modeling</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b="1" lang="en-GB" sz="1200">
                <a:latin typeface="Lora"/>
                <a:ea typeface="Lora"/>
                <a:cs typeface="Lora"/>
                <a:sym typeface="Lora"/>
              </a:rPr>
              <a:t>Dataset Interface (</a:t>
            </a:r>
            <a:r>
              <a:rPr b="1" lang="en-GB" sz="1200">
                <a:solidFill>
                  <a:srgbClr val="188038"/>
                </a:solidFill>
                <a:latin typeface="Lora"/>
                <a:ea typeface="Lora"/>
                <a:cs typeface="Lora"/>
                <a:sym typeface="Lora"/>
              </a:rPr>
              <a:t>BaseDataset</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Responsible for data loading and preprocessing. Implementations:</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CIFAR10Dataset</a:t>
            </a:r>
            <a:r>
              <a:rPr lang="en-GB" sz="1200">
                <a:latin typeface="Lora"/>
                <a:ea typeface="Lora"/>
                <a:cs typeface="Lora"/>
                <a:sym typeface="Lora"/>
              </a:rPr>
              <a:t>: standard image classification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SyntheticSegmentationDataset</a:t>
            </a:r>
            <a:r>
              <a:rPr lang="en-GB" sz="1200">
                <a:latin typeface="Lora"/>
                <a:ea typeface="Lora"/>
                <a:cs typeface="Lora"/>
                <a:sym typeface="Lora"/>
              </a:rPr>
              <a:t>: random mask generation for segmentation tasks</a:t>
            </a:r>
            <a:endParaRPr sz="12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628650" y="510875"/>
            <a:ext cx="7886700" cy="41220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1200"/>
              </a:spcBef>
              <a:spcAft>
                <a:spcPts val="0"/>
              </a:spcAft>
              <a:buSzPts val="1200"/>
              <a:buChar char="•"/>
            </a:pPr>
            <a:r>
              <a:rPr b="1" lang="en-GB" sz="1200">
                <a:latin typeface="Lora"/>
                <a:ea typeface="Lora"/>
                <a:cs typeface="Lora"/>
                <a:sym typeface="Lora"/>
              </a:rPr>
              <a:t>Framework Interface (</a:t>
            </a:r>
            <a:r>
              <a:rPr b="1" lang="en-GB" sz="1200">
                <a:solidFill>
                  <a:srgbClr val="188038"/>
                </a:solidFill>
                <a:latin typeface="Lora"/>
                <a:ea typeface="Lora"/>
                <a:cs typeface="Lora"/>
                <a:sym typeface="Lora"/>
              </a:rPr>
              <a:t>BaseFramework</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Abstracts distributed training logic. Implementations include:</a:t>
            </a:r>
            <a:br>
              <a:rPr lang="en-GB" sz="1200">
                <a:latin typeface="Lora"/>
                <a:ea typeface="Lora"/>
                <a:cs typeface="Lora"/>
                <a:sym typeface="Lora"/>
              </a:rPr>
            </a:b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PyTorchDDPFramework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RayTrainFramework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HorovodFramework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CPUDeepSpeedFramework</a:t>
            </a:r>
            <a:r>
              <a:rPr lang="en-GB" sz="1200">
                <a:latin typeface="Lora"/>
                <a:ea typeface="Lora"/>
                <a:cs typeface="Lora"/>
                <a:sym typeface="Lora"/>
              </a:rPr>
              <a:t> (simplified CPU-mode wrapper)</a:t>
            </a:r>
            <a:br>
              <a:rPr lang="en-GB" sz="1200">
                <a:latin typeface="Lora"/>
                <a:ea typeface="Lora"/>
                <a:cs typeface="Lora"/>
                <a:sym typeface="Lora"/>
              </a:rPr>
            </a:b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Each framework adheres to a standard lifecycle:</a:t>
            </a:r>
            <a:endParaRPr sz="1200">
              <a:latin typeface="Lora"/>
              <a:ea typeface="Lora"/>
              <a:cs typeface="Lora"/>
              <a:sym typeface="Lora"/>
            </a:endParaRPr>
          </a:p>
          <a:p>
            <a:pPr indent="-304800" lvl="0" marL="457200" rtl="0" algn="l">
              <a:lnSpc>
                <a:spcPct val="115000"/>
              </a:lnSpc>
              <a:spcBef>
                <a:spcPts val="1200"/>
              </a:spcBef>
              <a:spcAft>
                <a:spcPts val="0"/>
              </a:spcAft>
              <a:buSzPts val="1200"/>
              <a:buChar char="●"/>
            </a:pPr>
            <a:r>
              <a:rPr lang="en-GB" sz="1200">
                <a:solidFill>
                  <a:srgbClr val="188038"/>
                </a:solidFill>
                <a:latin typeface="Lora"/>
                <a:ea typeface="Lora"/>
                <a:cs typeface="Lora"/>
                <a:sym typeface="Lora"/>
              </a:rPr>
              <a:t>setup()</a:t>
            </a:r>
            <a:r>
              <a:rPr lang="en-GB" sz="1200">
                <a:latin typeface="Lora"/>
                <a:ea typeface="Lora"/>
                <a:cs typeface="Lora"/>
                <a:sym typeface="Lora"/>
              </a:rPr>
              <a:t> for environment configuration</a:t>
            </a: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train_model()</a:t>
            </a:r>
            <a:r>
              <a:rPr lang="en-GB" sz="1200">
                <a:latin typeface="Lora"/>
                <a:ea typeface="Lora"/>
                <a:cs typeface="Lora"/>
                <a:sym typeface="Lora"/>
              </a:rPr>
              <a:t> for orchestrating training and metrics collection</a:t>
            </a: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cleanup()</a:t>
            </a:r>
            <a:r>
              <a:rPr lang="en-GB" sz="1200">
                <a:latin typeface="Lora"/>
                <a:ea typeface="Lora"/>
                <a:cs typeface="Lora"/>
                <a:sym typeface="Lora"/>
              </a:rPr>
              <a:t> for teardown and finalization</a:t>
            </a: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The </a:t>
            </a:r>
            <a:r>
              <a:rPr b="1" lang="en-GB" sz="1200">
                <a:latin typeface="Lora"/>
                <a:ea typeface="Lora"/>
                <a:cs typeface="Lora"/>
                <a:sym typeface="Lora"/>
              </a:rPr>
              <a:t>MetricsCollector</a:t>
            </a:r>
            <a:r>
              <a:rPr lang="en-GB" sz="1200">
                <a:latin typeface="Lora"/>
                <a:ea typeface="Lora"/>
                <a:cs typeface="Lora"/>
                <a:sym typeface="Lora"/>
              </a:rPr>
              <a:t> records per-epoch training time and accuracy, and computes summary statistics such as average epoch time, total runtime, throughput, final accuracy, and peak memory usage.</a:t>
            </a: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This design supports rapid prototyping of benchmarks, easy integration of new components, and robust comparison of different distributed ML strategies.</a:t>
            </a:r>
            <a:endParaRPr sz="1200">
              <a:latin typeface="Lora"/>
              <a:ea typeface="Lora"/>
              <a:cs typeface="Lora"/>
              <a:sym typeface="Lora"/>
            </a:endParaRPr>
          </a:p>
          <a:p>
            <a:pPr indent="0" lvl="0" marL="0" rtl="0" algn="l">
              <a:spcBef>
                <a:spcPts val="1200"/>
              </a:spcBef>
              <a:spcAft>
                <a:spcPts val="0"/>
              </a:spcAft>
              <a:buNone/>
            </a:pPr>
            <a:r>
              <a:t/>
            </a:r>
            <a:endParaRPr sz="12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2313762" y="146962"/>
            <a:ext cx="4516476" cy="4849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