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4"/>
  </p:sldMasterIdLst>
  <p:notesMasterIdLst>
    <p:notesMasterId r:id="rId75"/>
  </p:notesMasterIdLst>
  <p:handoutMasterIdLst>
    <p:handoutMasterId r:id="rId76"/>
  </p:handoutMasterIdLst>
  <p:sldIdLst>
    <p:sldId id="256" r:id="rId5"/>
    <p:sldId id="257" r:id="rId6"/>
    <p:sldId id="258" r:id="rId7"/>
    <p:sldId id="259" r:id="rId8"/>
    <p:sldId id="260" r:id="rId9"/>
    <p:sldId id="261" r:id="rId10"/>
    <p:sldId id="262" r:id="rId11"/>
    <p:sldId id="263" r:id="rId12"/>
    <p:sldId id="264" r:id="rId13"/>
    <p:sldId id="325" r:id="rId14"/>
    <p:sldId id="326" r:id="rId15"/>
    <p:sldId id="329" r:id="rId16"/>
    <p:sldId id="330" r:id="rId17"/>
    <p:sldId id="327" r:id="rId18"/>
    <p:sldId id="328" r:id="rId19"/>
    <p:sldId id="333" r:id="rId20"/>
    <p:sldId id="331" r:id="rId21"/>
    <p:sldId id="266" r:id="rId22"/>
    <p:sldId id="267" r:id="rId23"/>
    <p:sldId id="268" r:id="rId24"/>
    <p:sldId id="269" r:id="rId25"/>
    <p:sldId id="270" r:id="rId26"/>
    <p:sldId id="271" r:id="rId27"/>
    <p:sldId id="272" r:id="rId28"/>
    <p:sldId id="324" r:id="rId29"/>
    <p:sldId id="273" r:id="rId30"/>
    <p:sldId id="317" r:id="rId31"/>
    <p:sldId id="277" r:id="rId32"/>
    <p:sldId id="278" r:id="rId33"/>
    <p:sldId id="282" r:id="rId34"/>
    <p:sldId id="283" r:id="rId35"/>
    <p:sldId id="285" r:id="rId36"/>
    <p:sldId id="286" r:id="rId37"/>
    <p:sldId id="287" r:id="rId38"/>
    <p:sldId id="288" r:id="rId39"/>
    <p:sldId id="289" r:id="rId40"/>
    <p:sldId id="290" r:id="rId41"/>
    <p:sldId id="291" r:id="rId42"/>
    <p:sldId id="292" r:id="rId43"/>
    <p:sldId id="320" r:id="rId44"/>
    <p:sldId id="294" r:id="rId45"/>
    <p:sldId id="334" r:id="rId46"/>
    <p:sldId id="335" r:id="rId47"/>
    <p:sldId id="340" r:id="rId48"/>
    <p:sldId id="341" r:id="rId49"/>
    <p:sldId id="342" r:id="rId50"/>
    <p:sldId id="343" r:id="rId51"/>
    <p:sldId id="295" r:id="rId52"/>
    <p:sldId id="336" r:id="rId53"/>
    <p:sldId id="296" r:id="rId54"/>
    <p:sldId id="297" r:id="rId55"/>
    <p:sldId id="298" r:id="rId56"/>
    <p:sldId id="299" r:id="rId57"/>
    <p:sldId id="300" r:id="rId58"/>
    <p:sldId id="301" r:id="rId59"/>
    <p:sldId id="302" r:id="rId60"/>
    <p:sldId id="303" r:id="rId61"/>
    <p:sldId id="304" r:id="rId62"/>
    <p:sldId id="305" r:id="rId63"/>
    <p:sldId id="306" r:id="rId64"/>
    <p:sldId id="338" r:id="rId65"/>
    <p:sldId id="309" r:id="rId66"/>
    <p:sldId id="321" r:id="rId67"/>
    <p:sldId id="311" r:id="rId68"/>
    <p:sldId id="312" r:id="rId69"/>
    <p:sldId id="313" r:id="rId70"/>
    <p:sldId id="314" r:id="rId71"/>
    <p:sldId id="315" r:id="rId72"/>
    <p:sldId id="316" r:id="rId73"/>
    <p:sldId id="339" r:id="rId74"/>
  </p:sldIdLst>
  <p:sldSz cx="9144000" cy="6858000" type="screen4x3"/>
  <p:notesSz cx="6858000" cy="9144000"/>
  <p:embeddedFontLst>
    <p:embeddedFont>
      <p:font typeface="Calibri" panose="020F0502020204030204" pitchFamily="34" charset="0"/>
      <p:regular r:id="rId77"/>
      <p:bold r:id="rId78"/>
      <p:italic r:id="rId79"/>
      <p:boldItalic r:id="rId80"/>
    </p:embeddedFont>
    <p:embeddedFont>
      <p:font typeface="Arial Unicode MS" panose="020B0604020202020204" pitchFamily="34" charset="-128"/>
      <p:regular r:id="rId81"/>
    </p:embeddedFont>
    <p:embeddedFont>
      <p:font typeface="Verdana" panose="020B0604030504040204" pitchFamily="34" charset="0"/>
      <p:regular r:id="rId82"/>
      <p:bold r:id="rId83"/>
      <p:italic r:id="rId84"/>
      <p:boldItalic r:id="rId85"/>
    </p:embeddedFont>
    <p:embeddedFont>
      <p:font typeface="Candara" panose="020E0502030303020204" pitchFamily="34" charset="0"/>
      <p:regular r:id="rId86"/>
      <p:bold r:id="rId87"/>
      <p:italic r:id="rId88"/>
      <p:boldItalic r:id="rId89"/>
    </p:embeddedFont>
    <p:embeddedFont>
      <p:font typeface="Trebuchet MS" panose="020B0603020202020204" pitchFamily="34" charset="0"/>
      <p:regular r:id="rId90"/>
      <p:bold r:id="rId91"/>
      <p:italic r:id="rId92"/>
      <p:boldItalic r:id="rId9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92">
          <p15:clr>
            <a:srgbClr val="A4A3A4"/>
          </p15:clr>
        </p15:guide>
        <p15:guide id="2" orient="horz" pos="445">
          <p15:clr>
            <a:srgbClr val="A4A3A4"/>
          </p15:clr>
        </p15:guide>
        <p15:guide id="3" pos="12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8795" autoAdjust="0"/>
  </p:normalViewPr>
  <p:slideViewPr>
    <p:cSldViewPr snapToGrid="0" showGuides="1">
      <p:cViewPr varScale="1">
        <p:scale>
          <a:sx n="48" d="100"/>
          <a:sy n="48" d="100"/>
        </p:scale>
        <p:origin x="1800" y="36"/>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92"/>
        <p:guide orient="horz" pos="445"/>
        <p:guide pos="126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84" Type="http://schemas.openxmlformats.org/officeDocument/2006/relationships/font" Target="fonts/font8.fntdata"/><Relationship Id="rId89" Type="http://schemas.openxmlformats.org/officeDocument/2006/relationships/font" Target="fonts/font13.fntdata"/><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6.fntdata"/><Relationship Id="rId90" Type="http://schemas.openxmlformats.org/officeDocument/2006/relationships/font" Target="fonts/font14.fntdata"/><Relationship Id="rId95"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1.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font" Target="fonts/font1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font" Target="fonts/font15.fntdata"/><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38507599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32377" y="685799"/>
            <a:ext cx="4699954"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752926" y="4519132"/>
            <a:ext cx="471093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34803" y="49829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a:t>
            </a:r>
            <a:r>
              <a:rPr lang="en-US" sz="1000" b="0" dirty="0" smtClean="0">
                <a:latin typeface="Arial" panose="020B0604020202020204" pitchFamily="34" charset="0"/>
                <a:cs typeface="Arial" panose="020B0604020202020204" pitchFamily="34" charset="0"/>
              </a:rPr>
              <a:t>Introduction to Spring Framework, IoC</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02-</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9402174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42875" y="1133475"/>
            <a:ext cx="1165663"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5" name="Slide Image Placeholder 4"/>
          <p:cNvSpPr>
            <a:spLocks noGrp="1" noRot="1" noChangeAspect="1"/>
          </p:cNvSpPr>
          <p:nvPr>
            <p:ph type="sldImg"/>
          </p:nvPr>
        </p:nvSpPr>
        <p:spPr>
          <a:xfrm>
            <a:off x="1638300" y="685800"/>
            <a:ext cx="4903788"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075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smtClean="0"/>
              <a:t>Dependency Injection</a:t>
            </a:r>
          </a:p>
          <a:p>
            <a:r>
              <a:rPr lang="en-IN" dirty="0" smtClean="0"/>
              <a:t>Any enterprise application has objects  that depend on each other</a:t>
            </a:r>
          </a:p>
          <a:p>
            <a:r>
              <a:rPr lang="en-IN" dirty="0" smtClean="0"/>
              <a:t>Resolving the dependency is termed as ‘Injecting Dependency’ which facilitates loose coupling.</a:t>
            </a:r>
          </a:p>
          <a:p>
            <a:r>
              <a:rPr lang="en-IN" dirty="0" smtClean="0"/>
              <a:t>Choosing the low level implementation to be injected into the reference of the interface in higher level layer, is termed as ‘Inversion Of Control’</a:t>
            </a:r>
          </a:p>
          <a:p>
            <a:r>
              <a:rPr lang="en-IN" dirty="0" smtClean="0"/>
              <a:t>Thus the choice of low level dependency has control on the quality of the service that will be provided, this is configurable/changeable making the framework highly flexible and modular</a:t>
            </a:r>
          </a:p>
          <a:p>
            <a:r>
              <a:rPr lang="en-IN" dirty="0" smtClean="0"/>
              <a:t>For an example, if a person need to have a cup of coffee then either he can prepare by himself using ingredients such as </a:t>
            </a:r>
            <a:r>
              <a:rPr lang="en-IN" dirty="0" err="1" smtClean="0"/>
              <a:t>coffeebean</a:t>
            </a:r>
            <a:r>
              <a:rPr lang="en-IN" dirty="0" smtClean="0"/>
              <a:t>, milk, sugar,.. Or he can raise request in vending machine, so that coffee will be prepared and automatically delivered to him.</a:t>
            </a:r>
          </a:p>
          <a:p>
            <a:r>
              <a:rPr lang="en-IN" dirty="0" smtClean="0"/>
              <a:t>Similarly, instead of creating object manually with the use of new operator, object creation will be taken care by container using DI.</a:t>
            </a:r>
          </a:p>
          <a:p>
            <a:endParaRPr lang="en-US" dirty="0"/>
          </a:p>
        </p:txBody>
      </p:sp>
      <p:sp>
        <p:nvSpPr>
          <p:cNvPr id="5" name="Slide Image Placeholder 4"/>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81584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lstStyle/>
          <a:p>
            <a:r>
              <a:rPr lang="en-US" dirty="0" smtClean="0"/>
              <a:t>In DI or IOC process objects define their dependencies, only through constructor arguments, arguments</a:t>
            </a:r>
          </a:p>
          <a:p>
            <a:r>
              <a:rPr lang="en-US" dirty="0" smtClean="0"/>
              <a:t>to a factory method, or properties that are set on the object instance after it is constructed or returned</a:t>
            </a:r>
          </a:p>
          <a:p>
            <a:r>
              <a:rPr lang="en-US" dirty="0" smtClean="0"/>
              <a:t>from a factory method. The container (the environment provided to the Spring Beans, for wiring) then injects those dependencies when it creates the spring bean, this process is an inverse of traditional approach, hence the name Inversion of Control (IoC), of the bean itself</a:t>
            </a:r>
          </a:p>
          <a:p>
            <a:r>
              <a:rPr lang="en-US" dirty="0" smtClean="0"/>
              <a:t>controlling the instantiation or location of its dependencies by using direct construction of classes.</a:t>
            </a:r>
            <a:endParaRPr lang="en-US" dirty="0"/>
          </a:p>
        </p:txBody>
      </p:sp>
      <p:sp>
        <p:nvSpPr>
          <p:cNvPr id="5" name="Slide Image Placeholder 4"/>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01700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3"/>
          <p:cNvSpPr>
            <a:spLocks noGrp="1" noChangeArrowheads="1"/>
          </p:cNvSpPr>
          <p:nvPr>
            <p:ph type="body" idx="1"/>
          </p:nvPr>
        </p:nvSpPr>
        <p:spPr/>
        <p:txBody>
          <a:bodyPr/>
          <a:lstStyle/>
          <a:p>
            <a:r>
              <a:rPr lang="en-US" dirty="0" smtClean="0"/>
              <a:t>Understanding inversion of control: 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r>
              <a:rPr lang="en-US" dirty="0" smtClean="0"/>
              <a:t>Applying IoC, objects are given their dependencies at creation time by some external entity that coordinates each object in the system </a:t>
            </a:r>
            <a:r>
              <a:rPr lang="en-US" dirty="0" err="1" smtClean="0"/>
              <a:t>ie</a:t>
            </a:r>
            <a:r>
              <a:rPr lang="en-US" dirty="0" smtClean="0"/>
              <a:t> dependencies are injected into objects. So, IoC means an inversion of responsibility with regard to how an object obtains references to collaborating objects.</a:t>
            </a:r>
          </a:p>
          <a:p>
            <a:r>
              <a:rPr lang="en-US" dirty="0" smtClean="0"/>
              <a:t>  Dependency injection is kind of an Inversion of Control pattern. The term dependency injection describes the process of providing (or injecting) a component with the dependencies it needs, in an IoC fashion. Dependency Injection proposes separating the implementation of an object and the construction of objects that depend on them. </a:t>
            </a:r>
          </a:p>
          <a:p>
            <a:r>
              <a:rPr lang="en-US" dirty="0" smtClean="0"/>
              <a:t>Dependency injection is a form of PUSH configuration; the container pushes dependencies into application objects at runtime. This is opposite to the traditional PULL configuration in which the app object pulls dependencies from its environment.</a:t>
            </a:r>
          </a:p>
          <a:p>
            <a:r>
              <a:rPr lang="en-US" dirty="0" smtClean="0"/>
              <a:t>In the figure, we have application objects offering external services. The application components depend on these external services. The job of coordinating the implementation and construction is left to the assembler code, which In this case would be the spring IoC framework.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4713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body" idx="1"/>
          </p:nvPr>
        </p:nvSpPr>
        <p:spPr/>
        <p:txBody>
          <a:bodyPr/>
          <a:lstStyle/>
          <a:p>
            <a:r>
              <a:rPr lang="en-US" dirty="0" smtClean="0"/>
              <a:t>Loose coupling is one of the critical elements in object-oriented software development. It allows you to change the implementations of two related objects without affecting the other object. Strong coupling directly affects scalability of an application. Tightly coupled code is difficult to test, reuse and understand. On the other hand, completely uncoupled code doesn’t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r>
              <a:rPr lang="en-US" dirty="0" smtClean="0"/>
              <a:t>That is what IoC is all about: the responsibility of coordinating collaboration between dependent objects is transferred away from the objects themselves. This is where lightweight framework containers like Spring come into play.</a:t>
            </a:r>
          </a:p>
          <a:p>
            <a:r>
              <a:rPr lang="en-US" dirty="0" smtClean="0"/>
              <a:t>IoC introduces the concept of a framework of components that in turn has many </a:t>
            </a:r>
            <a:r>
              <a:rPr lang="en-US" dirty="0" err="1" smtClean="0"/>
              <a:t>similarites</a:t>
            </a:r>
            <a:r>
              <a:rPr lang="en-US" dirty="0" smtClean="0"/>
              <a:t> to a J2EE container. The IoC framework </a:t>
            </a:r>
            <a:r>
              <a:rPr lang="en-US" dirty="0" err="1" smtClean="0"/>
              <a:t>seperates</a:t>
            </a:r>
            <a:r>
              <a:rPr lang="en-US" dirty="0" smtClean="0"/>
              <a:t> facilities that your components are dependent upon and provides the “glue” for connecting the components.</a:t>
            </a:r>
          </a:p>
          <a:p>
            <a:r>
              <a:rPr lang="en-US" dirty="0" smtClean="0"/>
              <a:t>With Inversion of Control (IoC), you can achieve loose coupling between several interacting components in an application.                                                                 </a:t>
            </a:r>
          </a:p>
          <a:p>
            <a:endParaRPr lang="en-US" dirty="0" smtClean="0"/>
          </a:p>
        </p:txBody>
      </p:sp>
      <p:sp>
        <p:nvSpPr>
          <p:cNvPr id="86021" name="Text Box 3"/>
          <p:cNvSpPr txBox="1">
            <a:spLocks noChangeArrowheads="1"/>
          </p:cNvSpPr>
          <p:nvPr/>
        </p:nvSpPr>
        <p:spPr bwMode="auto">
          <a:xfrm>
            <a:off x="2286001" y="4572000"/>
            <a:ext cx="184712" cy="246213"/>
          </a:xfrm>
          <a:prstGeom prst="rect">
            <a:avLst/>
          </a:prstGeom>
          <a:noFill/>
          <a:ln w="9525" algn="ctr">
            <a:noFill/>
            <a:miter lim="800000"/>
            <a:headEnd/>
            <a:tailEnd/>
          </a:ln>
        </p:spPr>
        <p:txBody>
          <a:bodyPr wrap="none" lIns="91431" tIns="45716" rIns="91431" bIns="45716">
            <a:spAutoFit/>
          </a:bodyPr>
          <a:lstStyle/>
          <a:p>
            <a:pPr>
              <a:spcBef>
                <a:spcPct val="30000"/>
              </a:spcBef>
            </a:pPr>
            <a:endParaRPr lang="en-US" sz="1000" dirty="0">
              <a:latin typeface="Trebuchet MS" pitchFamily="34" charset="0"/>
              <a:ea typeface="Arial Unicode MS" pitchFamily="34" charset="-128"/>
              <a:cs typeface="Arial Unicode MS" pitchFamily="34" charset="-128"/>
            </a:endParaRPr>
          </a:p>
        </p:txBody>
      </p:sp>
      <p:sp>
        <p:nvSpPr>
          <p:cNvPr id="86022" name="Text Box 4"/>
          <p:cNvSpPr txBox="1">
            <a:spLocks noChangeArrowheads="1"/>
          </p:cNvSpPr>
          <p:nvPr/>
        </p:nvSpPr>
        <p:spPr bwMode="auto">
          <a:xfrm>
            <a:off x="2000104" y="7498046"/>
            <a:ext cx="3976312" cy="1031043"/>
          </a:xfrm>
          <a:prstGeom prst="rect">
            <a:avLst/>
          </a:prstGeom>
          <a:solidFill>
            <a:srgbClr val="DDDDDD"/>
          </a:solidFill>
          <a:ln w="9525" algn="ctr">
            <a:solidFill>
              <a:schemeClr val="tx1"/>
            </a:solidFill>
            <a:miter lim="800000"/>
            <a:headEnd/>
            <a:tailEnd/>
          </a:ln>
        </p:spPr>
        <p:txBody>
          <a:bodyPr wrap="square"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The core of Spring’s DI container is the </a:t>
            </a:r>
            <a:r>
              <a:rPr lang="en-US" sz="1000" dirty="0" err="1">
                <a:latin typeface="Arial" pitchFamily="34" charset="0"/>
                <a:ea typeface="Arial Unicode MS" pitchFamily="34" charset="-128"/>
                <a:cs typeface="Arial" pitchFamily="34" charset="0"/>
              </a:rPr>
              <a:t>BeanFactory</a:t>
            </a:r>
            <a:r>
              <a:rPr lang="en-US" sz="1000" dirty="0">
                <a:latin typeface="Arial" pitchFamily="34" charset="0"/>
                <a:ea typeface="Arial Unicode MS" pitchFamily="34" charset="-128"/>
                <a:cs typeface="Arial" pitchFamily="34" charset="0"/>
              </a:rPr>
              <a:t>. A bean factory is responsible for managing components and their dependencies. We shall see bean factories in detail later in this session. In Spring, the term “bean” is used to refer to any component managed by the container. Typically, beans adhere to </a:t>
            </a:r>
            <a:r>
              <a:rPr lang="en-US" sz="1000" dirty="0" err="1">
                <a:latin typeface="Arial" pitchFamily="34" charset="0"/>
                <a:ea typeface="Arial Unicode MS" pitchFamily="34" charset="-128"/>
                <a:cs typeface="Arial" pitchFamily="34" charset="0"/>
              </a:rPr>
              <a:t>Javabeans</a:t>
            </a:r>
            <a:r>
              <a:rPr lang="en-US" sz="1000" dirty="0">
                <a:latin typeface="Arial" pitchFamily="34" charset="0"/>
                <a:ea typeface="Arial Unicode MS" pitchFamily="34" charset="-128"/>
                <a:cs typeface="Arial" pitchFamily="34" charset="0"/>
              </a:rPr>
              <a:t> specification</a:t>
            </a:r>
          </a:p>
        </p:txBody>
      </p:sp>
      <p:pic>
        <p:nvPicPr>
          <p:cNvPr id="86023" name="Picture 5" descr="light bulb2"/>
          <p:cNvPicPr>
            <a:picLocks noChangeAspect="1" noChangeArrowheads="1"/>
          </p:cNvPicPr>
          <p:nvPr/>
        </p:nvPicPr>
        <p:blipFill>
          <a:blip r:embed="rId3"/>
          <a:srcRect/>
          <a:stretch>
            <a:fillRect/>
          </a:stretch>
        </p:blipFill>
        <p:spPr bwMode="auto">
          <a:xfrm>
            <a:off x="6044473" y="7507093"/>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57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187669"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4" name="Slide Image Placeholder 3"/>
          <p:cNvSpPr>
            <a:spLocks noGrp="1" noRot="1" noChangeAspect="1"/>
          </p:cNvSpPr>
          <p:nvPr>
            <p:ph type="sldImg"/>
          </p:nvPr>
        </p:nvSpPr>
        <p:spPr>
          <a:xfrm>
            <a:off x="1638300" y="685800"/>
            <a:ext cx="4903788" cy="36798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6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lstStyle/>
          <a:p>
            <a:r>
              <a:rPr lang="en-US" dirty="0" smtClean="0"/>
              <a:t>The Spring IOC container can manage</a:t>
            </a:r>
            <a:r>
              <a:rPr lang="en-IN" dirty="0" smtClean="0"/>
              <a:t> any class you want it to manage; it is not limited to managing true JavaBeans</a:t>
            </a:r>
            <a:endParaRPr lang="en-US" dirty="0" smtClean="0"/>
          </a:p>
          <a:p>
            <a:r>
              <a:rPr lang="en-US" dirty="0" smtClean="0"/>
              <a:t>Spring container can also handle </a:t>
            </a:r>
            <a:r>
              <a:rPr lang="en-IN" dirty="0" smtClean="0"/>
              <a:t>non-bean-style classes</a:t>
            </a:r>
            <a:endParaRPr lang="en-US" dirty="0" smtClean="0"/>
          </a:p>
          <a:p>
            <a:r>
              <a:rPr lang="en-IN" dirty="0" smtClean="0"/>
              <a:t>Spring </a:t>
            </a:r>
            <a:r>
              <a:rPr lang="en-IN" dirty="0" err="1" smtClean="0"/>
              <a:t>IoC</a:t>
            </a:r>
            <a:r>
              <a:rPr lang="en-IN" dirty="0" smtClean="0"/>
              <a:t> container manages one or more beans</a:t>
            </a:r>
          </a:p>
          <a:p>
            <a:r>
              <a:rPr lang="en-IN" dirty="0" smtClean="0"/>
              <a:t>In the Spring IOC container, bean definitions are represented as </a:t>
            </a:r>
            <a:r>
              <a:rPr lang="en-IN" dirty="0" err="1" smtClean="0"/>
              <a:t>BeanDefinition</a:t>
            </a:r>
            <a:r>
              <a:rPr lang="en-IN" dirty="0" smtClean="0"/>
              <a:t> objects, with metadata: </a:t>
            </a:r>
          </a:p>
          <a:p>
            <a:pPr lvl="1"/>
            <a:r>
              <a:rPr lang="en-IN" dirty="0" smtClean="0"/>
              <a:t>A package-qualified class name</a:t>
            </a:r>
          </a:p>
          <a:p>
            <a:pPr lvl="1"/>
            <a:r>
              <a:rPr lang="en-IN" dirty="0" smtClean="0"/>
              <a:t>Bean behavioural configuration elements</a:t>
            </a:r>
          </a:p>
          <a:p>
            <a:pPr lvl="1"/>
            <a:r>
              <a:rPr lang="en-IN" dirty="0" smtClean="0"/>
              <a:t>References to other beans, collaborators or dependencies</a:t>
            </a:r>
          </a:p>
          <a:p>
            <a:pPr lvl="1"/>
            <a:r>
              <a:rPr lang="en-IN" dirty="0" smtClean="0"/>
              <a:t>Configuration settings to set in the newly created object, for example, the number of connections to use in a bean that manages a connection pool, or the size limit of the pool</a:t>
            </a:r>
          </a:p>
          <a:p>
            <a:endParaRPr lang="en-US" dirty="0" smtClean="0"/>
          </a:p>
          <a:p>
            <a:endParaRPr lang="en-US" dirty="0" smtClean="0"/>
          </a:p>
          <a:p>
            <a:endParaRPr lang="en-US" dirty="0"/>
          </a:p>
        </p:txBody>
      </p:sp>
      <p:sp>
        <p:nvSpPr>
          <p:cNvPr id="5" name="Slide Image Placeholder 4"/>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3638062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p:txBody>
          <a:bodyPr/>
          <a:lstStyle/>
          <a:p>
            <a:r>
              <a:rPr lang="en-US" dirty="0" smtClean="0"/>
              <a:t>Dependency injection is the most basic thing that Spring does. We shall be covering this in detail later in the session. For now, let us see how Spring works with an example. </a:t>
            </a:r>
          </a:p>
          <a:p>
            <a:r>
              <a:rPr lang="en-US" dirty="0"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endParaRPr lang="en-US" dirty="0" smtClean="0"/>
          </a:p>
          <a:p>
            <a:r>
              <a:rPr lang="en-US" dirty="0" smtClean="0"/>
              <a:t>Pls. refer to Appendix-A for a detailed explanation of converting a traditional Java application into a Spring-based application. </a:t>
            </a:r>
          </a:p>
          <a:p>
            <a:endParaRPr lang="en-US" dirty="0" smtClean="0"/>
          </a:p>
          <a:p>
            <a:r>
              <a:rPr lang="en-US" dirty="0" smtClean="0"/>
              <a:t>Look in slide above for a typical Hello World application using Spring Framework. Detailed explanation for this code is given in subsequent demos.</a:t>
            </a:r>
          </a:p>
        </p:txBody>
      </p:sp>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Instructor to explain this code and execute the demo</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65010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3"/>
          <p:cNvSpPr>
            <a:spLocks noGrp="1" noChangeArrowheads="1"/>
          </p:cNvSpPr>
          <p:nvPr>
            <p:ph type="body" idx="1"/>
          </p:nvPr>
        </p:nvSpPr>
        <p:spPr/>
        <p:txBody>
          <a:bodyPr/>
          <a:lstStyle/>
          <a:p>
            <a:r>
              <a:rPr lang="en-US" dirty="0" smtClean="0"/>
              <a:t>The IoC pattern uses three different approaches to achieve decoupling of control of services from your components:</a:t>
            </a:r>
          </a:p>
          <a:p>
            <a:r>
              <a:rPr lang="en-US" dirty="0" smtClean="0"/>
              <a:t>Type 1 : Interface injection:  This is how most J2EE worked. Components are explicitly conformed to a set of interfaces with associated configuration metadata, in order to allow framework to manage them correctly.</a:t>
            </a:r>
          </a:p>
          <a:p>
            <a:r>
              <a:rPr lang="en-US" dirty="0" smtClean="0"/>
              <a:t>Type 2 : Setter Injection:   External metadata is used to configure how components can interact. Our first example used this approach, by using a Springconfig.xml file.</a:t>
            </a:r>
          </a:p>
          <a:p>
            <a:r>
              <a:rPr lang="en-US" dirty="0" smtClean="0"/>
              <a:t>Type 3 : Constructor injection:  Components are registered with the framework, including the parameters to be used when the components are constructed, and the framework provides instances of the component with all the specified facilities applied. Our last example used this approach.</a:t>
            </a:r>
          </a:p>
          <a:p>
            <a:r>
              <a:rPr lang="en-US" dirty="0" smtClean="0"/>
              <a:t>There is a fourth approach called “Lookup-method injection”. This has been covered in detail in Appendix-B.</a:t>
            </a:r>
          </a:p>
          <a:p>
            <a:endParaRPr lang="en-US" dirty="0" smtClean="0"/>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3078194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3"/>
          <p:cNvSpPr>
            <a:spLocks noGrp="1" noChangeArrowheads="1"/>
          </p:cNvSpPr>
          <p:nvPr>
            <p:ph type="body" idx="1"/>
          </p:nvPr>
        </p:nvSpPr>
        <p:spPr/>
        <p:txBody>
          <a:bodyPr/>
          <a:lstStyle/>
          <a:p>
            <a:r>
              <a:rPr lang="en-US" dirty="0" smtClean="0"/>
              <a:t>The example shows a service class whose purpose is to print the value of dollars converted to rupees. The listing above shows CurrencyConverter.java, an interface that defines the contract for the service class.</a:t>
            </a:r>
          </a:p>
          <a:p>
            <a:r>
              <a:rPr lang="en-US" dirty="0" smtClean="0"/>
              <a:t>CurrencyConverterImpl.java implements the CurrencyConverter interface. Although it is not necessary to hide the implementation behind an interface, its highly recommended as a way to separate the implementation from its contract.</a:t>
            </a:r>
          </a:p>
          <a:p>
            <a:r>
              <a:rPr lang="en-US" dirty="0" smtClean="0"/>
              <a:t> The </a:t>
            </a:r>
            <a:r>
              <a:rPr lang="en-US" dirty="0" err="1" smtClean="0"/>
              <a:t>CurrencyConverterImpl</a:t>
            </a:r>
            <a:r>
              <a:rPr lang="en-US" dirty="0" smtClean="0"/>
              <a:t> class has a single property </a:t>
            </a:r>
            <a:r>
              <a:rPr lang="en-US" dirty="0" err="1" smtClean="0"/>
              <a:t>exchangeRate</a:t>
            </a:r>
            <a:r>
              <a:rPr lang="en-US" dirty="0" smtClean="0"/>
              <a:t>. This property is simply a double variable that will hold the exchange rate passed by its setter method. We can also pass value through the constructor (We shall see this in the next example)</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74722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smtClean="0"/>
              <a:t>Question now is who will make a call to either the constructor or the </a:t>
            </a:r>
            <a:r>
              <a:rPr lang="en-US" dirty="0" err="1" smtClean="0"/>
              <a:t>setExchangeRate</a:t>
            </a:r>
            <a:r>
              <a:rPr lang="en-US" dirty="0" smtClean="0"/>
              <a:t>() method to set the </a:t>
            </a:r>
            <a:r>
              <a:rPr lang="en-US" dirty="0" err="1" smtClean="0"/>
              <a:t>exchangeRate</a:t>
            </a:r>
            <a:r>
              <a:rPr lang="en-US" dirty="0" smtClean="0"/>
              <a:t> property? The Spring configuration file in the above listing tells how to configure the CurrencyConverter service. This XML file declares an instance of a </a:t>
            </a:r>
            <a:r>
              <a:rPr lang="en-US" dirty="0" err="1" smtClean="0"/>
              <a:t>CurrencyConverterImpl</a:t>
            </a:r>
            <a:r>
              <a:rPr lang="en-US" dirty="0" smtClean="0"/>
              <a:t> in the Spring container and configures its </a:t>
            </a:r>
            <a:r>
              <a:rPr lang="en-US" dirty="0" err="1" smtClean="0"/>
              <a:t>exchangeRate</a:t>
            </a:r>
            <a:r>
              <a:rPr lang="en-US" dirty="0" smtClean="0"/>
              <a:t> property with a value of 44.50.</a:t>
            </a:r>
          </a:p>
          <a:p>
            <a:r>
              <a:rPr lang="en-US" dirty="0" smtClean="0"/>
              <a:t>Notice the &lt;beans&gt; element at the root of the XML file. This is the root element of any Spring configuration file. The &lt;bean&gt; element is used to tell the Spring container about a class and how it should be configured. The id attribute is used to name the bean </a:t>
            </a:r>
            <a:r>
              <a:rPr lang="en-US" dirty="0" err="1" smtClean="0"/>
              <a:t>currencyConverter</a:t>
            </a:r>
            <a:r>
              <a:rPr lang="en-US" dirty="0" smtClean="0"/>
              <a:t> and the class attribute specifies the bean’s fully qualified class name.</a:t>
            </a:r>
          </a:p>
          <a:p>
            <a:r>
              <a:rPr lang="en-US" dirty="0" smtClean="0"/>
              <a:t>Within the &lt;bean&gt; element, the &lt;property&gt; element is used to set a property, in this case </a:t>
            </a:r>
            <a:r>
              <a:rPr lang="en-US" dirty="0" err="1" smtClean="0"/>
              <a:t>exchangeRate</a:t>
            </a:r>
            <a:r>
              <a:rPr lang="en-US" dirty="0" smtClean="0"/>
              <a:t> property. By using &lt;property&gt;, we are telling the Spring container to call </a:t>
            </a:r>
            <a:r>
              <a:rPr lang="en-US" dirty="0" err="1" smtClean="0"/>
              <a:t>setExchangeRate</a:t>
            </a:r>
            <a:r>
              <a:rPr lang="en-US" dirty="0" smtClean="0"/>
              <a:t>() when setting the property. This is called setter injection and is a straightforward way to configure and wire bean properties. The value of the exchange rate is defined using the value attribute. The following snippet of code illustrates roughly what the container does when instantiating the </a:t>
            </a:r>
            <a:r>
              <a:rPr lang="en-US" dirty="0" err="1" smtClean="0"/>
              <a:t>currencyConverter</a:t>
            </a:r>
            <a:r>
              <a:rPr lang="en-US" dirty="0" smtClean="0"/>
              <a:t> service based on the XML definition seen above.</a:t>
            </a:r>
          </a:p>
        </p:txBody>
      </p:sp>
      <p:sp>
        <p:nvSpPr>
          <p:cNvPr id="77830" name="Text Box 4"/>
          <p:cNvSpPr txBox="1">
            <a:spLocks noChangeArrowheads="1"/>
          </p:cNvSpPr>
          <p:nvPr/>
        </p:nvSpPr>
        <p:spPr bwMode="auto">
          <a:xfrm>
            <a:off x="2002318" y="7567089"/>
            <a:ext cx="4453445" cy="415490"/>
          </a:xfrm>
          <a:prstGeom prst="rect">
            <a:avLst/>
          </a:prstGeom>
          <a:solidFill>
            <a:srgbClr val="DDDDDD"/>
          </a:solidFill>
          <a:ln w="9525" algn="ctr">
            <a:solidFill>
              <a:schemeClr val="tx1"/>
            </a:solidFill>
            <a:miter lim="800000"/>
            <a:headEnd/>
            <a:tailEnd/>
          </a:ln>
        </p:spPr>
        <p:txBody>
          <a:bodyPr wrap="none" lIns="91431" tIns="45716" rIns="91431" bIns="45716">
            <a:spAutoFit/>
          </a:bodyPr>
          <a:lstStyle/>
          <a:p>
            <a:pPr>
              <a:lnSpc>
                <a:spcPct val="90000"/>
              </a:lnSpc>
              <a:spcBef>
                <a:spcPct val="30000"/>
              </a:spcBef>
            </a:pP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 </a:t>
            </a:r>
            <a:r>
              <a:rPr lang="en-US" sz="1000" dirty="0" err="1">
                <a:latin typeface="Arial" pitchFamily="34" charset="0"/>
                <a:ea typeface="Arial Unicode MS" pitchFamily="34" charset="-128"/>
                <a:cs typeface="Arial" pitchFamily="34" charset="0"/>
              </a:rPr>
              <a:t>currencyConverter</a:t>
            </a:r>
            <a:r>
              <a:rPr lang="en-US" sz="1000" dirty="0">
                <a:latin typeface="Arial" pitchFamily="34" charset="0"/>
                <a:ea typeface="Arial Unicode MS" pitchFamily="34" charset="-128"/>
                <a:cs typeface="Arial" pitchFamily="34" charset="0"/>
              </a:rPr>
              <a:t> = new </a:t>
            </a: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a:t>
            </a:r>
          </a:p>
          <a:p>
            <a:pPr>
              <a:lnSpc>
                <a:spcPct val="90000"/>
              </a:lnSpc>
              <a:spcBef>
                <a:spcPct val="30000"/>
              </a:spcBef>
            </a:pPr>
            <a:r>
              <a:rPr lang="en-US" sz="1000" dirty="0" err="1">
                <a:latin typeface="Arial" pitchFamily="34" charset="0"/>
                <a:ea typeface="Arial Unicode MS" pitchFamily="34" charset="-128"/>
                <a:cs typeface="Arial" pitchFamily="34" charset="0"/>
              </a:rPr>
              <a:t>currencyConverter.setExchangeRate</a:t>
            </a:r>
            <a:r>
              <a:rPr lang="en-US" sz="1000" dirty="0">
                <a:latin typeface="Arial" pitchFamily="34" charset="0"/>
                <a:ea typeface="Arial Unicode MS" pitchFamily="34" charset="-128"/>
                <a:cs typeface="Arial" pitchFamily="34" charset="0"/>
              </a:rPr>
              <a:t>(44.50);</a:t>
            </a:r>
          </a:p>
        </p:txBody>
      </p:sp>
      <p:sp>
        <p:nvSpPr>
          <p:cNvPr id="77831" name="Rectangle 5"/>
          <p:cNvSpPr>
            <a:spLocks noChangeArrowheads="1"/>
          </p:cNvSpPr>
          <p:nvPr/>
        </p:nvSpPr>
        <p:spPr bwMode="auto">
          <a:xfrm>
            <a:off x="2002317" y="8076878"/>
            <a:ext cx="3657600" cy="400101"/>
          </a:xfrm>
          <a:prstGeom prst="rect">
            <a:avLst/>
          </a:prstGeom>
          <a:solidFill>
            <a:srgbClr val="DDDDDD"/>
          </a:solidFill>
          <a:ln w="12700">
            <a:solidFill>
              <a:schemeClr val="tx1"/>
            </a:solidFill>
            <a:miter lim="800000"/>
            <a:headEnd/>
            <a:tailEnd/>
          </a:ln>
        </p:spPr>
        <p:txBody>
          <a:bodyPr lIns="91431" tIns="45716" rIns="91431" bIns="45716">
            <a:spAutoFit/>
          </a:bodyPr>
          <a:lstStyle/>
          <a:p>
            <a:r>
              <a:rPr lang="en-US" sz="1000" dirty="0">
                <a:latin typeface="Arial" pitchFamily="34" charset="0"/>
                <a:cs typeface="Arial" pitchFamily="34" charset="0"/>
              </a:rPr>
              <a:t>Notice the configuration metadata is represented in XML. But it can also be done using Java annotations, or Java code.</a:t>
            </a:r>
          </a:p>
        </p:txBody>
      </p:sp>
      <p:pic>
        <p:nvPicPr>
          <p:cNvPr id="77832" name="Picture 6" descr="light bulb2"/>
          <p:cNvPicPr>
            <a:picLocks noChangeAspect="1" noChangeArrowheads="1"/>
          </p:cNvPicPr>
          <p:nvPr/>
        </p:nvPicPr>
        <p:blipFill>
          <a:blip r:embed="rId3"/>
          <a:srcRect/>
          <a:stretch>
            <a:fillRect/>
          </a:stretch>
        </p:blipFill>
        <p:spPr bwMode="auto">
          <a:xfrm>
            <a:off x="5748918" y="8088718"/>
            <a:ext cx="381000" cy="4572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73732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095487"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
        <p:nvSpPr>
          <p:cNvPr id="2" name="Slide Image Placeholder 1"/>
          <p:cNvSpPr>
            <a:spLocks noGrp="1" noRot="1" noChangeAspect="1"/>
          </p:cNvSpPr>
          <p:nvPr>
            <p:ph type="sldImg"/>
          </p:nvPr>
        </p:nvSpPr>
        <p:spPr>
          <a:xfrm>
            <a:off x="1638300"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468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p:cNvSpPr>
            <a:spLocks noGrp="1" noChangeArrowheads="1"/>
          </p:cNvSpPr>
          <p:nvPr>
            <p:ph type="body" idx="1"/>
          </p:nvPr>
        </p:nvSpPr>
        <p:spPr/>
        <p:txBody>
          <a:bodyPr/>
          <a:lstStyle/>
          <a:p>
            <a:r>
              <a:rPr lang="en-US" dirty="0" smtClean="0"/>
              <a:t>Finally look at the class above. This class loads the Spring container and uses it to retrieve the </a:t>
            </a:r>
            <a:r>
              <a:rPr lang="en-US" dirty="0" err="1" smtClean="0"/>
              <a:t>currencyConverter</a:t>
            </a:r>
            <a:r>
              <a:rPr lang="en-US" dirty="0" smtClean="0"/>
              <a:t> service. The </a:t>
            </a:r>
            <a:r>
              <a:rPr lang="en-US" dirty="0" err="1" smtClean="0"/>
              <a:t>BeanFactory</a:t>
            </a:r>
            <a:r>
              <a:rPr lang="en-US" dirty="0" smtClean="0"/>
              <a:t> class used here is the Spring container. After loading the currencyconverter.xml file into the container, the main() method calls the </a:t>
            </a:r>
            <a:r>
              <a:rPr lang="en-US" dirty="0" err="1" smtClean="0"/>
              <a:t>getBean</a:t>
            </a:r>
            <a:r>
              <a:rPr lang="en-US" dirty="0" smtClean="0"/>
              <a:t>() method on the </a:t>
            </a:r>
            <a:r>
              <a:rPr lang="en-US" dirty="0" err="1" smtClean="0"/>
              <a:t>BeanFactory</a:t>
            </a:r>
            <a:r>
              <a:rPr lang="en-US" dirty="0" smtClean="0"/>
              <a:t> to retrieve a reference to the CurrencyConverter service. With this reference in hand, it finally calls the </a:t>
            </a:r>
            <a:r>
              <a:rPr lang="en-US" dirty="0" err="1" smtClean="0"/>
              <a:t>dollarsToRupees</a:t>
            </a:r>
            <a:r>
              <a:rPr lang="en-US" dirty="0" smtClean="0"/>
              <a:t>() method. When we run the above application (CurrencyConverterClient.java), output is as seen above.</a:t>
            </a:r>
          </a:p>
          <a:p>
            <a:endParaRPr lang="en-US" dirty="0" smtClean="0"/>
          </a:p>
          <a:p>
            <a:r>
              <a:rPr lang="en-US" dirty="0" smtClean="0"/>
              <a:t>This example illustrates the basics of configuring and using a class in Spring. It is simple because it only illustrates how to configure a bean by injecting a double value into a property. The real power of Spring lies in how beans can be injected into other beans using IoC (Inversion of Control – which shall be discussed in the next topic).</a:t>
            </a:r>
          </a:p>
          <a:p>
            <a:endParaRPr lang="en-US" dirty="0" smtClean="0"/>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2475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smtClean="0"/>
              <a:t>Please refer to demo, DemoSpring_1.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15484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3"/>
          <p:cNvSpPr>
            <a:spLocks noGrp="1" noChangeArrowheads="1"/>
          </p:cNvSpPr>
          <p:nvPr>
            <p:ph type="body" idx="1"/>
          </p:nvPr>
        </p:nvSpPr>
        <p:spPr/>
        <p:txBody>
          <a:bodyPr/>
          <a:lstStyle/>
          <a:p>
            <a:r>
              <a:rPr lang="en-US" dirty="0" smtClean="0"/>
              <a:t>Injecting dependencies via constructor:</a:t>
            </a:r>
          </a:p>
          <a:p>
            <a:r>
              <a:rPr lang="en-US" dirty="0" smtClean="0"/>
              <a:t>Setter injection assumes that all mutable properties are available via a setter method. For one thing, when this type of bean is instantiated, none of its properties have been set and it could possibly be in a invalid state. Second, you may want all properties to be set just once, when the bean is created and become immutable after that point. This is impossible when all properties are exposed via setter methods.</a:t>
            </a:r>
          </a:p>
          <a:p>
            <a:r>
              <a:rPr lang="en-US" dirty="0" smtClean="0"/>
              <a:t> </a:t>
            </a:r>
          </a:p>
          <a:p>
            <a:r>
              <a:rPr lang="en-US" dirty="0" smtClean="0"/>
              <a:t>In Java, a class can have multiple constructors and thus you can program your bean classes with constructors that take enough arguments to fully define the bean at instantiation. This is called constructor injection. In the above example, this is done by having Spring set the </a:t>
            </a:r>
            <a:r>
              <a:rPr lang="en-US" dirty="0" err="1" smtClean="0"/>
              <a:t>exchangeRate</a:t>
            </a:r>
            <a:r>
              <a:rPr lang="en-US" dirty="0" smtClean="0"/>
              <a:t> property through </a:t>
            </a:r>
            <a:r>
              <a:rPr lang="en-US" dirty="0" err="1" smtClean="0"/>
              <a:t>currencyConverterImpl’s</a:t>
            </a:r>
            <a:r>
              <a:rPr lang="en-US" dirty="0" smtClean="0"/>
              <a:t> single argument constructor.</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40509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type="body" idx="1"/>
          </p:nvPr>
        </p:nvSpPr>
        <p:spPr/>
        <p:txBody>
          <a:bodyPr/>
          <a:lstStyle/>
          <a:p>
            <a:r>
              <a:rPr lang="en-US" dirty="0" smtClean="0"/>
              <a:t>The &lt;constructor-</a:t>
            </a:r>
            <a:r>
              <a:rPr lang="en-US" dirty="0" err="1" smtClean="0"/>
              <a:t>arg</a:t>
            </a:r>
            <a:r>
              <a:rPr lang="en-US" dirty="0" smtClean="0"/>
              <a:t>&gt; element has an optional index attribute that specifies the ordering of the constructor arguments. </a:t>
            </a:r>
          </a:p>
          <a:p>
            <a:endParaRPr lang="en-US" dirty="0" smtClean="0"/>
          </a:p>
          <a:p>
            <a:endParaRPr lang="en-US" dirty="0" smtClean="0"/>
          </a:p>
          <a:p>
            <a:r>
              <a:rPr lang="en-US" dirty="0" smtClean="0"/>
              <a:t> </a:t>
            </a:r>
          </a:p>
          <a:p>
            <a:r>
              <a:rPr lang="en-US" dirty="0" smtClean="0"/>
              <a:t> </a:t>
            </a:r>
          </a:p>
          <a:p>
            <a:endParaRPr lang="en-US" dirty="0" smtClean="0"/>
          </a:p>
          <a:p>
            <a:endParaRPr lang="en-US" dirty="0" smtClean="0"/>
          </a:p>
          <a:p>
            <a:endParaRPr lang="en-US" dirty="0" smtClean="0"/>
          </a:p>
          <a:p>
            <a:r>
              <a:rPr lang="en-US" dirty="0" smtClean="0"/>
              <a:t>The type attribute lets you specify exactly what type each argument is supposed to be.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 The code above illustrates how the container will instantiate the CurrencyConverter service when using the &lt;constructor-</a:t>
            </a:r>
            <a:r>
              <a:rPr lang="en-US" dirty="0" err="1" smtClean="0"/>
              <a:t>arg</a:t>
            </a:r>
            <a:r>
              <a:rPr lang="en-US" dirty="0" smtClean="0"/>
              <a:t>&gt; element using the same classes seen earlier.</a:t>
            </a:r>
          </a:p>
          <a:p>
            <a:r>
              <a:rPr lang="en-US" dirty="0" smtClean="0"/>
              <a:t> </a:t>
            </a:r>
          </a:p>
        </p:txBody>
      </p:sp>
      <p:sp>
        <p:nvSpPr>
          <p:cNvPr id="81927" name="AutoShape 5"/>
          <p:cNvSpPr>
            <a:spLocks noChangeArrowheads="1"/>
          </p:cNvSpPr>
          <p:nvPr/>
        </p:nvSpPr>
        <p:spPr bwMode="auto">
          <a:xfrm>
            <a:off x="2001098" y="5143071"/>
            <a:ext cx="4038600" cy="6858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 index=”1”&gt;</a:t>
            </a:r>
          </a:p>
          <a:p>
            <a:pPr>
              <a:lnSpc>
                <a:spcPct val="120000"/>
              </a:lnSpc>
            </a:pPr>
            <a:r>
              <a:rPr lang="en-US" sz="1000" dirty="0">
                <a:latin typeface="Arial" pitchFamily="34" charset="0"/>
                <a:cs typeface="Arial" pitchFamily="34" charset="0"/>
              </a:rPr>
              <a:t>    &lt;value&gt; some-value &lt;/value&gt;</a:t>
            </a:r>
          </a:p>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&gt;</a:t>
            </a:r>
          </a:p>
        </p:txBody>
      </p:sp>
      <p:sp>
        <p:nvSpPr>
          <p:cNvPr id="81928" name="AutoShape 6"/>
          <p:cNvSpPr>
            <a:spLocks noChangeArrowheads="1"/>
          </p:cNvSpPr>
          <p:nvPr/>
        </p:nvSpPr>
        <p:spPr bwMode="auto">
          <a:xfrm>
            <a:off x="2001098" y="6438470"/>
            <a:ext cx="4038600" cy="6858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 type=”</a:t>
            </a:r>
            <a:r>
              <a:rPr lang="en-US" sz="1000" dirty="0" err="1">
                <a:latin typeface="Arial" pitchFamily="34" charset="0"/>
                <a:cs typeface="Arial" pitchFamily="34" charset="0"/>
              </a:rPr>
              <a:t>java.lang.String</a:t>
            </a:r>
            <a:r>
              <a:rPr lang="en-US" sz="1000" dirty="0">
                <a:latin typeface="Arial" pitchFamily="34" charset="0"/>
                <a:cs typeface="Arial" pitchFamily="34" charset="0"/>
              </a:rPr>
              <a:t>”&gt;</a:t>
            </a:r>
          </a:p>
          <a:p>
            <a:pPr>
              <a:lnSpc>
                <a:spcPct val="120000"/>
              </a:lnSpc>
            </a:pPr>
            <a:r>
              <a:rPr lang="en-US" sz="1000" dirty="0">
                <a:latin typeface="Arial" pitchFamily="34" charset="0"/>
                <a:cs typeface="Arial" pitchFamily="34" charset="0"/>
              </a:rPr>
              <a:t>   &lt;value&gt; some-value &lt;/value&gt;</a:t>
            </a:r>
          </a:p>
          <a:p>
            <a:pPr>
              <a:lnSpc>
                <a:spcPct val="120000"/>
              </a:lnSpc>
            </a:pPr>
            <a:r>
              <a:rPr lang="en-US" sz="1000" dirty="0">
                <a:latin typeface="Arial" pitchFamily="34" charset="0"/>
                <a:cs typeface="Arial" pitchFamily="34" charset="0"/>
              </a:rPr>
              <a:t>&lt;constructor-</a:t>
            </a:r>
            <a:r>
              <a:rPr lang="en-US" sz="1000" dirty="0" err="1">
                <a:latin typeface="Arial" pitchFamily="34" charset="0"/>
                <a:cs typeface="Arial" pitchFamily="34" charset="0"/>
              </a:rPr>
              <a:t>arg</a:t>
            </a:r>
            <a:r>
              <a:rPr lang="en-US" sz="1000" dirty="0">
                <a:latin typeface="Arial" pitchFamily="34" charset="0"/>
                <a:cs typeface="Arial" pitchFamily="34" charset="0"/>
              </a:rPr>
              <a:t>&gt;</a:t>
            </a:r>
          </a:p>
        </p:txBody>
      </p:sp>
      <p:sp>
        <p:nvSpPr>
          <p:cNvPr id="6" name="Rectangle 4"/>
          <p:cNvSpPr>
            <a:spLocks noChangeArrowheads="1"/>
          </p:cNvSpPr>
          <p:nvPr/>
        </p:nvSpPr>
        <p:spPr bwMode="auto">
          <a:xfrm>
            <a:off x="152400" y="1295400"/>
            <a:ext cx="1250731" cy="5632311"/>
          </a:xfrm>
          <a:prstGeom prst="rect">
            <a:avLst/>
          </a:prstGeom>
          <a:noFill/>
          <a:ln w="9525">
            <a:noFill/>
            <a:miter lim="800000"/>
            <a:headEnd/>
            <a:tailEnd/>
          </a:ln>
        </p:spPr>
        <p:txBody>
          <a:bodyPr wrap="square">
            <a:spAutoFit/>
          </a:bodyPr>
          <a:lstStyle/>
          <a:p>
            <a:r>
              <a:rPr lang="en-US" sz="1000" b="1" dirty="0">
                <a:latin typeface="Arial" panose="020B0604020202020204" pitchFamily="34" charset="0"/>
                <a:cs typeface="Arial" panose="020B0604020202020204" pitchFamily="34" charset="0"/>
              </a:rPr>
              <a:t>Constructor-based or setter-based DI?</a:t>
            </a:r>
          </a:p>
          <a:p>
            <a:r>
              <a:rPr lang="en-US" sz="1000" dirty="0">
                <a:latin typeface="Arial" panose="020B0604020202020204" pitchFamily="34" charset="0"/>
                <a:cs typeface="Arial" panose="020B0604020202020204" pitchFamily="34" charset="0"/>
              </a:rPr>
              <a:t>Since you can mix both, Constructor- and Setter -based DI, it is a good rule of thumb to use constructor arguments for mandatory dependencies &amp; setters for optional dependencies. The Spring team generally advocate setter injection, because large numbers of constructor</a:t>
            </a:r>
          </a:p>
          <a:p>
            <a:r>
              <a:rPr lang="en-US" sz="1000" dirty="0">
                <a:latin typeface="Arial" panose="020B0604020202020204" pitchFamily="34" charset="0"/>
                <a:cs typeface="Arial" panose="020B0604020202020204" pitchFamily="34" charset="0"/>
              </a:rPr>
              <a:t>arguments can get unwieldy, especially when properties are optional. Setter methods also make objects of that class amenable re-injection later.</a:t>
            </a:r>
          </a:p>
          <a:p>
            <a:r>
              <a:rPr lang="en-US" sz="1000" dirty="0">
                <a:latin typeface="Arial" panose="020B0604020202020204" pitchFamily="34" charset="0"/>
                <a:cs typeface="Arial" panose="020B0604020202020204" pitchFamily="34" charset="0"/>
              </a:rPr>
              <a:t>Some purists favor constructor-based injection. Use the DI that makes the most sense for a particular class.</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50770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body" idx="1"/>
          </p:nvPr>
        </p:nvSpPr>
        <p:spPr/>
        <p:txBody>
          <a:bodyPr/>
          <a:lstStyle/>
          <a:p>
            <a:r>
              <a:rPr lang="en-US" dirty="0" smtClean="0"/>
              <a:t>Please refer to demo, DemoSpring_2.</a:t>
            </a:r>
          </a:p>
          <a:p>
            <a:endParaRPr lang="en-US" dirty="0" smtClean="0"/>
          </a:p>
          <a:p>
            <a:r>
              <a:rPr lang="en-US" dirty="0" smtClean="0"/>
              <a:t>Sometimes the only way to instantiate an object is through a static factory method. Spring is ready-made to wire factory-created beans through the &lt;bean&gt; element’s factory-method attribute. DemoSpring_2 demonstrates this. Pls. refer to demos.</a:t>
            </a:r>
          </a:p>
        </p:txBody>
      </p:sp>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684257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3"/>
          <p:cNvSpPr>
            <a:spLocks noGrp="1" noChangeArrowheads="1"/>
          </p:cNvSpPr>
          <p:nvPr>
            <p:ph type="body" idx="1"/>
          </p:nvPr>
        </p:nvSpPr>
        <p:spPr/>
        <p:txBody>
          <a:bodyPr>
            <a:normAutofit fontScale="92500" lnSpcReduction="20000"/>
          </a:bodyPr>
          <a:lstStyle/>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One example is also available. Refer to  demo, DemoSpring_5</a:t>
            </a:r>
          </a:p>
        </p:txBody>
      </p:sp>
      <p:sp>
        <p:nvSpPr>
          <p:cNvPr id="95239" name="AutoShape 5"/>
          <p:cNvSpPr>
            <a:spLocks noChangeArrowheads="1"/>
          </p:cNvSpPr>
          <p:nvPr/>
        </p:nvSpPr>
        <p:spPr bwMode="auto">
          <a:xfrm>
            <a:off x="1999095" y="4814974"/>
            <a:ext cx="4335684" cy="3135686"/>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complexObject</a:t>
            </a:r>
            <a:r>
              <a:rPr lang="en-US" sz="1000" dirty="0">
                <a:latin typeface="Arial" panose="020B0604020202020204" pitchFamily="34" charset="0"/>
                <a:cs typeface="Arial" panose="020B0604020202020204" pitchFamily="34" charset="0"/>
              </a:rPr>
              <a:t>" class="</a:t>
            </a:r>
            <a:r>
              <a:rPr lang="en-US" sz="1000" dirty="0" err="1">
                <a:latin typeface="Arial" panose="020B0604020202020204" pitchFamily="34" charset="0"/>
                <a:cs typeface="Arial" panose="020B0604020202020204" pitchFamily="34" charset="0"/>
              </a:rPr>
              <a:t>example.ComplexObject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&lt;property name="people"&gt;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HarryPotter</a:t>
            </a:r>
            <a:r>
              <a:rPr lang="en-US" sz="1000" dirty="0">
                <a:latin typeface="Arial" panose="020B0604020202020204" pitchFamily="34" charset="0"/>
                <a:cs typeface="Arial" panose="020B0604020202020204" pitchFamily="34" charset="0"/>
              </a:rPr>
              <a:t>"&gt;The magic property&lt;/prop&gt;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JerrySeinfeld</a:t>
            </a:r>
            <a:r>
              <a:rPr lang="en-US" sz="1000" dirty="0">
                <a:latin typeface="Arial" panose="020B0604020202020204" pitchFamily="34" charset="0"/>
                <a:cs typeface="Arial" panose="020B0604020202020204" pitchFamily="34" charset="0"/>
              </a:rPr>
              <a:t>"&gt;The funny property&lt;/prop&gt;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someList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&lt;value&gt;red&lt;/value&gt;</a:t>
            </a:r>
          </a:p>
          <a:p>
            <a:r>
              <a:rPr lang="en-US" sz="1000" dirty="0">
                <a:latin typeface="Arial" panose="020B0604020202020204" pitchFamily="34" charset="0"/>
                <a:cs typeface="Arial" panose="020B0604020202020204" pitchFamily="34" charset="0"/>
              </a:rPr>
              <a:t>                 &lt;value&gt;blue&lt;/value&gt;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&lt;property name="</a:t>
            </a:r>
            <a:r>
              <a:rPr lang="en-US" sz="1000" dirty="0" err="1">
                <a:latin typeface="Arial" panose="020B0604020202020204" pitchFamily="34" charset="0"/>
                <a:cs typeface="Arial" panose="020B0604020202020204" pitchFamily="34" charset="0"/>
              </a:rPr>
              <a:t>someMap</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            &lt;entry key="an entry" value="just some string"/&gt;</a:t>
            </a:r>
          </a:p>
          <a:p>
            <a:r>
              <a:rPr lang="en-US" sz="1000" dirty="0">
                <a:latin typeface="Arial" panose="020B0604020202020204" pitchFamily="34" charset="0"/>
                <a:cs typeface="Arial" panose="020B0604020202020204" pitchFamily="34" charset="0"/>
              </a:rPr>
              <a:t>            &lt;entry key ="a ref" value-ref="</a:t>
            </a:r>
            <a:r>
              <a:rPr lang="en-US" sz="1000" dirty="0" err="1">
                <a:latin typeface="Arial" panose="020B0604020202020204" pitchFamily="34" charset="0"/>
                <a:cs typeface="Arial" panose="020B0604020202020204" pitchFamily="34" charset="0"/>
              </a:rPr>
              <a:t>myDataSource</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&lt;/property&gt;</a:t>
            </a:r>
          </a:p>
          <a:p>
            <a:r>
              <a:rPr lang="en-US" sz="1000" dirty="0">
                <a:latin typeface="Arial" panose="020B0604020202020204" pitchFamily="34" charset="0"/>
                <a:cs typeface="Arial" panose="020B0604020202020204" pitchFamily="34" charset="0"/>
              </a:rPr>
              <a:t>&lt;/bean&gt;</a:t>
            </a:r>
          </a:p>
        </p:txBody>
      </p:sp>
      <p:pic>
        <p:nvPicPr>
          <p:cNvPr id="95240" name="Picture 6" descr="light bulb2"/>
          <p:cNvPicPr>
            <a:picLocks noChangeAspect="1" noChangeArrowheads="1"/>
          </p:cNvPicPr>
          <p:nvPr/>
        </p:nvPicPr>
        <p:blipFill>
          <a:blip r:embed="rId3"/>
          <a:srcRect/>
          <a:stretch>
            <a:fillRect/>
          </a:stretch>
        </p:blipFill>
        <p:spPr bwMode="auto">
          <a:xfrm>
            <a:off x="5464745" y="8022742"/>
            <a:ext cx="304800" cy="381000"/>
          </a:xfrm>
          <a:prstGeom prst="rect">
            <a:avLst/>
          </a:prstGeom>
          <a:noFill/>
          <a:ln w="9525">
            <a:noFill/>
            <a:miter lim="800000"/>
            <a:headEnd/>
            <a:tailEnd/>
          </a:ln>
        </p:spPr>
      </p:pic>
      <p:sp>
        <p:nvSpPr>
          <p:cNvPr id="6" name="Rectangle 4"/>
          <p:cNvSpPr>
            <a:spLocks noChangeArrowheads="1"/>
          </p:cNvSpPr>
          <p:nvPr/>
        </p:nvSpPr>
        <p:spPr bwMode="auto">
          <a:xfrm>
            <a:off x="152400" y="1295400"/>
            <a:ext cx="1156138" cy="209288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Recall: The key difference between the &lt;props&gt; and &lt;map&gt; is that when using &lt;props&gt;, both the keys and values are Strings, whereas &lt;map&gt; allows keys and values of any type.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2164376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type="body" idx="1"/>
          </p:nvPr>
        </p:nvSpPr>
        <p:spPr/>
        <p:txBody>
          <a:bodyPr/>
          <a:lstStyle/>
          <a:p>
            <a:r>
              <a:rPr lang="en-US" dirty="0" smtClean="0"/>
              <a:t>Software code is normally broken down into logical components or services that interact with one another. In java, these components are usually instances of Java classes or objects. Each object must use or work with other objects in order to do its job.</a:t>
            </a:r>
          </a:p>
          <a:p>
            <a:r>
              <a:rPr lang="en-US" dirty="0" smtClean="0"/>
              <a:t>To understand this better, let us see a situation in which two java classes need to communicate. In the above figure, class Foo depends on an instance of class bar for some functionality. Traditionally, Foo creates instance of Bar using new operator or obtains one from a factory class. </a:t>
            </a:r>
          </a:p>
          <a:p>
            <a:r>
              <a:rPr lang="en-US" dirty="0" smtClean="0"/>
              <a:t>In IoC however, an instance of Bar is provided to Foo at runtime by some external processes </a:t>
            </a:r>
            <a:r>
              <a:rPr lang="en-US" dirty="0" err="1" smtClean="0"/>
              <a:t>ie</a:t>
            </a:r>
            <a:r>
              <a:rPr lang="en-US" dirty="0" smtClean="0"/>
              <a:t> the container will handle the “injection” of an appropriate implementation.    </a:t>
            </a:r>
          </a:p>
          <a:p>
            <a:r>
              <a:rPr lang="en-US" dirty="0" smtClean="0"/>
              <a:t>Inversion of Control is best understood through the term the “Hollywood Principle,” which basically means “Don’t call me, I’ll call you.”</a:t>
            </a:r>
          </a:p>
          <a:p>
            <a:r>
              <a:rPr lang="en-US" dirty="0" smtClean="0"/>
              <a:t>We don't directly connect our components and services together in code but describe which services are needed by which components in a configuration file. A container is responsible for hooking it up. This concept is similar to 'Declarative Management'. </a:t>
            </a:r>
          </a:p>
          <a:p>
            <a:r>
              <a:rPr lang="en-US" dirty="0" smtClean="0"/>
              <a:t>Spring-enabled applications are like any Java application. They are made up of several classes, each performing a specific purpose within the application. Difference lies in how these classes are configured and introduced to each other. Typically a Spring application has an XML (the Spring configuration) file that describes how to configure these classes.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74196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3"/>
          <p:cNvSpPr>
            <a:spLocks noGrp="1" noChangeArrowheads="1"/>
          </p:cNvSpPr>
          <p:nvPr>
            <p:ph type="body" idx="1"/>
          </p:nvPr>
        </p:nvSpPr>
        <p:spPr/>
        <p:txBody>
          <a:bodyPr/>
          <a:lstStyle/>
          <a:p>
            <a:r>
              <a:rPr lang="en-US" dirty="0" smtClean="0"/>
              <a:t>The drawback of the above method is that you cannot reuse the instance of </a:t>
            </a:r>
            <a:r>
              <a:rPr lang="en-US" dirty="0" err="1" smtClean="0"/>
              <a:t>ExchangeServiceImpl</a:t>
            </a:r>
            <a:r>
              <a:rPr lang="en-US" dirty="0" smtClean="0"/>
              <a:t> anywhere else – it is an instance created by specifically for use by the </a:t>
            </a:r>
            <a:r>
              <a:rPr lang="en-US" dirty="0" err="1" smtClean="0"/>
              <a:t>currencyConverter</a:t>
            </a:r>
            <a:r>
              <a:rPr lang="en-US" dirty="0" smtClean="0"/>
              <a:t> bean.</a:t>
            </a:r>
          </a:p>
          <a:p>
            <a:endParaRPr lang="en-US" dirty="0" smtClean="0"/>
          </a:p>
          <a:p>
            <a:r>
              <a:rPr lang="en-US" dirty="0" smtClean="0"/>
              <a:t>Inner beans aren’t limited to setter injection. You may also wire inner beans into constructor arguments. E.g.:</a:t>
            </a:r>
          </a:p>
          <a:p>
            <a:endParaRPr lang="en-US" dirty="0" smtClean="0"/>
          </a:p>
          <a:p>
            <a:endParaRPr lang="en-US" dirty="0" smtClean="0"/>
          </a:p>
        </p:txBody>
      </p:sp>
      <p:sp>
        <p:nvSpPr>
          <p:cNvPr id="92166" name="AutoShape 5"/>
          <p:cNvSpPr>
            <a:spLocks noChangeArrowheads="1"/>
          </p:cNvSpPr>
          <p:nvPr/>
        </p:nvSpPr>
        <p:spPr bwMode="auto">
          <a:xfrm>
            <a:off x="2009775" y="5624668"/>
            <a:ext cx="4038600" cy="12192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currencyConverter</a:t>
            </a:r>
            <a:r>
              <a:rPr lang="en-US" sz="1000" dirty="0">
                <a:latin typeface="Arial" panose="020B0604020202020204" pitchFamily="34" charset="0"/>
                <a:cs typeface="Arial" panose="020B0604020202020204" pitchFamily="34" charset="0"/>
              </a:rPr>
              <a:t>" </a:t>
            </a:r>
          </a:p>
          <a:p>
            <a:pPr>
              <a:lnSpc>
                <a:spcPct val="120000"/>
              </a:lnSpc>
            </a:pPr>
            <a:r>
              <a:rPr lang="en-US" sz="1000" dirty="0">
                <a:latin typeface="Arial" panose="020B0604020202020204" pitchFamily="34" charset="0"/>
                <a:cs typeface="Arial" panose="020B0604020202020204" pitchFamily="34" charset="0"/>
              </a:rPr>
              <a:t>                       class=“com.Spring.CurrencyConverterImpl4"&gt;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             &lt;bean class=“</a:t>
            </a:r>
            <a:r>
              <a:rPr lang="en-US" sz="1000" dirty="0" err="1">
                <a:latin typeface="Arial" panose="020B0604020202020204" pitchFamily="34" charset="0"/>
                <a:cs typeface="Arial" panose="020B0604020202020204" pitchFamily="34" charset="0"/>
              </a:rPr>
              <a:t>com.Spring.ExchangeServiceImpl</a:t>
            </a:r>
            <a:r>
              <a:rPr lang="en-US" sz="1000" dirty="0">
                <a:latin typeface="Arial" panose="020B0604020202020204" pitchFamily="34" charset="0"/>
                <a:cs typeface="Arial" panose="020B0604020202020204" pitchFamily="34" charset="0"/>
              </a:rPr>
              <a:t>" /&gt;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3145838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3"/>
          <p:cNvSpPr>
            <a:spLocks noGrp="1" noChangeArrowheads="1"/>
          </p:cNvSpPr>
          <p:nvPr>
            <p:ph type="body" idx="1"/>
          </p:nvPr>
        </p:nvSpPr>
        <p:spPr/>
        <p:txBody>
          <a:bodyPr/>
          <a:lstStyle/>
          <a:p>
            <a:r>
              <a:rPr lang="en-US" dirty="0" smtClean="0"/>
              <a:t>The act of creating associations between application components is known as wiring.  In Spring there are many ways of wiring components together, but most commonly used is XML. A </a:t>
            </a:r>
            <a:r>
              <a:rPr lang="en-US" dirty="0" err="1" smtClean="0"/>
              <a:t>BeanFactory</a:t>
            </a:r>
            <a:r>
              <a:rPr lang="en-US" dirty="0" smtClean="0"/>
              <a:t> will load the bean definition and wire the beans together. </a:t>
            </a:r>
          </a:p>
          <a:p>
            <a:r>
              <a:rPr lang="en-US" dirty="0" smtClean="0"/>
              <a:t>In the above example, the &lt;ref&gt; </a:t>
            </a:r>
            <a:r>
              <a:rPr lang="en-US" dirty="0" err="1" smtClean="0"/>
              <a:t>subelement</a:t>
            </a:r>
            <a:r>
              <a:rPr lang="en-US" dirty="0" smtClean="0"/>
              <a:t> of the &lt;property&gt; tag is used to set the value or constructor argument to be a reference to another bean from the factory. The bean attribute is the ID of the other bean. Specifying the target bean by using the bean attribute of the ref tag is the most general form, and will allow creating a reference to any bean in the same </a:t>
            </a:r>
            <a:r>
              <a:rPr lang="en-US" dirty="0" err="1" smtClean="0"/>
              <a:t>BeanFactory</a:t>
            </a:r>
            <a:r>
              <a:rPr lang="en-US" dirty="0" smtClean="0"/>
              <a:t> or parent </a:t>
            </a:r>
            <a:r>
              <a:rPr lang="en-US" dirty="0" err="1" smtClean="0"/>
              <a:t>BeanFactory</a:t>
            </a:r>
            <a:r>
              <a:rPr lang="en-US" dirty="0" smtClean="0"/>
              <a:t>. </a:t>
            </a:r>
          </a:p>
          <a:p>
            <a:r>
              <a:rPr lang="en-US" dirty="0" smtClean="0"/>
              <a:t>Specifying the target bean by using the local attribute leverages the ability of the XML parser to validate XML id references within the same file. The value of the local attribute must be the same as the id attribute of the target bean. The XML parser will issue an error if no matching element is found in the same file. As such, using the local variant is the best choice (in order to know about errors are early as possible) if the target bean is in the same XML file.</a:t>
            </a:r>
          </a:p>
          <a:p>
            <a:r>
              <a:rPr lang="en-US" dirty="0" smtClean="0"/>
              <a:t>Specifying the </a:t>
            </a:r>
            <a:r>
              <a:rPr lang="en-US" dirty="0" err="1" smtClean="0"/>
              <a:t>idref</a:t>
            </a:r>
            <a:r>
              <a:rPr lang="en-US" dirty="0" smtClean="0"/>
              <a:t> tag will allow Spring to validate at deployment time whether the other bean actually exists.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4066316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3"/>
          <p:cNvSpPr>
            <a:spLocks noGrp="1" noChangeArrowheads="1"/>
          </p:cNvSpPr>
          <p:nvPr>
            <p:ph type="body" idx="1"/>
          </p:nvPr>
        </p:nvSpPr>
        <p:spPr/>
        <p:txBody>
          <a:bodyPr>
            <a:normAutofit lnSpcReduction="10000"/>
          </a:bodyPr>
          <a:lstStyle/>
          <a:p>
            <a:r>
              <a:rPr lang="en-US" dirty="0" smtClean="0"/>
              <a:t>Please refer to demo, DemoSpring_3. CurrencyConverterClient.java uses an </a:t>
            </a:r>
            <a:r>
              <a:rPr lang="en-US" dirty="0" err="1" smtClean="0"/>
              <a:t>XmlBeanFactory</a:t>
            </a:r>
            <a:r>
              <a:rPr lang="en-US" dirty="0" smtClean="0"/>
              <a:t> (a </a:t>
            </a:r>
            <a:r>
              <a:rPr lang="en-US" dirty="0" err="1" smtClean="0"/>
              <a:t>BeanFactory</a:t>
            </a:r>
            <a:r>
              <a:rPr lang="en-US" dirty="0" smtClean="0"/>
              <a:t> implementation) to load currencyconverter.xml and to get a reference to the CurrencyConverter object. It then invokes the </a:t>
            </a:r>
            <a:r>
              <a:rPr lang="en-US" dirty="0" err="1" smtClean="0"/>
              <a:t>dollarsToRupees</a:t>
            </a:r>
            <a:r>
              <a:rPr lang="en-US" dirty="0" smtClean="0"/>
              <a:t>() method.</a:t>
            </a:r>
          </a:p>
          <a:p>
            <a:r>
              <a:rPr lang="en-US" dirty="0" smtClean="0"/>
              <a:t>There are two application objects. The instance of </a:t>
            </a:r>
            <a:r>
              <a:rPr lang="en-US" dirty="0" err="1" smtClean="0"/>
              <a:t>ExchangeRateImpl</a:t>
            </a:r>
            <a:r>
              <a:rPr lang="en-US" dirty="0" smtClean="0"/>
              <a:t> is responsible for </a:t>
            </a:r>
            <a:r>
              <a:rPr lang="en-US" dirty="0" err="1" smtClean="0"/>
              <a:t>retriving</a:t>
            </a:r>
            <a:r>
              <a:rPr lang="en-US" dirty="0" smtClean="0"/>
              <a:t> the exchange rate, using which, the currency converter instance would convert currency. When the </a:t>
            </a:r>
            <a:r>
              <a:rPr lang="en-US" dirty="0" err="1" smtClean="0"/>
              <a:t>CurrencyConverterImpl</a:t>
            </a:r>
            <a:r>
              <a:rPr lang="en-US" dirty="0" smtClean="0"/>
              <a:t> is instantiated, it in turn first instantiates the </a:t>
            </a:r>
            <a:r>
              <a:rPr lang="en-US" dirty="0" err="1" smtClean="0"/>
              <a:t>ExchangeServive</a:t>
            </a:r>
            <a:r>
              <a:rPr lang="en-US" dirty="0" smtClean="0"/>
              <a:t> bean. The </a:t>
            </a:r>
            <a:r>
              <a:rPr lang="en-US" dirty="0" err="1" smtClean="0"/>
              <a:t>ExchangeService</a:t>
            </a:r>
            <a:r>
              <a:rPr lang="en-US" dirty="0" smtClean="0"/>
              <a:t> instance in the </a:t>
            </a:r>
            <a:r>
              <a:rPr lang="en-US" dirty="0" err="1" smtClean="0"/>
              <a:t>CurencyConverterImpl</a:t>
            </a:r>
            <a:r>
              <a:rPr lang="en-US" dirty="0" smtClean="0"/>
              <a:t> class then exposes its </a:t>
            </a:r>
            <a:r>
              <a:rPr lang="en-US" dirty="0" err="1" smtClean="0"/>
              <a:t>getExchangeRate</a:t>
            </a:r>
            <a:r>
              <a:rPr lang="en-US" dirty="0" smtClean="0"/>
              <a:t>() method to return the exchange rate.</a:t>
            </a:r>
          </a:p>
          <a:p>
            <a:endParaRPr lang="en-US" dirty="0" smtClean="0"/>
          </a:p>
          <a:p>
            <a:r>
              <a:rPr lang="en-US" dirty="0" smtClean="0"/>
              <a:t>Summarizing how the container initializes and resolves bean dependencies:</a:t>
            </a:r>
          </a:p>
          <a:p>
            <a:r>
              <a:rPr lang="en-US" dirty="0" smtClean="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r>
              <a:rPr lang="en-US" dirty="0" smtClean="0"/>
              <a:t>Each property or constructor argument in a bean definition is either an actual value to set, or a reference to another bean in the bean factory.</a:t>
            </a:r>
          </a:p>
          <a:p>
            <a:r>
              <a:rPr lang="en-US" dirty="0" smtClean="0"/>
              <a:t>Constructor arguments or bean properties that refer to another bean will force the container to create or obtain that other bean first. Effectively, the referred bean is a dependent of the calling bean. This can trigger a chain of bean creation.</a:t>
            </a:r>
          </a:p>
          <a:p>
            <a:r>
              <a:rPr lang="en-US" dirty="0" smtClean="0"/>
              <a:t>Every Constructor argument or bean property must be able to be converted from String format to the actual format expected. Spring is able to convert from String to built-in scalar types like </a:t>
            </a:r>
            <a:r>
              <a:rPr lang="en-US" dirty="0" err="1" smtClean="0"/>
              <a:t>int</a:t>
            </a:r>
            <a:r>
              <a:rPr lang="en-US" dirty="0" smtClean="0"/>
              <a:t>, float etc. Spring uses JavaBeans </a:t>
            </a:r>
            <a:r>
              <a:rPr lang="en-US" dirty="0" err="1" smtClean="0"/>
              <a:t>PropertyEditors</a:t>
            </a:r>
            <a:r>
              <a:rPr lang="en-US" dirty="0" smtClean="0"/>
              <a:t> to convert all other types.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6051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dirty="0" smtClean="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r>
              <a:rPr lang="en-US" dirty="0" smtClean="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r>
              <a:rPr lang="en-US" dirty="0" smtClean="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a:t>
            </a:r>
            <a:r>
              <a:rPr lang="en-US" dirty="0" err="1" smtClean="0"/>
              <a:t>Javabeans</a:t>
            </a:r>
            <a:r>
              <a:rPr lang="en-US" dirty="0" smtClean="0"/>
              <a:t> specification.</a:t>
            </a:r>
          </a:p>
          <a:p>
            <a:r>
              <a:rPr lang="en-US" dirty="0" smtClean="0"/>
              <a:t>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48341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3"/>
          <p:cNvSpPr>
            <a:spLocks noGrp="1" noChangeArrowheads="1"/>
          </p:cNvSpPr>
          <p:nvPr>
            <p:ph type="body" idx="1"/>
          </p:nvPr>
        </p:nvSpPr>
        <p:spPr/>
        <p:txBody>
          <a:bodyPr/>
          <a:lstStyle/>
          <a:p>
            <a:r>
              <a:rPr lang="en-US" dirty="0" smtClean="0"/>
              <a:t>So far, you have seen how to wire all your bean’s properties explicitly. You can also have Spring wire them automatically by setting the </a:t>
            </a:r>
            <a:r>
              <a:rPr lang="en-US" dirty="0" err="1" smtClean="0"/>
              <a:t>autowire</a:t>
            </a:r>
            <a:r>
              <a:rPr lang="en-US" dirty="0" smtClean="0"/>
              <a:t> property on each bean that you want </a:t>
            </a:r>
            <a:r>
              <a:rPr lang="en-US" dirty="0" err="1" smtClean="0"/>
              <a:t>autowired</a:t>
            </a:r>
            <a:r>
              <a:rPr lang="en-US" dirty="0" smtClean="0"/>
              <a:t>.</a:t>
            </a:r>
          </a:p>
          <a:p>
            <a:r>
              <a:rPr lang="en-US" dirty="0" smtClean="0"/>
              <a:t>There are four types of </a:t>
            </a:r>
            <a:r>
              <a:rPr lang="en-US" dirty="0" err="1" smtClean="0"/>
              <a:t>autowiring</a:t>
            </a:r>
            <a:r>
              <a:rPr lang="en-US" dirty="0" smtClean="0"/>
              <a:t>:</a:t>
            </a:r>
          </a:p>
          <a:p>
            <a:r>
              <a:rPr lang="en-US" dirty="0" err="1" smtClean="0"/>
              <a:t>byName</a:t>
            </a:r>
            <a:r>
              <a:rPr lang="en-US" dirty="0" smtClean="0"/>
              <a:t>: Attempts to find a bean in the container whose name (or id) is same as the name of the property being wired. If matching bean is not found, then property will remain unwired.</a:t>
            </a:r>
          </a:p>
          <a:p>
            <a:r>
              <a:rPr lang="en-US" dirty="0" err="1" smtClean="0"/>
              <a:t>byType</a:t>
            </a:r>
            <a:r>
              <a:rPr lang="en-US" dirty="0" smtClean="0"/>
              <a:t>: Attempts to match all properties of the </a:t>
            </a:r>
            <a:r>
              <a:rPr lang="en-US" dirty="0" err="1" smtClean="0"/>
              <a:t>autowired</a:t>
            </a:r>
            <a:r>
              <a:rPr lang="en-US" dirty="0" smtClean="0"/>
              <a:t> bean with beans whose types are assignable to the properties. Properties for which there’s no matching bean will remain unwired.</a:t>
            </a:r>
          </a:p>
          <a:p>
            <a:r>
              <a:rPr lang="en-US" dirty="0" smtClean="0"/>
              <a:t>constructor : Tries to match a constructor of the </a:t>
            </a:r>
            <a:r>
              <a:rPr lang="en-US" dirty="0" err="1" smtClean="0"/>
              <a:t>autowired</a:t>
            </a:r>
            <a:r>
              <a:rPr lang="en-US" dirty="0" smtClean="0"/>
              <a:t> bean with beans whose types are assignable to the constructor arguments. In the event of </a:t>
            </a:r>
            <a:r>
              <a:rPr lang="en-US" dirty="0" err="1" smtClean="0"/>
              <a:t>ambigous</a:t>
            </a:r>
            <a:r>
              <a:rPr lang="en-US" dirty="0" smtClean="0"/>
              <a:t> beans or </a:t>
            </a:r>
            <a:r>
              <a:rPr lang="en-US" dirty="0" err="1" smtClean="0"/>
              <a:t>ambigous</a:t>
            </a:r>
            <a:r>
              <a:rPr lang="en-US" dirty="0" smtClean="0"/>
              <a:t> constructors, an org.Springframework.beans.factory.UnsatisfiedDependencyException will be thrown.</a:t>
            </a:r>
          </a:p>
          <a:p>
            <a:r>
              <a:rPr lang="en-US" dirty="0" err="1" smtClean="0"/>
              <a:t>autodetect</a:t>
            </a:r>
            <a:r>
              <a:rPr lang="en-US" dirty="0" smtClean="0"/>
              <a:t> : Attempts constructor </a:t>
            </a:r>
            <a:r>
              <a:rPr lang="en-US" dirty="0" err="1" smtClean="0"/>
              <a:t>autowiring</a:t>
            </a:r>
            <a:r>
              <a:rPr lang="en-US" dirty="0" smtClean="0"/>
              <a:t> first. If that fails, attempts </a:t>
            </a:r>
            <a:r>
              <a:rPr lang="en-US" dirty="0" err="1" smtClean="0"/>
              <a:t>autowiring</a:t>
            </a:r>
            <a:r>
              <a:rPr lang="en-US" dirty="0" smtClean="0"/>
              <a:t> </a:t>
            </a:r>
            <a:r>
              <a:rPr lang="en-US" dirty="0" err="1" smtClean="0"/>
              <a:t>byType</a:t>
            </a:r>
            <a:r>
              <a:rPr lang="en-US" dirty="0" smtClean="0"/>
              <a:t>.  </a:t>
            </a:r>
          </a:p>
        </p:txBody>
      </p:sp>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998809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3"/>
          <p:cNvSpPr>
            <a:spLocks noGrp="1" noChangeArrowheads="1"/>
          </p:cNvSpPr>
          <p:nvPr>
            <p:ph type="body" idx="1"/>
          </p:nvPr>
        </p:nvSpPr>
        <p:spPr/>
        <p:txBody>
          <a:bodyPr/>
          <a:lstStyle/>
          <a:p>
            <a:r>
              <a:rPr lang="en-US" dirty="0" smtClean="0"/>
              <a:t>Refer to  demo, DemoSpring_4 .This uses the same exchange service and currency converter service seen in earlier examples. However, by using the </a:t>
            </a:r>
            <a:r>
              <a:rPr lang="en-US" dirty="0" err="1" smtClean="0"/>
              <a:t>autowire</a:t>
            </a:r>
            <a:r>
              <a:rPr lang="en-US" dirty="0" smtClean="0"/>
              <a:t> attribute in the currencyconverter.xml we can execute the client program even without specifying the exchange service.</a:t>
            </a:r>
          </a:p>
        </p:txBody>
      </p:sp>
      <p:sp>
        <p:nvSpPr>
          <p:cNvPr id="94214" name="AutoShape 6"/>
          <p:cNvSpPr>
            <a:spLocks noChangeArrowheads="1"/>
          </p:cNvSpPr>
          <p:nvPr/>
        </p:nvSpPr>
        <p:spPr bwMode="auto">
          <a:xfrm>
            <a:off x="2003394" y="5320852"/>
            <a:ext cx="4419600" cy="9144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exchangeService</a:t>
            </a:r>
            <a:r>
              <a:rPr lang="en-US" sz="900" i="1" dirty="0">
                <a:latin typeface="Arial" panose="020B0604020202020204" pitchFamily="34" charset="0"/>
                <a:cs typeface="Arial" panose="020B0604020202020204" pitchFamily="34" charset="0"/>
              </a:rPr>
              <a:t>" class="</a:t>
            </a:r>
            <a:r>
              <a:rPr lang="en-US" sz="900" i="1" dirty="0" err="1">
                <a:latin typeface="Arial" panose="020B0604020202020204" pitchFamily="34" charset="0"/>
                <a:cs typeface="Arial" panose="020B0604020202020204" pitchFamily="34" charset="0"/>
              </a:rPr>
              <a:t>com.igate.intro.ExchangeService</a:t>
            </a:r>
            <a:r>
              <a:rPr lang="en-US" sz="900" i="1"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&gt;&lt;value&gt;44.25&lt;/value&gt;&lt;/constructor-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&lt;/bean&gt;</a:t>
            </a:r>
          </a:p>
        </p:txBody>
      </p:sp>
      <p:sp>
        <p:nvSpPr>
          <p:cNvPr id="94215" name="AutoShape 7"/>
          <p:cNvSpPr>
            <a:spLocks noChangeArrowheads="1"/>
          </p:cNvSpPr>
          <p:nvPr/>
        </p:nvSpPr>
        <p:spPr bwMode="auto">
          <a:xfrm>
            <a:off x="2003394" y="6458891"/>
            <a:ext cx="4419600" cy="381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currencyConverter</a:t>
            </a:r>
            <a:r>
              <a:rPr lang="en-US" sz="900" i="1" dirty="0">
                <a:latin typeface="Arial" panose="020B0604020202020204" pitchFamily="34" charset="0"/>
                <a:cs typeface="Arial" panose="020B0604020202020204" pitchFamily="34" charset="0"/>
              </a:rPr>
              <a:t>" </a:t>
            </a:r>
          </a:p>
          <a:p>
            <a:r>
              <a:rPr lang="en-US" sz="900" dirty="0">
                <a:latin typeface="Arial" panose="020B0604020202020204" pitchFamily="34" charset="0"/>
                <a:cs typeface="Arial" panose="020B0604020202020204" pitchFamily="34" charset="0"/>
              </a:rPr>
              <a:t>class=</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com.igate.intro.CurrencyConverter</a:t>
            </a:r>
            <a:r>
              <a:rPr lang="en-US" sz="900" i="1" dirty="0">
                <a:latin typeface="Arial" panose="020B0604020202020204" pitchFamily="34" charset="0"/>
                <a:cs typeface="Arial" panose="020B0604020202020204" pitchFamily="34" charset="0"/>
              </a:rPr>
              <a:t>" </a:t>
            </a:r>
            <a:r>
              <a:rPr lang="en-US" sz="900" i="1" dirty="0" err="1">
                <a:latin typeface="Arial" panose="020B0604020202020204" pitchFamily="34" charset="0"/>
                <a:cs typeface="Arial" panose="020B0604020202020204" pitchFamily="34" charset="0"/>
              </a:rPr>
              <a:t>autowire</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byName</a:t>
            </a:r>
            <a:r>
              <a:rPr lang="en-US" sz="900" i="1" dirty="0">
                <a:latin typeface="Arial" panose="020B0604020202020204" pitchFamily="34" charset="0"/>
                <a:cs typeface="Arial" panose="020B0604020202020204" pitchFamily="34" charset="0"/>
              </a:rPr>
              <a:t>"/&gt;</a:t>
            </a:r>
          </a:p>
        </p:txBody>
      </p:sp>
      <p:sp>
        <p:nvSpPr>
          <p:cNvPr id="94216" name="AutoShape 8"/>
          <p:cNvSpPr>
            <a:spLocks noChangeArrowheads="1"/>
          </p:cNvSpPr>
          <p:nvPr/>
        </p:nvSpPr>
        <p:spPr bwMode="auto">
          <a:xfrm>
            <a:off x="2003394" y="7009620"/>
            <a:ext cx="4419600" cy="685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b="1" dirty="0">
                <a:latin typeface="Arial" panose="020B0604020202020204" pitchFamily="34" charset="0"/>
                <a:cs typeface="Arial" panose="020B0604020202020204" pitchFamily="34" charset="0"/>
              </a:rPr>
              <a:t>public class CurrencyConverter</a:t>
            </a:r>
          </a:p>
          <a:p>
            <a:r>
              <a:rPr lang="en-US" sz="900" b="1" dirty="0">
                <a:latin typeface="Arial" panose="020B0604020202020204" pitchFamily="34" charset="0"/>
                <a:cs typeface="Arial" panose="020B0604020202020204" pitchFamily="34" charset="0"/>
              </a:rPr>
              <a:t>{</a:t>
            </a:r>
          </a:p>
          <a:p>
            <a:r>
              <a:rPr lang="en-US" sz="900" b="1" dirty="0">
                <a:latin typeface="Arial" panose="020B0604020202020204" pitchFamily="34" charset="0"/>
                <a:cs typeface="Arial" panose="020B0604020202020204" pitchFamily="34" charset="0"/>
              </a:rPr>
              <a:t>private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a:t>
            </a:r>
          </a:p>
          <a:p>
            <a:r>
              <a:rPr lang="en-US" sz="900" dirty="0">
                <a:latin typeface="Arial" panose="020B0604020202020204" pitchFamily="34" charset="0"/>
                <a:cs typeface="Arial" panose="020B0604020202020204" pitchFamily="34" charset="0"/>
              </a:rPr>
              <a:t>.......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138178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3"/>
          <p:cNvSpPr>
            <a:spLocks noGrp="1" noChangeArrowheads="1"/>
          </p:cNvSpPr>
          <p:nvPr>
            <p:ph type="body" idx="1"/>
          </p:nvPr>
        </p:nvSpPr>
        <p:spPr/>
        <p:txBody>
          <a:bodyPr/>
          <a:lstStyle/>
          <a:p>
            <a:r>
              <a:rPr lang="en-US" dirty="0" smtClean="0"/>
              <a:t>The container is at the core of the Spring framework and uses IoC to manage components. The basic IoC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r>
              <a:rPr lang="en-US" dirty="0" smtClean="0"/>
              <a:t>Bean factory is a class whose responsibility is to create and dispense beans. </a:t>
            </a:r>
          </a:p>
          <a:p>
            <a:r>
              <a:rPr lang="en-US" dirty="0" smtClean="0"/>
              <a:t>A bean factory knows about many objects within an application.</a:t>
            </a:r>
          </a:p>
          <a:p>
            <a:r>
              <a:rPr lang="en-US" dirty="0" smtClean="0"/>
              <a:t>Able to create associations between collaborating objects as they are instantiated. This removes the burden of configuration from the bean itself and the bean’s client. As a result, when a bean factory hands out objects, those objects are fully configured, aware of their collaborating objects and ready to use. </a:t>
            </a:r>
          </a:p>
          <a:p>
            <a:r>
              <a:rPr lang="en-US" dirty="0" smtClean="0"/>
              <a:t>A bean factory also takes part in the life cycle of a bean, making calls to custom initialization and destruction methods, if those methods are defined.</a:t>
            </a:r>
          </a:p>
          <a:p>
            <a:endParaRPr lang="en-US" dirty="0" smtClean="0"/>
          </a:p>
          <a:p>
            <a:r>
              <a:rPr lang="en-US" dirty="0" smtClean="0"/>
              <a:t>Spring actually comes with two different types of containers: </a:t>
            </a:r>
          </a:p>
          <a:p>
            <a:r>
              <a:rPr lang="en-US" dirty="0" err="1" smtClean="0"/>
              <a:t>Beanfactory</a:t>
            </a:r>
            <a:r>
              <a:rPr lang="en-US" dirty="0" smtClean="0"/>
              <a:t> interface: provides an advanced configuration mechanism capable of managing any type of object.</a:t>
            </a:r>
          </a:p>
          <a:p>
            <a:r>
              <a:rPr lang="en-US" dirty="0" err="1" smtClean="0"/>
              <a:t>ApplicationContext</a:t>
            </a:r>
            <a:r>
              <a:rPr lang="en-US" dirty="0" smtClean="0"/>
              <a:t> interface : is a sub-interface of </a:t>
            </a:r>
            <a:r>
              <a:rPr lang="en-US" dirty="0" err="1" smtClean="0"/>
              <a:t>BeanFactory</a:t>
            </a:r>
            <a:r>
              <a:rPr lang="en-US" dirty="0" smtClean="0"/>
              <a:t>. It allows easier integration with Spring's AOP features, message resource handling, event publication, and application-layer specific contexts such as the </a:t>
            </a:r>
            <a:r>
              <a:rPr lang="en-US" dirty="0" err="1" smtClean="0"/>
              <a:t>WebApplicationContext</a:t>
            </a:r>
            <a:r>
              <a:rPr lang="en-US" dirty="0" smtClean="0"/>
              <a:t> for use in web applications. </a:t>
            </a:r>
          </a:p>
          <a:p>
            <a:r>
              <a:rPr lang="en-US" dirty="0" smtClean="0"/>
              <a:t>We shall look at the Application context in detail later.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25120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3"/>
          <p:cNvSpPr>
            <a:spLocks noGrp="1" noChangeArrowheads="1"/>
          </p:cNvSpPr>
          <p:nvPr>
            <p:ph type="body" idx="1"/>
          </p:nvPr>
        </p:nvSpPr>
        <p:spPr/>
        <p:txBody>
          <a:bodyPr/>
          <a:lstStyle/>
          <a:p>
            <a:r>
              <a:rPr lang="en-US" dirty="0" smtClean="0"/>
              <a:t>Lets start our exploration of Spring containers with the most basic of Spring containers : the </a:t>
            </a:r>
            <a:r>
              <a:rPr lang="en-US" dirty="0" err="1" smtClean="0"/>
              <a:t>BeanFactory</a:t>
            </a:r>
            <a:r>
              <a:rPr lang="en-US" dirty="0" smtClean="0"/>
              <a:t>.</a:t>
            </a:r>
          </a:p>
          <a:p>
            <a:r>
              <a:rPr lang="en-US" dirty="0" smtClean="0"/>
              <a:t>Bean factory is responsible for managing beans and their dependencies. Your application interacts with Spring DI container via the </a:t>
            </a:r>
            <a:r>
              <a:rPr lang="en-US" dirty="0" err="1" smtClean="0"/>
              <a:t>BeanFactory</a:t>
            </a:r>
            <a:r>
              <a:rPr lang="en-US" dirty="0" smtClean="0"/>
              <a:t> interface. It has a </a:t>
            </a:r>
            <a:r>
              <a:rPr lang="en-US" dirty="0" err="1" smtClean="0"/>
              <a:t>getBean</a:t>
            </a:r>
            <a:r>
              <a:rPr lang="en-US" dirty="0" smtClean="0"/>
              <a:t>() method that allows you to get a bean from the container by name. Additional methods allow you to query the bean factory to see if bean exists, to find the type of bean and to find if a bean is configured as a singleton.</a:t>
            </a:r>
          </a:p>
          <a:p>
            <a:r>
              <a:rPr lang="en-US" dirty="0" smtClean="0"/>
              <a:t>Different bean factory implementations exist to support varying levels of functionality with </a:t>
            </a:r>
            <a:r>
              <a:rPr lang="en-US" dirty="0" err="1" smtClean="0"/>
              <a:t>XmlBeanFactory</a:t>
            </a:r>
            <a:r>
              <a:rPr lang="en-US" dirty="0" smtClean="0"/>
              <a:t> being the most common representation.  A partial listing of the </a:t>
            </a:r>
            <a:r>
              <a:rPr lang="en-US" dirty="0" err="1" smtClean="0"/>
              <a:t>impelmenting</a:t>
            </a:r>
            <a:r>
              <a:rPr lang="en-US" dirty="0" smtClean="0"/>
              <a:t> classes follows:</a:t>
            </a:r>
          </a:p>
          <a:p>
            <a:r>
              <a:rPr lang="en-US" dirty="0" err="1" smtClean="0"/>
              <a:t>DefaultListableBeanFactory</a:t>
            </a:r>
            <a:r>
              <a:rPr lang="en-US" dirty="0" smtClean="0"/>
              <a:t> </a:t>
            </a:r>
          </a:p>
          <a:p>
            <a:r>
              <a:rPr lang="en-US" dirty="0" err="1" smtClean="0"/>
              <a:t>SimpleJndiBeanFactory</a:t>
            </a:r>
            <a:endParaRPr lang="en-US" dirty="0" smtClean="0"/>
          </a:p>
          <a:p>
            <a:r>
              <a:rPr lang="en-US" dirty="0" err="1" smtClean="0"/>
              <a:t>StaticListableBeanFactory</a:t>
            </a:r>
            <a:r>
              <a:rPr lang="en-US" dirty="0" smtClean="0"/>
              <a:t> </a:t>
            </a:r>
          </a:p>
          <a:p>
            <a:r>
              <a:rPr lang="en-US" dirty="0" err="1" smtClean="0"/>
              <a:t>XmlBeanFactory</a:t>
            </a:r>
            <a:endParaRPr lang="en-US" dirty="0" smtClean="0"/>
          </a:p>
          <a:p>
            <a:endParaRPr lang="en-US" dirty="0" smtClean="0"/>
          </a:p>
        </p:txBody>
      </p:sp>
      <p:sp>
        <p:nvSpPr>
          <p:cNvPr id="97286" name="Text Box 4"/>
          <p:cNvSpPr txBox="1">
            <a:spLocks noChangeArrowheads="1"/>
          </p:cNvSpPr>
          <p:nvPr/>
        </p:nvSpPr>
        <p:spPr bwMode="auto">
          <a:xfrm>
            <a:off x="2435993" y="7108779"/>
            <a:ext cx="4038600" cy="406400"/>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Please refer to the Spring documentation for more information on these classes</a:t>
            </a:r>
          </a:p>
        </p:txBody>
      </p:sp>
      <p:pic>
        <p:nvPicPr>
          <p:cNvPr id="97287" name="Picture 5" descr="light bulb2"/>
          <p:cNvPicPr>
            <a:picLocks noChangeAspect="1" noChangeArrowheads="1"/>
          </p:cNvPicPr>
          <p:nvPr/>
        </p:nvPicPr>
        <p:blipFill>
          <a:blip r:embed="rId3"/>
          <a:srcRect/>
          <a:stretch>
            <a:fillRect/>
          </a:stretch>
        </p:blipFill>
        <p:spPr bwMode="auto">
          <a:xfrm>
            <a:off x="1855295" y="7032579"/>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102772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3"/>
          <p:cNvSpPr>
            <a:spLocks noGrp="1" noChangeArrowheads="1"/>
          </p:cNvSpPr>
          <p:nvPr>
            <p:ph type="body" idx="1"/>
          </p:nvPr>
        </p:nvSpPr>
        <p:spPr/>
        <p:txBody>
          <a:bodyPr/>
          <a:lstStyle/>
          <a:p>
            <a:r>
              <a:rPr lang="en-US" dirty="0" smtClean="0"/>
              <a:t>One of the most useful implementations of the bean factory is the org.Springframework.beans.factory.xml. </a:t>
            </a:r>
            <a:r>
              <a:rPr lang="en-US" dirty="0" err="1" smtClean="0"/>
              <a:t>XmlBeanFactory</a:t>
            </a:r>
            <a:r>
              <a:rPr lang="en-US" dirty="0" smtClean="0"/>
              <a:t>. The </a:t>
            </a:r>
            <a:r>
              <a:rPr lang="en-US" dirty="0" err="1" smtClean="0"/>
              <a:t>BeanFactory</a:t>
            </a:r>
            <a:r>
              <a:rPr lang="en-US" dirty="0" smtClean="0"/>
              <a:t> is instantiated via explicit user code such as shown above.</a:t>
            </a:r>
          </a:p>
          <a:p>
            <a:r>
              <a:rPr lang="en-US" dirty="0" smtClean="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endParaRPr lang="en-US" dirty="0" smtClean="0"/>
          </a:p>
          <a:p>
            <a:r>
              <a:rPr lang="en-US" dirty="0" smtClean="0"/>
              <a:t>The Spring IoC container consumes some form of configuration metadata; which is nothing more than how you inform the Spring container as to how to instantiate, configure, and assemble the objects in your application. This configuration metadata is typically supplied in a simple and intuitive XML format. When using XML-based configuration metadata, you write bean definitions for those beans that you want the Spring IoC container to manage, and then let the container do its stuff.</a:t>
            </a:r>
          </a:p>
          <a:p>
            <a:r>
              <a:rPr lang="en-US" dirty="0" smtClean="0"/>
              <a:t>Note</a:t>
            </a:r>
          </a:p>
          <a:p>
            <a:r>
              <a:rPr lang="en-US" dirty="0" smtClean="0"/>
              <a:t>XML-based metadata is by far the most commonly used form of configuration metadata. It is not however the only form of configuration metadata that is allowed. The Spring IoC container itself is totally 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145809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3"/>
          <p:cNvSpPr>
            <a:spLocks noGrp="1" noChangeArrowheads="1"/>
          </p:cNvSpPr>
          <p:nvPr>
            <p:ph type="body" idx="1"/>
          </p:nvPr>
        </p:nvSpPr>
        <p:spPr/>
        <p:txBody>
          <a:bodyPr/>
          <a:lstStyle/>
          <a:p>
            <a:r>
              <a:rPr lang="en-US" dirty="0" smtClean="0"/>
              <a:t>The Resource interface: Often, an application needs to access a variety of resources in different forms. You may need to access some configuration data stored in a file in the </a:t>
            </a:r>
            <a:r>
              <a:rPr lang="en-US" dirty="0" err="1" smtClean="0"/>
              <a:t>filesystem</a:t>
            </a:r>
            <a:r>
              <a:rPr lang="en-US" dirty="0" smtClean="0"/>
              <a:t>, some image data stored in a JAR file on the </a:t>
            </a:r>
            <a:r>
              <a:rPr lang="en-US" dirty="0" err="1" smtClean="0"/>
              <a:t>classpath</a:t>
            </a:r>
            <a:r>
              <a:rPr lang="en-US" dirty="0" smtClean="0"/>
              <a:t>, or maybe some data on a server elsewhere. Spring provides a unified mechanism for accessing resources in a protocol-independent manner. This means that your application can access a file resource in the same way, whether it is stored in the file system, the </a:t>
            </a:r>
            <a:r>
              <a:rPr lang="en-US" dirty="0" err="1" smtClean="0"/>
              <a:t>classpath</a:t>
            </a:r>
            <a:r>
              <a:rPr lang="en-US" dirty="0" smtClean="0"/>
              <a:t> or on a remote server.</a:t>
            </a:r>
          </a:p>
          <a:p>
            <a:r>
              <a:rPr lang="en-US" dirty="0" smtClean="0"/>
              <a:t>At the core of the Spring’s support is the Resource interface. This defines self-explanatory methods mentioned above. There are a number of implementations that come supplied straight out of the box in Spring:</a:t>
            </a:r>
          </a:p>
          <a:p>
            <a:r>
              <a:rPr lang="en-US" dirty="0" err="1" smtClean="0"/>
              <a:t>UrlResource</a:t>
            </a:r>
            <a:r>
              <a:rPr lang="en-US" dirty="0" smtClean="0"/>
              <a:t> : The </a:t>
            </a:r>
            <a:r>
              <a:rPr lang="en-US" dirty="0" err="1" smtClean="0"/>
              <a:t>UrlResource</a:t>
            </a:r>
            <a:r>
              <a:rPr lang="en-US" dirty="0" smtClean="0"/>
              <a:t> wraps a java.net.URL, and may be used to access any object that is normally accessible via a URL, such as files, an HTTP target, an FTP target, etc.</a:t>
            </a:r>
          </a:p>
          <a:p>
            <a:r>
              <a:rPr lang="en-US" dirty="0" err="1" smtClean="0"/>
              <a:t>ClassPathResource</a:t>
            </a:r>
            <a:r>
              <a:rPr lang="en-US" dirty="0" smtClean="0"/>
              <a:t> :  This class represents a resource which should be obtained from the </a:t>
            </a:r>
            <a:r>
              <a:rPr lang="en-US" dirty="0" err="1" smtClean="0"/>
              <a:t>classpath</a:t>
            </a:r>
            <a:r>
              <a:rPr lang="en-US" dirty="0" smtClean="0"/>
              <a:t>. This uses either the thread context class loader, a given class loader, or a given class for loading resources.</a:t>
            </a:r>
          </a:p>
          <a:p>
            <a:r>
              <a:rPr lang="en-US" dirty="0" err="1" smtClean="0"/>
              <a:t>FileSystemResource</a:t>
            </a:r>
            <a:r>
              <a:rPr lang="en-US" dirty="0" smtClean="0"/>
              <a:t> : This is a Resource implementation for </a:t>
            </a:r>
            <a:r>
              <a:rPr lang="en-US" dirty="0" err="1" smtClean="0"/>
              <a:t>java.io.File</a:t>
            </a:r>
            <a:r>
              <a:rPr lang="en-US" dirty="0" smtClean="0"/>
              <a:t> handles. It obviously supports resolution as a File, and as a URL.</a:t>
            </a:r>
          </a:p>
          <a:p>
            <a:r>
              <a:rPr lang="en-US" dirty="0" err="1" smtClean="0"/>
              <a:t>ServletContextResource</a:t>
            </a:r>
            <a:r>
              <a:rPr lang="en-US" dirty="0" smtClean="0"/>
              <a:t>:  This is a Resource implementation for </a:t>
            </a:r>
            <a:r>
              <a:rPr lang="en-US" dirty="0" err="1" smtClean="0"/>
              <a:t>ServletContext</a:t>
            </a:r>
            <a:r>
              <a:rPr lang="en-US" dirty="0" smtClean="0"/>
              <a:t> resources, interpreting relative paths within the relevant web application's root directory.</a:t>
            </a:r>
          </a:p>
          <a:p>
            <a:r>
              <a:rPr lang="en-US" dirty="0" smtClean="0"/>
              <a:t>Two of the implemented classes examples for this interface </a:t>
            </a:r>
            <a:r>
              <a:rPr lang="en-US" dirty="0" err="1" smtClean="0"/>
              <a:t>ie</a:t>
            </a:r>
            <a:r>
              <a:rPr lang="en-US" dirty="0" smtClean="0"/>
              <a:t>. </a:t>
            </a:r>
            <a:r>
              <a:rPr lang="en-US" dirty="0" err="1" smtClean="0"/>
              <a:t>ClassPathResource</a:t>
            </a:r>
            <a:r>
              <a:rPr lang="en-US" dirty="0" smtClean="0"/>
              <a:t> and </a:t>
            </a:r>
            <a:r>
              <a:rPr lang="en-US" dirty="0" err="1" smtClean="0"/>
              <a:t>FileSystemResource</a:t>
            </a:r>
            <a:r>
              <a:rPr lang="en-US" dirty="0" smtClean="0"/>
              <a:t>, are shown in previous slide. Please refer to the Spring documentation for more details.</a:t>
            </a:r>
          </a:p>
          <a:p>
            <a:endParaRPr lang="en-US" dirty="0" smtClean="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490004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type="body" idx="1"/>
          </p:nvPr>
        </p:nvSpPr>
        <p:spPr/>
        <p:txBody>
          <a:bodyPr/>
          <a:lstStyle/>
          <a:p>
            <a:r>
              <a:rPr lang="en-US" dirty="0" smtClean="0"/>
              <a:t>A </a:t>
            </a:r>
            <a:r>
              <a:rPr lang="en-US" dirty="0" err="1" smtClean="0"/>
              <a:t>BeanFactory</a:t>
            </a:r>
            <a:r>
              <a:rPr lang="en-US" dirty="0" smtClean="0"/>
              <a:t> configuration consists of, at its most basic level, definitions of one or more beans that the </a:t>
            </a:r>
            <a:r>
              <a:rPr lang="en-US" dirty="0" err="1" smtClean="0"/>
              <a:t>BeanFactory</a:t>
            </a:r>
            <a:r>
              <a:rPr lang="en-US" dirty="0" smtClean="0"/>
              <a:t> must manage. In an </a:t>
            </a:r>
            <a:r>
              <a:rPr lang="en-US" dirty="0" err="1" smtClean="0"/>
              <a:t>XmlBeanFactory</a:t>
            </a:r>
            <a:r>
              <a:rPr lang="en-US" dirty="0" smtClean="0"/>
              <a:t>, these are configured as one or more bean elements inside a top-level beans element.</a:t>
            </a:r>
          </a:p>
          <a:p>
            <a:r>
              <a:rPr lang="en-US" dirty="0" smtClean="0"/>
              <a:t>The first versions of Spring used a DTD. But Spring 2.0 onwards uses schema for the xml configuration file.</a:t>
            </a:r>
          </a:p>
          <a:p>
            <a:r>
              <a:rPr lang="en-US" dirty="0" smtClean="0"/>
              <a:t>To retrieve a bean from a bean factory, simply call the </a:t>
            </a:r>
            <a:r>
              <a:rPr lang="en-US" dirty="0" err="1" smtClean="0"/>
              <a:t>getBean</a:t>
            </a:r>
            <a:r>
              <a:rPr lang="en-US" dirty="0" smtClean="0"/>
              <a:t>() method, passing it the name of the bean you want to retrieve.</a:t>
            </a:r>
          </a:p>
          <a:p>
            <a:pPr lvl="1"/>
            <a:r>
              <a:rPr lang="en-US" dirty="0" smtClean="0"/>
              <a:t> </a:t>
            </a:r>
            <a:r>
              <a:rPr lang="en-US" dirty="0" err="1" smtClean="0"/>
              <a:t>MyBean</a:t>
            </a:r>
            <a:r>
              <a:rPr lang="en-US" dirty="0" smtClean="0"/>
              <a:t> </a:t>
            </a:r>
            <a:r>
              <a:rPr lang="en-US" dirty="0" err="1" smtClean="0"/>
              <a:t>myBean</a:t>
            </a:r>
            <a:r>
              <a:rPr lang="en-US" dirty="0" smtClean="0"/>
              <a:t> = (</a:t>
            </a:r>
            <a:r>
              <a:rPr lang="en-US" dirty="0" err="1" smtClean="0"/>
              <a:t>MyBean</a:t>
            </a:r>
            <a:r>
              <a:rPr lang="en-US" dirty="0" smtClean="0"/>
              <a:t>) </a:t>
            </a:r>
            <a:r>
              <a:rPr lang="en-US" dirty="0" err="1" smtClean="0"/>
              <a:t>factory.getBean</a:t>
            </a:r>
            <a:r>
              <a:rPr lang="en-US" dirty="0" smtClean="0"/>
              <a:t>("</a:t>
            </a:r>
            <a:r>
              <a:rPr lang="en-US" dirty="0" err="1" smtClean="0"/>
              <a:t>myBean</a:t>
            </a:r>
            <a:r>
              <a:rPr lang="en-US" dirty="0" smtClean="0"/>
              <a:t>");</a:t>
            </a:r>
          </a:p>
          <a:p>
            <a:r>
              <a:rPr lang="en-US" dirty="0" smtClean="0"/>
              <a:t>When </a:t>
            </a:r>
            <a:r>
              <a:rPr lang="en-US" dirty="0" err="1" smtClean="0"/>
              <a:t>getBean</a:t>
            </a:r>
            <a:r>
              <a:rPr lang="en-US" dirty="0" smtClean="0"/>
              <a:t>() is called, the factory will instantiate the bean and begin setting the bean’s properties using dependency injection. Thus begins the bean’s life cycle within the container (explained further on). </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93150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3"/>
          <p:cNvSpPr>
            <a:spLocks noGrp="1" noChangeArrowheads="1"/>
          </p:cNvSpPr>
          <p:nvPr>
            <p:ph type="body" idx="1"/>
          </p:nvPr>
        </p:nvSpPr>
        <p:spPr/>
        <p:txBody>
          <a:bodyPr/>
          <a:lstStyle/>
          <a:p>
            <a:r>
              <a:rPr lang="en-US" dirty="0" smtClean="0"/>
              <a:t>In a traditional Java application, the life cycle of a bean is fairly simple. Java’s new keyword is used to instantiate the bean and it is ready to use. In contrast, the life cycle of a bean within a Spring container is a bit more elaborate. </a:t>
            </a:r>
          </a:p>
          <a:p>
            <a:r>
              <a:rPr lang="en-US" dirty="0" smtClean="0"/>
              <a:t>A bean factory performs several setup steps before a bean is ready to use.</a:t>
            </a:r>
          </a:p>
          <a:p>
            <a:r>
              <a:rPr lang="en-US" dirty="0" smtClean="0"/>
              <a:t>The container finds the bean’s definition and instantiates the bean.</a:t>
            </a:r>
          </a:p>
          <a:p>
            <a:r>
              <a:rPr lang="en-US" dirty="0" smtClean="0"/>
              <a:t>Using dependency injection, Spring populates all the properties as specified in the bean definition.</a:t>
            </a:r>
          </a:p>
          <a:p>
            <a:r>
              <a:rPr lang="en-US" dirty="0" smtClean="0"/>
              <a:t>If the bean implements the </a:t>
            </a:r>
            <a:r>
              <a:rPr lang="en-US" dirty="0" err="1" smtClean="0"/>
              <a:t>BeanNameAware</a:t>
            </a:r>
            <a:r>
              <a:rPr lang="en-US" dirty="0" smtClean="0"/>
              <a:t> interface, the factory calls </a:t>
            </a:r>
            <a:r>
              <a:rPr lang="en-US" dirty="0" err="1" smtClean="0"/>
              <a:t>setBeanName</a:t>
            </a:r>
            <a:r>
              <a:rPr lang="en-US" dirty="0" smtClean="0"/>
              <a:t>() passing the bean’s ID.</a:t>
            </a:r>
          </a:p>
          <a:p>
            <a:r>
              <a:rPr lang="en-US" dirty="0" smtClean="0"/>
              <a:t>If the bean implements the </a:t>
            </a:r>
            <a:r>
              <a:rPr lang="en-US" dirty="0" err="1" smtClean="0"/>
              <a:t>BeanFactoryAware</a:t>
            </a:r>
            <a:r>
              <a:rPr lang="en-US" dirty="0" smtClean="0"/>
              <a:t> interface, the factory calls </a:t>
            </a:r>
            <a:r>
              <a:rPr lang="en-US" dirty="0" err="1" smtClean="0"/>
              <a:t>setBeanFactory</a:t>
            </a:r>
            <a:r>
              <a:rPr lang="en-US" dirty="0" smtClean="0"/>
              <a:t>() passing an instance of itself.</a:t>
            </a:r>
          </a:p>
          <a:p>
            <a:r>
              <a:rPr lang="en-US" dirty="0" smtClean="0"/>
              <a:t>If there are any </a:t>
            </a:r>
            <a:r>
              <a:rPr lang="en-US" dirty="0" err="1" smtClean="0"/>
              <a:t>BeanPostProcessers</a:t>
            </a:r>
            <a:r>
              <a:rPr lang="en-US" dirty="0" smtClean="0"/>
              <a:t> associated with the bean, their </a:t>
            </a:r>
            <a:r>
              <a:rPr lang="en-US" dirty="0" err="1" smtClean="0"/>
              <a:t>PostProcessBeforeInitialization</a:t>
            </a:r>
            <a:r>
              <a:rPr lang="en-US" dirty="0" smtClean="0"/>
              <a:t>() methods will be called.</a:t>
            </a:r>
          </a:p>
          <a:p>
            <a:r>
              <a:rPr lang="en-US" dirty="0" smtClean="0"/>
              <a:t>If an </a:t>
            </a:r>
            <a:r>
              <a:rPr lang="en-US" dirty="0" err="1" smtClean="0"/>
              <a:t>init</a:t>
            </a:r>
            <a:r>
              <a:rPr lang="en-US" dirty="0" smtClean="0"/>
              <a:t>-method is specified for the bean, it will be called.</a:t>
            </a:r>
          </a:p>
          <a:p>
            <a:r>
              <a:rPr lang="en-US" dirty="0" smtClean="0"/>
              <a:t>Finally, if there are any </a:t>
            </a:r>
            <a:r>
              <a:rPr lang="en-US" dirty="0" err="1" smtClean="0"/>
              <a:t>BeanPostProcessers</a:t>
            </a:r>
            <a:r>
              <a:rPr lang="en-US" dirty="0" smtClean="0"/>
              <a:t> associated with the bean, their </a:t>
            </a:r>
            <a:r>
              <a:rPr lang="en-US" dirty="0" err="1" smtClean="0"/>
              <a:t>PostProcessAfterInitialization</a:t>
            </a:r>
            <a:r>
              <a:rPr lang="en-US" dirty="0" smtClean="0"/>
              <a:t>() methods will be called.</a:t>
            </a:r>
          </a:p>
          <a:p>
            <a:r>
              <a:rPr lang="en-US" dirty="0" smtClean="0"/>
              <a:t>The bean is now ready to be used and will remain in the bean factory until it is no longer needed. It is removed from the factory in two ways:</a:t>
            </a:r>
          </a:p>
          <a:p>
            <a:pPr lvl="1"/>
            <a:r>
              <a:rPr lang="en-US" dirty="0" smtClean="0"/>
              <a:t>     If the bean implements the </a:t>
            </a:r>
            <a:r>
              <a:rPr lang="en-US" dirty="0" err="1" smtClean="0"/>
              <a:t>DisposableBean</a:t>
            </a:r>
            <a:r>
              <a:rPr lang="en-US" dirty="0" smtClean="0"/>
              <a:t> interface, the destroy() method is called. </a:t>
            </a:r>
          </a:p>
          <a:p>
            <a:pPr lvl="1"/>
            <a:r>
              <a:rPr lang="en-US" dirty="0" smtClean="0"/>
              <a:t>     If a custom destroy-method is specified, it will be called.</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185760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3"/>
          <p:cNvSpPr>
            <a:spLocks noGrp="1" noChangeArrowheads="1"/>
          </p:cNvSpPr>
          <p:nvPr>
            <p:ph type="body" idx="1"/>
          </p:nvPr>
        </p:nvSpPr>
        <p:spPr/>
        <p:txBody>
          <a:bodyPr/>
          <a:lstStyle/>
          <a:p>
            <a:r>
              <a:rPr lang="en-US" dirty="0" smtClean="0"/>
              <a:t>Declaring a custom </a:t>
            </a:r>
            <a:r>
              <a:rPr lang="en-US" dirty="0" err="1" smtClean="0"/>
              <a:t>init</a:t>
            </a:r>
            <a:r>
              <a:rPr lang="en-US" dirty="0" smtClean="0"/>
              <a:t>-method in your bean’s definition specifies a method that is to be called on the bean immediately upon instantiation. Similarly, a custom destroy-method specifies a method that is called just before a bean is removed from the container.</a:t>
            </a:r>
          </a:p>
          <a:p>
            <a:r>
              <a:rPr lang="en-US" dirty="0" smtClean="0"/>
              <a:t>E.g., the </a:t>
            </a:r>
            <a:r>
              <a:rPr lang="en-US" dirty="0" err="1" smtClean="0"/>
              <a:t>init</a:t>
            </a:r>
            <a:r>
              <a:rPr lang="en-US" dirty="0" smtClean="0"/>
              <a:t>-method=“setup” in the above example calls setup() method in the bean class when bean is loaded into container and teardown() when bean is removed from container.</a:t>
            </a:r>
          </a:p>
          <a:p>
            <a:r>
              <a:rPr lang="en-US" dirty="0" smtClean="0"/>
              <a:t> </a:t>
            </a:r>
          </a:p>
          <a:p>
            <a:r>
              <a:rPr lang="en-US" dirty="0" smtClean="0"/>
              <a:t>Defaulting </a:t>
            </a:r>
            <a:r>
              <a:rPr lang="en-US" dirty="0" err="1" smtClean="0"/>
              <a:t>init</a:t>
            </a:r>
            <a:r>
              <a:rPr lang="en-US" dirty="0" smtClean="0"/>
              <a:t>-method and destroy-method:</a:t>
            </a:r>
          </a:p>
          <a:p>
            <a:r>
              <a:rPr lang="en-US" dirty="0" smtClean="0"/>
              <a:t>If many of the beans in a context definition file will have initialization or destroy methods with same name, you don’ have to declare </a:t>
            </a:r>
            <a:r>
              <a:rPr lang="en-US" dirty="0" err="1" smtClean="0"/>
              <a:t>init</a:t>
            </a:r>
            <a:r>
              <a:rPr lang="en-US" dirty="0" smtClean="0"/>
              <a:t>-method or destroy-method on each individual bean. Instead, you can take advantage of the default-</a:t>
            </a:r>
            <a:r>
              <a:rPr lang="en-US" dirty="0" err="1" smtClean="0"/>
              <a:t>init</a:t>
            </a:r>
            <a:r>
              <a:rPr lang="en-US" dirty="0" smtClean="0"/>
              <a:t>-method and default-destroy-method attributes on the &lt;beans&gt; element.</a:t>
            </a:r>
          </a:p>
        </p:txBody>
      </p:sp>
      <p:sp>
        <p:nvSpPr>
          <p:cNvPr id="102407" name="AutoShape 5"/>
          <p:cNvSpPr>
            <a:spLocks noChangeArrowheads="1"/>
          </p:cNvSpPr>
          <p:nvPr/>
        </p:nvSpPr>
        <p:spPr bwMode="auto">
          <a:xfrm>
            <a:off x="2009775" y="6855172"/>
            <a:ext cx="4572000" cy="1066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&lt;beans……</a:t>
            </a:r>
          </a:p>
          <a:p>
            <a:r>
              <a:rPr lang="en-US" sz="1000" dirty="0">
                <a:latin typeface="Arial" panose="020B0604020202020204" pitchFamily="34" charset="0"/>
                <a:cs typeface="Arial" panose="020B0604020202020204" pitchFamily="34" charset="0"/>
              </a:rPr>
              <a:t>default-init-method=“</a:t>
            </a:r>
            <a:r>
              <a:rPr lang="en-US" sz="1000" dirty="0" err="1">
                <a:latin typeface="Arial" panose="020B0604020202020204" pitchFamily="34" charset="0"/>
                <a:cs typeface="Arial" panose="020B0604020202020204" pitchFamily="34" charset="0"/>
              </a:rPr>
              <a:t>tuneApplication</a:t>
            </a:r>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default-destroy-method=“</a:t>
            </a:r>
            <a:r>
              <a:rPr lang="en-US" sz="1000" dirty="0" err="1">
                <a:latin typeface="Arial" panose="020B0604020202020204" pitchFamily="34" charset="0"/>
                <a:cs typeface="Arial" panose="020B0604020202020204" pitchFamily="34" charset="0"/>
              </a:rPr>
              <a:t>cleanApplication</a:t>
            </a:r>
            <a:r>
              <a:rPr lang="en-US" sz="1000" dirty="0">
                <a:latin typeface="Arial" panose="020B0604020202020204" pitchFamily="34" charset="0"/>
                <a:cs typeface="Arial" panose="020B0604020202020204" pitchFamily="34" charset="0"/>
              </a:rPr>
              <a:t>” &gt;</a:t>
            </a:r>
          </a:p>
          <a:p>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&lt;/beans&gt;</a:t>
            </a:r>
          </a:p>
        </p:txBody>
      </p:sp>
      <p:sp>
        <p:nvSpPr>
          <p:cNvPr id="5" name="Rectangle 4"/>
          <p:cNvSpPr>
            <a:spLocks noChangeArrowheads="1"/>
          </p:cNvSpPr>
          <p:nvPr/>
        </p:nvSpPr>
        <p:spPr bwMode="auto">
          <a:xfrm>
            <a:off x="152400" y="1219200"/>
            <a:ext cx="1266497" cy="4601260"/>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A typical example would be a connection pooling bean: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class </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public void init(){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//initialize </a:t>
            </a:r>
            <a:r>
              <a:rPr lang="en-US" sz="1000" dirty="0" err="1">
                <a:latin typeface="Arial" panose="020B0604020202020204" pitchFamily="34" charset="0"/>
                <a:ea typeface="Arial Unicode MS" pitchFamily="34" charset="-128"/>
                <a:cs typeface="Arial" panose="020B0604020202020204" pitchFamily="34" charset="0"/>
              </a:rPr>
              <a:t>conn</a:t>
            </a:r>
            <a:r>
              <a:rPr lang="en-US" sz="1000" dirty="0">
                <a:latin typeface="Arial" panose="020B0604020202020204" pitchFamily="34" charset="0"/>
                <a:ea typeface="Arial Unicode MS" pitchFamily="34" charset="-128"/>
                <a:cs typeface="Arial" panose="020B0604020202020204" pitchFamily="34" charset="0"/>
              </a:rPr>
              <a:t> pool</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void close(){</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//release connection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 </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The bean definition for this snippet would appear as follows:</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&lt;bean id=“</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  class=“</a:t>
            </a:r>
            <a:r>
              <a:rPr lang="en-US" sz="1000" dirty="0" err="1">
                <a:latin typeface="Arial" panose="020B0604020202020204" pitchFamily="34" charset="0"/>
                <a:ea typeface="Arial Unicode MS" pitchFamily="34" charset="-128"/>
                <a:cs typeface="Arial" panose="020B0604020202020204" pitchFamily="34" charset="0"/>
              </a:rPr>
              <a:t>com.ConnPool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init-method=“init” destroy-method=“close” /&gt;</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006155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p:cNvSpPr>
            <a:spLocks noGrp="1" noChangeArrowheads="1"/>
          </p:cNvSpPr>
          <p:nvPr>
            <p:ph type="body" idx="1"/>
          </p:nvPr>
        </p:nvSpPr>
        <p:spPr/>
        <p:txBody>
          <a:bodyPr/>
          <a:lstStyle/>
          <a:p>
            <a:r>
              <a:rPr lang="en-US" dirty="0" smtClean="0"/>
              <a:t>As an option to </a:t>
            </a:r>
            <a:r>
              <a:rPr lang="en-US" dirty="0" err="1" smtClean="0"/>
              <a:t>init</a:t>
            </a:r>
            <a:r>
              <a:rPr lang="en-US" dirty="0" smtClean="0"/>
              <a:t>-method and destroy-method, we can also rewrite the bean class to implement two special Spring interfaces: </a:t>
            </a:r>
            <a:r>
              <a:rPr lang="en-US" dirty="0" err="1" smtClean="0"/>
              <a:t>InitializingBean</a:t>
            </a:r>
            <a:r>
              <a:rPr lang="en-US" dirty="0" smtClean="0"/>
              <a:t> and </a:t>
            </a:r>
            <a:r>
              <a:rPr lang="en-US" dirty="0" err="1" smtClean="0"/>
              <a:t>DisposableBean</a:t>
            </a:r>
            <a:r>
              <a:rPr lang="en-US" dirty="0" smtClean="0"/>
              <a:t>. The Spring container treats beans that implement these interfaces in a special way, by allowing them to hook into the bean lifecycle. </a:t>
            </a:r>
          </a:p>
          <a:p>
            <a:r>
              <a:rPr lang="en-US" dirty="0" smtClean="0"/>
              <a:t>The </a:t>
            </a:r>
            <a:r>
              <a:rPr lang="en-US" dirty="0" err="1" smtClean="0"/>
              <a:t>InitializingBean</a:t>
            </a:r>
            <a:r>
              <a:rPr lang="en-US" dirty="0" smtClean="0"/>
              <a:t> interface provides a method </a:t>
            </a:r>
            <a:r>
              <a:rPr lang="en-US" dirty="0" err="1" smtClean="0"/>
              <a:t>afterPropertiesSet</a:t>
            </a:r>
            <a:r>
              <a:rPr lang="en-US" dirty="0" smtClean="0"/>
              <a:t>(). This is called once all specified properties for the bean have been set. This makes it possible for the bean to perform initialization that cannot be performed until all properties have been completely set.</a:t>
            </a:r>
          </a:p>
          <a:p>
            <a:r>
              <a:rPr lang="en-US" dirty="0" err="1" smtClean="0"/>
              <a:t>DisposableBean</a:t>
            </a:r>
            <a:r>
              <a:rPr lang="en-US" dirty="0" smtClean="0"/>
              <a:t> provides a destroy() method which will be called on the other end of a bean-lifecycle., when the bean is disposed by the container.</a:t>
            </a:r>
          </a:p>
          <a:p>
            <a:r>
              <a:rPr lang="en-US" dirty="0" smtClean="0"/>
              <a:t>The benefit of using these interfaces is that Spring container is able to automatically detect beans that implement them without any external configuration. However, the disadvantage of implementing these interfaces is that you couple your application’s beans to Spring API.</a:t>
            </a:r>
          </a:p>
          <a:p>
            <a:endParaRPr lang="en-US" dirty="0" smtClean="0"/>
          </a:p>
        </p:txBody>
      </p:sp>
      <p:sp>
        <p:nvSpPr>
          <p:cNvPr id="103430" name="AutoShape 5"/>
          <p:cNvSpPr>
            <a:spLocks noChangeArrowheads="1"/>
          </p:cNvSpPr>
          <p:nvPr/>
        </p:nvSpPr>
        <p:spPr bwMode="auto">
          <a:xfrm>
            <a:off x="2009775" y="6863098"/>
            <a:ext cx="4191000" cy="1316182"/>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900" dirty="0">
                <a:latin typeface="Arial" panose="020B0604020202020204" pitchFamily="34" charset="0"/>
                <a:cs typeface="Arial" panose="020B0604020202020204" pitchFamily="34" charset="0"/>
              </a:rPr>
              <a:t>import </a:t>
            </a:r>
            <a:r>
              <a:rPr lang="en-US" sz="900" dirty="0" err="1">
                <a:latin typeface="Arial" panose="020B0604020202020204" pitchFamily="34" charset="0"/>
                <a:cs typeface="Arial" panose="020B0604020202020204" pitchFamily="34" charset="0"/>
              </a:rPr>
              <a:t>org.springframework.beans.factory.InitializingBean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import </a:t>
            </a:r>
            <a:r>
              <a:rPr lang="en-US" sz="900" dirty="0" err="1">
                <a:latin typeface="Arial" panose="020B0604020202020204" pitchFamily="34" charset="0"/>
                <a:cs typeface="Arial" panose="020B0604020202020204" pitchFamily="34" charset="0"/>
              </a:rPr>
              <a:t>org.springframework.beans.factory.DisposableBean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public class </a:t>
            </a:r>
            <a:r>
              <a:rPr lang="en-US" sz="900" dirty="0" err="1">
                <a:latin typeface="Arial" panose="020B0604020202020204" pitchFamily="34" charset="0"/>
                <a:cs typeface="Arial" panose="020B0604020202020204" pitchFamily="34" charset="0"/>
              </a:rPr>
              <a:t>SampleBean</a:t>
            </a:r>
            <a:r>
              <a:rPr lang="en-US" sz="900" dirty="0">
                <a:latin typeface="Arial" panose="020B0604020202020204" pitchFamily="34" charset="0"/>
                <a:cs typeface="Arial" panose="020B0604020202020204" pitchFamily="34" charset="0"/>
              </a:rPr>
              <a:t> implements </a:t>
            </a:r>
            <a:r>
              <a:rPr lang="en-US" sz="900" dirty="0" err="1">
                <a:latin typeface="Arial" panose="020B0604020202020204" pitchFamily="34" charset="0"/>
                <a:cs typeface="Arial" panose="020B0604020202020204" pitchFamily="34" charset="0"/>
              </a:rPr>
              <a:t>InitializingBean</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DisposableBean</a:t>
            </a:r>
            <a:r>
              <a:rPr lang="en-US" sz="900" dirty="0">
                <a:latin typeface="Arial" panose="020B0604020202020204" pitchFamily="34" charset="0"/>
                <a:cs typeface="Arial" panose="020B0604020202020204" pitchFamily="34" charset="0"/>
              </a:rPr>
              <a:t>{</a:t>
            </a:r>
          </a:p>
          <a:p>
            <a:pPr>
              <a:lnSpc>
                <a:spcPct val="120000"/>
              </a:lnSpc>
            </a:pPr>
            <a:r>
              <a:rPr lang="en-US" sz="900" dirty="0">
                <a:latin typeface="Arial" panose="020B0604020202020204" pitchFamily="34" charset="0"/>
                <a:cs typeface="Arial" panose="020B0604020202020204" pitchFamily="34" charset="0"/>
              </a:rPr>
              <a:t>   …</a:t>
            </a:r>
          </a:p>
          <a:p>
            <a:pPr>
              <a:lnSpc>
                <a:spcPct val="120000"/>
              </a:lnSpc>
            </a:pPr>
            <a:r>
              <a:rPr lang="en-US" sz="900" dirty="0">
                <a:latin typeface="Arial" panose="020B0604020202020204" pitchFamily="34" charset="0"/>
                <a:cs typeface="Arial" panose="020B0604020202020204" pitchFamily="34" charset="0"/>
              </a:rPr>
              <a:t>    public void </a:t>
            </a:r>
            <a:r>
              <a:rPr lang="en-US" sz="900" dirty="0" err="1">
                <a:latin typeface="Arial" panose="020B0604020202020204" pitchFamily="34" charset="0"/>
                <a:cs typeface="Arial" panose="020B0604020202020204" pitchFamily="34" charset="0"/>
              </a:rPr>
              <a:t>afterPropertiesSet</a:t>
            </a:r>
            <a:r>
              <a:rPr lang="en-US" sz="900" dirty="0">
                <a:latin typeface="Arial" panose="020B0604020202020204" pitchFamily="34" charset="0"/>
                <a:cs typeface="Arial" panose="020B0604020202020204" pitchFamily="34" charset="0"/>
              </a:rPr>
              <a:t>(){…} </a:t>
            </a:r>
          </a:p>
          <a:p>
            <a:pPr>
              <a:lnSpc>
                <a:spcPct val="120000"/>
              </a:lnSpc>
            </a:pPr>
            <a:r>
              <a:rPr lang="en-US" sz="900" dirty="0">
                <a:latin typeface="Arial" panose="020B0604020202020204" pitchFamily="34" charset="0"/>
                <a:cs typeface="Arial" panose="020B0604020202020204" pitchFamily="34" charset="0"/>
              </a:rPr>
              <a:t>    public void destroy(){…}</a:t>
            </a:r>
          </a:p>
          <a:p>
            <a:pPr>
              <a:lnSpc>
                <a:spcPct val="120000"/>
              </a:lnSpc>
            </a:pPr>
            <a:r>
              <a:rPr lang="en-US" sz="900" dirty="0">
                <a:latin typeface="Arial" panose="020B0604020202020204" pitchFamily="34" charset="0"/>
                <a:cs typeface="Arial" panose="020B0604020202020204" pitchFamily="34" charset="0"/>
              </a:rPr>
              <a: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383950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dirty="0" smtClean="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r>
              <a:rPr lang="en-US" dirty="0" smtClean="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r>
              <a:rPr lang="en-US" dirty="0" smtClean="0"/>
              <a:t>And that’s where Spring steps into the picture.</a:t>
            </a:r>
          </a:p>
          <a:p>
            <a:endParaRPr lang="en-US" dirty="0" smtClean="0"/>
          </a:p>
          <a:p>
            <a:r>
              <a:rPr lang="en-US" dirty="0" smtClean="0"/>
              <a:t>Quick history :</a:t>
            </a:r>
          </a:p>
          <a:p>
            <a:pPr lvl="1"/>
            <a:r>
              <a:rPr lang="en-US" dirty="0" smtClean="0"/>
              <a:t>Spring Framework project founded in Feb 2003</a:t>
            </a:r>
          </a:p>
          <a:p>
            <a:pPr lvl="1"/>
            <a:r>
              <a:rPr lang="en-US" dirty="0" smtClean="0"/>
              <a:t>Release 1.0 in Mar 2004</a:t>
            </a:r>
          </a:p>
          <a:p>
            <a:pPr lvl="1"/>
            <a:r>
              <a:rPr lang="en-US" dirty="0" smtClean="0"/>
              <a:t>Release 1.2 in May 2005</a:t>
            </a:r>
          </a:p>
          <a:p>
            <a:pPr lvl="1"/>
            <a:r>
              <a:rPr lang="en-US" dirty="0" smtClean="0"/>
              <a:t>Release 2.0 in Oct 2006</a:t>
            </a:r>
          </a:p>
          <a:p>
            <a:pPr lvl="1"/>
            <a:r>
              <a:rPr lang="en-US" dirty="0" smtClean="0"/>
              <a:t>Release 2.5 in Nov 2007</a:t>
            </a:r>
          </a:p>
          <a:p>
            <a:pPr lvl="1"/>
            <a:r>
              <a:rPr lang="en-US" dirty="0" smtClean="0"/>
              <a:t>Release 3.0 in Dec 2009</a:t>
            </a:r>
          </a:p>
          <a:p>
            <a:pPr lvl="1"/>
            <a:r>
              <a:rPr lang="en-US" dirty="0" smtClean="0"/>
              <a:t>Release 4.0 in Dec 2013</a:t>
            </a:r>
          </a:p>
        </p:txBody>
      </p:sp>
      <p:sp>
        <p:nvSpPr>
          <p:cNvPr id="69638" name="Text Box 4"/>
          <p:cNvSpPr txBox="1">
            <a:spLocks noChangeArrowheads="1"/>
          </p:cNvSpPr>
          <p:nvPr/>
        </p:nvSpPr>
        <p:spPr bwMode="auto">
          <a:xfrm>
            <a:off x="2003394" y="6794480"/>
            <a:ext cx="4495800" cy="400101"/>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In all fairness, the latest EJB specification (EJB 3) has evolved to promote POJO-based programming model and is simpler than its predecessors.</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88137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3"/>
          <p:cNvSpPr>
            <a:spLocks noGrp="1" noChangeArrowheads="1"/>
          </p:cNvSpPr>
          <p:nvPr>
            <p:ph type="body" idx="1"/>
          </p:nvPr>
        </p:nvSpPr>
        <p:spPr/>
        <p:txBody>
          <a:bodyPr>
            <a:normAutofit lnSpcReduction="10000"/>
          </a:bodyPr>
          <a:lstStyle/>
          <a:p>
            <a:r>
              <a:rPr lang="en-US" dirty="0" smtClean="0"/>
              <a:t>Application contexts build on bean factory by providing application framework services. A bean factory is fine for simple applications, but to take advantage of the full power of Spring framework, we need to use the application context container, which offers services mentioned in slide above. Many implementations of application context exist:</a:t>
            </a:r>
          </a:p>
          <a:p>
            <a:r>
              <a:rPr lang="en-US" dirty="0" err="1" smtClean="0"/>
              <a:t>AnnotationConfigApplicationContext</a:t>
            </a:r>
            <a:r>
              <a:rPr lang="en-US" dirty="0" smtClean="0"/>
              <a:t> : Loads a Spring application context from one or more Java-based configuration classes</a:t>
            </a:r>
          </a:p>
          <a:p>
            <a:r>
              <a:rPr lang="en-US" dirty="0" err="1" smtClean="0"/>
              <a:t>AnnotationConfigWebApplicationContext</a:t>
            </a:r>
            <a:r>
              <a:rPr lang="en-US" dirty="0" smtClean="0"/>
              <a:t> : Loads a Spring web application context from one or more Java-based configuration classes</a:t>
            </a:r>
          </a:p>
          <a:p>
            <a:r>
              <a:rPr lang="en-US" dirty="0" err="1" smtClean="0"/>
              <a:t>ClassPathXmlApplicationContext</a:t>
            </a:r>
            <a:r>
              <a:rPr lang="en-US" dirty="0" smtClean="0"/>
              <a:t> : Loads context definition from a XML file located in the class path.</a:t>
            </a:r>
          </a:p>
          <a:p>
            <a:r>
              <a:rPr lang="en-US" dirty="0" err="1" smtClean="0"/>
              <a:t>FileSystemApplicationContext</a:t>
            </a:r>
            <a:r>
              <a:rPr lang="en-US" dirty="0" smtClean="0"/>
              <a:t>: Loads context definition from an XML  file in the file system.</a:t>
            </a:r>
          </a:p>
          <a:p>
            <a:r>
              <a:rPr lang="en-US" dirty="0" err="1" smtClean="0"/>
              <a:t>XmlWebApplicationContext</a:t>
            </a:r>
            <a:r>
              <a:rPr lang="en-US" dirty="0" smtClean="0"/>
              <a:t> : Loads context definition from an XML file contained within a web application</a:t>
            </a:r>
          </a:p>
          <a:p>
            <a:r>
              <a:rPr lang="en-US" dirty="0" smtClean="0"/>
              <a:t>Loading the </a:t>
            </a:r>
            <a:r>
              <a:rPr lang="en-US" dirty="0" err="1" smtClean="0"/>
              <a:t>ApplicationContext</a:t>
            </a:r>
            <a:r>
              <a:rPr lang="en-US" dirty="0" smtClean="0"/>
              <a:t>: Some examples :</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(“app.xml");</a:t>
            </a:r>
          </a:p>
          <a:p>
            <a:r>
              <a:rPr lang="en-US" dirty="0" err="1" smtClean="0"/>
              <a:t>ApplicationContext</a:t>
            </a:r>
            <a:r>
              <a:rPr lang="en-US" dirty="0" smtClean="0"/>
              <a:t> </a:t>
            </a:r>
            <a:r>
              <a:rPr lang="en-US" dirty="0" err="1" smtClean="0"/>
              <a:t>ctx</a:t>
            </a:r>
            <a:r>
              <a:rPr lang="en-US" dirty="0" smtClean="0"/>
              <a:t> = new </a:t>
            </a:r>
            <a:r>
              <a:rPr lang="en-US" dirty="0" err="1" smtClean="0"/>
              <a:t>FileSystemXmlApplicationContext</a:t>
            </a:r>
            <a:r>
              <a:rPr lang="en-US" dirty="0" smtClean="0"/>
              <a:t>(“/some/file/path/app.xml");</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 new String[]{“app1.xml“,”app2.xml”});  // combines multiple xml file fragments</a:t>
            </a:r>
          </a:p>
          <a:p>
            <a:endParaRPr lang="en-US" dirty="0" smtClean="0"/>
          </a:p>
          <a:p>
            <a:r>
              <a:rPr lang="en-US" dirty="0" smtClean="0"/>
              <a:t>Spring  support Wildcards in application context constructor resource paths.</a:t>
            </a:r>
          </a:p>
          <a:p>
            <a:r>
              <a:rPr lang="en-US" dirty="0" smtClean="0"/>
              <a:t>The resource paths in application context constructor values may be a simple path which has a one-to-one mapping to a target Resource, or alternately may contain the special "</a:t>
            </a:r>
            <a:r>
              <a:rPr lang="en-US" dirty="0" err="1" smtClean="0"/>
              <a:t>classpath</a:t>
            </a:r>
            <a:r>
              <a:rPr lang="en-US" dirty="0" smtClean="0"/>
              <a:t>*:" prefix and/or internal Ant-style regular expressions (matched using Spring's </a:t>
            </a:r>
            <a:r>
              <a:rPr lang="en-US" dirty="0" err="1" smtClean="0"/>
              <a:t>PathMatcher</a:t>
            </a:r>
            <a:r>
              <a:rPr lang="en-US" dirty="0" smtClean="0"/>
              <a:t> utility). Both of the latter are effectively wildcards.        (Continued on next page….)</a:t>
            </a:r>
          </a:p>
        </p:txBody>
      </p:sp>
      <p:sp>
        <p:nvSpPr>
          <p:cNvPr id="4" name="Text Box 4"/>
          <p:cNvSpPr txBox="1">
            <a:spLocks noChangeArrowheads="1"/>
          </p:cNvSpPr>
          <p:nvPr/>
        </p:nvSpPr>
        <p:spPr bwMode="auto">
          <a:xfrm>
            <a:off x="152400" y="1219200"/>
            <a:ext cx="1299882" cy="5724644"/>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When is it appropriate to create and use a bean factory versus an application context? In all cases you are better off using an application context because you will get more features at no real cost. The main exception is something like an applet where every last byte of memory used is significant, and a bean factory will save some memory because you can use the Spring library package, which brings in only bean factory functionality, without bringing in application context functionality.</a:t>
            </a:r>
          </a:p>
          <a:p>
            <a:pPr>
              <a:spcBef>
                <a:spcPct val="30000"/>
              </a:spcBef>
            </a:pPr>
            <a:endParaRPr lang="en-US" sz="1000" dirty="0">
              <a:latin typeface="Arial" panose="020B0604020202020204" pitchFamily="34" charset="0"/>
              <a:ea typeface="Arial Unicode MS" pitchFamily="34" charset="-128"/>
              <a:cs typeface="Arial" panose="020B0604020202020204" pitchFamily="34" charset="0"/>
            </a:endParaRP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With Spring3 however, most applications use </a:t>
            </a:r>
            <a:r>
              <a:rPr lang="en-US" sz="1000" dirty="0" err="1">
                <a:latin typeface="Arial" panose="020B0604020202020204" pitchFamily="34" charset="0"/>
                <a:ea typeface="Arial Unicode MS" pitchFamily="34" charset="-128"/>
                <a:cs typeface="Arial" panose="020B0604020202020204" pitchFamily="34" charset="0"/>
              </a:rPr>
              <a:t>ApplicationContext</a:t>
            </a:r>
            <a:r>
              <a:rPr lang="en-US" sz="1000" dirty="0">
                <a:latin typeface="Arial" panose="020B0604020202020204" pitchFamily="34" charset="0"/>
                <a:ea typeface="Arial Unicode MS" pitchFamily="34" charset="-128"/>
                <a:cs typeface="Arial" panose="020B0604020202020204" pitchFamily="34" charset="0"/>
              </a:rPr>
              <a:t>, so from hereon we shall use this in all our demos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228504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3"/>
          <p:cNvSpPr>
            <a:spLocks noGrp="1" noChangeArrowheads="1"/>
          </p:cNvSpPr>
          <p:nvPr>
            <p:ph type="body" idx="1"/>
          </p:nvPr>
        </p:nvSpPr>
        <p:spPr/>
        <p:txBody>
          <a:bodyPr/>
          <a:lstStyle/>
          <a:p>
            <a:r>
              <a:rPr lang="en-US" dirty="0" smtClean="0"/>
              <a:t>(Continued from previous page)</a:t>
            </a:r>
          </a:p>
          <a:p>
            <a:r>
              <a:rPr lang="en-US" dirty="0" err="1" smtClean="0"/>
              <a:t>Eg</a:t>
            </a:r>
            <a:r>
              <a:rPr lang="en-US" dirty="0" smtClean="0"/>
              <a:t>.</a:t>
            </a:r>
          </a:p>
          <a:p>
            <a:r>
              <a:rPr lang="en-US" dirty="0" smtClean="0"/>
              <a:t>/WEB-INF/*-context.xml</a:t>
            </a:r>
          </a:p>
          <a:p>
            <a:r>
              <a:rPr lang="en-US" dirty="0" smtClean="0"/>
              <a:t>com/</a:t>
            </a:r>
            <a:r>
              <a:rPr lang="en-US" dirty="0" err="1" smtClean="0"/>
              <a:t>mycompany</a:t>
            </a:r>
            <a:r>
              <a:rPr lang="en-US" dirty="0" smtClean="0"/>
              <a:t>/**/applicationContext.xml</a:t>
            </a:r>
          </a:p>
          <a:p>
            <a:r>
              <a:rPr lang="en-US" dirty="0" smtClean="0"/>
              <a:t>file:C:/some/path/*-context.xml</a:t>
            </a:r>
          </a:p>
          <a:p>
            <a:r>
              <a:rPr lang="en-US" dirty="0" err="1" smtClean="0"/>
              <a:t>classpath:com</a:t>
            </a:r>
            <a:r>
              <a:rPr lang="en-US" dirty="0" smtClean="0"/>
              <a:t>/</a:t>
            </a:r>
            <a:r>
              <a:rPr lang="en-US" dirty="0" err="1" smtClean="0"/>
              <a:t>mycompany</a:t>
            </a:r>
            <a:r>
              <a:rPr lang="en-US" dirty="0" smtClean="0"/>
              <a:t>/**/applicationContext.xml</a:t>
            </a:r>
          </a:p>
          <a:p>
            <a:r>
              <a:rPr lang="en-US" dirty="0" err="1" smtClean="0"/>
              <a:t>classpath:com</a:t>
            </a:r>
            <a:r>
              <a:rPr lang="en-US" dirty="0" smtClean="0"/>
              <a:t>/</a:t>
            </a:r>
            <a:r>
              <a:rPr lang="en-US" dirty="0" err="1" smtClean="0"/>
              <a:t>mycompany</a:t>
            </a:r>
            <a:r>
              <a:rPr lang="en-US" dirty="0" smtClean="0"/>
              <a:t>/**/service-context.xml</a:t>
            </a:r>
          </a:p>
          <a:p>
            <a:r>
              <a:rPr lang="en-US" dirty="0" err="1" smtClean="0"/>
              <a:t>ApplicationContext</a:t>
            </a:r>
            <a:r>
              <a:rPr lang="en-US" dirty="0" smtClean="0"/>
              <a:t> </a:t>
            </a:r>
            <a:r>
              <a:rPr lang="en-US" dirty="0" err="1" smtClean="0"/>
              <a:t>ctx</a:t>
            </a:r>
            <a:r>
              <a:rPr lang="en-US" dirty="0" smtClean="0"/>
              <a:t> = new </a:t>
            </a:r>
            <a:r>
              <a:rPr lang="en-US" dirty="0" err="1" smtClean="0"/>
              <a:t>ClassPathXmlApplicationContext</a:t>
            </a:r>
            <a:r>
              <a:rPr lang="en-US" dirty="0" smtClean="0"/>
              <a:t>("</a:t>
            </a:r>
            <a:r>
              <a:rPr lang="en-US" dirty="0" err="1" smtClean="0"/>
              <a:t>classpath</a:t>
            </a:r>
            <a:r>
              <a:rPr lang="en-US" dirty="0" smtClean="0"/>
              <a:t>*:</a:t>
            </a:r>
            <a:r>
              <a:rPr lang="en-US" dirty="0" err="1" smtClean="0"/>
              <a:t>conf</a:t>
            </a:r>
            <a:r>
              <a:rPr lang="en-US" dirty="0" smtClean="0"/>
              <a:t>/</a:t>
            </a:r>
            <a:r>
              <a:rPr lang="en-US" dirty="0" err="1" smtClean="0"/>
              <a:t>appContext</a:t>
            </a:r>
            <a:r>
              <a:rPr lang="en-US" dirty="0" smtClean="0"/>
              <a:t>*.xml");</a:t>
            </a:r>
          </a:p>
          <a:p>
            <a:endParaRPr lang="en-US" dirty="0" smtClean="0"/>
          </a:p>
          <a:p>
            <a:endParaRPr lang="en-US" dirty="0" smtClean="0"/>
          </a:p>
          <a:p>
            <a:r>
              <a:rPr lang="en-US" dirty="0" err="1" smtClean="0"/>
              <a:t>ApplicationContext</a:t>
            </a:r>
            <a:r>
              <a:rPr lang="en-US" dirty="0" smtClean="0"/>
              <a:t> life cycle:</a:t>
            </a:r>
          </a:p>
          <a:p>
            <a:r>
              <a:rPr lang="en-US" dirty="0" smtClean="0"/>
              <a:t>The life cycle of a bean within a Spring </a:t>
            </a:r>
            <a:r>
              <a:rPr lang="en-US" dirty="0" err="1" smtClean="0"/>
              <a:t>ApplicationContext</a:t>
            </a:r>
            <a:r>
              <a:rPr lang="en-US" dirty="0" smtClean="0"/>
              <a:t> differs only slightly from that of a bean within a bean factory as shown in above figure.</a:t>
            </a:r>
          </a:p>
          <a:p>
            <a:r>
              <a:rPr lang="en-US" dirty="0" smtClean="0"/>
              <a:t>The only difference is that if a bean implements the </a:t>
            </a:r>
            <a:r>
              <a:rPr lang="en-US" dirty="0" err="1" smtClean="0"/>
              <a:t>ApplicationContextAware</a:t>
            </a:r>
            <a:r>
              <a:rPr lang="en-US" dirty="0" smtClean="0"/>
              <a:t> interface, the </a:t>
            </a:r>
            <a:r>
              <a:rPr lang="en-US" dirty="0" err="1" smtClean="0"/>
              <a:t>setApplicationContext</a:t>
            </a:r>
            <a:r>
              <a:rPr lang="en-US" dirty="0" smtClean="0"/>
              <a:t>() method is invoked.</a:t>
            </a:r>
          </a:p>
          <a:p>
            <a:endParaRPr lang="en-US" dirty="0" smtClean="0"/>
          </a:p>
          <a:p>
            <a:endParaRPr lang="en-US" dirty="0" smtClean="0"/>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958003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3"/>
          <p:cNvSpPr>
            <a:spLocks noGrp="1" noChangeArrowheads="1"/>
          </p:cNvSpPr>
          <p:nvPr>
            <p:ph type="body" idx="1"/>
          </p:nvPr>
        </p:nvSpPr>
        <p:spPr/>
        <p:txBody>
          <a:bodyPr/>
          <a:lstStyle/>
          <a:p>
            <a:r>
              <a:rPr lang="en-US" dirty="0" smtClean="0"/>
              <a:t>Singleton beans, the default, are created only once by the container and all calls to </a:t>
            </a:r>
            <a:r>
              <a:rPr lang="en-US" dirty="0" err="1" smtClean="0"/>
              <a:t>BeanFactory.getBean</a:t>
            </a:r>
            <a:r>
              <a:rPr lang="en-US" dirty="0" smtClean="0"/>
              <a:t>() return the same instance. The container will then hold and use the same instance of the bean whenever it is referenced again. This can be significantly less expensive in terms of resource usage than creating a new instance of the bean on each request. </a:t>
            </a:r>
          </a:p>
          <a:p>
            <a:r>
              <a:rPr lang="en-US" dirty="0" smtClean="0"/>
              <a:t>A non-singleton, or prototype bean, may be specified by setting the scope attribute to prototype (see example above). The lifecycle of a prototype bean will often be different than a singleton. When a container is asked to supply a prototype bean, it’s initialized and then used, but the container does not hold on to it past that point. </a:t>
            </a:r>
          </a:p>
          <a:p>
            <a:r>
              <a:rPr lang="en-US" dirty="0" smtClean="0"/>
              <a:t>Prototyped beans are useful when you want the container to give a unique instance of a bean each time it is asked for, but you still want to configure one or more properties of the bean through Spring. Thus a new instance is created when </a:t>
            </a:r>
            <a:r>
              <a:rPr lang="en-US" dirty="0" err="1" smtClean="0"/>
              <a:t>getBean</a:t>
            </a:r>
            <a:r>
              <a:rPr lang="en-US" dirty="0" smtClean="0"/>
              <a:t>() is invoked with the bean’s name.</a:t>
            </a:r>
          </a:p>
          <a:p>
            <a:endParaRPr lang="en-US" dirty="0" smtClean="0"/>
          </a:p>
          <a:p>
            <a:r>
              <a:rPr lang="en-US" dirty="0" smtClean="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r>
              <a:rPr lang="en-US" dirty="0" smtClean="0"/>
              <a:t>It also provides integration points so that Spring users can create their own scopes. Beans can be defined to be deployed in one of a number of scopes. See the table in the next page for the different scopes.</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56793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760538" y="749300"/>
            <a:ext cx="4905375" cy="3679825"/>
          </a:xfrm>
        </p:spPr>
      </p:sp>
      <p:sp>
        <p:nvSpPr>
          <p:cNvPr id="91140" name="Rectangle 3"/>
          <p:cNvSpPr>
            <a:spLocks noGrp="1" noChangeArrowheads="1"/>
          </p:cNvSpPr>
          <p:nvPr>
            <p:ph type="body" idx="1"/>
          </p:nvPr>
        </p:nvSpPr>
        <p:spPr/>
        <p:txBody>
          <a:bodyPr/>
          <a:lstStyle/>
          <a:p>
            <a:r>
              <a:rPr lang="en-US" dirty="0" smtClean="0"/>
              <a:t>An example:</a:t>
            </a:r>
          </a:p>
          <a:p>
            <a:r>
              <a:rPr lang="en-US" dirty="0" smtClean="0"/>
              <a:t>&lt;bean id="</a:t>
            </a:r>
            <a:r>
              <a:rPr lang="en-US" dirty="0" err="1" smtClean="0"/>
              <a:t>accountService</a:t>
            </a:r>
            <a:r>
              <a:rPr lang="en-US" dirty="0" smtClean="0"/>
              <a:t>" class="</a:t>
            </a:r>
            <a:r>
              <a:rPr lang="en-US" dirty="0" err="1" smtClean="0"/>
              <a:t>com.foo.DefaultAccountService</a:t>
            </a:r>
            <a:r>
              <a:rPr lang="en-US" dirty="0" smtClean="0"/>
              <a:t>" scope="singleton"/&gt;</a:t>
            </a:r>
          </a:p>
        </p:txBody>
      </p:sp>
      <p:graphicFrame>
        <p:nvGraphicFramePr>
          <p:cNvPr id="456789" name="Group 85"/>
          <p:cNvGraphicFramePr>
            <a:graphicFrameLocks noGrp="1"/>
          </p:cNvGraphicFramePr>
          <p:nvPr>
            <p:extLst>
              <p:ext uri="{D42A27DB-BD31-4B8C-83A1-F6EECF244321}">
                <p14:modId xmlns:p14="http://schemas.microsoft.com/office/powerpoint/2010/main" val="3404456834"/>
              </p:ext>
            </p:extLst>
          </p:nvPr>
        </p:nvGraphicFramePr>
        <p:xfrm>
          <a:off x="2128345" y="1501840"/>
          <a:ext cx="4278338" cy="2529840"/>
        </p:xfrm>
        <a:graphic>
          <a:graphicData uri="http://schemas.openxmlformats.org/drawingml/2006/table">
            <a:tbl>
              <a:tblPr/>
              <a:tblGrid>
                <a:gridCol w="998279"/>
                <a:gridCol w="3280059"/>
              </a:tblGrid>
              <a:tr h="2432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Scope</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Arial" pitchFamily="34" charset="0"/>
                          <a:cs typeface="Arial" pitchFamily="34" charset="0"/>
                        </a:rPr>
                        <a:t>What it does</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singleton</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the bean definition to a single instance per Spring container (default).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prototype</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Allows a bean to be instantiated any number of times (once per use).</a:t>
                      </a:r>
                      <a:endParaRPr kumimoji="0" lang="en-US" sz="18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97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request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an HTTP request. Only valid when used with a web-capable Spring context (such as with Spring MVC).</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597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session</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an HTTP session. Only valid when used with a web-capable Spring context (such as with Spring MVC).</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43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global-session</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Scopes a bean definition to a global HTTP session. Only valid when used in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portlet</a:t>
                      </a:r>
                      <a:r>
                        <a:rPr kumimoji="0" lang="en-US" sz="1000" b="0" i="0" u="none" strike="noStrike" cap="none" normalizeH="0" baseline="0" dirty="0" smtClean="0">
                          <a:ln>
                            <a:noFill/>
                          </a:ln>
                          <a:solidFill>
                            <a:schemeClr val="tx1"/>
                          </a:solidFill>
                          <a:effectLst/>
                          <a:latin typeface="Arial" pitchFamily="34" charset="0"/>
                          <a:cs typeface="Arial" pitchFamily="34" charset="0"/>
                        </a:rPr>
                        <a:t> context.</a:t>
                      </a:r>
                      <a:endParaRPr kumimoji="0" lang="en-US" sz="18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86"/>
          <p:cNvSpPr>
            <a:spLocks noChangeArrowheads="1"/>
          </p:cNvSpPr>
          <p:nvPr/>
        </p:nvSpPr>
        <p:spPr bwMode="auto">
          <a:xfrm>
            <a:off x="152400" y="1295400"/>
            <a:ext cx="1219200" cy="378565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 request, session, and global session scopes are </a:t>
            </a:r>
            <a:r>
              <a:rPr lang="en-US" sz="1000" i="1" dirty="0">
                <a:latin typeface="Arial" panose="020B0604020202020204" pitchFamily="34" charset="0"/>
                <a:cs typeface="Arial" panose="020B0604020202020204" pitchFamily="34" charset="0"/>
              </a:rPr>
              <a:t>only </a:t>
            </a:r>
            <a:r>
              <a:rPr lang="en-US" sz="1000" dirty="0">
                <a:latin typeface="Arial" panose="020B0604020202020204" pitchFamily="34" charset="0"/>
                <a:cs typeface="Arial" panose="020B0604020202020204" pitchFamily="34" charset="0"/>
              </a:rPr>
              <a:t>available if you use a web-aware</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ApplicationContext</a:t>
            </a:r>
            <a:r>
              <a:rPr lang="en-US" sz="1000" dirty="0">
                <a:latin typeface="Arial" panose="020B0604020202020204" pitchFamily="34" charset="0"/>
                <a:cs typeface="Arial" panose="020B0604020202020204" pitchFamily="34" charset="0"/>
              </a:rPr>
              <a:t> implementation (such as </a:t>
            </a:r>
            <a:r>
              <a:rPr lang="en-US" sz="1000" dirty="0" err="1">
                <a:latin typeface="Arial" panose="020B0604020202020204" pitchFamily="34" charset="0"/>
                <a:cs typeface="Arial" panose="020B0604020202020204" pitchFamily="34" charset="0"/>
              </a:rPr>
              <a:t>XmlWebApplicationContext</a:t>
            </a:r>
            <a:r>
              <a:rPr lang="en-US" sz="1000" dirty="0">
                <a:latin typeface="Arial" panose="020B0604020202020204" pitchFamily="34" charset="0"/>
                <a:cs typeface="Arial" panose="020B0604020202020204" pitchFamily="34" charset="0"/>
              </a:rPr>
              <a:t>). If you</a:t>
            </a:r>
          </a:p>
          <a:p>
            <a:r>
              <a:rPr lang="en-US" sz="1000" dirty="0">
                <a:latin typeface="Arial" panose="020B0604020202020204" pitchFamily="34" charset="0"/>
                <a:cs typeface="Arial" panose="020B0604020202020204" pitchFamily="34" charset="0"/>
              </a:rPr>
              <a:t>use these scopes with regular Spring IoC containers such as the</a:t>
            </a:r>
          </a:p>
          <a:p>
            <a:r>
              <a:rPr lang="en-US" sz="1000" dirty="0" err="1">
                <a:latin typeface="Arial" panose="020B0604020202020204" pitchFamily="34" charset="0"/>
                <a:cs typeface="Arial" panose="020B0604020202020204" pitchFamily="34" charset="0"/>
              </a:rPr>
              <a:t>ClassPathXmlApplicationContext</a:t>
            </a:r>
            <a:r>
              <a:rPr lang="en-US" sz="1000" dirty="0">
                <a:latin typeface="Arial" panose="020B0604020202020204" pitchFamily="34" charset="0"/>
                <a:cs typeface="Arial" panose="020B0604020202020204" pitchFamily="34" charset="0"/>
              </a:rPr>
              <a:t>, you get an </a:t>
            </a:r>
            <a:r>
              <a:rPr lang="en-US" sz="1000" dirty="0" err="1">
                <a:latin typeface="Arial" panose="020B0604020202020204" pitchFamily="34" charset="0"/>
                <a:cs typeface="Arial" panose="020B0604020202020204" pitchFamily="34" charset="0"/>
              </a:rPr>
              <a:t>IllegalStateException</a:t>
            </a:r>
            <a:r>
              <a:rPr lang="en-US" sz="1000" dirty="0">
                <a:latin typeface="Arial" panose="020B0604020202020204" pitchFamily="34" charset="0"/>
                <a:cs typeface="Arial" panose="020B0604020202020204" pitchFamily="34" charset="0"/>
              </a:rPr>
              <a:t> complaining</a:t>
            </a:r>
          </a:p>
          <a:p>
            <a:r>
              <a:rPr lang="en-US" sz="1000" dirty="0">
                <a:latin typeface="Arial" panose="020B0604020202020204" pitchFamily="34" charset="0"/>
                <a:cs typeface="Arial" panose="020B0604020202020204" pitchFamily="34" charset="0"/>
              </a:rPr>
              <a:t>about an unknown bean scope.</a:t>
            </a:r>
          </a:p>
        </p:txBody>
      </p:sp>
    </p:spTree>
    <p:extLst>
      <p:ext uri="{BB962C8B-B14F-4D97-AF65-F5344CB8AC3E}">
        <p14:creationId xmlns:p14="http://schemas.microsoft.com/office/powerpoint/2010/main" val="2660183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smtClean="0"/>
              <a:t>The lifecycle of the </a:t>
            </a:r>
            <a:r>
              <a:rPr lang="en-US" dirty="0" err="1" smtClean="0"/>
              <a:t>BeanFactory</a:t>
            </a:r>
            <a:r>
              <a:rPr lang="en-US" dirty="0" smtClean="0"/>
              <a:t> and </a:t>
            </a:r>
            <a:r>
              <a:rPr lang="en-US" dirty="0" err="1" smtClean="0"/>
              <a:t>ApplicationContext</a:t>
            </a:r>
            <a:r>
              <a:rPr lang="en-US" dirty="0" smtClean="0"/>
              <a:t> provide many opportunities to cut into the bean’s life cycle to review or alter its configuration. This is called post processing and occurs after some event has occurred. A bean post-processor is a java class which implements the </a:t>
            </a:r>
            <a:r>
              <a:rPr lang="en-US" dirty="0" err="1" smtClean="0"/>
              <a:t>BeanPostProcessor</a:t>
            </a:r>
            <a:r>
              <a:rPr lang="en-US" dirty="0" smtClean="0"/>
              <a:t> interface, which consists of two callback methods:</a:t>
            </a:r>
          </a:p>
          <a:p>
            <a:r>
              <a:rPr lang="en-US" dirty="0" err="1" smtClean="0"/>
              <a:t>postProcessBeforeInitialization</a:t>
            </a:r>
            <a:r>
              <a:rPr lang="en-US" dirty="0" smtClean="0"/>
              <a:t>: called immediately before bean initialization.</a:t>
            </a:r>
          </a:p>
          <a:p>
            <a:r>
              <a:rPr lang="en-US" dirty="0" err="1" smtClean="0"/>
              <a:t>postProcessAfterInitialization</a:t>
            </a:r>
            <a:r>
              <a:rPr lang="en-US" dirty="0" smtClean="0"/>
              <a:t>: called immediately after bean Initialization.</a:t>
            </a:r>
          </a:p>
          <a:p>
            <a:r>
              <a:rPr lang="en-US" dirty="0" smtClean="0"/>
              <a:t>BeanPostProcessors operate on bean (or object) instances; </a:t>
            </a:r>
            <a:r>
              <a:rPr lang="en-US" dirty="0" err="1" smtClean="0"/>
              <a:t>ie</a:t>
            </a:r>
            <a:r>
              <a:rPr lang="en-US" dirty="0" smtClean="0"/>
              <a:t> the Spring IoC container instantiates a bean instance and then  </a:t>
            </a:r>
            <a:r>
              <a:rPr lang="en-US" dirty="0" err="1" smtClean="0"/>
              <a:t>BeanPostProcessor</a:t>
            </a:r>
            <a:r>
              <a:rPr lang="en-US" dirty="0" smtClean="0"/>
              <a:t> interfaces do their work.</a:t>
            </a:r>
          </a:p>
          <a:p>
            <a:r>
              <a:rPr lang="en-US" dirty="0" smtClean="0"/>
              <a:t>An </a:t>
            </a:r>
            <a:r>
              <a:rPr lang="en-US" dirty="0" err="1" smtClean="0"/>
              <a:t>ApplicationContext</a:t>
            </a:r>
            <a:r>
              <a:rPr lang="en-US" dirty="0" smtClean="0"/>
              <a:t> will automatically detect any beans which are deployed into it which implement the </a:t>
            </a:r>
            <a:r>
              <a:rPr lang="en-US" dirty="0" err="1" smtClean="0"/>
              <a:t>BeanPostProcessor</a:t>
            </a:r>
            <a:r>
              <a:rPr lang="en-US" dirty="0" smtClean="0"/>
              <a:t> interface, and register them as post-processors, to be then called appropriately by the factory on bean creation. Simply deploy the post-processor in a similar fashion to any other bean! However, for </a:t>
            </a:r>
            <a:r>
              <a:rPr lang="en-US" dirty="0" err="1" smtClean="0"/>
              <a:t>BeanFactory</a:t>
            </a:r>
            <a:r>
              <a:rPr lang="en-US" dirty="0" smtClean="0"/>
              <a:t>, bean post-processors have to manually be explicitly registered, with a code sequence as shown below.</a:t>
            </a:r>
          </a:p>
          <a:p>
            <a:r>
              <a:rPr lang="en-US" dirty="0" smtClean="0"/>
              <a:t>Since this manual registration step is not convenient, and </a:t>
            </a:r>
            <a:r>
              <a:rPr lang="en-US" dirty="0" err="1" smtClean="0"/>
              <a:t>ApplictionContexts</a:t>
            </a:r>
            <a:r>
              <a:rPr lang="en-US" dirty="0" smtClean="0"/>
              <a:t> are functionally supersets of </a:t>
            </a:r>
            <a:r>
              <a:rPr lang="en-US" dirty="0" err="1" smtClean="0"/>
              <a:t>BeanFactories</a:t>
            </a:r>
            <a:r>
              <a:rPr lang="en-US" dirty="0" smtClean="0"/>
              <a:t>, it is generally recommended that </a:t>
            </a:r>
            <a:r>
              <a:rPr lang="en-US" dirty="0" err="1" smtClean="0"/>
              <a:t>ApplicationContext</a:t>
            </a:r>
            <a:r>
              <a:rPr lang="en-US" dirty="0" smtClean="0"/>
              <a:t> variants are used when bean post-processors are needed.</a:t>
            </a:r>
          </a:p>
        </p:txBody>
      </p:sp>
      <p:sp>
        <p:nvSpPr>
          <p:cNvPr id="106502" name="AutoShape 4"/>
          <p:cNvSpPr>
            <a:spLocks noChangeArrowheads="1"/>
          </p:cNvSpPr>
          <p:nvPr/>
        </p:nvSpPr>
        <p:spPr bwMode="auto">
          <a:xfrm>
            <a:off x="1752600" y="7629660"/>
            <a:ext cx="4050816" cy="815427"/>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err="1">
                <a:latin typeface="Arial" panose="020B0604020202020204" pitchFamily="34" charset="0"/>
                <a:cs typeface="Arial" panose="020B0604020202020204" pitchFamily="34" charset="0"/>
              </a:rPr>
              <a:t>ConfigurableBeanFactory</a:t>
            </a:r>
            <a:r>
              <a:rPr lang="en-US" sz="900" dirty="0">
                <a:latin typeface="Arial" panose="020B0604020202020204" pitchFamily="34" charset="0"/>
                <a:cs typeface="Arial" panose="020B0604020202020204" pitchFamily="34" charset="0"/>
              </a:rPr>
              <a:t> bf = new .....; // create </a:t>
            </a:r>
            <a:r>
              <a:rPr lang="en-US" sz="900" dirty="0" err="1">
                <a:latin typeface="Arial" panose="020B0604020202020204" pitchFamily="34" charset="0"/>
                <a:cs typeface="Arial" panose="020B0604020202020204" pitchFamily="34" charset="0"/>
              </a:rPr>
              <a:t>BeanFactory</a:t>
            </a:r>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 now register some beans and any needed BeanPostProcessors </a:t>
            </a:r>
          </a:p>
          <a:p>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pp = new </a:t>
            </a:r>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a:t>
            </a:r>
          </a:p>
          <a:p>
            <a:r>
              <a:rPr lang="en-US" sz="900" dirty="0" err="1">
                <a:latin typeface="Arial" panose="020B0604020202020204" pitchFamily="34" charset="0"/>
                <a:cs typeface="Arial" panose="020B0604020202020204" pitchFamily="34" charset="0"/>
              </a:rPr>
              <a:t>bf.addBeanPostProcessor</a:t>
            </a:r>
            <a:r>
              <a:rPr lang="en-US" sz="9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171903" cy="286232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2113" y="685800"/>
            <a:ext cx="4905375" cy="3679825"/>
          </a:xfrm>
        </p:spPr>
      </p:sp>
    </p:spTree>
    <p:extLst>
      <p:ext uri="{BB962C8B-B14F-4D97-AF65-F5344CB8AC3E}">
        <p14:creationId xmlns:p14="http://schemas.microsoft.com/office/powerpoint/2010/main" val="36338353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smtClean="0"/>
              <a:t>Discuss about annotation </a:t>
            </a:r>
            <a:r>
              <a:rPr lang="en-US" dirty="0" err="1" smtClean="0"/>
              <a:t>config</a:t>
            </a:r>
            <a:r>
              <a:rPr lang="en-US" dirty="0" smtClean="0"/>
              <a:t> later.</a:t>
            </a:r>
          </a:p>
        </p:txBody>
      </p:sp>
      <p:sp>
        <p:nvSpPr>
          <p:cNvPr id="106502" name="AutoShape 4"/>
          <p:cNvSpPr>
            <a:spLocks noChangeArrowheads="1"/>
          </p:cNvSpPr>
          <p:nvPr/>
        </p:nvSpPr>
        <p:spPr bwMode="auto">
          <a:xfrm>
            <a:off x="2009775" y="5321938"/>
            <a:ext cx="4050816" cy="89697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err="1">
                <a:latin typeface="Arial" panose="020B0604020202020204" pitchFamily="34" charset="0"/>
                <a:cs typeface="Arial" panose="020B0604020202020204" pitchFamily="34" charset="0"/>
              </a:rPr>
              <a:t>ConfigurableBeanFactory</a:t>
            </a:r>
            <a:r>
              <a:rPr lang="en-US" sz="1000" dirty="0">
                <a:latin typeface="Arial" panose="020B0604020202020204" pitchFamily="34" charset="0"/>
                <a:cs typeface="Arial" panose="020B0604020202020204" pitchFamily="34" charset="0"/>
              </a:rPr>
              <a:t> bf = new .....; // create </a:t>
            </a:r>
            <a:r>
              <a:rPr lang="en-US" sz="1000" dirty="0" err="1">
                <a:latin typeface="Arial" panose="020B0604020202020204" pitchFamily="34" charset="0"/>
                <a:cs typeface="Arial" panose="020B0604020202020204" pitchFamily="34" charset="0"/>
              </a:rPr>
              <a:t>BeanFactory</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 now register some beans and any needed BeanPostProcessors </a:t>
            </a:r>
          </a:p>
          <a:p>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pp = new </a:t>
            </a:r>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bf.addBeanPostProcessor</a:t>
            </a:r>
            <a:r>
              <a:rPr lang="en-US" sz="10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250731" cy="270843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9410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3"/>
          <p:cNvSpPr>
            <a:spLocks noGrp="1" noChangeArrowheads="1"/>
          </p:cNvSpPr>
          <p:nvPr>
            <p:ph type="body" idx="1"/>
          </p:nvPr>
        </p:nvSpPr>
        <p:spPr/>
        <p:txBody>
          <a:bodyPr/>
          <a:lstStyle/>
          <a:p>
            <a:r>
              <a:rPr lang="en-US" dirty="0" smtClean="0"/>
              <a:t>BeanFactoryPostProcessors operate on the bean configuration metadata; that is, the Spring IoC container allows BeanFactoryPostProcessors to read the configuration metadata and potentially change it before the container instantiates any beans other than BeanFactoryPostProcessors.!</a:t>
            </a:r>
          </a:p>
          <a:p>
            <a:r>
              <a:rPr lang="en-US" dirty="0" smtClean="0"/>
              <a:t>Has a single method – </a:t>
            </a:r>
            <a:r>
              <a:rPr lang="en-US" dirty="0" err="1" smtClean="0"/>
              <a:t>postProcessBeanFactory</a:t>
            </a:r>
            <a:r>
              <a:rPr lang="en-US" dirty="0" smtClean="0"/>
              <a:t>(). This is called by Spring container after all bean definitions have been loaded but before any beans are instantiated (including </a:t>
            </a:r>
            <a:r>
              <a:rPr lang="en-US" dirty="0" err="1" smtClean="0"/>
              <a:t>BeanPostProcessor</a:t>
            </a:r>
            <a:r>
              <a:rPr lang="en-US" dirty="0" smtClean="0"/>
              <a:t> beans). </a:t>
            </a:r>
          </a:p>
          <a:p>
            <a:endParaRPr lang="en-US" dirty="0" smtClean="0"/>
          </a:p>
          <a:p>
            <a:r>
              <a:rPr lang="en-US" dirty="0" smtClean="0"/>
              <a:t>Spring offers a number of pre-existing bean factory post-processors. Two very useful implementations are:</a:t>
            </a:r>
          </a:p>
          <a:p>
            <a:r>
              <a:rPr lang="en-US" dirty="0" err="1" smtClean="0"/>
              <a:t>PropertyPlaceholderConfigurer</a:t>
            </a:r>
            <a:r>
              <a:rPr lang="en-US" dirty="0" smtClean="0"/>
              <a:t> : Loads properties from one or more external property files and uses these properties to fill in place holder variables in the bean wiring XML file.</a:t>
            </a:r>
          </a:p>
          <a:p>
            <a:r>
              <a:rPr lang="en-US" dirty="0" err="1" smtClean="0"/>
              <a:t>CustomEditorConfigurer</a:t>
            </a:r>
            <a:r>
              <a:rPr lang="en-US" dirty="0" smtClean="0"/>
              <a:t> : Lets you register custom implementation of </a:t>
            </a:r>
            <a:r>
              <a:rPr lang="en-US" dirty="0" err="1" smtClean="0"/>
              <a:t>java.beans.PropertyEditor</a:t>
            </a:r>
            <a:r>
              <a:rPr lang="en-US" dirty="0" smtClean="0"/>
              <a:t> to translate property wired values to other property types.</a:t>
            </a:r>
          </a:p>
          <a:p>
            <a:r>
              <a:rPr lang="en-US" dirty="0" smtClean="0"/>
              <a:t>Let’s take a look at how you can use these implementations of </a:t>
            </a:r>
            <a:r>
              <a:rPr lang="en-US" dirty="0" err="1" smtClean="0"/>
              <a:t>BeanFactoryPostProcessor</a:t>
            </a:r>
            <a:r>
              <a:rPr lang="en-US" dirty="0" smtClean="0"/>
              <a:t>.</a:t>
            </a:r>
          </a:p>
          <a:p>
            <a:endParaRPr lang="en-US" dirty="0" smtClean="0"/>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3723979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3"/>
          <p:cNvSpPr>
            <a:spLocks noGrp="1" noChangeArrowheads="1"/>
          </p:cNvSpPr>
          <p:nvPr>
            <p:ph type="body" idx="1"/>
          </p:nvPr>
        </p:nvSpPr>
        <p:spPr/>
        <p:txBody>
          <a:bodyPr/>
          <a:lstStyle/>
          <a:p>
            <a:r>
              <a:rPr lang="en-US" dirty="0" smtClean="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r>
              <a:rPr lang="en-US" dirty="0" smtClean="0"/>
              <a:t>Configuring the data source directly in the bean wiring file may not be appropriate. The database specifics are a deployment detail and must be separated.</a:t>
            </a:r>
          </a:p>
          <a:p>
            <a:endParaRPr lang="en-US" dirty="0" smtClean="0"/>
          </a:p>
          <a:p>
            <a:endParaRPr lang="en-US" dirty="0" smtClean="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1975893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3"/>
          <p:cNvSpPr>
            <a:spLocks noGrp="1" noChangeArrowheads="1"/>
          </p:cNvSpPr>
          <p:nvPr>
            <p:ph type="body" idx="1"/>
          </p:nvPr>
        </p:nvSpPr>
        <p:spPr/>
        <p:txBody>
          <a:bodyPr/>
          <a:lstStyle/>
          <a:p>
            <a:r>
              <a:rPr lang="en-US" dirty="0" smtClean="0"/>
              <a:t>Fortunately, externalizing properties in Spring is easy if you are using </a:t>
            </a:r>
            <a:r>
              <a:rPr lang="en-US" dirty="0" err="1" smtClean="0"/>
              <a:t>ApplicationContext</a:t>
            </a:r>
            <a:r>
              <a:rPr lang="en-US" dirty="0" smtClean="0"/>
              <a:t> as your Spring container. You can use </a:t>
            </a:r>
            <a:r>
              <a:rPr lang="en-US" dirty="0" err="1" smtClean="0"/>
              <a:t>PropertyPlaceholderConfigurer</a:t>
            </a:r>
            <a:r>
              <a:rPr lang="en-US" dirty="0" smtClean="0"/>
              <a:t> to tell Spring to load certain configuration from an external property file as shown in the code snippet above. The location property tells Spring where to find the property file </a:t>
            </a:r>
            <a:r>
              <a:rPr lang="en-US" dirty="0" err="1" smtClean="0"/>
              <a:t>data.properties</a:t>
            </a:r>
            <a:r>
              <a:rPr lang="en-US" dirty="0" smtClean="0"/>
              <a:t>.</a:t>
            </a:r>
          </a:p>
          <a:p>
            <a:r>
              <a:rPr lang="en-US" dirty="0" smtClean="0"/>
              <a:t>When Spring creates the bean, the </a:t>
            </a:r>
            <a:r>
              <a:rPr lang="en-US" dirty="0" err="1" smtClean="0"/>
              <a:t>PropertyPlaceholderConfigurer</a:t>
            </a:r>
            <a:r>
              <a:rPr lang="en-US" dirty="0" smtClean="0"/>
              <a:t> will step in and replace the place holder variables with the values from the property file. It pulls values from a properties file into bean definitions.</a:t>
            </a:r>
          </a:p>
          <a:p>
            <a:endParaRPr lang="en-US" dirty="0" smtClean="0"/>
          </a:p>
          <a:p>
            <a:endParaRPr lang="en-US" dirty="0" smtClean="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2637424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p:cNvSpPr>
            <a:spLocks noGrp="1" noChangeArrowheads="1"/>
          </p:cNvSpPr>
          <p:nvPr>
            <p:ph type="body" idx="1"/>
          </p:nvPr>
        </p:nvSpPr>
        <p:spPr/>
        <p:txBody>
          <a:bodyPr/>
          <a:lstStyle/>
          <a:p>
            <a:r>
              <a:rPr lang="en-US" dirty="0" smtClean="0"/>
              <a:t>Please refer to demo, DemoSpring_6. In this case user.java is a POJO with two properties – username and password. We shall set the properties of this bean during its instantiation using external properties file. </a:t>
            </a:r>
            <a:r>
              <a:rPr lang="en-US" dirty="0" err="1" smtClean="0"/>
              <a:t>user.properties</a:t>
            </a:r>
            <a:r>
              <a:rPr lang="en-US" dirty="0" smtClean="0"/>
              <a:t> is a properties file. user.xml has two place holder variables ${username} and ${password} </a:t>
            </a:r>
          </a:p>
          <a:p>
            <a:endParaRPr lang="en-US" dirty="0" smtClean="0"/>
          </a:p>
          <a:p>
            <a:r>
              <a:rPr lang="en-US" dirty="0" smtClean="0"/>
              <a:t> Whenever setter is called, the listener (</a:t>
            </a:r>
            <a:r>
              <a:rPr lang="en-US" dirty="0" err="1" smtClean="0"/>
              <a:t>PropertyPlaceholderConfigurer</a:t>
            </a:r>
            <a:r>
              <a:rPr lang="en-US" dirty="0" smtClean="0"/>
              <a:t>) is invoked and it will look into the properties file, retrieve values, place them in the place holders and initialize.</a:t>
            </a:r>
          </a:p>
          <a:p>
            <a:r>
              <a:rPr lang="en-US" dirty="0" smtClean="0"/>
              <a:t>If instead of application context, bean factory is used, then the listener would have to be explicitly registered as shown below (also in the commented out code in userClient.java file).</a:t>
            </a:r>
          </a:p>
          <a:p>
            <a:endParaRPr lang="en-US" dirty="0" smtClean="0"/>
          </a:p>
          <a:p>
            <a:r>
              <a:rPr lang="en-US" dirty="0" err="1" smtClean="0"/>
              <a:t>XmlBeanFactory</a:t>
            </a:r>
            <a:r>
              <a:rPr lang="en-US" dirty="0" smtClean="0"/>
              <a:t> factory = new </a:t>
            </a:r>
            <a:r>
              <a:rPr lang="en-US" dirty="0" err="1" smtClean="0"/>
              <a:t>XmlBeanFactory</a:t>
            </a:r>
            <a:r>
              <a:rPr lang="en-US" dirty="0" smtClean="0"/>
              <a:t>(new </a:t>
            </a:r>
            <a:r>
              <a:rPr lang="en-US" dirty="0" err="1" smtClean="0"/>
              <a:t>FileSystemResource</a:t>
            </a:r>
            <a:r>
              <a:rPr lang="en-US" dirty="0" smtClean="0"/>
              <a:t>("user.xml"));</a:t>
            </a:r>
          </a:p>
          <a:p>
            <a:r>
              <a:rPr lang="en-US" dirty="0" err="1" smtClean="0"/>
              <a:t>PropertyPlaceholderConfigurer</a:t>
            </a:r>
            <a:r>
              <a:rPr lang="en-US" dirty="0" smtClean="0"/>
              <a:t> </a:t>
            </a:r>
            <a:r>
              <a:rPr lang="en-US" dirty="0" err="1" smtClean="0"/>
              <a:t>cfg</a:t>
            </a:r>
            <a:r>
              <a:rPr lang="en-US" dirty="0" smtClean="0"/>
              <a:t> = new </a:t>
            </a:r>
            <a:r>
              <a:rPr lang="en-US" dirty="0" err="1" smtClean="0"/>
              <a:t>PropertyPlaceholderConfigurer</a:t>
            </a:r>
            <a:r>
              <a:rPr lang="en-US" dirty="0" smtClean="0"/>
              <a:t>();</a:t>
            </a:r>
          </a:p>
          <a:p>
            <a:r>
              <a:rPr lang="en-US" dirty="0" err="1" smtClean="0"/>
              <a:t>cfg.setLocation</a:t>
            </a:r>
            <a:r>
              <a:rPr lang="en-US" dirty="0" smtClean="0"/>
              <a:t>(new </a:t>
            </a:r>
            <a:r>
              <a:rPr lang="en-US" dirty="0" err="1" smtClean="0"/>
              <a:t>FileSystemResource</a:t>
            </a:r>
            <a:r>
              <a:rPr lang="en-US" dirty="0" smtClean="0"/>
              <a:t>("</a:t>
            </a:r>
            <a:r>
              <a:rPr lang="en-US" dirty="0" err="1" smtClean="0"/>
              <a:t>user.properties</a:t>
            </a:r>
            <a:r>
              <a:rPr lang="en-US" dirty="0" smtClean="0"/>
              <a:t>"));</a:t>
            </a:r>
          </a:p>
          <a:p>
            <a:r>
              <a:rPr lang="en-US" dirty="0" err="1" smtClean="0"/>
              <a:t>cfg.postProcessBeanFactory</a:t>
            </a:r>
            <a:r>
              <a:rPr lang="en-US" dirty="0" smtClean="0"/>
              <a:t>(factory);</a:t>
            </a:r>
          </a:p>
        </p:txBody>
      </p:sp>
      <p:sp>
        <p:nvSpPr>
          <p:cNvPr id="110598" name="AutoShape 5"/>
          <p:cNvSpPr>
            <a:spLocks noChangeArrowheads="1"/>
          </p:cNvSpPr>
          <p:nvPr/>
        </p:nvSpPr>
        <p:spPr bwMode="auto">
          <a:xfrm>
            <a:off x="2003394" y="5436822"/>
            <a:ext cx="4419600" cy="762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id="user" class="</a:t>
            </a:r>
            <a:r>
              <a:rPr lang="en-US" sz="900" dirty="0" err="1">
                <a:latin typeface="Arial" panose="020B0604020202020204" pitchFamily="34" charset="0"/>
                <a:cs typeface="Arial" panose="020B0604020202020204" pitchFamily="34" charset="0"/>
              </a:rPr>
              <a:t>training.spring.User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name="username"&gt;&lt;value&gt;${username}&lt;/value&gt;&lt;/property&gt;</a:t>
            </a:r>
          </a:p>
          <a:p>
            <a:r>
              <a:rPr lang="en-US" sz="900" dirty="0">
                <a:latin typeface="Arial" panose="020B0604020202020204" pitchFamily="34" charset="0"/>
                <a:cs typeface="Arial" panose="020B0604020202020204" pitchFamily="34" charset="0"/>
              </a:rPr>
              <a:t>  &lt;property name="password"&gt;&lt;value&gt;${password}&lt;/value&gt;&lt;/property&gt;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09288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Grp="1" noChangeArrowheads="1"/>
          </p:cNvSpPr>
          <p:nvPr>
            <p:ph type="body" idx="1"/>
          </p:nvPr>
        </p:nvSpPr>
        <p:spPr/>
        <p:txBody>
          <a:bodyPr/>
          <a:lstStyle/>
          <a:p>
            <a:r>
              <a:rPr lang="en-US" dirty="0"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smtClean="0"/>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58784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3"/>
          <p:cNvSpPr>
            <a:spLocks noGrp="1" noChangeArrowheads="1"/>
          </p:cNvSpPr>
          <p:nvPr>
            <p:ph type="body" idx="1"/>
          </p:nvPr>
        </p:nvSpPr>
        <p:spPr/>
        <p:txBody>
          <a:bodyPr/>
          <a:lstStyle/>
          <a:p>
            <a:r>
              <a:rPr lang="en-US" dirty="0" err="1" smtClean="0"/>
              <a:t>CustomEditorConfigurer</a:t>
            </a:r>
            <a:r>
              <a:rPr lang="en-US" dirty="0" smtClean="0"/>
              <a:t> : Lets you register custom implementation of </a:t>
            </a:r>
            <a:r>
              <a:rPr lang="en-US" dirty="0" err="1" smtClean="0"/>
              <a:t>java.beans.PropertyEditor</a:t>
            </a:r>
            <a:r>
              <a:rPr lang="en-US" dirty="0" smtClean="0"/>
              <a:t> to translate property wired values to other property types. This is a bean factory post-processer which allows to convert values in String form to final property values.</a:t>
            </a:r>
          </a:p>
          <a:p>
            <a:endParaRPr lang="en-US" dirty="0" smtClean="0"/>
          </a:p>
          <a:p>
            <a:r>
              <a:rPr lang="en-US" dirty="0" smtClean="0"/>
              <a:t>So far, we have seen several examples in which a complex property is set with a simple String value. When setting bean properties as a string value, a </a:t>
            </a:r>
            <a:r>
              <a:rPr lang="en-US" dirty="0" err="1" smtClean="0"/>
              <a:t>BeanFactory</a:t>
            </a:r>
            <a:r>
              <a:rPr lang="en-US" dirty="0" smtClean="0"/>
              <a:t> ultimately uses standard </a:t>
            </a:r>
            <a:r>
              <a:rPr lang="en-US" dirty="0" err="1" smtClean="0"/>
              <a:t>java.beans</a:t>
            </a:r>
            <a:r>
              <a:rPr lang="en-US" dirty="0" smtClean="0"/>
              <a:t>. </a:t>
            </a:r>
            <a:r>
              <a:rPr lang="en-US" dirty="0" err="1" smtClean="0"/>
              <a:t>PropertyEditor</a:t>
            </a:r>
            <a:r>
              <a:rPr lang="en-US" dirty="0" smtClean="0"/>
              <a:t> interface to convert these strings to the complex type of the property. There is a convenience implementation of the above interface called </a:t>
            </a:r>
            <a:r>
              <a:rPr lang="en-US" dirty="0" err="1" smtClean="0"/>
              <a:t>java.beans.PropertyEditorSupport,that</a:t>
            </a:r>
            <a:r>
              <a:rPr lang="en-US" dirty="0" smtClean="0"/>
              <a:t> has two methods of interest to us:</a:t>
            </a:r>
          </a:p>
          <a:p>
            <a:r>
              <a:rPr lang="en-US" dirty="0" err="1" smtClean="0"/>
              <a:t>getAsText</a:t>
            </a:r>
            <a:r>
              <a:rPr lang="en-US" dirty="0" smtClean="0"/>
              <a:t>() : returns the String representation of a property’s value.</a:t>
            </a:r>
          </a:p>
          <a:p>
            <a:r>
              <a:rPr lang="en-US" dirty="0" err="1" smtClean="0"/>
              <a:t>setAsText</a:t>
            </a:r>
            <a:r>
              <a:rPr lang="en-US" dirty="0" smtClean="0"/>
              <a:t>(String value) : sets a bean property value from the string value passed in.</a:t>
            </a:r>
          </a:p>
          <a:p>
            <a:r>
              <a:rPr lang="en-US" dirty="0" smtClean="0"/>
              <a:t>If an attempt is made to set  a non-string property to a string value, the </a:t>
            </a:r>
            <a:r>
              <a:rPr lang="en-US" dirty="0" err="1" smtClean="0"/>
              <a:t>setAsText</a:t>
            </a:r>
            <a:r>
              <a:rPr lang="en-US" dirty="0" smtClean="0"/>
              <a:t>() method is called to perform the conversion. Likewise, the </a:t>
            </a:r>
            <a:r>
              <a:rPr lang="en-US" dirty="0" err="1" smtClean="0"/>
              <a:t>getAsText</a:t>
            </a:r>
            <a:r>
              <a:rPr lang="en-US" dirty="0" smtClean="0"/>
              <a:t>() is called to return a textual representation of the property’s value.</a:t>
            </a:r>
          </a:p>
          <a:p>
            <a:r>
              <a:rPr lang="en-US" dirty="0" smtClean="0"/>
              <a:t>Spring comes with several custom editors based on </a:t>
            </a:r>
            <a:r>
              <a:rPr lang="en-US" dirty="0" err="1" smtClean="0"/>
              <a:t>PropertyEditorSupport</a:t>
            </a:r>
            <a:r>
              <a:rPr lang="en-US" dirty="0" smtClean="0"/>
              <a:t>. You can also write your own custom editor by extending the </a:t>
            </a:r>
            <a:r>
              <a:rPr lang="en-US" dirty="0" err="1" smtClean="0"/>
              <a:t>PropertyEditorSupport</a:t>
            </a:r>
            <a:r>
              <a:rPr lang="en-US" dirty="0" smtClean="0"/>
              <a:t> class. </a:t>
            </a:r>
          </a:p>
          <a:p>
            <a:endParaRPr lang="en-US" dirty="0" smtClean="0"/>
          </a:p>
        </p:txBody>
      </p:sp>
      <p:sp>
        <p:nvSpPr>
          <p:cNvPr id="5" name="Slide Image Placeholder 4"/>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633633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3"/>
          <p:cNvSpPr>
            <a:spLocks noGrp="1" noChangeArrowheads="1"/>
          </p:cNvSpPr>
          <p:nvPr>
            <p:ph type="body" idx="1"/>
          </p:nvPr>
        </p:nvSpPr>
        <p:spPr/>
        <p:txBody>
          <a:bodyPr/>
          <a:lstStyle/>
          <a:p>
            <a:r>
              <a:rPr lang="en-US" dirty="0" smtClean="0"/>
              <a:t>Declarative registration process:</a:t>
            </a:r>
          </a:p>
          <a:p>
            <a:r>
              <a:rPr lang="en-US" dirty="0" smtClean="0"/>
              <a:t>The custom </a:t>
            </a:r>
            <a:r>
              <a:rPr lang="en-US" dirty="0" err="1" smtClean="0"/>
              <a:t>PropertyEditors</a:t>
            </a:r>
            <a:r>
              <a:rPr lang="en-US" dirty="0" smtClean="0"/>
              <a:t> (</a:t>
            </a:r>
            <a:r>
              <a:rPr lang="en-US" dirty="0" err="1" smtClean="0"/>
              <a:t>MyCustomDateEditor</a:t>
            </a:r>
            <a:r>
              <a:rPr lang="en-US" dirty="0" smtClean="0"/>
              <a:t>  in this case) is injected into the </a:t>
            </a:r>
            <a:r>
              <a:rPr lang="en-US" dirty="0" err="1" smtClean="0"/>
              <a:t>CustomEditorConfigurer</a:t>
            </a:r>
            <a:r>
              <a:rPr lang="en-US" dirty="0" smtClean="0"/>
              <a:t> class using the Map-typed </a:t>
            </a:r>
            <a:r>
              <a:rPr lang="en-US" dirty="0" err="1" smtClean="0"/>
              <a:t>customEditors</a:t>
            </a:r>
            <a:r>
              <a:rPr lang="en-US" dirty="0" smtClean="0"/>
              <a:t> property. A map can have multiple entries and each entry in the Map represents a single </a:t>
            </a:r>
            <a:r>
              <a:rPr lang="en-US" dirty="0" err="1" smtClean="0"/>
              <a:t>PropertyEditor</a:t>
            </a:r>
            <a:r>
              <a:rPr lang="en-US" dirty="0" smtClean="0"/>
              <a:t> with the key of the entry being the name of the class for which the </a:t>
            </a:r>
            <a:r>
              <a:rPr lang="en-US" dirty="0" err="1" smtClean="0"/>
              <a:t>PropertyEditors</a:t>
            </a:r>
            <a:r>
              <a:rPr lang="en-US" dirty="0" smtClean="0"/>
              <a:t> is used. </a:t>
            </a:r>
          </a:p>
          <a:p>
            <a:r>
              <a:rPr lang="en-US" dirty="0" smtClean="0"/>
              <a:t>In the above first example, the key for the </a:t>
            </a:r>
            <a:r>
              <a:rPr lang="en-US" dirty="0" err="1" smtClean="0"/>
              <a:t>MyCustomDateEditor</a:t>
            </a:r>
            <a:r>
              <a:rPr lang="en-US" dirty="0" smtClean="0"/>
              <a:t> is </a:t>
            </a:r>
            <a:r>
              <a:rPr lang="en-US" dirty="0" err="1" smtClean="0"/>
              <a:t>java.util.Date</a:t>
            </a:r>
            <a:r>
              <a:rPr lang="en-US" dirty="0" smtClean="0"/>
              <a:t>, which signifies that this is the class for which the editor should be used. </a:t>
            </a:r>
          </a:p>
          <a:p>
            <a:endParaRPr lang="en-US" dirty="0" smtClean="0"/>
          </a:p>
          <a:p>
            <a:r>
              <a:rPr lang="en-US" dirty="0" smtClean="0"/>
              <a:t>Programmatic Registration Process:</a:t>
            </a:r>
          </a:p>
          <a:p>
            <a:r>
              <a:rPr lang="en-US" dirty="0" smtClean="0"/>
              <a:t>The second code snippet shows a call to </a:t>
            </a:r>
            <a:r>
              <a:rPr lang="en-US" dirty="0" err="1" smtClean="0"/>
              <a:t>Configurer.postProcessBeanFactory</a:t>
            </a:r>
            <a:r>
              <a:rPr lang="en-US" dirty="0" smtClean="0"/>
              <a:t>(), which passes in the </a:t>
            </a:r>
            <a:r>
              <a:rPr lang="en-US" dirty="0" err="1" smtClean="0"/>
              <a:t>BeanFactory</a:t>
            </a:r>
            <a:r>
              <a:rPr lang="en-US" dirty="0" smtClean="0"/>
              <a:t> instance. This is another method of registering custom editors in Spring. You should call this before you attempt to access any beans that need to use the custom </a:t>
            </a:r>
            <a:r>
              <a:rPr lang="en-US" dirty="0" err="1" smtClean="0"/>
              <a:t>PropertyEditors</a:t>
            </a:r>
            <a:r>
              <a:rPr lang="en-US" dirty="0" smtClean="0"/>
              <a:t>.</a:t>
            </a:r>
          </a:p>
          <a:p>
            <a:endParaRPr lang="en-US" dirty="0" smtClean="0"/>
          </a:p>
          <a:p>
            <a:r>
              <a:rPr lang="en-US" dirty="0" smtClean="0"/>
              <a:t>However, adding a new </a:t>
            </a:r>
            <a:r>
              <a:rPr lang="en-US" dirty="0" err="1" smtClean="0"/>
              <a:t>PropertyEditor</a:t>
            </a:r>
            <a:r>
              <a:rPr lang="en-US" dirty="0" smtClean="0"/>
              <a:t> means changing the application code, whereas with the declarative mechanism, you can define your editors as beans, which means you can configure them using DI. Besides, using Application Context means no java code to use the declarative mechanism, which strengthens the argument against programmatic mechanism.</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760731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type="body" idx="1"/>
          </p:nvPr>
        </p:nvSpPr>
        <p:spPr/>
        <p:txBody>
          <a:bodyPr>
            <a:normAutofit/>
          </a:bodyPr>
          <a:lstStyle/>
          <a:p>
            <a:r>
              <a:rPr lang="en-US" dirty="0" smtClean="0"/>
              <a:t>Please refer to DemoSpring_7. The Employee.java is a POJO that holds the date property. Using basic wiring techniques learnt so far, you could set a value into Employee beans’ date property. But we have created SQLDateEditor.java extending </a:t>
            </a:r>
            <a:r>
              <a:rPr lang="en-US" dirty="0" err="1" smtClean="0"/>
              <a:t>PropertyEditorSupport</a:t>
            </a:r>
            <a:r>
              <a:rPr lang="en-US" dirty="0" smtClean="0"/>
              <a:t> class. </a:t>
            </a:r>
          </a:p>
          <a:p>
            <a:r>
              <a:rPr lang="en-US" dirty="0" smtClean="0"/>
              <a:t>Spring must recognize this custom property editor when wiring bean properties using Spring’s </a:t>
            </a:r>
            <a:r>
              <a:rPr lang="en-US" dirty="0" err="1" smtClean="0"/>
              <a:t>CustomEditorConfigurer</a:t>
            </a:r>
            <a:r>
              <a:rPr lang="en-US" dirty="0" smtClean="0"/>
              <a:t>. This  </a:t>
            </a:r>
            <a:r>
              <a:rPr lang="en-US" dirty="0" err="1" smtClean="0"/>
              <a:t>BeanFactory</a:t>
            </a:r>
            <a:r>
              <a:rPr lang="en-US" dirty="0" smtClean="0"/>
              <a:t> </a:t>
            </a:r>
            <a:r>
              <a:rPr lang="en-US" dirty="0" err="1" smtClean="0"/>
              <a:t>PostProcesser</a:t>
            </a:r>
            <a:r>
              <a:rPr lang="en-US" dirty="0" smtClean="0"/>
              <a:t> internally loads custom editors into the </a:t>
            </a:r>
            <a:r>
              <a:rPr lang="en-US" dirty="0" err="1" smtClean="0"/>
              <a:t>BeanFactory</a:t>
            </a:r>
            <a:r>
              <a:rPr lang="en-US" dirty="0" smtClean="0"/>
              <a:t> by calling the </a:t>
            </a:r>
            <a:r>
              <a:rPr lang="en-US" dirty="0" err="1" smtClean="0"/>
              <a:t>registerCustomEditor</a:t>
            </a:r>
            <a:r>
              <a:rPr lang="en-US" dirty="0" smtClean="0"/>
              <a:t>() method. By adding the following bit of XML into the bean configuration file, you will tell Spring to register the </a:t>
            </a:r>
            <a:r>
              <a:rPr lang="en-US" dirty="0" err="1" smtClean="0"/>
              <a:t>SQLDateEditor</a:t>
            </a:r>
            <a:r>
              <a:rPr lang="en-US" dirty="0" smtClean="0"/>
              <a:t> as a custom editor.</a:t>
            </a:r>
          </a:p>
          <a:p>
            <a:endParaRPr lang="en-US" dirty="0" smtClean="0"/>
          </a:p>
          <a:p>
            <a:endParaRPr lang="en-US" dirty="0" smtClean="0"/>
          </a:p>
          <a:p>
            <a:r>
              <a:rPr lang="en-US" dirty="0" smtClean="0"/>
              <a:t>You will now be able to configure the Employee objects date property using a simple string value:</a:t>
            </a:r>
          </a:p>
          <a:p>
            <a:r>
              <a:rPr lang="en-US" dirty="0" smtClean="0"/>
              <a:t>&lt;bean id="employee“   class="</a:t>
            </a:r>
            <a:r>
              <a:rPr lang="en-US" dirty="0" err="1" smtClean="0"/>
              <a:t>training.spring.Employee</a:t>
            </a:r>
            <a:r>
              <a:rPr lang="en-US" dirty="0" smtClean="0"/>
              <a:t>"&gt;</a:t>
            </a:r>
          </a:p>
          <a:p>
            <a:r>
              <a:rPr lang="en-US" dirty="0" smtClean="0"/>
              <a:t>         &lt;property name="date"&gt;&lt;value&gt;2006-01-01&lt;/value&gt;&lt;/property&gt;</a:t>
            </a:r>
          </a:p>
          <a:p>
            <a:r>
              <a:rPr lang="en-US" dirty="0" smtClean="0"/>
              <a:t>&lt;/bean&gt;</a:t>
            </a:r>
          </a:p>
        </p:txBody>
      </p:sp>
      <p:sp>
        <p:nvSpPr>
          <p:cNvPr id="113670" name="AutoShape 8"/>
          <p:cNvSpPr>
            <a:spLocks noChangeArrowheads="1"/>
          </p:cNvSpPr>
          <p:nvPr/>
        </p:nvSpPr>
        <p:spPr bwMode="auto">
          <a:xfrm>
            <a:off x="2012425" y="6102723"/>
            <a:ext cx="4343400" cy="13716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dirty="0" err="1">
                <a:latin typeface="Arial" panose="020B0604020202020204" pitchFamily="34" charset="0"/>
                <a:cs typeface="Arial" panose="020B0604020202020204" pitchFamily="34" charset="0"/>
              </a:rPr>
              <a:t>customEditorConfigurer</a:t>
            </a:r>
            <a:r>
              <a:rPr lang="en-US" sz="900" dirty="0">
                <a:latin typeface="Arial" panose="020B0604020202020204" pitchFamily="34" charset="0"/>
                <a:cs typeface="Arial" panose="020B0604020202020204" pitchFamily="34" charset="0"/>
              </a:rPr>
              <a:t>“ class="org. </a:t>
            </a:r>
            <a:r>
              <a:rPr lang="en-US" sz="900" dirty="0" err="1">
                <a:latin typeface="Arial" panose="020B0604020202020204" pitchFamily="34" charset="0"/>
                <a:cs typeface="Arial" panose="020B0604020202020204" pitchFamily="34" charset="0"/>
              </a:rPr>
              <a:t>springframework</a:t>
            </a:r>
            <a:r>
              <a:rPr lang="en-US" sz="900" dirty="0">
                <a:latin typeface="Arial" panose="020B0604020202020204" pitchFamily="34" charset="0"/>
                <a:cs typeface="Arial" panose="020B0604020202020204" pitchFamily="34" charset="0"/>
              </a:rPr>
              <a:t>. beans.</a:t>
            </a:r>
          </a:p>
          <a:p>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factory.config.CustomEditorConfigurer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a:t>
            </a:r>
            <a:r>
              <a:rPr lang="en-US" sz="900" dirty="0" err="1">
                <a:latin typeface="Arial" panose="020B0604020202020204" pitchFamily="34" charset="0"/>
                <a:cs typeface="Arial" panose="020B0604020202020204" pitchFamily="34" charset="0"/>
              </a:rPr>
              <a:t>customEditors</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&lt;map&gt; &lt;entry key="</a:t>
            </a:r>
            <a:r>
              <a:rPr lang="en-US" sz="900" dirty="0" err="1">
                <a:latin typeface="Arial" panose="020B0604020202020204" pitchFamily="34" charset="0"/>
                <a:cs typeface="Arial" panose="020B0604020202020204" pitchFamily="34" charset="0"/>
              </a:rPr>
              <a:t>java.sql.Date</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&lt;bean class="</a:t>
            </a:r>
            <a:r>
              <a:rPr lang="en-US" sz="900" dirty="0" err="1">
                <a:latin typeface="Arial" panose="020B0604020202020204" pitchFamily="34" charset="0"/>
                <a:cs typeface="Arial" panose="020B0604020202020204" pitchFamily="34" charset="0"/>
              </a:rPr>
              <a:t>training.spring.SQLDateEditor</a:t>
            </a:r>
            <a:r>
              <a:rPr lang="en-US" sz="900" dirty="0">
                <a:latin typeface="Arial" panose="020B0604020202020204" pitchFamily="34" charset="0"/>
                <a:cs typeface="Arial" panose="020B0604020202020204" pitchFamily="34" charset="0"/>
              </a:rPr>
              <a:t>" /&gt;&lt;/entry&gt;</a:t>
            </a:r>
          </a:p>
          <a:p>
            <a:r>
              <a:rPr lang="en-US" sz="900" dirty="0">
                <a:latin typeface="Arial" panose="020B0604020202020204" pitchFamily="34" charset="0"/>
                <a:cs typeface="Arial" panose="020B0604020202020204" pitchFamily="34" charset="0"/>
              </a:rPr>
              <a:t>             &lt;/map&gt;</a:t>
            </a:r>
          </a:p>
          <a:p>
            <a:r>
              <a:rPr lang="en-US" sz="900" dirty="0">
                <a:latin typeface="Arial" panose="020B0604020202020204" pitchFamily="34" charset="0"/>
                <a:cs typeface="Arial" panose="020B0604020202020204" pitchFamily="34" charset="0"/>
              </a:rPr>
              <a:t>        &lt;/property&gt;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900813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3"/>
          <p:cNvSpPr>
            <a:spLocks noGrp="1" noChangeArrowheads="1"/>
          </p:cNvSpPr>
          <p:nvPr>
            <p:ph type="body" idx="1"/>
          </p:nvPr>
        </p:nvSpPr>
        <p:spPr/>
        <p:txBody>
          <a:bodyPr/>
          <a:lstStyle/>
          <a:p>
            <a:r>
              <a:rPr lang="en-US" dirty="0" smtClean="0"/>
              <a:t>Many times you may not want to hard-code certain text that will be displayed to the user. This may be because text is subject to change or perhaps your application will be internationalized and you will display text in the user’s native language.</a:t>
            </a:r>
          </a:p>
          <a:p>
            <a:r>
              <a:rPr lang="en-US" dirty="0" smtClean="0"/>
              <a:t>Java’s support for parameterization and internationalization of messages enables you to define one or more properties files that contain the text that is to be displayed in your application. There should always be a default message file along with optional language-specific message files. For ex: if name of the application’s message bundle is “</a:t>
            </a:r>
            <a:r>
              <a:rPr lang="en-US" dirty="0" err="1" smtClean="0"/>
              <a:t>MsgText</a:t>
            </a:r>
            <a:r>
              <a:rPr lang="en-US" dirty="0" smtClean="0"/>
              <a:t>”, you may have the following set of message property files:</a:t>
            </a:r>
          </a:p>
          <a:p>
            <a:r>
              <a:rPr lang="en-US" dirty="0" err="1" smtClean="0"/>
              <a:t>MsgText.properties</a:t>
            </a:r>
            <a:r>
              <a:rPr lang="en-US" dirty="0" smtClean="0"/>
              <a:t>: Default messages when a locale cannot be determined or locale-specific properties file is not available.</a:t>
            </a:r>
          </a:p>
          <a:p>
            <a:r>
              <a:rPr lang="en-US" dirty="0" err="1" smtClean="0"/>
              <a:t>MsgText_en_US.properties</a:t>
            </a:r>
            <a:r>
              <a:rPr lang="en-US" dirty="0" smtClean="0"/>
              <a:t>: text for English speaking users in US.</a:t>
            </a:r>
          </a:p>
          <a:p>
            <a:endParaRPr lang="en-US" dirty="0" smtClean="0"/>
          </a:p>
          <a:p>
            <a:r>
              <a:rPr lang="en-US" dirty="0" smtClean="0"/>
              <a:t>Spring’s </a:t>
            </a:r>
            <a:r>
              <a:rPr lang="en-US" dirty="0" err="1" smtClean="0"/>
              <a:t>ApplicationContext</a:t>
            </a:r>
            <a:r>
              <a:rPr lang="en-US" dirty="0" smtClean="0"/>
              <a:t> supports parameterized messages by making them available to the container through the </a:t>
            </a:r>
            <a:r>
              <a:rPr lang="en-US" dirty="0" err="1" smtClean="0"/>
              <a:t>MessageSource</a:t>
            </a:r>
            <a:r>
              <a:rPr lang="en-US" dirty="0" smtClean="0"/>
              <a:t> interface that has a single method – </a:t>
            </a:r>
            <a:r>
              <a:rPr lang="en-US" dirty="0" err="1" smtClean="0"/>
              <a:t>getMessage</a:t>
            </a:r>
            <a:r>
              <a:rPr lang="en-US" dirty="0" smtClean="0"/>
              <a:t>().  Spring comes with a ready-to-use implementation of </a:t>
            </a:r>
            <a:r>
              <a:rPr lang="en-US" dirty="0" err="1" smtClean="0"/>
              <a:t>MessageSource</a:t>
            </a:r>
            <a:r>
              <a:rPr lang="en-US" dirty="0" smtClean="0"/>
              <a:t> – the </a:t>
            </a:r>
            <a:r>
              <a:rPr lang="en-US" dirty="0" err="1" smtClean="0"/>
              <a:t>ResourceBundleMessageSource</a:t>
            </a:r>
            <a:r>
              <a:rPr lang="en-US" dirty="0" smtClean="0"/>
              <a:t>. This simply uses Java’s own </a:t>
            </a:r>
            <a:r>
              <a:rPr lang="en-US" dirty="0" err="1" smtClean="0"/>
              <a:t>java.util</a:t>
            </a:r>
            <a:r>
              <a:rPr lang="en-US" dirty="0" smtClean="0"/>
              <a:t>. </a:t>
            </a:r>
            <a:r>
              <a:rPr lang="en-US" dirty="0" err="1" smtClean="0"/>
              <a:t>ResourceBundle</a:t>
            </a:r>
            <a:r>
              <a:rPr lang="en-US" dirty="0" smtClean="0"/>
              <a:t> to resolve messages. A </a:t>
            </a:r>
            <a:r>
              <a:rPr lang="en-US" dirty="0" err="1" smtClean="0"/>
              <a:t>ResourceBundleMessageSource</a:t>
            </a:r>
            <a:r>
              <a:rPr lang="en-US" dirty="0" smtClean="0"/>
              <a:t> works on a set of properties files that are identified by base names. When looking for a message for a particular Locale, the </a:t>
            </a:r>
            <a:r>
              <a:rPr lang="en-US" dirty="0" err="1" smtClean="0"/>
              <a:t>ResourceBundle</a:t>
            </a:r>
            <a:r>
              <a:rPr lang="en-US" dirty="0" smtClean="0"/>
              <a:t> looks for a file that is named as a combination of base name and the Locale name. For e.g. : </a:t>
            </a:r>
            <a:r>
              <a:rPr lang="en-US" dirty="0" err="1" smtClean="0"/>
              <a:t>applicationResources_fr</a:t>
            </a:r>
            <a:r>
              <a:rPr lang="en-US" dirty="0" smtClean="0"/>
              <a:t> will match a French locale.</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3322355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3"/>
          <p:cNvSpPr>
            <a:spLocks noGrp="1" noChangeArrowheads="1"/>
          </p:cNvSpPr>
          <p:nvPr>
            <p:ph type="body" idx="1"/>
          </p:nvPr>
        </p:nvSpPr>
        <p:spPr/>
        <p:txBody>
          <a:bodyPr/>
          <a:lstStyle/>
          <a:p>
            <a:r>
              <a:rPr lang="en-US" dirty="0" smtClean="0"/>
              <a:t>To use </a:t>
            </a:r>
            <a:r>
              <a:rPr lang="en-US" dirty="0" err="1" smtClean="0"/>
              <a:t>ResourceBundleMessageSource</a:t>
            </a:r>
            <a:r>
              <a:rPr lang="en-US" dirty="0" smtClean="0"/>
              <a:t>, add the above xml entry (the first code snippet) to the bean wiring file. </a:t>
            </a:r>
          </a:p>
          <a:p>
            <a:r>
              <a:rPr lang="en-US" dirty="0" smtClean="0"/>
              <a:t> It is very important that this bean be named </a:t>
            </a:r>
            <a:r>
              <a:rPr lang="en-US" dirty="0" err="1" smtClean="0"/>
              <a:t>messageSource</a:t>
            </a:r>
            <a:r>
              <a:rPr lang="en-US" dirty="0" smtClean="0"/>
              <a:t> because the </a:t>
            </a:r>
            <a:r>
              <a:rPr lang="en-US" dirty="0" err="1" smtClean="0"/>
              <a:t>ApplicationContext</a:t>
            </a:r>
            <a:r>
              <a:rPr lang="en-US" dirty="0" smtClean="0"/>
              <a:t> will look for a bean specifically by that name when setting up its internal message source. </a:t>
            </a:r>
          </a:p>
          <a:p>
            <a:r>
              <a:rPr lang="en-US" dirty="0" smtClean="0"/>
              <a:t>The </a:t>
            </a:r>
            <a:r>
              <a:rPr lang="en-US" dirty="0" err="1" smtClean="0"/>
              <a:t>basename</a:t>
            </a:r>
            <a:r>
              <a:rPr lang="en-US" dirty="0" smtClean="0"/>
              <a:t> property specifies the base name of the bundle. The bundle will normally look for messages in properties files with names that are variations of base name depending on locale. </a:t>
            </a:r>
          </a:p>
          <a:p>
            <a:r>
              <a:rPr lang="en-US" dirty="0" smtClean="0"/>
              <a:t> You will never need to inject the </a:t>
            </a:r>
            <a:r>
              <a:rPr lang="en-US" dirty="0" err="1" smtClean="0"/>
              <a:t>messageSource</a:t>
            </a:r>
            <a:r>
              <a:rPr lang="en-US" dirty="0" smtClean="0"/>
              <a:t> bean into your application beans but will instead access messages via </a:t>
            </a:r>
            <a:r>
              <a:rPr lang="en-US" dirty="0" err="1" smtClean="0"/>
              <a:t>ApplicationContext’s</a:t>
            </a:r>
            <a:r>
              <a:rPr lang="en-US" dirty="0" smtClean="0"/>
              <a:t> own </a:t>
            </a:r>
            <a:r>
              <a:rPr lang="en-US" dirty="0" err="1" smtClean="0"/>
              <a:t>getMessage</a:t>
            </a:r>
            <a:r>
              <a:rPr lang="en-US" dirty="0" smtClean="0"/>
              <a:t>() methods. For e.g. to retrieve the message whose name is ”</a:t>
            </a:r>
            <a:r>
              <a:rPr lang="en-US" dirty="0" err="1" smtClean="0"/>
              <a:t>welcome.message</a:t>
            </a:r>
            <a:r>
              <a:rPr lang="en-US" dirty="0" smtClean="0"/>
              <a:t>”, please refer to the second code snippet above.</a:t>
            </a:r>
          </a:p>
          <a:p>
            <a:endParaRPr lang="en-US" dirty="0" smtClean="0"/>
          </a:p>
          <a:p>
            <a:r>
              <a:rPr lang="en-US" dirty="0" smtClean="0"/>
              <a:t>You will likely be using parameterized messages in the context of a web application, displaying the text on a web page. In that case, you can use Spring’s &lt;</a:t>
            </a:r>
            <a:r>
              <a:rPr lang="en-US" dirty="0" err="1" smtClean="0"/>
              <a:t>spring:message</a:t>
            </a:r>
            <a:r>
              <a:rPr lang="en-US" dirty="0" smtClean="0"/>
              <a:t>&gt; </a:t>
            </a:r>
            <a:r>
              <a:rPr lang="en-US" dirty="0" err="1" smtClean="0"/>
              <a:t>jsp</a:t>
            </a:r>
            <a:r>
              <a:rPr lang="en-US" dirty="0" smtClean="0"/>
              <a:t> tag to retrieve messages and need not need directly access the </a:t>
            </a:r>
            <a:r>
              <a:rPr lang="en-US" dirty="0" err="1" smtClean="0"/>
              <a:t>ApplicationContext</a:t>
            </a:r>
            <a:r>
              <a:rPr lang="en-US" dirty="0" smtClean="0"/>
              <a:t>. </a:t>
            </a:r>
          </a:p>
          <a:p>
            <a:r>
              <a:rPr lang="en-US" dirty="0" smtClean="0"/>
              <a:t>        &lt; </a:t>
            </a:r>
            <a:r>
              <a:rPr lang="en-US" dirty="0" err="1" smtClean="0"/>
              <a:t>spring:message</a:t>
            </a:r>
            <a:r>
              <a:rPr lang="en-US" dirty="0" smtClean="0"/>
              <a:t> code=“</a:t>
            </a:r>
            <a:r>
              <a:rPr lang="en-US" dirty="0" err="1" smtClean="0"/>
              <a:t>welcome.message</a:t>
            </a:r>
            <a:r>
              <a:rPr lang="en-US" dirty="0" smtClean="0"/>
              <a:t>” /&gt;</a:t>
            </a:r>
          </a:p>
          <a:p>
            <a:r>
              <a:rPr lang="en-US" dirty="0" smtClean="0"/>
              <a:t>Alternatively, you can use the second argument of the </a:t>
            </a:r>
            <a:r>
              <a:rPr lang="en-US" dirty="0" err="1" smtClean="0"/>
              <a:t>getMessage</a:t>
            </a:r>
            <a:r>
              <a:rPr lang="en-US" dirty="0" smtClean="0"/>
              <a:t>() to pass in an array of arguments that will be filled in for </a:t>
            </a:r>
            <a:r>
              <a:rPr lang="en-US" dirty="0" err="1" smtClean="0"/>
              <a:t>params</a:t>
            </a:r>
            <a:r>
              <a:rPr lang="en-US" dirty="0" smtClean="0"/>
              <a:t> within the message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0825722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3"/>
          <p:cNvSpPr>
            <a:spLocks noGrp="1" noChangeArrowheads="1"/>
          </p:cNvSpPr>
          <p:nvPr>
            <p:ph type="body" idx="1"/>
          </p:nvPr>
        </p:nvSpPr>
        <p:spPr/>
        <p:txBody>
          <a:bodyPr/>
          <a:lstStyle/>
          <a:p>
            <a:r>
              <a:rPr lang="en-US" dirty="0" smtClean="0"/>
              <a:t>Please refer to DemoSpringI18N. There are two resource bundles defined : </a:t>
            </a:r>
          </a:p>
          <a:p>
            <a:r>
              <a:rPr lang="en-US" dirty="0" err="1" smtClean="0"/>
              <a:t>applicationResources_en_GB.properties</a:t>
            </a:r>
            <a:endParaRPr lang="en-US" dirty="0" smtClean="0"/>
          </a:p>
          <a:p>
            <a:r>
              <a:rPr lang="en-US" dirty="0" err="1" smtClean="0"/>
              <a:t>applicationResources_en_US.properties</a:t>
            </a:r>
            <a:endParaRPr lang="en-US" dirty="0" smtClean="0"/>
          </a:p>
          <a:p>
            <a:r>
              <a:rPr lang="en-US" dirty="0" smtClean="0"/>
              <a:t>Message source has been defined in message.xml</a:t>
            </a:r>
          </a:p>
          <a:p>
            <a:r>
              <a:rPr lang="en-US" dirty="0" smtClean="0"/>
              <a:t>MessageClient.java creates a  new locale object and uses the </a:t>
            </a:r>
            <a:r>
              <a:rPr lang="en-US" dirty="0" err="1" smtClean="0"/>
              <a:t>getMessage</a:t>
            </a:r>
            <a:r>
              <a:rPr lang="en-US" dirty="0" smtClean="0"/>
              <a:t>() to access messages from the appropriate resource bundle based on locale. Notice that the message is parameterized :</a:t>
            </a:r>
          </a:p>
          <a:p>
            <a:r>
              <a:rPr lang="en-US" dirty="0" err="1" smtClean="0"/>
              <a:t>welcome.message</a:t>
            </a:r>
            <a:r>
              <a:rPr lang="en-US" dirty="0" smtClean="0"/>
              <a:t> = Welcome {0}, in UK</a:t>
            </a:r>
          </a:p>
          <a:p>
            <a:endParaRPr lang="en-US" dirty="0" smtClean="0"/>
          </a:p>
          <a:p>
            <a:r>
              <a:rPr lang="en-US" dirty="0" smtClean="0"/>
              <a:t>Hence we need to send value for {0} parameter in this manner:</a:t>
            </a:r>
          </a:p>
          <a:p>
            <a:r>
              <a:rPr lang="en-US" dirty="0" smtClean="0"/>
              <a:t>String </a:t>
            </a:r>
            <a:r>
              <a:rPr lang="en-US" dirty="0" err="1" smtClean="0"/>
              <a:t>msg</a:t>
            </a:r>
            <a:r>
              <a:rPr lang="en-US" dirty="0" smtClean="0"/>
              <a:t> = </a:t>
            </a:r>
            <a:r>
              <a:rPr lang="en-US" dirty="0" err="1" smtClean="0"/>
              <a:t>messageSource.getMessage</a:t>
            </a:r>
            <a:r>
              <a:rPr lang="en-US" dirty="0" smtClean="0"/>
              <a:t>("</a:t>
            </a:r>
            <a:r>
              <a:rPr lang="en-US" dirty="0" err="1" smtClean="0"/>
              <a:t>welcome.message</a:t>
            </a:r>
            <a:r>
              <a:rPr lang="en-US" dirty="0" smtClean="0"/>
              <a:t>", new Object[]{"</a:t>
            </a:r>
            <a:r>
              <a:rPr lang="en-US" dirty="0" err="1" smtClean="0"/>
              <a:t>Majrul</a:t>
            </a:r>
            <a:r>
              <a:rPr lang="en-US" dirty="0" smtClean="0"/>
              <a:t>"},locale);</a:t>
            </a:r>
          </a:p>
          <a:p>
            <a:r>
              <a:rPr lang="en-US" dirty="0" smtClean="0"/>
              <a:t>This will set the value of the {0} parameter to “</a:t>
            </a:r>
            <a:r>
              <a:rPr lang="en-US" dirty="0" err="1" smtClean="0"/>
              <a:t>Majrul</a:t>
            </a:r>
            <a:r>
              <a:rPr lang="en-US" dirty="0" smtClean="0"/>
              <a:t>”. We can pass in many parameters for a single message, by using this object array in the </a:t>
            </a:r>
            <a:r>
              <a:rPr lang="en-US" dirty="0" err="1" smtClean="0"/>
              <a:t>getMessage</a:t>
            </a:r>
            <a:r>
              <a:rPr lang="en-US" dirty="0" smtClean="0"/>
              <a:t>() method.</a:t>
            </a:r>
          </a:p>
          <a:p>
            <a:endParaRPr lang="en-US" dirty="0" smtClean="0"/>
          </a:p>
        </p:txBody>
      </p:sp>
      <p:sp>
        <p:nvSpPr>
          <p:cNvPr id="4"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1430953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lstStyle/>
          <a:p>
            <a:r>
              <a:rPr lang="en-US" dirty="0"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smtClean="0"/>
              <a:t>@Required : The @Required annotation is used to specify that the value of a bean property is required to be dependency injected. That means, an error is caused if a value is not specified for that property </a:t>
            </a:r>
          </a:p>
          <a:p>
            <a:r>
              <a:rPr lang="en-US" dirty="0" smtClean="0"/>
              <a:t>@</a:t>
            </a:r>
            <a:r>
              <a:rPr lang="en-US" dirty="0" err="1" smtClean="0"/>
              <a:t>Autowired</a:t>
            </a:r>
            <a:r>
              <a:rPr lang="en-US" dirty="0" smtClean="0"/>
              <a:t>: Prior to Spring 2.5, </a:t>
            </a:r>
            <a:r>
              <a:rPr lang="en-US" dirty="0" err="1" smtClean="0"/>
              <a:t>autowiring</a:t>
            </a:r>
            <a:r>
              <a:rPr lang="en-US" dirty="0" smtClean="0"/>
              <a:t> could be configured for a number of different approaches: constructor, setters by type, setters by name, or </a:t>
            </a:r>
            <a:r>
              <a:rPr lang="en-US" dirty="0" err="1" smtClean="0"/>
              <a:t>autodetect</a:t>
            </a:r>
            <a:r>
              <a:rPr lang="en-US" dirty="0" smtClean="0"/>
              <a:t> – which offer a large degree of flexibility, but not very fine-grained control. For </a:t>
            </a:r>
            <a:r>
              <a:rPr lang="en-US" dirty="0" err="1" smtClean="0"/>
              <a:t>eg</a:t>
            </a:r>
            <a:r>
              <a:rPr lang="en-US" dirty="0" smtClean="0"/>
              <a:t>, it has not been possible to </a:t>
            </a:r>
            <a:r>
              <a:rPr lang="en-US" dirty="0" err="1" smtClean="0"/>
              <a:t>autowire</a:t>
            </a:r>
            <a:r>
              <a:rPr lang="en-US" dirty="0" smtClean="0"/>
              <a:t> a specific subset of an object's setter methods or to </a:t>
            </a:r>
            <a:r>
              <a:rPr lang="en-US" dirty="0" err="1" smtClean="0"/>
              <a:t>autowire</a:t>
            </a:r>
            <a:r>
              <a:rPr lang="en-US" dirty="0" smtClean="0"/>
              <a:t> some of its properties by type and others by name. </a:t>
            </a:r>
            <a:br>
              <a:rPr lang="en-US" dirty="0" smtClean="0"/>
            </a:br>
            <a:r>
              <a:rPr lang="en-US" dirty="0" smtClean="0"/>
              <a:t>By using @</a:t>
            </a:r>
            <a:r>
              <a:rPr lang="en-US" dirty="0" err="1" smtClean="0"/>
              <a:t>Autowired</a:t>
            </a:r>
            <a:r>
              <a:rPr lang="en-US" dirty="0" smtClean="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smtClean="0"/>
              <a:t>@Resource : Declares a reference to a resource such as a data source, Java Messaging Service (JMS) destination, or environment entry. This annotation is equivalent to declaring a resource-ref, message-destination-ref, </a:t>
            </a:r>
            <a:r>
              <a:rPr lang="en-US" dirty="0" err="1" smtClean="0"/>
              <a:t>env</a:t>
            </a:r>
            <a:r>
              <a:rPr lang="en-US" dirty="0" smtClean="0"/>
              <a:t>-ref, or resource-</a:t>
            </a:r>
            <a:r>
              <a:rPr lang="en-US" dirty="0" err="1" smtClean="0"/>
              <a:t>env</a:t>
            </a:r>
            <a:r>
              <a:rPr lang="en-US" dirty="0" smtClean="0"/>
              <a:t>-ref element in the deployment descriptor.</a:t>
            </a:r>
          </a:p>
        </p:txBody>
      </p:sp>
      <p:sp>
        <p:nvSpPr>
          <p:cNvPr id="4" name="Rectangle 4"/>
          <p:cNvSpPr>
            <a:spLocks noChangeArrowheads="1"/>
          </p:cNvSpPr>
          <p:nvPr/>
        </p:nvSpPr>
        <p:spPr bwMode="auto">
          <a:xfrm>
            <a:off x="152400" y="1219200"/>
            <a:ext cx="1171903"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through both approaches.</a:t>
            </a:r>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6381358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normAutofit fontScale="62500" lnSpcReduction="20000"/>
          </a:bodyPr>
          <a:lstStyle/>
          <a:p>
            <a:r>
              <a:rPr lang="en-US" dirty="0" smtClean="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smtClean="0"/>
              <a:t>@Required : The @Required annotation is used to specify that the value of a bean property is required to be dependency injected. That means, an error is caused if a value is not specified for that property </a:t>
            </a:r>
          </a:p>
          <a:p>
            <a:r>
              <a:rPr lang="en-US" dirty="0" smtClean="0"/>
              <a:t>@</a:t>
            </a:r>
            <a:r>
              <a:rPr lang="en-US" dirty="0" err="1" smtClean="0"/>
              <a:t>Autowired</a:t>
            </a:r>
            <a:r>
              <a:rPr lang="en-US" dirty="0" smtClean="0"/>
              <a:t>: Prior to Spring 2.5, </a:t>
            </a:r>
            <a:r>
              <a:rPr lang="en-US" dirty="0" err="1" smtClean="0"/>
              <a:t>autowiring</a:t>
            </a:r>
            <a:r>
              <a:rPr lang="en-US" dirty="0" smtClean="0"/>
              <a:t> could be configured for a number of different approaches: constructor, setters by type, setters by name, or </a:t>
            </a:r>
            <a:r>
              <a:rPr lang="en-US" dirty="0" err="1" smtClean="0"/>
              <a:t>autodetect</a:t>
            </a:r>
            <a:r>
              <a:rPr lang="en-US" dirty="0" smtClean="0"/>
              <a:t> – which offer a large degree of flexibility, but not very fine-grained control. For </a:t>
            </a:r>
            <a:r>
              <a:rPr lang="en-US" dirty="0" err="1" smtClean="0"/>
              <a:t>eg</a:t>
            </a:r>
            <a:r>
              <a:rPr lang="en-US" dirty="0" smtClean="0"/>
              <a:t>, it has not been possible to </a:t>
            </a:r>
            <a:r>
              <a:rPr lang="en-US" dirty="0" err="1" smtClean="0"/>
              <a:t>autowire</a:t>
            </a:r>
            <a:r>
              <a:rPr lang="en-US" dirty="0" smtClean="0"/>
              <a:t> a specific subset of an object's setter methods or to </a:t>
            </a:r>
            <a:r>
              <a:rPr lang="en-US" dirty="0" err="1" smtClean="0"/>
              <a:t>autowire</a:t>
            </a:r>
            <a:r>
              <a:rPr lang="en-US" dirty="0" smtClean="0"/>
              <a:t> some of its properties by type and others by name. </a:t>
            </a:r>
            <a:br>
              <a:rPr lang="en-US" dirty="0" smtClean="0"/>
            </a:br>
            <a:r>
              <a:rPr lang="en-US" dirty="0" smtClean="0"/>
              <a:t>By using @</a:t>
            </a:r>
            <a:r>
              <a:rPr lang="en-US" dirty="0" err="1" smtClean="0"/>
              <a:t>Autowired</a:t>
            </a:r>
            <a:r>
              <a:rPr lang="en-US" dirty="0" smtClean="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smtClean="0"/>
              <a:t>@Resource : Declares a reference to a resource such as a data source, Java Messaging Service (JMS) destination, or environment entry. This annotation is equivalent to declaring a resource-ref, message-destination-ref, </a:t>
            </a:r>
            <a:r>
              <a:rPr lang="en-US" dirty="0" err="1" smtClean="0"/>
              <a:t>env</a:t>
            </a:r>
            <a:r>
              <a:rPr lang="en-US" dirty="0" smtClean="0"/>
              <a:t>-ref, or resource-</a:t>
            </a:r>
            <a:r>
              <a:rPr lang="en-US" dirty="0" err="1" smtClean="0"/>
              <a:t>env</a:t>
            </a:r>
            <a:r>
              <a:rPr lang="en-US" dirty="0" smtClean="0"/>
              <a:t>-ref element in the deployment descriptor.</a:t>
            </a:r>
          </a:p>
          <a:p>
            <a:endParaRPr lang="en-US" dirty="0" smtClean="0"/>
          </a:p>
          <a:p>
            <a:endParaRPr lang="en-US" dirty="0" smtClean="0"/>
          </a:p>
          <a:p>
            <a:pPr marL="190482" indent="-190482">
              <a:buFontTx/>
              <a:buChar char="•"/>
            </a:pPr>
            <a:r>
              <a:rPr lang="en-US" b="1" dirty="0" smtClean="0"/>
              <a:t>@</a:t>
            </a:r>
            <a:r>
              <a:rPr lang="en-US" b="1" dirty="0" err="1" smtClean="0"/>
              <a:t>PostConstruct</a:t>
            </a:r>
            <a:r>
              <a:rPr lang="en-US" b="1" dirty="0" smtClean="0"/>
              <a:t> : </a:t>
            </a:r>
            <a:r>
              <a:rPr lang="en-US" dirty="0" smtClean="0"/>
              <a:t>Specifies a method that the container will invoke after resource injection is complete but before any of the component's life-cycle methods are called.</a:t>
            </a:r>
          </a:p>
          <a:p>
            <a:pPr marL="190482" indent="-190482">
              <a:buFontTx/>
              <a:buChar char="•"/>
            </a:pPr>
            <a:r>
              <a:rPr lang="en-US" b="1" dirty="0" smtClean="0"/>
              <a:t>@</a:t>
            </a:r>
            <a:r>
              <a:rPr lang="en-US" b="1" dirty="0" err="1" smtClean="0"/>
              <a:t>PreDestroy</a:t>
            </a:r>
            <a:r>
              <a:rPr lang="en-US" b="1" dirty="0" smtClean="0"/>
              <a:t> : </a:t>
            </a:r>
            <a:r>
              <a:rPr lang="en-US" dirty="0" smtClean="0"/>
              <a:t>Specifies a method that the container will invoke before removing the component from service.</a:t>
            </a:r>
          </a:p>
          <a:p>
            <a:pPr marL="190482" indent="-190482"/>
            <a:endParaRPr lang="en-US" dirty="0" smtClean="0"/>
          </a:p>
          <a:p>
            <a:pPr marL="190482" indent="-190482"/>
            <a:r>
              <a:rPr lang="en-US" dirty="0" smtClean="0"/>
              <a:t>When Spring discovers one of these annotations, it creates the appropriate bean by matching the stereotype.</a:t>
            </a:r>
          </a:p>
          <a:p>
            <a:pPr marL="190482" indent="-190482"/>
            <a:endParaRPr lang="en-US" dirty="0" smtClean="0"/>
          </a:p>
          <a:p>
            <a:pPr marL="190482" indent="-190482"/>
            <a:r>
              <a:rPr lang="en-US" b="1" u="sng" dirty="0" smtClean="0"/>
              <a:t>Annotations to configure beans:</a:t>
            </a:r>
          </a:p>
          <a:p>
            <a:pPr marL="190482" indent="-190482"/>
            <a:r>
              <a:rPr lang="en-US" b="1" dirty="0" smtClean="0"/>
              <a:t>@Component</a:t>
            </a:r>
            <a:r>
              <a:rPr lang="en-US" dirty="0" smtClean="0"/>
              <a:t>: Is the basic stereotype. Classes annotated with this will become spring beans.</a:t>
            </a:r>
          </a:p>
          <a:p>
            <a:pPr marL="190482" indent="-190482"/>
            <a:r>
              <a:rPr lang="en-US" b="1" dirty="0" smtClean="0"/>
              <a:t>@Controller:</a:t>
            </a:r>
            <a:r>
              <a:rPr lang="en-US" dirty="0" smtClean="0"/>
              <a:t> Classes annotated with this annotation will be considered as a Controller in Spring MVC support.</a:t>
            </a:r>
          </a:p>
          <a:p>
            <a:pPr marL="190482" indent="-190482"/>
            <a:r>
              <a:rPr lang="en-US" b="1" dirty="0" smtClean="0"/>
              <a:t>@Repository</a:t>
            </a:r>
            <a:r>
              <a:rPr lang="en-US" dirty="0" smtClean="0"/>
              <a:t>: Classes with @Repository annotation represent a repository (</a:t>
            </a:r>
            <a:r>
              <a:rPr lang="en-US" dirty="0" err="1" smtClean="0"/>
              <a:t>eg</a:t>
            </a:r>
            <a:r>
              <a:rPr lang="en-US" dirty="0" smtClean="0"/>
              <a:t> a data access object)</a:t>
            </a:r>
          </a:p>
          <a:p>
            <a:pPr marL="190482" indent="-190482"/>
            <a:r>
              <a:rPr lang="en-US" b="1" dirty="0" smtClean="0"/>
              <a:t>@Service</a:t>
            </a:r>
            <a:r>
              <a:rPr lang="en-US" dirty="0" smtClean="0"/>
              <a:t>: This annotation marks classes that implement a part of the business logic of the application.</a:t>
            </a:r>
          </a:p>
          <a:p>
            <a:pPr marL="190482" indent="-190482"/>
            <a:endParaRPr lang="en-US" b="1" dirty="0" smtClean="0"/>
          </a:p>
          <a:p>
            <a:pPr marL="190482" indent="-190482"/>
            <a:r>
              <a:rPr lang="en-US" b="1" u="sng" dirty="0" smtClean="0"/>
              <a:t>Annotations to configure application</a:t>
            </a:r>
          </a:p>
          <a:p>
            <a:pPr marL="190482" indent="-190482"/>
            <a:r>
              <a:rPr lang="en-US" b="1" dirty="0" smtClean="0"/>
              <a:t>@Configuration</a:t>
            </a:r>
            <a:r>
              <a:rPr lang="en-US" dirty="0" smtClean="0"/>
              <a:t> indicates that the class can be used by the Spring IoC container as a source of bean definitions.</a:t>
            </a:r>
          </a:p>
          <a:p>
            <a:pPr marL="190482" indent="-190482"/>
            <a:r>
              <a:rPr lang="en-US" b="1" dirty="0" smtClean="0"/>
              <a:t>@Import : </a:t>
            </a:r>
            <a:r>
              <a:rPr lang="en-US" b="0" dirty="0" smtClean="0"/>
              <a:t>Using this </a:t>
            </a:r>
            <a:r>
              <a:rPr lang="en-US" sz="1000" b="0" i="0" kern="1200" dirty="0" smtClean="0">
                <a:solidFill>
                  <a:schemeClr val="tx1"/>
                </a:solidFill>
                <a:effectLst/>
                <a:latin typeface="Arial" panose="020B0604020202020204" pitchFamily="34" charset="0"/>
                <a:ea typeface="+mn-ea"/>
                <a:cs typeface="Arial" pitchFamily="34" charset="0"/>
              </a:rPr>
              <a:t>annotation you can import one or more </a:t>
            </a:r>
            <a:r>
              <a:rPr lang="en-US" dirty="0" smtClean="0"/>
              <a:t>@Configuration</a:t>
            </a:r>
            <a:r>
              <a:rPr lang="en-US" sz="1000" b="0" i="0" kern="1200" dirty="0" smtClean="0">
                <a:solidFill>
                  <a:schemeClr val="tx1"/>
                </a:solidFill>
                <a:effectLst/>
                <a:latin typeface="Arial" panose="020B0604020202020204" pitchFamily="34" charset="0"/>
                <a:ea typeface="+mn-ea"/>
                <a:cs typeface="Arial" pitchFamily="34" charset="0"/>
              </a:rPr>
              <a:t> classes. It can also import classes containing at least one </a:t>
            </a:r>
            <a:r>
              <a:rPr lang="en-US" dirty="0" smtClean="0"/>
              <a:t>@Bean</a:t>
            </a:r>
            <a:r>
              <a:rPr lang="en-US" sz="1000" b="0" i="0" kern="1200" dirty="0" smtClean="0">
                <a:solidFill>
                  <a:schemeClr val="tx1"/>
                </a:solidFill>
                <a:effectLst/>
                <a:latin typeface="Arial" panose="020B0604020202020204" pitchFamily="34" charset="0"/>
                <a:ea typeface="+mn-ea"/>
                <a:cs typeface="Arial" pitchFamily="34" charset="0"/>
              </a:rPr>
              <a:t> method.</a:t>
            </a:r>
            <a:endParaRPr lang="en-US" b="1" dirty="0" smtClean="0"/>
          </a:p>
          <a:p>
            <a:pPr marL="190482" indent="-190482"/>
            <a:r>
              <a:rPr lang="en-US" b="1" dirty="0" smtClean="0"/>
              <a:t>@Bean</a:t>
            </a:r>
            <a:r>
              <a:rPr lang="en-US" dirty="0" smtClean="0"/>
              <a:t> annotation tells Spring that a method annotated with @Bean will return an object that should be registered as a bean in the Spring application context. </a:t>
            </a:r>
          </a:p>
          <a:p>
            <a:pPr marL="190482" indent="-190482"/>
            <a:r>
              <a:rPr lang="en-US" dirty="0" smtClean="0"/>
              <a:t>@</a:t>
            </a:r>
            <a:r>
              <a:rPr lang="en-US" b="1" dirty="0" err="1" smtClean="0"/>
              <a:t>EnableAutoConfiguration</a:t>
            </a:r>
            <a:r>
              <a:rPr lang="en-US" b="1" dirty="0" smtClean="0"/>
              <a:t> </a:t>
            </a:r>
            <a:r>
              <a:rPr lang="en-US" dirty="0" smtClean="0"/>
              <a:t>annotation  will trigger automatic loading of all the beans the application requires</a:t>
            </a:r>
          </a:p>
          <a:p>
            <a:pPr marL="190482" indent="-190482"/>
            <a:r>
              <a:rPr lang="en-US" b="1" dirty="0" smtClean="0"/>
              <a:t>@</a:t>
            </a:r>
            <a:r>
              <a:rPr lang="en-US" b="1" dirty="0" err="1" smtClean="0"/>
              <a:t>ComponentScan</a:t>
            </a:r>
            <a:r>
              <a:rPr lang="en-US" b="1" dirty="0" smtClean="0"/>
              <a:t> : </a:t>
            </a:r>
            <a:r>
              <a:rPr lang="en-US" dirty="0" smtClean="0"/>
              <a:t>An equivalent for Spring XML's &lt;</a:t>
            </a:r>
            <a:r>
              <a:rPr lang="en-US" dirty="0" err="1" smtClean="0"/>
              <a:t>context:component-scan</a:t>
            </a:r>
            <a:r>
              <a:rPr lang="en-US" dirty="0" smtClean="0"/>
              <a:t>/&gt; is provided with the @</a:t>
            </a:r>
            <a:r>
              <a:rPr lang="en-US" dirty="0" err="1" smtClean="0"/>
              <a:t>ComponentScan</a:t>
            </a:r>
            <a:r>
              <a:rPr lang="en-US" dirty="0" smtClean="0"/>
              <a:t> annotation. </a:t>
            </a:r>
            <a:endParaRPr lang="en-US" b="1" dirty="0" smtClean="0"/>
          </a:p>
          <a:p>
            <a:pPr marL="190482" indent="-190482"/>
            <a:endParaRPr lang="en-US" b="1" dirty="0" smtClean="0"/>
          </a:p>
          <a:p>
            <a:pPr marL="190482" indent="-190482"/>
            <a:r>
              <a:rPr lang="en-US" b="1" u="sng" dirty="0" smtClean="0"/>
              <a:t>Some other annotations:</a:t>
            </a:r>
          </a:p>
          <a:p>
            <a:pPr marL="190482" indent="-190482"/>
            <a:r>
              <a:rPr lang="en-US" b="1" dirty="0" smtClean="0"/>
              <a:t>@Transactional</a:t>
            </a:r>
            <a:r>
              <a:rPr lang="en-US" dirty="0" smtClean="0"/>
              <a:t>: is an alternative to the XML-based declarative approach to transaction configuration. All methods of a Spring bean instantiated from a class with the @Transactional annotation will be transactional (thus indirectly, all methods will execute in a transaction). The functionality offered by the @Transactional annotation and the support classes is only available to you if you are using at least Java 5</a:t>
            </a:r>
          </a:p>
          <a:p>
            <a:pPr marL="190482" indent="-190482"/>
            <a:r>
              <a:rPr lang="en-US" b="1" dirty="0" smtClean="0"/>
              <a:t>@Aspect :</a:t>
            </a:r>
            <a:r>
              <a:rPr lang="en-US" dirty="0" smtClean="0"/>
              <a:t> This annotation on a class marks it as an aspect along with @</a:t>
            </a:r>
            <a:r>
              <a:rPr lang="en-US" dirty="0" err="1" smtClean="0"/>
              <a:t>Pointcut</a:t>
            </a:r>
            <a:r>
              <a:rPr lang="en-US" dirty="0" smtClean="0"/>
              <a:t> definitions and advice (@Before, @After, @Around) </a:t>
            </a:r>
          </a:p>
          <a:p>
            <a:pPr marL="190482" indent="-190482"/>
            <a:r>
              <a:rPr lang="en-US" i="1" dirty="0" smtClean="0"/>
              <a:t>We shall be covering each of these as we move forwards into AOP, database programming and web applications.</a:t>
            </a:r>
          </a:p>
          <a:p>
            <a:endParaRPr lang="en-US" dirty="0" smtClean="0"/>
          </a:p>
        </p:txBody>
      </p:sp>
      <p:sp>
        <p:nvSpPr>
          <p:cNvPr id="4" name="Rectangle 4"/>
          <p:cNvSpPr>
            <a:spLocks noChangeArrowheads="1"/>
          </p:cNvSpPr>
          <p:nvPr/>
        </p:nvSpPr>
        <p:spPr bwMode="auto">
          <a:xfrm>
            <a:off x="152400" y="1219200"/>
            <a:ext cx="1203434"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a:t>
            </a:r>
            <a:r>
              <a:rPr lang="en-US" sz="1000" dirty="0" err="1" smtClean="0">
                <a:latin typeface="Arial" panose="020B0604020202020204" pitchFamily="34" charset="0"/>
                <a:cs typeface="Arial" panose="020B0604020202020204" pitchFamily="34" charset="0"/>
              </a:rPr>
              <a:t>aough</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both approaches.</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21836793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smtClean="0"/>
              <a:t>We can use annotations to automatically wire bean properties. It is similar to </a:t>
            </a:r>
            <a:r>
              <a:rPr lang="en-US" dirty="0" err="1" smtClean="0"/>
              <a:t>autowire</a:t>
            </a:r>
            <a:r>
              <a:rPr lang="en-US" dirty="0" smtClean="0"/>
              <a:t> attribute in configuration file, but allows more fine-grained </a:t>
            </a:r>
            <a:r>
              <a:rPr lang="en-US" dirty="0" err="1" smtClean="0"/>
              <a:t>autowiring</a:t>
            </a:r>
            <a:r>
              <a:rPr lang="en-US" dirty="0" smtClean="0"/>
              <a:t>, where you can selectively annotate certain properties for </a:t>
            </a:r>
            <a:r>
              <a:rPr lang="en-US" dirty="0" err="1" smtClean="0"/>
              <a:t>autowiring</a:t>
            </a:r>
            <a:r>
              <a:rPr lang="en-US" dirty="0" smtClean="0"/>
              <a:t>. </a:t>
            </a:r>
          </a:p>
          <a:p>
            <a:r>
              <a:rPr lang="en-US" dirty="0" smtClean="0"/>
              <a:t>However, simply annotating your classes is not enough to get an annotation’s behavior. You need to enable a component that is aware of the annotation and that can process it appropriately. This component (a special </a:t>
            </a:r>
            <a:r>
              <a:rPr lang="en-US" dirty="0" err="1" smtClean="0"/>
              <a:t>BeanPostProcessor</a:t>
            </a:r>
            <a:r>
              <a:rPr lang="en-US" dirty="0" smtClean="0"/>
              <a:t> implementation) will be different for all annotations. For </a:t>
            </a:r>
            <a:r>
              <a:rPr lang="en-US" dirty="0" err="1" smtClean="0"/>
              <a:t>eg</a:t>
            </a:r>
            <a:r>
              <a:rPr lang="en-US" dirty="0" smtClean="0"/>
              <a:t>, the </a:t>
            </a:r>
            <a:r>
              <a:rPr lang="en-US" dirty="0" err="1" smtClean="0"/>
              <a:t>RequiredAnnotationBeanPostProcessor</a:t>
            </a:r>
            <a:r>
              <a:rPr lang="en-US" dirty="0" smtClean="0"/>
              <a:t> class is necessary for @Required annotation.</a:t>
            </a:r>
          </a:p>
          <a:p>
            <a:r>
              <a:rPr lang="en-US" dirty="0" smtClean="0"/>
              <a:t>Annotation wiring isn’t turned on in the Spring container by default. So, before we can use annotation-based </a:t>
            </a:r>
            <a:r>
              <a:rPr lang="en-US" dirty="0" err="1" smtClean="0"/>
              <a:t>autowiring</a:t>
            </a:r>
            <a:r>
              <a:rPr lang="en-US" dirty="0" smtClean="0"/>
              <a:t>, we’ll need to enable it in our Spring configuration. The simplest way to do that is with the &lt;</a:t>
            </a:r>
            <a:r>
              <a:rPr lang="en-US" dirty="0" err="1" smtClean="0"/>
              <a:t>context:annotation-config</a:t>
            </a:r>
            <a:r>
              <a:rPr lang="en-US" dirty="0" smtClean="0"/>
              <a:t>&gt; element from Spring’s context configuration namespace.</a:t>
            </a:r>
          </a:p>
          <a:p>
            <a:r>
              <a:rPr lang="en-US" dirty="0" smtClean="0"/>
              <a:t>&lt;</a:t>
            </a:r>
            <a:r>
              <a:rPr lang="en-US" dirty="0" err="1" smtClean="0"/>
              <a:t>context:annotation-config</a:t>
            </a:r>
            <a:r>
              <a:rPr lang="en-US" dirty="0" smtClean="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smtClean="0"/>
              <a:t>AutowiredAnnotationBeanPostProcessor</a:t>
            </a:r>
            <a:r>
              <a:rPr lang="en-US" dirty="0" smtClean="0"/>
              <a:t>, </a:t>
            </a:r>
            <a:r>
              <a:rPr lang="en-US" dirty="0" err="1" smtClean="0"/>
              <a:t>CommonAnnotationBeanPostProcessor</a:t>
            </a:r>
            <a:r>
              <a:rPr lang="en-US" dirty="0" smtClean="0"/>
              <a:t>, </a:t>
            </a:r>
            <a:r>
              <a:rPr lang="en-US" dirty="0" err="1" smtClean="0"/>
              <a:t>PersistenceAnnotationBeanPostProcessor</a:t>
            </a:r>
            <a:r>
              <a:rPr lang="en-US" dirty="0" smtClean="0"/>
              <a:t>, as well as the </a:t>
            </a:r>
            <a:r>
              <a:rPr lang="en-US" dirty="0" err="1" smtClean="0"/>
              <a:t>RequiredAnnotationBeanPostProcessor</a:t>
            </a:r>
            <a:r>
              <a:rPr lang="en-US" dirty="0" smtClean="0"/>
              <a:t>.</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32461568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smtClean="0"/>
              <a:t>We can use annotations to automatically wire bean properties. It is similar to </a:t>
            </a:r>
            <a:r>
              <a:rPr lang="en-US" dirty="0" err="1" smtClean="0"/>
              <a:t>autowire</a:t>
            </a:r>
            <a:r>
              <a:rPr lang="en-US" dirty="0" smtClean="0"/>
              <a:t> attribute in configuration file, but allows more fine-grained </a:t>
            </a:r>
            <a:r>
              <a:rPr lang="en-US" dirty="0" err="1" smtClean="0"/>
              <a:t>autowiring</a:t>
            </a:r>
            <a:r>
              <a:rPr lang="en-US" dirty="0" smtClean="0"/>
              <a:t>, where you can selectively annotate certain properties for </a:t>
            </a:r>
            <a:r>
              <a:rPr lang="en-US" dirty="0" err="1" smtClean="0"/>
              <a:t>autowiring</a:t>
            </a:r>
            <a:r>
              <a:rPr lang="en-US" dirty="0" smtClean="0"/>
              <a:t>. </a:t>
            </a:r>
          </a:p>
          <a:p>
            <a:r>
              <a:rPr lang="en-US" dirty="0" smtClean="0"/>
              <a:t>However, simply annotating your classes is not enough to get an annotation’s behavior. You need to enable a component that is aware of the annotation and that can process it appropriately. This component (a special </a:t>
            </a:r>
            <a:r>
              <a:rPr lang="en-US" dirty="0" err="1" smtClean="0"/>
              <a:t>BeanPostProcessor</a:t>
            </a:r>
            <a:r>
              <a:rPr lang="en-US" dirty="0" smtClean="0"/>
              <a:t> implementation) will be different for all annotations. For </a:t>
            </a:r>
            <a:r>
              <a:rPr lang="en-US" dirty="0" err="1" smtClean="0"/>
              <a:t>eg</a:t>
            </a:r>
            <a:r>
              <a:rPr lang="en-US" dirty="0" smtClean="0"/>
              <a:t>, the </a:t>
            </a:r>
            <a:r>
              <a:rPr lang="en-US" dirty="0" err="1" smtClean="0"/>
              <a:t>RequiredAnnotationBeanPostProcessor</a:t>
            </a:r>
            <a:r>
              <a:rPr lang="en-US" dirty="0" smtClean="0"/>
              <a:t> class is necessary for @Required annotation.</a:t>
            </a:r>
          </a:p>
          <a:p>
            <a:r>
              <a:rPr lang="en-US" dirty="0" smtClean="0"/>
              <a:t>Annotation wiring isn’t turned on in the Spring container by default. So, before we can use annotation-based </a:t>
            </a:r>
            <a:r>
              <a:rPr lang="en-US" dirty="0" err="1" smtClean="0"/>
              <a:t>autowiring</a:t>
            </a:r>
            <a:r>
              <a:rPr lang="en-US" dirty="0" smtClean="0"/>
              <a:t>, we’ll need to enable it in our Spring configuration. The simplest way to do that is with the &lt;</a:t>
            </a:r>
            <a:r>
              <a:rPr lang="en-US" dirty="0" err="1" smtClean="0"/>
              <a:t>context:annotation-config</a:t>
            </a:r>
            <a:r>
              <a:rPr lang="en-US" dirty="0" smtClean="0"/>
              <a:t>&gt; element from Spring’s context configuration namespace.</a:t>
            </a:r>
          </a:p>
          <a:p>
            <a:r>
              <a:rPr lang="en-US" dirty="0" smtClean="0"/>
              <a:t>&lt;</a:t>
            </a:r>
            <a:r>
              <a:rPr lang="en-US" dirty="0" err="1" smtClean="0"/>
              <a:t>context:annotation-config</a:t>
            </a:r>
            <a:r>
              <a:rPr lang="en-US" dirty="0" smtClean="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smtClean="0"/>
              <a:t>AutowiredAnnotationBeanPostProcessor</a:t>
            </a:r>
            <a:r>
              <a:rPr lang="en-US" dirty="0" smtClean="0"/>
              <a:t>, </a:t>
            </a:r>
            <a:r>
              <a:rPr lang="en-US" dirty="0" err="1" smtClean="0"/>
              <a:t>CommonAnnotationBeanPostProcessor</a:t>
            </a:r>
            <a:r>
              <a:rPr lang="en-US" dirty="0" smtClean="0"/>
              <a:t>, </a:t>
            </a:r>
            <a:r>
              <a:rPr lang="en-US" dirty="0" err="1" smtClean="0"/>
              <a:t>PersistenceAnnotationBeanPostProcessor</a:t>
            </a:r>
            <a:r>
              <a:rPr lang="en-US" dirty="0" smtClean="0"/>
              <a:t>, as well as the </a:t>
            </a:r>
            <a:r>
              <a:rPr lang="en-US" dirty="0" err="1" smtClean="0"/>
              <a:t>RequiredAnnotationBeanPostProcessor</a:t>
            </a:r>
            <a:r>
              <a:rPr lang="en-US" dirty="0" smtClean="0"/>
              <a: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58340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body" idx="1"/>
          </p:nvPr>
        </p:nvSpPr>
        <p:spPr/>
        <p:txBody>
          <a:bodyPr>
            <a:normAutofit fontScale="92500" lnSpcReduction="20000"/>
          </a:bodyPr>
          <a:lstStyle/>
          <a:p>
            <a:r>
              <a:rPr lang="en-US" dirty="0" smtClean="0"/>
              <a:t>Put simply, Spring is a lightweight inversion of control and aspect-oriented container framework. Breaking this description down makes it simpler:</a:t>
            </a:r>
          </a:p>
          <a:p>
            <a:r>
              <a:rPr lang="en-US" dirty="0" smtClean="0"/>
              <a:t>Lightweight: Spring is Lightweight in terms of both size and overhead. The entire Spring framework can be distributed in a single jar file of 2.5 MB approximately. Processing overhead required by Spring is negligible. Moreover, Spring is non-intrusive; objects in a Spring-enabled application typically have no dependencies on Spring-specific classes.</a:t>
            </a:r>
          </a:p>
          <a:p>
            <a:r>
              <a:rPr lang="en-US" dirty="0" smtClean="0"/>
              <a:t> </a:t>
            </a:r>
          </a:p>
          <a:p>
            <a:r>
              <a:rPr lang="en-US" dirty="0" smtClean="0"/>
              <a:t>Inversion of control: Spring promotes loose coupling through a technique known as inversion of control (IoC) or also known popularly as Dependency Injection (DI). When IoC is applied, objects are passively given their dependencies instead of creating or looking for dependent objects for themselves. IoC can be thought of as JNDI in reverse – instead of an object looking up dependencies from a container, the container gives the dependencies to the object at instantiation without waiting to be asked.</a:t>
            </a:r>
          </a:p>
          <a:p>
            <a:endParaRPr lang="en-US" dirty="0" smtClean="0"/>
          </a:p>
          <a:p>
            <a:r>
              <a:rPr lang="en-US" dirty="0" smtClean="0"/>
              <a:t>Aspect-oriented : Spring comes with rich support for aspect-oriented programming that enables cohesive development by separating application business logic from system services (such as auditing and transaction management). Application objects do what they are supposed to do – perform business logic – and nothing more. They are not responsible for other system concerns such as logging or transactional support.</a:t>
            </a:r>
          </a:p>
          <a:p>
            <a:r>
              <a:rPr lang="en-US" dirty="0" smtClean="0"/>
              <a:t> </a:t>
            </a:r>
          </a:p>
          <a:p>
            <a:r>
              <a:rPr lang="en-US" dirty="0" smtClean="0"/>
              <a:t>Container: Spring is a container in the sense that it contains and manages the life cycle and configuration of application objects. You can configure how each of your beans should be created – either create one single instance of your bean or produce a new instance every time one is needed based on a configurable prototype – and how they should be associated with each other. </a:t>
            </a:r>
          </a:p>
          <a:p>
            <a:r>
              <a:rPr lang="en-US" dirty="0" smtClean="0"/>
              <a:t> </a:t>
            </a:r>
          </a:p>
          <a:p>
            <a:r>
              <a:rPr lang="en-US" dirty="0" smtClean="0"/>
              <a:t>Framework: Spring makes it possible to configure and compose complex applications from simpler components. In Spring, application objects are composed declaratively, typically in an XML file. Spring also provides much infrastructure functionality (transaction management, persistence framework integration </a:t>
            </a:r>
            <a:r>
              <a:rPr lang="en-US" dirty="0" err="1" smtClean="0"/>
              <a:t>etc</a:t>
            </a:r>
            <a:r>
              <a:rPr lang="en-US" dirty="0" smtClean="0"/>
              <a:t>) leaving the development of application logic to user.</a:t>
            </a:r>
          </a:p>
          <a:p>
            <a:r>
              <a:rPr lang="en-US" dirty="0" smtClean="0"/>
              <a:t> </a:t>
            </a:r>
          </a:p>
          <a:p>
            <a:r>
              <a:rPr lang="en-US" dirty="0" smtClean="0"/>
              <a:t>All these attributes of Spring enable you to write code that is cleaner, more manageable and easier to test. </a:t>
            </a:r>
          </a:p>
          <a:p>
            <a:endParaRPr lang="en-US" dirty="0" smtClean="0"/>
          </a:p>
          <a:p>
            <a:endParaRPr lang="en-US" dirty="0" smtClean="0"/>
          </a:p>
        </p:txBody>
      </p:sp>
      <p:sp>
        <p:nvSpPr>
          <p:cNvPr id="4" name="Slide Image Placeholder 3"/>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38457277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3"/>
          <p:cNvSpPr>
            <a:spLocks noGrp="1" noChangeArrowheads="1"/>
          </p:cNvSpPr>
          <p:nvPr>
            <p:ph type="body" idx="1"/>
          </p:nvPr>
        </p:nvSpPr>
        <p:spPr/>
        <p:txBody>
          <a:bodyPr/>
          <a:lstStyle/>
          <a:p>
            <a:r>
              <a:rPr lang="en-US" dirty="0" smtClean="0"/>
              <a:t>Please refer to demo, </a:t>
            </a:r>
            <a:r>
              <a:rPr lang="en-US" dirty="0" err="1" smtClean="0"/>
              <a:t>DemoSpring_Anno</a:t>
            </a:r>
            <a:r>
              <a:rPr lang="en-US" dirty="0" smtClean="0"/>
              <a:t>, This example uses the anno.xml for configuring the beans.</a:t>
            </a:r>
          </a:p>
          <a:p>
            <a:endParaRPr lang="en-US" dirty="0" smtClean="0"/>
          </a:p>
          <a:p>
            <a:r>
              <a:rPr lang="en-US" dirty="0" smtClean="0"/>
              <a:t>Notice how the CurrencyConverterImpl.java depends on the com.igate.anno.ExchangeServiceImpl.java class for services. Notice how the </a:t>
            </a:r>
            <a:r>
              <a:rPr lang="en-US" dirty="0" err="1" smtClean="0"/>
              <a:t>exchangeService</a:t>
            </a:r>
            <a:r>
              <a:rPr lang="en-US" dirty="0" smtClean="0"/>
              <a:t> property has been annotated with @</a:t>
            </a:r>
            <a:r>
              <a:rPr lang="en-US" dirty="0" err="1" smtClean="0"/>
              <a:t>Autowired</a:t>
            </a:r>
            <a:r>
              <a:rPr lang="en-US" dirty="0" smtClean="0"/>
              <a:t>. The configuration file now just contains beans declaration and no instructions on wiring!</a:t>
            </a:r>
          </a:p>
          <a:p>
            <a:endParaRPr lang="en-US" dirty="0" smtClean="0"/>
          </a:p>
          <a:p>
            <a:endParaRPr lang="en-US" dirty="0" smtClean="0"/>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4229586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3"/>
          <p:cNvSpPr>
            <a:spLocks noGrp="1" noChangeArrowheads="1"/>
          </p:cNvSpPr>
          <p:nvPr>
            <p:ph type="body" idx="1"/>
          </p:nvPr>
        </p:nvSpPr>
        <p:spPr/>
        <p:txBody>
          <a:bodyPr/>
          <a:lstStyle/>
          <a:p>
            <a:r>
              <a:rPr lang="en-US" dirty="0" smtClean="0"/>
              <a:t>Refer to demo, </a:t>
            </a:r>
            <a:r>
              <a:rPr lang="en-US" dirty="0" err="1" smtClean="0"/>
              <a:t>DemoSpring_Anno</a:t>
            </a:r>
            <a:r>
              <a:rPr lang="en-US" dirty="0" smtClean="0"/>
              <a:t> , Notice the anno.xml configuration file. It contains no beans! Notice the bean classes themselves are annotated with @Component, @</a:t>
            </a:r>
            <a:r>
              <a:rPr lang="en-US" dirty="0" err="1" smtClean="0"/>
              <a:t>PostConstruct</a:t>
            </a:r>
            <a:r>
              <a:rPr lang="en-US" dirty="0" smtClean="0"/>
              <a:t>, @</a:t>
            </a:r>
            <a:r>
              <a:rPr lang="en-US" dirty="0" err="1" smtClean="0"/>
              <a:t>Autowired</a:t>
            </a:r>
            <a:r>
              <a:rPr lang="en-US" dirty="0" smtClean="0"/>
              <a:t> etc. </a:t>
            </a:r>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4380423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2425"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31219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body" idx="1"/>
          </p:nvPr>
        </p:nvSpPr>
        <p:spPr/>
        <p:txBody>
          <a:bodyPr/>
          <a:lstStyle/>
          <a:p>
            <a:r>
              <a:rPr lang="en-US" dirty="0" smtClean="0"/>
              <a:t>Thus we have seen that Spring is the most popular and comprehensive of the lightweight J2EE frameworks that have gained popularity since 2003.</a:t>
            </a:r>
          </a:p>
          <a:p>
            <a:r>
              <a:rPr lang="en-US" dirty="0" smtClean="0"/>
              <a:t>We saw how Spring is designed to promote architectural good practice. A typical spring architecture will be based on programming to interfaces rather than classes.</a:t>
            </a:r>
          </a:p>
          <a:p>
            <a:r>
              <a:rPr lang="en-US" dirty="0" smtClean="0"/>
              <a:t>We have seen what is Inversion of control and dependency injection.</a:t>
            </a:r>
          </a:p>
          <a:p>
            <a:r>
              <a:rPr lang="en-US" dirty="0" smtClean="0"/>
              <a:t>We also saw Bean containers and lifecycle of beans in containers. We saw how to hook into the lifecycle of a bean and make it aware of the Spring environment. </a:t>
            </a:r>
          </a:p>
          <a:p>
            <a:endParaRPr lang="en-US" dirty="0" smtClean="0"/>
          </a:p>
          <a:p>
            <a:endParaRPr lang="en-US" dirty="0" smtClean="0"/>
          </a:p>
          <a:p>
            <a:endParaRPr lang="en-US" dirty="0" smtClean="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1610017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156138"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a</a:t>
            </a:r>
          </a:p>
          <a:p>
            <a:r>
              <a:rPr lang="en-US" sz="1000" dirty="0">
                <a:latin typeface="Arial" panose="020B0604020202020204" pitchFamily="34" charset="0"/>
                <a:cs typeface="Arial" panose="020B0604020202020204" pitchFamily="34" charset="0"/>
              </a:rPr>
              <a:t>Ans-2 : b</a:t>
            </a:r>
          </a:p>
        </p:txBody>
      </p:sp>
      <p:sp>
        <p:nvSpPr>
          <p:cNvPr id="2" name="Slide Image Placeholder 1"/>
          <p:cNvSpPr>
            <a:spLocks noGrp="1" noRot="1" noChangeAspect="1"/>
          </p:cNvSpPr>
          <p:nvPr>
            <p:ph type="sldImg"/>
          </p:nvPr>
        </p:nvSpPr>
        <p:spPr>
          <a:xfrm>
            <a:off x="1668463" y="685800"/>
            <a:ext cx="4905375"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37682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1015663"/>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Ans-3 : </a:t>
            </a:r>
            <a:r>
              <a:rPr lang="en-US" sz="1000" dirty="0" err="1">
                <a:latin typeface="Arial" panose="020B0604020202020204" pitchFamily="34" charset="0"/>
                <a:cs typeface="Arial" panose="020B0604020202020204" pitchFamily="34" charset="0"/>
              </a:rPr>
              <a:t>idref</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Ans-4 : False, it is the </a:t>
            </a:r>
            <a:r>
              <a:rPr lang="en-US" sz="1000" dirty="0" err="1" smtClean="0">
                <a:latin typeface="Arial" panose="020B0604020202020204" pitchFamily="34" charset="0"/>
                <a:cs typeface="Arial" panose="020B0604020202020204" pitchFamily="34" charset="0"/>
              </a:rPr>
              <a:t>BeanFactoryPostProcessor</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that does this.</a:t>
            </a: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649980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Ans-5-Option 3</a:t>
            </a:r>
          </a:p>
          <a:p>
            <a:r>
              <a:rPr lang="en-US" sz="1000" dirty="0" smtClean="0">
                <a:latin typeface="Arial" panose="020B0604020202020204" pitchFamily="34" charset="0"/>
                <a:cs typeface="Arial" panose="020B0604020202020204" pitchFamily="34" charset="0"/>
              </a:rPr>
              <a:t>Ans-6-Option 1</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50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type="body" idx="1"/>
          </p:nvPr>
        </p:nvSpPr>
        <p:spPr/>
        <p:txBody>
          <a:bodyPr/>
          <a:lstStyle/>
          <a:p>
            <a:r>
              <a:rPr lang="en-US" dirty="0" smtClean="0"/>
              <a:t>To put it simply, Spring makes developing enterprise applications easier. The complexity of your application is proportional to the complexity of the problem being solved.</a:t>
            </a:r>
          </a:p>
          <a:p>
            <a:r>
              <a:rPr lang="en-US" dirty="0" smtClean="0"/>
              <a:t>Some key Spring values are:</a:t>
            </a:r>
          </a:p>
          <a:p>
            <a:r>
              <a:rPr lang="en-US" dirty="0" smtClean="0"/>
              <a:t>It’s a non-invasive framework : Traditional frameworks force application code to be aware of the framework, implementing framework specific interfaces or extending framework-specific classes. Spring aims to minimize the dependence of application code on the framework.</a:t>
            </a:r>
          </a:p>
          <a:p>
            <a:r>
              <a:rPr lang="en-US" dirty="0" smtClean="0"/>
              <a:t>Promotes </a:t>
            </a:r>
            <a:r>
              <a:rPr lang="en-US" dirty="0" err="1" smtClean="0"/>
              <a:t>pluggability</a:t>
            </a:r>
            <a:r>
              <a:rPr lang="en-US" dirty="0" smtClean="0"/>
              <a:t> : Spring encourages you to think of application objects as named services. Thus you can swap one service for another without affecting the rest of the application.</a:t>
            </a:r>
          </a:p>
          <a:p>
            <a:r>
              <a:rPr lang="en-US" dirty="0" smtClean="0"/>
              <a:t>Aims to facilitate good programming practices, such as programming to interfaces: Using an IoC container like Spring reduces the complexity of coding to interfaces, rather than classes.</a:t>
            </a:r>
          </a:p>
          <a:p>
            <a:r>
              <a:rPr lang="en-US" dirty="0" smtClean="0"/>
              <a:t>Spring applications are easy to test : Application objects will generally be POJOs and POJOs are easy to test; dependence on Spring APIs will normally be in the form of interfaces that are easy to stub or mock.</a:t>
            </a:r>
          </a:p>
          <a:p>
            <a:r>
              <a:rPr lang="en-US" dirty="0" smtClean="0"/>
              <a:t>Does not reinvent the wheel : Spring does not introduce its own solution in areas such as O/R mapping where there are already good solutions. It also does not implement its own logging abstraction, connection pool, distributed transaction coordinator or other system services that are already well-served in other products or application servers. However Spring does make these existing solutions significantly easier to use.</a:t>
            </a:r>
          </a:p>
        </p:txBody>
      </p:sp>
      <p:sp>
        <p:nvSpPr>
          <p:cNvPr id="4" name="Text Box 4"/>
          <p:cNvSpPr txBox="1">
            <a:spLocks noChangeArrowheads="1"/>
          </p:cNvSpPr>
          <p:nvPr/>
        </p:nvSpPr>
        <p:spPr bwMode="auto">
          <a:xfrm>
            <a:off x="0" y="1219200"/>
            <a:ext cx="1340069" cy="1323439"/>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Spring attacks Java complexity using the 4 strategies given. Almost everything Spring does can be traced back to one or more of these four strategies. </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23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p:txBody>
          <a:bodyPr/>
          <a:lstStyle/>
          <a:p>
            <a:r>
              <a:rPr lang="en-US" dirty="0" smtClean="0"/>
              <a:t>       The Spring Framework is composed of about 20 modules. These modules are grouped into Core Container, Data Access/Integration, Web, AOP (Aspect Oriented Programming),</a:t>
            </a:r>
          </a:p>
          <a:p>
            <a:r>
              <a:rPr lang="en-US" dirty="0" smtClean="0"/>
              <a:t>Instrumentation, Messaging, and Test. When you download and unzip the Spring framework distribution, you’ll find  many different JAR files in the </a:t>
            </a:r>
            <a:r>
              <a:rPr lang="en-US" dirty="0" err="1" smtClean="0"/>
              <a:t>dist</a:t>
            </a:r>
            <a:r>
              <a:rPr lang="en-US" dirty="0" smtClean="0"/>
              <a:t> directory for every modules. When taken as a whole, these modules give you everything you need to develop enterprise-ready applications. But this modularity also gives you the freedom to choose the modules that suit your application.</a:t>
            </a:r>
          </a:p>
          <a:p>
            <a:endParaRPr lang="en-US" dirty="0" smtClean="0"/>
          </a:p>
          <a:p>
            <a:r>
              <a:rPr lang="en-US" dirty="0" smtClean="0"/>
              <a:t>Core Container : The Core Container consists of the spring-core, spring-beans, spring-context, spring-context-support, and spring-expression (Spring Expression Language) modules.</a:t>
            </a:r>
          </a:p>
          <a:p>
            <a:r>
              <a:rPr lang="en-US" dirty="0" smtClean="0"/>
              <a:t>The spring-core and spring-beans modules are the most fundamental part of the framework. It defines how beans are created, configured and managed. The </a:t>
            </a:r>
            <a:r>
              <a:rPr lang="en-US" dirty="0" err="1" smtClean="0"/>
              <a:t>BeanFactory</a:t>
            </a:r>
            <a:r>
              <a:rPr lang="en-US" dirty="0" smtClean="0"/>
              <a:t> (a sophisticated implementation of the factory pattern and a primary component of this module) applies the Inversion of Control (IOC) pattern to separate an application's configuration and dependency specification from the actual application code </a:t>
            </a:r>
          </a:p>
          <a:p>
            <a:r>
              <a:rPr lang="en-US" dirty="0" smtClean="0"/>
              <a:t>The spring-context module builds on the solid base provided by the Core and Beans modules. The core modules bean factory makes Spring a container, but the context modules makes it a framework. The Context module inherits its features from spring-beans module and  adds support for internationalization, event-propagation, resource-loading etc. </a:t>
            </a:r>
          </a:p>
          <a:p>
            <a:r>
              <a:rPr lang="en-US" dirty="0" smtClean="0"/>
              <a:t>The spring-expression module provides a powerful expression language for querying and manipulating an object graph at runtime. </a:t>
            </a:r>
          </a:p>
        </p:txBody>
      </p:sp>
      <p:sp>
        <p:nvSpPr>
          <p:cNvPr id="4" name="Rectangle 4"/>
          <p:cNvSpPr>
            <a:spLocks noChangeArrowheads="1"/>
          </p:cNvSpPr>
          <p:nvPr/>
        </p:nvSpPr>
        <p:spPr bwMode="auto">
          <a:xfrm>
            <a:off x="152400" y="1219200"/>
            <a:ext cx="1203064" cy="5539978"/>
          </a:xfrm>
          <a:prstGeom prst="rect">
            <a:avLst/>
          </a:prstGeom>
          <a:noFill/>
          <a:ln w="9525">
            <a:noFill/>
            <a:miter lim="800000"/>
            <a:headEnd/>
            <a:tailEnd/>
          </a:ln>
        </p:spPr>
        <p:txBody>
          <a:bodyPr wrap="square">
            <a:spAutoFit/>
          </a:bodyPr>
          <a:lstStyle/>
          <a:p>
            <a:pPr>
              <a:spcBef>
                <a:spcPct val="20000"/>
              </a:spcBef>
            </a:pPr>
            <a:r>
              <a:rPr lang="en-US" sz="1000" dirty="0">
                <a:latin typeface="Arial" panose="020B0604020202020204" pitchFamily="34" charset="0"/>
                <a:cs typeface="Arial" panose="020B0604020202020204" pitchFamily="34" charset="0"/>
              </a:rPr>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a:spcBef>
                <a:spcPct val="20000"/>
              </a:spcBef>
            </a:pPr>
            <a:endParaRPr lang="en-US" sz="1000" dirty="0">
              <a:latin typeface="Arial" panose="020B0604020202020204" pitchFamily="34" charset="0"/>
              <a:cs typeface="Arial" panose="020B0604020202020204" pitchFamily="34" charset="0"/>
            </a:endParaRPr>
          </a:p>
          <a:p>
            <a:pPr>
              <a:spcBef>
                <a:spcPct val="20000"/>
              </a:spcBef>
            </a:pPr>
            <a:r>
              <a:rPr lang="en-US" sz="1000" dirty="0">
                <a:latin typeface="Arial" panose="020B0604020202020204" pitchFamily="34" charset="0"/>
                <a:cs typeface="Arial" panose="020B0604020202020204" pitchFamily="34" charset="0"/>
              </a:rPr>
              <a:t>The spring.jar artifact that contained almost the entire framework in pre Spring 3.0 is no longer provided. The framework modules have been revised and are now managed separately with one source-tree per module jar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56270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body" idx="1"/>
          </p:nvPr>
        </p:nvSpPr>
        <p:spPr>
          <a:xfrm>
            <a:off x="1570616" y="706438"/>
            <a:ext cx="5088368" cy="7980362"/>
          </a:xfrm>
          <a:noFill/>
          <a:ln/>
        </p:spPr>
        <p:txBody>
          <a:bodyPr/>
          <a:lstStyle/>
          <a:p>
            <a:pPr marL="190482" indent="-190482"/>
            <a:r>
              <a:rPr lang="en-US" b="1" dirty="0" smtClean="0"/>
              <a:t>Data Access/Integration : </a:t>
            </a:r>
            <a:r>
              <a:rPr lang="en-US" dirty="0" smtClean="0"/>
              <a:t>The </a:t>
            </a:r>
            <a:r>
              <a:rPr lang="en-US" i="1" dirty="0" smtClean="0"/>
              <a:t>Data Access/Integration </a:t>
            </a:r>
            <a:r>
              <a:rPr lang="en-US" dirty="0" smtClean="0"/>
              <a:t>layer consists of the spring--JDBC, spring--ORM, spring--OXM, spring--JMS and spring—</a:t>
            </a:r>
            <a:r>
              <a:rPr lang="en-US" dirty="0" err="1" smtClean="0"/>
              <a:t>tx</a:t>
            </a:r>
            <a:r>
              <a:rPr lang="en-US" dirty="0" smtClean="0"/>
              <a:t> modules.</a:t>
            </a:r>
          </a:p>
          <a:p>
            <a:pPr marL="190482" indent="-190482">
              <a:buFontTx/>
              <a:buChar char="•"/>
            </a:pPr>
            <a:r>
              <a:rPr lang="en-US" dirty="0" smtClean="0"/>
              <a:t>The  spring-</a:t>
            </a:r>
            <a:r>
              <a:rPr lang="en-US" dirty="0" err="1" smtClean="0"/>
              <a:t>jdbc</a:t>
            </a:r>
            <a:r>
              <a:rPr lang="en-US" dirty="0" smtClean="0"/>
              <a:t> module provides a JDBC-abstraction layer that removes the need to do tedious JDBC coding and parsing of database-vendor specific error codes.</a:t>
            </a:r>
          </a:p>
          <a:p>
            <a:pPr marL="190482" indent="-190482">
              <a:buFontTx/>
              <a:buChar char="•"/>
            </a:pPr>
            <a:r>
              <a:rPr lang="en-US" dirty="0" smtClean="0"/>
              <a:t>The </a:t>
            </a:r>
            <a:r>
              <a:rPr lang="en-US" i="1" dirty="0" smtClean="0"/>
              <a:t> spring-</a:t>
            </a:r>
            <a:r>
              <a:rPr lang="en-US" i="1" dirty="0" err="1" smtClean="0"/>
              <a:t>orm</a:t>
            </a:r>
            <a:r>
              <a:rPr lang="en-US" i="1" dirty="0" smtClean="0"/>
              <a:t> </a:t>
            </a:r>
            <a:r>
              <a:rPr lang="en-US" dirty="0" smtClean="0"/>
              <a:t>module provides integration layers for popular object-relational mapping APIs, including JPA, JDO, Hibernate, and </a:t>
            </a:r>
            <a:r>
              <a:rPr lang="en-US" dirty="0" err="1" smtClean="0"/>
              <a:t>iBatis</a:t>
            </a:r>
            <a:r>
              <a:rPr lang="en-US" dirty="0" smtClean="0"/>
              <a:t>. Using the ORM package you can use all of these O/R-mapping frameworks in combination with all of the other features Spring offers.</a:t>
            </a:r>
          </a:p>
          <a:p>
            <a:pPr marL="190482" indent="-190482">
              <a:buFontTx/>
              <a:buChar char="•"/>
            </a:pPr>
            <a:r>
              <a:rPr lang="en-US" dirty="0" smtClean="0"/>
              <a:t>The spring-</a:t>
            </a:r>
            <a:r>
              <a:rPr lang="en-US" dirty="0" err="1" smtClean="0"/>
              <a:t>oxm</a:t>
            </a:r>
            <a:r>
              <a:rPr lang="en-US" dirty="0" smtClean="0"/>
              <a:t> module provides an abstraction layer that supports Object/XML mapping implementations for JAXB, Castor, </a:t>
            </a:r>
            <a:r>
              <a:rPr lang="en-US" dirty="0" err="1" smtClean="0"/>
              <a:t>XMLBeans</a:t>
            </a:r>
            <a:r>
              <a:rPr lang="en-US" dirty="0" smtClean="0"/>
              <a:t>, </a:t>
            </a:r>
            <a:r>
              <a:rPr lang="en-US" dirty="0" err="1" smtClean="0"/>
              <a:t>XStream</a:t>
            </a:r>
            <a:r>
              <a:rPr lang="en-US" dirty="0" smtClean="0"/>
              <a:t> etc.</a:t>
            </a:r>
          </a:p>
          <a:p>
            <a:pPr marL="190482" indent="-190482">
              <a:buFontTx/>
              <a:buChar char="•"/>
            </a:pPr>
            <a:r>
              <a:rPr lang="en-US" dirty="0" smtClean="0"/>
              <a:t>The spring-</a:t>
            </a:r>
            <a:r>
              <a:rPr lang="en-US" dirty="0" err="1" smtClean="0"/>
              <a:t>jms</a:t>
            </a:r>
            <a:r>
              <a:rPr lang="en-US" dirty="0" smtClean="0"/>
              <a:t>(Java Messaging Service) module contains features for producing and consuming messages.</a:t>
            </a:r>
          </a:p>
          <a:p>
            <a:pPr marL="190482" indent="-190482">
              <a:buFontTx/>
              <a:buChar char="•"/>
            </a:pPr>
            <a:r>
              <a:rPr lang="en-US" dirty="0" smtClean="0"/>
              <a:t>The spring-</a:t>
            </a:r>
            <a:r>
              <a:rPr lang="en-US" dirty="0" err="1" smtClean="0"/>
              <a:t>tx</a:t>
            </a:r>
            <a:r>
              <a:rPr lang="en-US" dirty="0" smtClean="0"/>
              <a:t>(Transaction) module supports programmatic and declarative transaction management for classes that implement special interfaces and for </a:t>
            </a:r>
            <a:r>
              <a:rPr lang="en-US" i="1" dirty="0" smtClean="0"/>
              <a:t>all your POJOs (plain old Java objects)</a:t>
            </a:r>
            <a:r>
              <a:rPr lang="en-US" dirty="0" smtClean="0"/>
              <a:t>.</a:t>
            </a:r>
            <a:endParaRPr lang="en-US" b="1" dirty="0" smtClean="0"/>
          </a:p>
          <a:p>
            <a:pPr marL="190482" indent="-190482"/>
            <a:r>
              <a:rPr lang="en-US" b="1" dirty="0" smtClean="0"/>
              <a:t>Web : </a:t>
            </a:r>
            <a:r>
              <a:rPr lang="en-US" dirty="0" smtClean="0"/>
              <a:t>The </a:t>
            </a:r>
            <a:r>
              <a:rPr lang="en-US" i="1" dirty="0" smtClean="0"/>
              <a:t>Web </a:t>
            </a:r>
            <a:r>
              <a:rPr lang="en-US" dirty="0" smtClean="0"/>
              <a:t>layer consists of the spring-web, spring-</a:t>
            </a:r>
            <a:r>
              <a:rPr lang="en-US" dirty="0" err="1" smtClean="0"/>
              <a:t>webmvc</a:t>
            </a:r>
            <a:r>
              <a:rPr lang="en-US" dirty="0" smtClean="0"/>
              <a:t>, spring-</a:t>
            </a:r>
            <a:r>
              <a:rPr lang="en-US" dirty="0" err="1" smtClean="0"/>
              <a:t>websocket</a:t>
            </a:r>
            <a:r>
              <a:rPr lang="en-US" dirty="0" smtClean="0"/>
              <a:t> and  spring-</a:t>
            </a:r>
            <a:r>
              <a:rPr lang="en-US" dirty="0" err="1" smtClean="0"/>
              <a:t>webmvc</a:t>
            </a:r>
            <a:r>
              <a:rPr lang="en-US" dirty="0" smtClean="0"/>
              <a:t>-</a:t>
            </a:r>
            <a:r>
              <a:rPr lang="en-US" dirty="0" err="1" smtClean="0"/>
              <a:t>portlet</a:t>
            </a:r>
            <a:r>
              <a:rPr lang="en-US" dirty="0" smtClean="0"/>
              <a:t> modules.</a:t>
            </a:r>
          </a:p>
          <a:p>
            <a:pPr marL="190482" indent="-190482">
              <a:buFontTx/>
              <a:buChar char="•"/>
            </a:pPr>
            <a:r>
              <a:rPr lang="en-US" dirty="0" smtClean="0"/>
              <a:t>The spring-w</a:t>
            </a:r>
            <a:r>
              <a:rPr lang="en-US" i="1" dirty="0" smtClean="0"/>
              <a:t>eb </a:t>
            </a:r>
            <a:r>
              <a:rPr lang="en-US" dirty="0" smtClean="0"/>
              <a:t>module provides basic web-oriented integration features such as multipart file-upload functionality and the initialization of the IoC container using servlet listeners and a web-oriented application context. </a:t>
            </a:r>
          </a:p>
          <a:p>
            <a:pPr marL="190482" indent="-190482">
              <a:buFontTx/>
              <a:buChar char="•"/>
            </a:pPr>
            <a:r>
              <a:rPr lang="en-US" dirty="0" smtClean="0"/>
              <a:t>The spring-</a:t>
            </a:r>
            <a:r>
              <a:rPr lang="en-US" dirty="0" err="1" smtClean="0"/>
              <a:t>webmvc</a:t>
            </a:r>
            <a:r>
              <a:rPr lang="en-US" dirty="0" smtClean="0"/>
              <a:t> module (also known as the </a:t>
            </a:r>
            <a:r>
              <a:rPr lang="en-US" i="1" dirty="0" smtClean="0"/>
              <a:t>Web-Servlet </a:t>
            </a:r>
            <a:r>
              <a:rPr lang="en-US" dirty="0" smtClean="0"/>
              <a:t>module)  contains Spring's model-view-controller (</a:t>
            </a:r>
            <a:r>
              <a:rPr lang="en-US" i="1" dirty="0" smtClean="0"/>
              <a:t>MVC</a:t>
            </a:r>
            <a:r>
              <a:rPr lang="en-US" dirty="0" smtClean="0"/>
              <a:t>) implementation for web applications. Spring's MVC framework provides a clean separation between domain model code and web forms, and integrates with all the other features of the Spring Framework.</a:t>
            </a:r>
          </a:p>
          <a:p>
            <a:pPr marL="190482" indent="-190482">
              <a:buFontTx/>
              <a:buChar char="•"/>
            </a:pPr>
            <a:r>
              <a:rPr lang="en-US" dirty="0" smtClean="0"/>
              <a:t>The spring-</a:t>
            </a:r>
            <a:r>
              <a:rPr lang="en-US" dirty="0" err="1" smtClean="0"/>
              <a:t>webmvc</a:t>
            </a:r>
            <a:r>
              <a:rPr lang="en-US" dirty="0" smtClean="0"/>
              <a:t>-</a:t>
            </a:r>
            <a:r>
              <a:rPr lang="en-US" dirty="0" err="1" smtClean="0"/>
              <a:t>portlet</a:t>
            </a:r>
            <a:r>
              <a:rPr lang="en-US" dirty="0" smtClean="0"/>
              <a:t> module (also known as the </a:t>
            </a:r>
            <a:r>
              <a:rPr lang="en-US" i="1" dirty="0" smtClean="0"/>
              <a:t>Web-</a:t>
            </a:r>
            <a:r>
              <a:rPr lang="en-US" i="1" dirty="0" err="1" smtClean="0"/>
              <a:t>Portlet</a:t>
            </a:r>
            <a:r>
              <a:rPr lang="en-US" i="1" dirty="0" smtClean="0"/>
              <a:t> </a:t>
            </a:r>
            <a:r>
              <a:rPr lang="en-US" dirty="0" smtClean="0"/>
              <a:t>module) provides the MVC implementation to be used in a </a:t>
            </a:r>
            <a:r>
              <a:rPr lang="en-US" dirty="0" err="1" smtClean="0"/>
              <a:t>portlet</a:t>
            </a:r>
            <a:r>
              <a:rPr lang="en-US" dirty="0" smtClean="0"/>
              <a:t> environment and mirrors the functionality of Web-Servlet module.</a:t>
            </a:r>
          </a:p>
          <a:p>
            <a:pPr marL="190482" indent="-190482"/>
            <a:r>
              <a:rPr lang="en-US" b="1" dirty="0" smtClean="0"/>
              <a:t>AOP and Instrumentation : </a:t>
            </a:r>
            <a:r>
              <a:rPr lang="en-US" dirty="0" smtClean="0"/>
              <a:t>AOP (Aspect Oriented Programming) enables behavior that would otherwise  be scattered through different methods to be modularized in a single place. </a:t>
            </a:r>
          </a:p>
          <a:p>
            <a:pPr marL="190482" indent="-190482">
              <a:buFontTx/>
              <a:buChar char="•"/>
            </a:pPr>
            <a:r>
              <a:rPr lang="en-US" dirty="0" smtClean="0"/>
              <a:t>The spring-</a:t>
            </a:r>
            <a:r>
              <a:rPr lang="en-US" dirty="0" err="1" smtClean="0"/>
              <a:t>aop</a:t>
            </a:r>
            <a:r>
              <a:rPr lang="en-US" dirty="0" smtClean="0"/>
              <a:t> module provides an AOP Alliance-compliant aspect-oriented programming implementation allowing you to define, for example, method interceptors and </a:t>
            </a:r>
            <a:r>
              <a:rPr lang="en-US" dirty="0" err="1" smtClean="0"/>
              <a:t>pointcut’s</a:t>
            </a:r>
            <a:r>
              <a:rPr lang="en-US" dirty="0" smtClean="0"/>
              <a:t> to cleanly decouple code that implements functionality that should be separated.</a:t>
            </a:r>
          </a:p>
          <a:p>
            <a:pPr marL="190482" indent="-190482">
              <a:buFontTx/>
              <a:buChar char="•"/>
            </a:pPr>
            <a:r>
              <a:rPr lang="en-US" dirty="0" smtClean="0"/>
              <a:t>The separate spring-a</a:t>
            </a:r>
            <a:r>
              <a:rPr lang="en-US" i="1" dirty="0" smtClean="0"/>
              <a:t>spects </a:t>
            </a:r>
            <a:r>
              <a:rPr lang="en-US" dirty="0" smtClean="0"/>
              <a:t>module provides integration with AspectJ.</a:t>
            </a:r>
          </a:p>
          <a:p>
            <a:pPr marL="190482" indent="-190482">
              <a:buFontTx/>
              <a:buChar char="•"/>
            </a:pPr>
            <a:r>
              <a:rPr lang="en-US" dirty="0" smtClean="0"/>
              <a:t>The spring-i</a:t>
            </a:r>
            <a:r>
              <a:rPr lang="en-US" i="1" dirty="0" smtClean="0"/>
              <a:t>nstrumentation </a:t>
            </a:r>
            <a:r>
              <a:rPr lang="en-US" dirty="0" smtClean="0"/>
              <a:t>module provides class instrumentation support and </a:t>
            </a:r>
            <a:r>
              <a:rPr lang="en-US" dirty="0" err="1" smtClean="0"/>
              <a:t>classloader</a:t>
            </a:r>
            <a:r>
              <a:rPr lang="en-US" dirty="0" smtClean="0"/>
              <a:t> implementations to be used in certain application servers.</a:t>
            </a:r>
          </a:p>
          <a:p>
            <a:pPr marL="190482" indent="-190482">
              <a:buFontTx/>
              <a:buChar char="•"/>
            </a:pPr>
            <a:endParaRPr lang="en-US" dirty="0" smtClean="0"/>
          </a:p>
          <a:p>
            <a:r>
              <a:rPr lang="en-US" b="1" dirty="0" smtClean="0"/>
              <a:t>Messaging: </a:t>
            </a:r>
            <a:r>
              <a:rPr lang="en-US" dirty="0" smtClean="0"/>
              <a:t>Spring Framework 4 includes a spring-messaging module with key abstractions from the Spring Integration project such as Message, </a:t>
            </a:r>
            <a:r>
              <a:rPr lang="en-US" dirty="0" err="1" smtClean="0"/>
              <a:t>MessageChannel</a:t>
            </a:r>
            <a:r>
              <a:rPr lang="en-US" dirty="0" smtClean="0"/>
              <a:t>, </a:t>
            </a:r>
            <a:r>
              <a:rPr lang="en-US" dirty="0" err="1" smtClean="0"/>
              <a:t>MessageHandler</a:t>
            </a:r>
            <a:r>
              <a:rPr lang="en-US" dirty="0" smtClean="0"/>
              <a:t>, and others to serve as a foundation for messaging-based applications. The module also includes a set of annotations for mapping messages to methods, similar to the Spring MVC annotation based programming model.</a:t>
            </a:r>
          </a:p>
          <a:p>
            <a:endParaRPr lang="en-US" b="1" dirty="0" smtClean="0"/>
          </a:p>
          <a:p>
            <a:pPr marL="190482" indent="-190482"/>
            <a:r>
              <a:rPr lang="en-US" b="1" dirty="0" smtClean="0"/>
              <a:t>Test :  </a:t>
            </a:r>
            <a:r>
              <a:rPr lang="en-US" dirty="0" smtClean="0"/>
              <a:t>The </a:t>
            </a:r>
            <a:r>
              <a:rPr lang="en-US" i="1" dirty="0" smtClean="0"/>
              <a:t>spring-test </a:t>
            </a:r>
            <a:r>
              <a:rPr lang="en-US" dirty="0" smtClean="0"/>
              <a:t>module supports the testing of Spring components with JUnit or </a:t>
            </a:r>
            <a:r>
              <a:rPr lang="en-US" dirty="0" err="1" smtClean="0"/>
              <a:t>TestNG</a:t>
            </a:r>
            <a:r>
              <a:rPr lang="en-US" dirty="0" smtClean="0"/>
              <a:t>. It provides consistent loading of Spring </a:t>
            </a:r>
            <a:r>
              <a:rPr lang="en-US" dirty="0" err="1" smtClean="0"/>
              <a:t>ApplicationContexts</a:t>
            </a:r>
            <a:r>
              <a:rPr lang="en-US" dirty="0" smtClean="0"/>
              <a:t> and caching of those contexts. It also provides mock objects that you can use to test your code in isolation.</a:t>
            </a:r>
          </a:p>
        </p:txBody>
      </p:sp>
      <p:sp>
        <p:nvSpPr>
          <p:cNvPr id="3" name="Text Box 3"/>
          <p:cNvSpPr txBox="1">
            <a:spLocks noChangeArrowheads="1"/>
          </p:cNvSpPr>
          <p:nvPr/>
        </p:nvSpPr>
        <p:spPr bwMode="auto">
          <a:xfrm>
            <a:off x="152400" y="1143000"/>
            <a:ext cx="1160033" cy="6863417"/>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Only the core Spring Framework is covered in this course. The whole Spring portfolio includes several frameworks and libraries that build upon the core Spring Framework and upon each other. All together, the entire Spring portfolio brings the Spring programming model to almost every facet of Java development. </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What lies beyond the core framework?</a:t>
            </a:r>
          </a:p>
          <a:p>
            <a:r>
              <a:rPr lang="en-US" sz="1000" dirty="0">
                <a:latin typeface="Arial" panose="020B0604020202020204" pitchFamily="34" charset="0"/>
                <a:cs typeface="Arial" panose="020B0604020202020204" pitchFamily="34" charset="0"/>
              </a:rPr>
              <a:t>Spring web flow </a:t>
            </a:r>
          </a:p>
          <a:p>
            <a:r>
              <a:rPr lang="en-US" sz="1000" dirty="0">
                <a:latin typeface="Arial" panose="020B0604020202020204" pitchFamily="34" charset="0"/>
                <a:cs typeface="Arial" panose="020B0604020202020204" pitchFamily="34" charset="0"/>
              </a:rPr>
              <a:t>Spring web services </a:t>
            </a:r>
          </a:p>
          <a:p>
            <a:r>
              <a:rPr lang="en-US" sz="1000" dirty="0">
                <a:latin typeface="Arial" panose="020B0604020202020204" pitchFamily="34" charset="0"/>
                <a:cs typeface="Arial" panose="020B0604020202020204" pitchFamily="34" charset="0"/>
              </a:rPr>
              <a:t>Spring security </a:t>
            </a:r>
          </a:p>
          <a:p>
            <a:r>
              <a:rPr lang="en-US" sz="1000" dirty="0">
                <a:latin typeface="Arial" panose="020B0604020202020204" pitchFamily="34" charset="0"/>
                <a:cs typeface="Arial" panose="020B0604020202020204" pitchFamily="34" charset="0"/>
              </a:rPr>
              <a:t>Spring integration </a:t>
            </a:r>
          </a:p>
          <a:p>
            <a:r>
              <a:rPr lang="en-US" sz="1000" dirty="0">
                <a:latin typeface="Arial" panose="020B0604020202020204" pitchFamily="34" charset="0"/>
                <a:cs typeface="Arial" panose="020B0604020202020204" pitchFamily="34" charset="0"/>
              </a:rPr>
              <a:t>Spring batch </a:t>
            </a:r>
          </a:p>
          <a:p>
            <a:r>
              <a:rPr lang="en-US" sz="1000" dirty="0">
                <a:latin typeface="Arial" panose="020B0604020202020204" pitchFamily="34" charset="0"/>
                <a:cs typeface="Arial" panose="020B0604020202020204" pitchFamily="34" charset="0"/>
              </a:rPr>
              <a:t>Spring social </a:t>
            </a:r>
          </a:p>
          <a:p>
            <a:r>
              <a:rPr lang="en-US" sz="1000" dirty="0">
                <a:latin typeface="Arial" panose="020B0604020202020204" pitchFamily="34" charset="0"/>
                <a:cs typeface="Arial" panose="020B0604020202020204" pitchFamily="34" charset="0"/>
              </a:rPr>
              <a:t>Spring mobile </a:t>
            </a:r>
          </a:p>
          <a:p>
            <a:r>
              <a:rPr lang="en-US" sz="1000" dirty="0">
                <a:latin typeface="Arial" panose="020B0604020202020204" pitchFamily="34" charset="0"/>
                <a:cs typeface="Arial" panose="020B0604020202020204" pitchFamily="34" charset="0"/>
              </a:rPr>
              <a:t>Spring dynamic modules </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ldap</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Spring rich client </a:t>
            </a:r>
          </a:p>
          <a:p>
            <a:r>
              <a:rPr lang="en-US" sz="1000" dirty="0" err="1">
                <a:latin typeface="Arial" panose="020B0604020202020204" pitchFamily="34" charset="0"/>
                <a:cs typeface="Arial" panose="020B0604020202020204" pitchFamily="34" charset="0"/>
              </a:rPr>
              <a:t>Spring.Net</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Spring-flex </a:t>
            </a:r>
          </a:p>
          <a:p>
            <a:r>
              <a:rPr lang="en-US" sz="1000" dirty="0">
                <a:latin typeface="Arial" panose="020B0604020202020204" pitchFamily="34" charset="0"/>
                <a:cs typeface="Arial" panose="020B0604020202020204" pitchFamily="34" charset="0"/>
              </a:rPr>
              <a:t>Spring </a:t>
            </a:r>
            <a:r>
              <a:rPr lang="en-US" sz="1000" dirty="0" err="1">
                <a:latin typeface="Arial" panose="020B0604020202020204" pitchFamily="34" charset="0"/>
                <a:cs typeface="Arial" panose="020B0604020202020204" pitchFamily="34" charset="0"/>
              </a:rPr>
              <a:t>roo</a:t>
            </a:r>
            <a:r>
              <a:rPr lang="en-US" sz="1000" dirty="0">
                <a:latin typeface="Arial" panose="020B0604020202020204" pitchFamily="34" charset="0"/>
                <a:cs typeface="Arial" panose="020B0604020202020204" pitchFamily="34" charset="0"/>
              </a:rPr>
              <a:t> </a:t>
            </a:r>
          </a:p>
          <a:p>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02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2416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15357419"/>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001645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33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spTree>
    <p:extLst>
      <p:ext uri="{BB962C8B-B14F-4D97-AF65-F5344CB8AC3E}">
        <p14:creationId xmlns:p14="http://schemas.microsoft.com/office/powerpoint/2010/main" val="38717272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57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endParaRPr lang="en-US" noProof="0" dirty="0" smtClean="0"/>
          </a:p>
          <a:p>
            <a:pPr lvl="0"/>
            <a:r>
              <a:rPr lang="en-US" noProof="0" dirty="0" smtClean="0"/>
              <a:t>Click to edit Master text style</a:t>
            </a:r>
          </a:p>
          <a:p>
            <a:pPr lvl="3"/>
            <a:r>
              <a:rPr lang="en-US" noProof="0" dirty="0" smtClean="0"/>
              <a:t>Text style level 2T</a:t>
            </a:r>
          </a:p>
          <a:p>
            <a:pPr lvl="4"/>
            <a:r>
              <a:rPr lang="en-US" noProof="0" dirty="0" smtClean="0"/>
              <a:t>Text style level 3</a:t>
            </a:r>
          </a:p>
          <a:p>
            <a:pPr lvl="5"/>
            <a:endParaRPr lang="en-US" noProof="0" dirty="0" smtClean="0"/>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5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7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endParaRPr lang="en-US" noProof="0" dirty="0" smtClean="0"/>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80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858038741"/>
      </p:ext>
    </p:extLst>
  </p:cSld>
  <p:clrMap bg1="lt1" tx1="dk1" bg2="lt2" tx2="dk2" accent1="accent1" accent2="accent2" accent3="accent3" accent4="accent4" accent5="accent5" accent6="accent6" hlink="hlink" folHlink="folHlink"/>
  <p:sldLayoutIdLst>
    <p:sldLayoutId id="2147483728" r:id="rId1"/>
    <p:sldLayoutId id="2147483772" r:id="rId2"/>
    <p:sldLayoutId id="2147483773" r:id="rId3"/>
    <p:sldLayoutId id="2147483774" r:id="rId4"/>
    <p:sldLayoutId id="2147483775" r:id="rId5"/>
    <p:sldLayoutId id="2147483776" r:id="rId6"/>
    <p:sldLayoutId id="2147483777" r:id="rId7"/>
    <p:sldLayoutId id="2147483778" r:id="rId8"/>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377108" y="694063"/>
            <a:ext cx="7645706" cy="473725"/>
          </a:xfrm>
        </p:spPr>
        <p:txBody>
          <a:bodyPr>
            <a:normAutofit/>
          </a:bodyPr>
          <a:lstStyle/>
          <a:p>
            <a:pPr algn="l"/>
            <a:r>
              <a:rPr lang="en-US" sz="2400" dirty="0"/>
              <a:t> </a:t>
            </a:r>
            <a:r>
              <a:rPr lang="en-US" sz="2400" dirty="0" smtClean="0"/>
              <a:t>Lesson </a:t>
            </a:r>
            <a:r>
              <a:rPr lang="en-US" sz="2400" dirty="0"/>
              <a:t>2:Introduction to Spring Framework, IoC</a:t>
            </a:r>
          </a:p>
        </p:txBody>
      </p:sp>
      <p:sp>
        <p:nvSpPr>
          <p:cNvPr id="11" name="Title 10"/>
          <p:cNvSpPr>
            <a:spLocks noGrp="1"/>
          </p:cNvSpPr>
          <p:nvPr>
            <p:ph type="ctrTitle" idx="4294967295"/>
          </p:nvPr>
        </p:nvSpPr>
        <p:spPr>
          <a:xfrm>
            <a:off x="330506" y="3027032"/>
            <a:ext cx="2655065" cy="475657"/>
          </a:xfrm>
        </p:spPr>
        <p:txBody>
          <a:bodyPr>
            <a:normAutofit/>
          </a:bodyPr>
          <a:lstStyle/>
          <a:p>
            <a:r>
              <a:rPr lang="en-US" b="0" dirty="0">
                <a:ea typeface="+mn-ea"/>
                <a:cs typeface="+mn-cs"/>
              </a:rPr>
              <a:t>Basic Spring </a:t>
            </a:r>
            <a:r>
              <a:rPr lang="en-US" b="0" dirty="0" smtClean="0">
                <a:ea typeface="+mn-ea"/>
                <a:cs typeface="+mn-cs"/>
              </a:rPr>
              <a:t>5.0</a:t>
            </a:r>
            <a:endParaRPr lang="en-US" b="0"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9801" y="418452"/>
            <a:ext cx="6366421" cy="424029"/>
          </a:xfrm>
        </p:spPr>
        <p:txBody>
          <a:bodyPr>
            <a:normAutofit/>
          </a:bodyPr>
          <a:lstStyle/>
          <a:p>
            <a:r>
              <a:rPr lang="en-US" dirty="0" smtClean="0"/>
              <a:t>2.3  Dependency </a:t>
            </a:r>
            <a:r>
              <a:rPr lang="en-US" dirty="0"/>
              <a:t>Injection</a:t>
            </a:r>
          </a:p>
        </p:txBody>
      </p:sp>
      <p:sp>
        <p:nvSpPr>
          <p:cNvPr id="3" name="Content Placeholder 2"/>
          <p:cNvSpPr>
            <a:spLocks noGrp="1"/>
          </p:cNvSpPr>
          <p:nvPr>
            <p:ph idx="1"/>
          </p:nvPr>
        </p:nvSpPr>
        <p:spPr>
          <a:xfrm>
            <a:off x="298516" y="1035586"/>
            <a:ext cx="8845484" cy="2731197"/>
          </a:xfrm>
        </p:spPr>
        <p:txBody>
          <a:bodyPr>
            <a:normAutofit/>
          </a:bodyPr>
          <a:lstStyle/>
          <a:p>
            <a:endParaRPr lang="en-US" dirty="0" smtClean="0"/>
          </a:p>
          <a:p>
            <a:r>
              <a:rPr lang="en-US" sz="1800" dirty="0" smtClean="0"/>
              <a:t>Any </a:t>
            </a:r>
            <a:r>
              <a:rPr lang="en-US" sz="1800" dirty="0"/>
              <a:t>enterprise application has objects  that depend on each other</a:t>
            </a:r>
          </a:p>
          <a:p>
            <a:endParaRPr lang="en-US" sz="1800" dirty="0" smtClean="0"/>
          </a:p>
          <a:p>
            <a:r>
              <a:rPr lang="en-US" sz="1800" dirty="0" smtClean="0"/>
              <a:t>Resolving </a:t>
            </a:r>
            <a:r>
              <a:rPr lang="en-US" sz="1800" dirty="0"/>
              <a:t>the dependency is termed as ‘Injecting Dependency’ </a:t>
            </a:r>
            <a:endParaRPr lang="en-US" sz="1800" dirty="0" smtClean="0"/>
          </a:p>
          <a:p>
            <a:pPr marL="0" indent="0">
              <a:buNone/>
            </a:pPr>
            <a:r>
              <a:rPr lang="en-US" sz="1800" dirty="0"/>
              <a:t> </a:t>
            </a:r>
            <a:r>
              <a:rPr lang="en-US" sz="1800" dirty="0" smtClean="0"/>
              <a:t>   which </a:t>
            </a:r>
            <a:r>
              <a:rPr lang="en-US" sz="1800" dirty="0"/>
              <a:t>facilitates loose coupling.</a:t>
            </a:r>
          </a:p>
          <a:p>
            <a:endParaRPr lang="en-US" sz="1800" dirty="0" smtClean="0"/>
          </a:p>
          <a:p>
            <a:r>
              <a:rPr lang="en-US" sz="1800" dirty="0" smtClean="0"/>
              <a:t>Choosing </a:t>
            </a:r>
            <a:r>
              <a:rPr lang="en-US" sz="1800" dirty="0"/>
              <a:t>the low level implementation to be injected into the </a:t>
            </a:r>
            <a:endParaRPr lang="en-US" sz="1800" dirty="0" smtClean="0"/>
          </a:p>
          <a:p>
            <a:pPr marL="0" indent="0">
              <a:buNone/>
            </a:pPr>
            <a:r>
              <a:rPr lang="en-US" sz="1800" dirty="0"/>
              <a:t> </a:t>
            </a:r>
            <a:r>
              <a:rPr lang="en-US" sz="1800" dirty="0" smtClean="0"/>
              <a:t>   reference </a:t>
            </a:r>
            <a:r>
              <a:rPr lang="en-US" sz="1800" dirty="0"/>
              <a:t>of the interface in higher level layer, is termed as </a:t>
            </a:r>
            <a:endParaRPr lang="en-US" sz="1800" dirty="0" smtClean="0"/>
          </a:p>
          <a:p>
            <a:pPr marL="0" indent="0">
              <a:buNone/>
            </a:pPr>
            <a:r>
              <a:rPr lang="en-US" sz="1800" dirty="0"/>
              <a:t> </a:t>
            </a:r>
            <a:r>
              <a:rPr lang="en-US" sz="1800" dirty="0" smtClean="0"/>
              <a:t>   ‘</a:t>
            </a:r>
            <a:r>
              <a:rPr lang="en-US" sz="1800" dirty="0"/>
              <a:t>Inversion Of Control’</a:t>
            </a:r>
          </a:p>
          <a:p>
            <a:endParaRPr lang="en-US" dirty="0"/>
          </a:p>
          <a:p>
            <a:endParaRPr lang="en-US" dirty="0"/>
          </a:p>
        </p:txBody>
      </p:sp>
      <p:grpSp>
        <p:nvGrpSpPr>
          <p:cNvPr id="8" name="Group 7"/>
          <p:cNvGrpSpPr/>
          <p:nvPr/>
        </p:nvGrpSpPr>
        <p:grpSpPr>
          <a:xfrm>
            <a:off x="764275" y="4065224"/>
            <a:ext cx="7260609" cy="2041826"/>
            <a:chOff x="300943" y="2852965"/>
            <a:chExt cx="7549470" cy="3607479"/>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43" y="3917020"/>
              <a:ext cx="2848994" cy="2543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727698" y="4180114"/>
              <a:ext cx="2122715" cy="228033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114" t="10448" r="14445" b="7895"/>
            <a:stretch/>
          </p:blipFill>
          <p:spPr>
            <a:xfrm>
              <a:off x="3320367" y="2852965"/>
              <a:ext cx="1469347" cy="11176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cxnSp>
          <p:nvCxnSpPr>
            <p:cNvPr id="7" name="Straight Arrow Connector 6"/>
            <p:cNvCxnSpPr>
              <a:stCxn id="4" idx="1"/>
            </p:cNvCxnSpPr>
            <p:nvPr/>
          </p:nvCxnSpPr>
          <p:spPr>
            <a:xfrm flipH="1">
              <a:off x="2278743" y="3411765"/>
              <a:ext cx="1041624" cy="600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4228" y="3392715"/>
              <a:ext cx="1219200" cy="100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4789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
          <p:cNvGrpSpPr/>
          <p:nvPr/>
        </p:nvGrpSpPr>
        <p:grpSpPr>
          <a:xfrm>
            <a:off x="455566" y="992606"/>
            <a:ext cx="4848225" cy="2338586"/>
            <a:chOff x="455566" y="992663"/>
            <a:chExt cx="4848225" cy="2143125"/>
          </a:xfrm>
        </p:grpSpPr>
        <p:pic>
          <p:nvPicPr>
            <p:cNvPr id="1026" name="Picture 2"/>
            <p:cNvPicPr>
              <a:picLocks noChangeAspect="1" noChangeArrowheads="1"/>
            </p:cNvPicPr>
            <p:nvPr/>
          </p:nvPicPr>
          <p:blipFill>
            <a:blip r:embed="rId3"/>
            <a:srcRect/>
            <a:stretch>
              <a:fillRect/>
            </a:stretch>
          </p:blipFill>
          <p:spPr bwMode="auto">
            <a:xfrm>
              <a:off x="455566" y="992663"/>
              <a:ext cx="4848225" cy="2143125"/>
            </a:xfrm>
            <a:prstGeom prst="rect">
              <a:avLst/>
            </a:prstGeom>
            <a:noFill/>
            <a:ln w="9525">
              <a:solidFill>
                <a:schemeClr val="accent1"/>
              </a:solidFill>
              <a:miter lim="800000"/>
              <a:headEnd/>
              <a:tailEnd/>
            </a:ln>
            <a:effectLst/>
          </p:spPr>
        </p:pic>
        <p:sp>
          <p:nvSpPr>
            <p:cNvPr id="10" name="Rectangle 9"/>
            <p:cNvSpPr/>
            <p:nvPr/>
          </p:nvSpPr>
          <p:spPr>
            <a:xfrm>
              <a:off x="2033516" y="1869743"/>
              <a:ext cx="2088107" cy="354842"/>
            </a:xfrm>
            <a:prstGeom prst="rect">
              <a:avLst/>
            </a:prstGeom>
            <a:noFill/>
            <a:ln>
              <a:solidFill>
                <a:srgbClr val="FF000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 name="Group 14"/>
          <p:cNvGrpSpPr/>
          <p:nvPr/>
        </p:nvGrpSpPr>
        <p:grpSpPr>
          <a:xfrm>
            <a:off x="450376" y="3542207"/>
            <a:ext cx="4899546" cy="2054512"/>
            <a:chOff x="608601" y="3578903"/>
            <a:chExt cx="4700377" cy="2178578"/>
          </a:xfrm>
        </p:grpSpPr>
        <p:pic>
          <p:nvPicPr>
            <p:cNvPr id="1027" name="Picture 3"/>
            <p:cNvPicPr>
              <a:picLocks noChangeAspect="1" noChangeArrowheads="1"/>
            </p:cNvPicPr>
            <p:nvPr/>
          </p:nvPicPr>
          <p:blipFill>
            <a:blip r:embed="rId4"/>
            <a:srcRect l="20942" t="23274" r="29524" b="47062"/>
            <a:stretch>
              <a:fillRect/>
            </a:stretch>
          </p:blipFill>
          <p:spPr bwMode="auto">
            <a:xfrm>
              <a:off x="608601" y="3578903"/>
              <a:ext cx="4700377" cy="2178578"/>
            </a:xfrm>
            <a:prstGeom prst="rect">
              <a:avLst/>
            </a:prstGeom>
            <a:noFill/>
            <a:ln w="9525">
              <a:solidFill>
                <a:schemeClr val="accent1"/>
              </a:solidFill>
              <a:miter lim="800000"/>
              <a:headEnd/>
              <a:tailEnd/>
            </a:ln>
            <a:effectLst/>
          </p:spPr>
        </p:pic>
        <p:sp>
          <p:nvSpPr>
            <p:cNvPr id="14" name="Rectangle 13"/>
            <p:cNvSpPr/>
            <p:nvPr/>
          </p:nvSpPr>
          <p:spPr>
            <a:xfrm>
              <a:off x="1910686" y="4596145"/>
              <a:ext cx="2866030" cy="320198"/>
            </a:xfrm>
            <a:prstGeom prst="rect">
              <a:avLst/>
            </a:prstGeom>
            <a:noFill/>
            <a:ln>
              <a:solidFill>
                <a:srgbClr val="00B05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6" name="Picture 2"/>
          <p:cNvPicPr>
            <a:picLocks noChangeAspect="1" noChangeArrowheads="1"/>
          </p:cNvPicPr>
          <p:nvPr/>
        </p:nvPicPr>
        <p:blipFill>
          <a:blip r:embed="rId5"/>
          <a:srcRect/>
          <a:stretch>
            <a:fillRect/>
          </a:stretch>
        </p:blipFill>
        <p:spPr bwMode="auto">
          <a:xfrm>
            <a:off x="461465" y="5746844"/>
            <a:ext cx="4833866" cy="491319"/>
          </a:xfrm>
          <a:prstGeom prst="rect">
            <a:avLst/>
          </a:prstGeom>
          <a:noFill/>
          <a:ln w="9525">
            <a:solidFill>
              <a:schemeClr val="accent1"/>
            </a:solidFill>
            <a:miter lim="800000"/>
            <a:headEnd/>
            <a:tailEnd/>
          </a:ln>
          <a:effectLst/>
        </p:spPr>
      </p:pic>
      <p:sp>
        <p:nvSpPr>
          <p:cNvPr id="5" name="Title 4"/>
          <p:cNvSpPr>
            <a:spLocks noGrp="1"/>
          </p:cNvSpPr>
          <p:nvPr>
            <p:ph type="title"/>
          </p:nvPr>
        </p:nvSpPr>
        <p:spPr/>
        <p:txBody>
          <a:bodyPr>
            <a:noAutofit/>
          </a:bodyPr>
          <a:lstStyle/>
          <a:p>
            <a:r>
              <a:rPr lang="en-US" dirty="0" smtClean="0"/>
              <a:t>2.3  </a:t>
            </a:r>
            <a:r>
              <a:rPr lang="en-US" dirty="0"/>
              <a:t>Dependency </a:t>
            </a:r>
            <a:r>
              <a:rPr lang="en-US" dirty="0" smtClean="0"/>
              <a:t>Injection-Sample Code</a:t>
            </a:r>
            <a:endParaRPr lang="en-US" dirty="0"/>
          </a:p>
        </p:txBody>
      </p:sp>
      <p:sp>
        <p:nvSpPr>
          <p:cNvPr id="17" name="Content Placeholder 2"/>
          <p:cNvSpPr>
            <a:spLocks noGrp="1"/>
          </p:cNvSpPr>
          <p:nvPr>
            <p:ph idx="1"/>
          </p:nvPr>
        </p:nvSpPr>
        <p:spPr>
          <a:xfrm>
            <a:off x="5484665" y="1487278"/>
            <a:ext cx="2581162" cy="926980"/>
          </a:xfrm>
        </p:spPr>
        <p:txBody>
          <a:bodyPr/>
          <a:lstStyle/>
          <a:p>
            <a:endParaRPr lang="en-US" dirty="0" smtClean="0"/>
          </a:p>
          <a:p>
            <a:r>
              <a:rPr lang="en-US" sz="1800" b="1" dirty="0" smtClean="0"/>
              <a:t>Tight </a:t>
            </a:r>
            <a:r>
              <a:rPr lang="en-US" sz="1800" b="1" dirty="0"/>
              <a:t>coupling </a:t>
            </a:r>
          </a:p>
          <a:p>
            <a:r>
              <a:rPr lang="en-US" sz="1800" b="1" dirty="0"/>
              <a:t>Rigid </a:t>
            </a:r>
            <a:r>
              <a:rPr lang="en-US" sz="1800" b="1" dirty="0" smtClean="0"/>
              <a:t>design</a:t>
            </a:r>
            <a:endParaRPr lang="en-US" sz="1800" b="1" dirty="0"/>
          </a:p>
        </p:txBody>
      </p:sp>
      <p:sp>
        <p:nvSpPr>
          <p:cNvPr id="19" name="Content Placeholder 2"/>
          <p:cNvSpPr txBox="1">
            <a:spLocks/>
          </p:cNvSpPr>
          <p:nvPr/>
        </p:nvSpPr>
        <p:spPr>
          <a:xfrm>
            <a:off x="5806785" y="3418864"/>
            <a:ext cx="2581162" cy="1139252"/>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pPr>
            <a:r>
              <a:rPr lang="en-US" sz="1800" b="1" dirty="0" smtClean="0">
                <a:solidFill>
                  <a:schemeClr val="tx1"/>
                </a:solidFill>
              </a:rPr>
              <a:t>Loose coupling </a:t>
            </a:r>
          </a:p>
          <a:p>
            <a:pPr>
              <a:buClr>
                <a:schemeClr val="tx2"/>
              </a:buClr>
            </a:pPr>
            <a:r>
              <a:rPr lang="en-US" sz="1800" b="1" dirty="0" smtClean="0">
                <a:solidFill>
                  <a:schemeClr val="tx1"/>
                </a:solidFill>
              </a:rPr>
              <a:t>Flexible Design</a:t>
            </a:r>
          </a:p>
          <a:p>
            <a:pPr>
              <a:buClr>
                <a:schemeClr val="tx2"/>
              </a:buClr>
            </a:pPr>
            <a:r>
              <a:rPr lang="en-US" sz="1800" b="1" dirty="0" smtClean="0">
                <a:solidFill>
                  <a:schemeClr val="tx1"/>
                </a:solidFill>
              </a:rPr>
              <a:t>Provisioning DI</a:t>
            </a:r>
            <a:endParaRPr lang="en-US" sz="1800" b="1" dirty="0">
              <a:solidFill>
                <a:schemeClr val="tx1"/>
              </a:solidFill>
            </a:endParaRPr>
          </a:p>
        </p:txBody>
      </p:sp>
      <p:sp>
        <p:nvSpPr>
          <p:cNvPr id="20" name="Content Placeholder 2"/>
          <p:cNvSpPr txBox="1">
            <a:spLocks/>
          </p:cNvSpPr>
          <p:nvPr/>
        </p:nvSpPr>
        <p:spPr>
          <a:xfrm>
            <a:off x="5484665" y="5404651"/>
            <a:ext cx="3456127" cy="1175704"/>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pPr>
            <a:r>
              <a:rPr lang="en-US" sz="1800" b="1" dirty="0">
                <a:solidFill>
                  <a:schemeClr val="tx1"/>
                </a:solidFill>
              </a:rPr>
              <a:t>Design to Interface</a:t>
            </a:r>
          </a:p>
          <a:p>
            <a:pPr>
              <a:buClr>
                <a:schemeClr val="tx2"/>
              </a:buClr>
            </a:pPr>
            <a:r>
              <a:rPr lang="en-US" sz="1800" b="1" dirty="0">
                <a:solidFill>
                  <a:schemeClr val="tx1"/>
                </a:solidFill>
              </a:rPr>
              <a:t>Enabling Loose </a:t>
            </a:r>
            <a:r>
              <a:rPr lang="en-US" sz="1800" b="1" dirty="0" smtClean="0">
                <a:solidFill>
                  <a:schemeClr val="tx1"/>
                </a:solidFill>
              </a:rPr>
              <a:t>Coupling, </a:t>
            </a:r>
            <a:r>
              <a:rPr lang="en-US" sz="1800" b="1" dirty="0">
                <a:solidFill>
                  <a:schemeClr val="tx1"/>
                </a:solidFill>
              </a:rPr>
              <a:t>Flexibility</a:t>
            </a:r>
          </a:p>
        </p:txBody>
      </p:sp>
    </p:spTree>
    <p:extLst>
      <p:ext uri="{BB962C8B-B14F-4D97-AF65-F5344CB8AC3E}">
        <p14:creationId xmlns:p14="http://schemas.microsoft.com/office/powerpoint/2010/main" val="410796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866900" y="933450"/>
            <a:ext cx="9144000" cy="369332"/>
          </a:xfrm>
          <a:prstGeom prst="rect">
            <a:avLst/>
          </a:prstGeom>
          <a:noFill/>
          <a:ln w="9525">
            <a:noFill/>
            <a:miter lim="800000"/>
            <a:headEnd/>
            <a:tailEnd/>
          </a:ln>
        </p:spPr>
        <p:txBody>
          <a:bodyPr>
            <a:spAutoFit/>
          </a:bodyPr>
          <a:lstStyle/>
          <a:p>
            <a:endParaRPr lang="en-US">
              <a:latin typeface="Candara"/>
            </a:endParaRPr>
          </a:p>
        </p:txBody>
      </p:sp>
      <p:pic>
        <p:nvPicPr>
          <p:cNvPr id="21508" name="Picture 4"/>
          <p:cNvPicPr>
            <a:picLocks noChangeAspect="1" noChangeArrowheads="1"/>
          </p:cNvPicPr>
          <p:nvPr/>
        </p:nvPicPr>
        <p:blipFill>
          <a:blip r:embed="rId3" cstate="print"/>
          <a:srcRect/>
          <a:stretch>
            <a:fillRect/>
          </a:stretch>
        </p:blipFill>
        <p:spPr bwMode="auto">
          <a:xfrm>
            <a:off x="279402" y="1201056"/>
            <a:ext cx="8380413" cy="3267075"/>
          </a:xfrm>
          <a:prstGeom prst="rect">
            <a:avLst/>
          </a:prstGeom>
          <a:noFill/>
          <a:ln w="9525">
            <a:noFill/>
            <a:miter lim="800000"/>
            <a:headEnd/>
            <a:tailEnd/>
          </a:ln>
        </p:spPr>
      </p:pic>
      <p:grpSp>
        <p:nvGrpSpPr>
          <p:cNvPr id="2" name="Group 11"/>
          <p:cNvGrpSpPr>
            <a:grpSpLocks/>
          </p:cNvGrpSpPr>
          <p:nvPr/>
        </p:nvGrpSpPr>
        <p:grpSpPr bwMode="auto">
          <a:xfrm>
            <a:off x="2108202" y="4706256"/>
            <a:ext cx="2438400" cy="1069975"/>
            <a:chOff x="1392" y="2928"/>
            <a:chExt cx="1536" cy="674"/>
          </a:xfrm>
        </p:grpSpPr>
        <p:sp>
          <p:nvSpPr>
            <p:cNvPr id="21510" name="AutoShape 7"/>
            <p:cNvSpPr>
              <a:spLocks noChangeArrowheads="1"/>
            </p:cNvSpPr>
            <p:nvPr/>
          </p:nvSpPr>
          <p:spPr bwMode="auto">
            <a:xfrm>
              <a:off x="1488" y="2928"/>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dirty="0"/>
                <a:t>Bar</a:t>
              </a:r>
            </a:p>
          </p:txBody>
        </p:sp>
        <p:sp>
          <p:nvSpPr>
            <p:cNvPr id="21511" name="AutoShape 8"/>
            <p:cNvSpPr>
              <a:spLocks noChangeArrowheads="1"/>
            </p:cNvSpPr>
            <p:nvPr/>
          </p:nvSpPr>
          <p:spPr bwMode="auto">
            <a:xfrm>
              <a:off x="2592" y="3312"/>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dirty="0"/>
                <a:t>Foo</a:t>
              </a:r>
            </a:p>
          </p:txBody>
        </p:sp>
        <p:cxnSp>
          <p:nvCxnSpPr>
            <p:cNvPr id="21512" name="AutoShape 9"/>
            <p:cNvCxnSpPr>
              <a:cxnSpLocks noChangeShapeType="1"/>
              <a:endCxn id="21511" idx="2"/>
            </p:cNvCxnSpPr>
            <p:nvPr/>
          </p:nvCxnSpPr>
          <p:spPr bwMode="auto">
            <a:xfrm>
              <a:off x="1872" y="3072"/>
              <a:ext cx="888" cy="528"/>
            </a:xfrm>
            <a:prstGeom prst="curvedConnector4">
              <a:avLst>
                <a:gd name="adj1" fmla="val 40542"/>
                <a:gd name="adj2" fmla="val 127273"/>
              </a:avLst>
            </a:prstGeom>
            <a:noFill/>
            <a:ln w="19050">
              <a:solidFill>
                <a:srgbClr val="990000"/>
              </a:solidFill>
              <a:round/>
              <a:headEnd/>
              <a:tailEnd type="triangle" w="med" len="med"/>
            </a:ln>
          </p:spPr>
        </p:cxnSp>
        <p:sp>
          <p:nvSpPr>
            <p:cNvPr id="21513" name="Text Box 10"/>
            <p:cNvSpPr txBox="1">
              <a:spLocks noChangeArrowheads="1"/>
            </p:cNvSpPr>
            <p:nvPr/>
          </p:nvSpPr>
          <p:spPr bwMode="auto">
            <a:xfrm>
              <a:off x="1392" y="3408"/>
              <a:ext cx="1144" cy="194"/>
            </a:xfrm>
            <a:prstGeom prst="rect">
              <a:avLst/>
            </a:prstGeom>
            <a:noFill/>
            <a:ln w="9525">
              <a:noFill/>
              <a:miter lim="800000"/>
              <a:headEnd/>
              <a:tailEnd/>
            </a:ln>
          </p:spPr>
          <p:txBody>
            <a:bodyPr wrap="none">
              <a:spAutoFit/>
            </a:bodyPr>
            <a:lstStyle/>
            <a:p>
              <a:r>
                <a:rPr lang="en-US" sz="1400" i="1" dirty="0"/>
                <a:t>services are injected</a:t>
              </a:r>
            </a:p>
          </p:txBody>
        </p:sp>
      </p:grpSp>
      <p:sp>
        <p:nvSpPr>
          <p:cNvPr id="4" name="Title 3"/>
          <p:cNvSpPr>
            <a:spLocks noGrp="1"/>
          </p:cNvSpPr>
          <p:nvPr>
            <p:ph type="title"/>
          </p:nvPr>
        </p:nvSpPr>
        <p:spPr/>
        <p:txBody>
          <a:bodyPr>
            <a:normAutofit/>
          </a:bodyPr>
          <a:lstStyle/>
          <a:p>
            <a:r>
              <a:rPr lang="en-US" dirty="0" smtClean="0"/>
              <a:t>2.4 </a:t>
            </a:r>
            <a:r>
              <a:rPr lang="en-US" dirty="0"/>
              <a:t>: Inversion of Control (IoC</a:t>
            </a:r>
            <a:r>
              <a:rPr lang="en-US" dirty="0" smtClean="0"/>
              <a:t>)- </a:t>
            </a:r>
            <a:r>
              <a:rPr lang="en-US" dirty="0" err="1" smtClean="0"/>
              <a:t>loC</a:t>
            </a:r>
            <a:r>
              <a:rPr lang="en-US" dirty="0" smtClean="0"/>
              <a:t> </a:t>
            </a:r>
            <a:r>
              <a:rPr lang="en-US" dirty="0"/>
              <a:t>Concepts </a:t>
            </a:r>
          </a:p>
        </p:txBody>
      </p:sp>
    </p:spTree>
    <p:extLst>
      <p:ext uri="{BB962C8B-B14F-4D97-AF65-F5344CB8AC3E}">
        <p14:creationId xmlns:p14="http://schemas.microsoft.com/office/powerpoint/2010/main" val="4280786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rmAutofit/>
          </a:bodyPr>
          <a:lstStyle/>
          <a:p>
            <a:r>
              <a:rPr lang="en-US" dirty="0"/>
              <a:t>2.4 </a:t>
            </a:r>
            <a:r>
              <a:rPr lang="en-US" dirty="0" smtClean="0"/>
              <a:t> IoC</a:t>
            </a:r>
            <a:r>
              <a:rPr lang="en-US" dirty="0"/>
              <a:t>, Beans and </a:t>
            </a:r>
            <a:r>
              <a:rPr lang="en-US" dirty="0" err="1"/>
              <a:t>BeanFactories</a:t>
            </a:r>
            <a:endParaRPr lang="en-US" dirty="0"/>
          </a:p>
        </p:txBody>
      </p:sp>
      <p:sp>
        <p:nvSpPr>
          <p:cNvPr id="4" name="Content Placeholder 3"/>
          <p:cNvSpPr>
            <a:spLocks noGrp="1"/>
          </p:cNvSpPr>
          <p:nvPr>
            <p:ph idx="1"/>
          </p:nvPr>
        </p:nvSpPr>
        <p:spPr>
          <a:xfrm>
            <a:off x="298516" y="1123721"/>
            <a:ext cx="8845484" cy="5069388"/>
          </a:xfrm>
        </p:spPr>
        <p:txBody>
          <a:bodyPr>
            <a:normAutofit/>
          </a:bodyPr>
          <a:lstStyle/>
          <a:p>
            <a:endParaRPr lang="en-US" dirty="0" smtClean="0"/>
          </a:p>
          <a:p>
            <a:r>
              <a:rPr lang="en-US" sz="1800" dirty="0" smtClean="0"/>
              <a:t>Used </a:t>
            </a:r>
            <a:r>
              <a:rPr lang="en-US" sz="1800" dirty="0"/>
              <a:t>to achieve loose coupling between several interacting </a:t>
            </a:r>
            <a:endParaRPr lang="en-US" sz="1800" dirty="0" smtClean="0"/>
          </a:p>
          <a:p>
            <a:pPr marL="0" indent="0">
              <a:buNone/>
            </a:pPr>
            <a:r>
              <a:rPr lang="en-US" sz="1800" dirty="0"/>
              <a:t> </a:t>
            </a:r>
            <a:r>
              <a:rPr lang="en-US" sz="1800" dirty="0" smtClean="0"/>
              <a:t>   components </a:t>
            </a:r>
            <a:r>
              <a:rPr lang="en-US" sz="1800" dirty="0"/>
              <a:t>in an application</a:t>
            </a:r>
            <a:r>
              <a:rPr lang="en-US" sz="1800" dirty="0" smtClean="0"/>
              <a:t>.</a:t>
            </a:r>
          </a:p>
          <a:p>
            <a:endParaRPr lang="en-US" sz="1800" dirty="0"/>
          </a:p>
          <a:p>
            <a:r>
              <a:rPr lang="en-US" sz="1800" dirty="0"/>
              <a:t>The IoC framework separates facilities that your components are </a:t>
            </a:r>
            <a:endParaRPr lang="en-US" sz="1800" dirty="0" smtClean="0"/>
          </a:p>
          <a:p>
            <a:pPr marL="0" indent="0">
              <a:buNone/>
            </a:pPr>
            <a:r>
              <a:rPr lang="en-US" sz="1800" dirty="0"/>
              <a:t> </a:t>
            </a:r>
            <a:r>
              <a:rPr lang="en-US" sz="1800" dirty="0" smtClean="0"/>
              <a:t>   dependent </a:t>
            </a:r>
            <a:r>
              <a:rPr lang="en-US" sz="1800" dirty="0"/>
              <a:t>upon and provides the “glue” for connecting the </a:t>
            </a:r>
            <a:endParaRPr lang="en-US" sz="1800" dirty="0" smtClean="0"/>
          </a:p>
          <a:p>
            <a:pPr marL="0" indent="0">
              <a:buNone/>
            </a:pPr>
            <a:r>
              <a:rPr lang="en-US" sz="1800" dirty="0"/>
              <a:t> </a:t>
            </a:r>
            <a:r>
              <a:rPr lang="en-US" sz="1800" dirty="0" smtClean="0"/>
              <a:t>   components.</a:t>
            </a:r>
          </a:p>
          <a:p>
            <a:endParaRPr lang="en-US" sz="1800" dirty="0"/>
          </a:p>
          <a:p>
            <a:r>
              <a:rPr lang="en-US" sz="1800" dirty="0"/>
              <a:t>DI it is specific type of IoC </a:t>
            </a:r>
            <a:endParaRPr lang="en-US" sz="1800" dirty="0" smtClean="0"/>
          </a:p>
          <a:p>
            <a:endParaRPr lang="en-US" sz="1800" dirty="0"/>
          </a:p>
          <a:p>
            <a:r>
              <a:rPr lang="en-US" sz="1800" dirty="0" err="1"/>
              <a:t>BeanFactory</a:t>
            </a:r>
            <a:r>
              <a:rPr lang="en-US" sz="1800" dirty="0"/>
              <a:t> is the core of Spring’s DI container. </a:t>
            </a:r>
            <a:endParaRPr lang="en-US" sz="1800" dirty="0" smtClean="0"/>
          </a:p>
          <a:p>
            <a:endParaRPr lang="en-US" sz="1800" dirty="0"/>
          </a:p>
          <a:p>
            <a:r>
              <a:rPr lang="en-US" sz="1800" dirty="0"/>
              <a:t>In Spring, the term “bean” is used to refer to any component </a:t>
            </a:r>
            <a:endParaRPr lang="en-US" sz="1800" dirty="0" smtClean="0"/>
          </a:p>
          <a:p>
            <a:pPr marL="0" indent="0">
              <a:buNone/>
            </a:pPr>
            <a:r>
              <a:rPr lang="en-US" sz="1800" dirty="0"/>
              <a:t> </a:t>
            </a:r>
            <a:r>
              <a:rPr lang="en-US" sz="1800" dirty="0" smtClean="0"/>
              <a:t>   managed </a:t>
            </a:r>
            <a:r>
              <a:rPr lang="en-US" sz="1800" dirty="0"/>
              <a:t>by the container.</a:t>
            </a:r>
          </a:p>
          <a:p>
            <a:endParaRPr lang="en-US" dirty="0"/>
          </a:p>
        </p:txBody>
      </p:sp>
    </p:spTree>
    <p:extLst>
      <p:ext uri="{BB962C8B-B14F-4D97-AF65-F5344CB8AC3E}">
        <p14:creationId xmlns:p14="http://schemas.microsoft.com/office/powerpoint/2010/main" val="379910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3572"/>
          <a:stretch/>
        </p:blipFill>
        <p:spPr bwMode="auto">
          <a:xfrm>
            <a:off x="7077383" y="2444588"/>
            <a:ext cx="1949462" cy="1383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a:bodyPr>
          <a:lstStyle/>
          <a:p>
            <a:r>
              <a:rPr lang="en-US" dirty="0" smtClean="0"/>
              <a:t>2.4 Spring </a:t>
            </a:r>
            <a:r>
              <a:rPr lang="en-US" dirty="0"/>
              <a:t>Beans and Configuration </a:t>
            </a:r>
            <a:r>
              <a:rPr lang="en-US" dirty="0" smtClean="0"/>
              <a:t>Metadata</a:t>
            </a:r>
            <a:endParaRPr lang="en-US" dirty="0"/>
          </a:p>
        </p:txBody>
      </p:sp>
      <p:sp>
        <p:nvSpPr>
          <p:cNvPr id="4" name="Content Placeholder 3"/>
          <p:cNvSpPr>
            <a:spLocks noGrp="1"/>
          </p:cNvSpPr>
          <p:nvPr>
            <p:ph idx="1"/>
          </p:nvPr>
        </p:nvSpPr>
        <p:spPr>
          <a:xfrm>
            <a:off x="298516" y="1035586"/>
            <a:ext cx="6476857" cy="5102931"/>
          </a:xfrm>
        </p:spPr>
        <p:txBody>
          <a:bodyPr/>
          <a:lstStyle/>
          <a:p>
            <a:endParaRPr lang="en-US" dirty="0" smtClean="0"/>
          </a:p>
          <a:p>
            <a:r>
              <a:rPr lang="en-US" sz="1800" dirty="0" smtClean="0"/>
              <a:t>Spring </a:t>
            </a:r>
            <a:r>
              <a:rPr lang="en-US" sz="1800" dirty="0"/>
              <a:t>Managed POJOs with business logic are </a:t>
            </a:r>
            <a:endParaRPr lang="en-US" sz="1800" dirty="0" smtClean="0"/>
          </a:p>
          <a:p>
            <a:pPr marL="0" indent="0">
              <a:buNone/>
            </a:pPr>
            <a:r>
              <a:rPr lang="en-US" sz="1800" dirty="0" smtClean="0"/>
              <a:t>    termed </a:t>
            </a:r>
            <a:r>
              <a:rPr lang="en-US" sz="1800" dirty="0"/>
              <a:t>as Spring Beans, Spring IOC </a:t>
            </a:r>
            <a:r>
              <a:rPr lang="en-US" sz="1800" dirty="0" smtClean="0"/>
              <a:t>container</a:t>
            </a:r>
          </a:p>
          <a:p>
            <a:pPr marL="0" indent="0">
              <a:buNone/>
            </a:pPr>
            <a:r>
              <a:rPr lang="en-US" sz="1800" dirty="0" smtClean="0"/>
              <a:t>    manages </a:t>
            </a:r>
            <a:r>
              <a:rPr lang="en-US" sz="1800" dirty="0"/>
              <a:t>one or more </a:t>
            </a:r>
            <a:r>
              <a:rPr lang="en-US" sz="1800" dirty="0" smtClean="0"/>
              <a:t>beans</a:t>
            </a:r>
          </a:p>
          <a:p>
            <a:pPr marL="0" indent="0">
              <a:buNone/>
            </a:pPr>
            <a:endParaRPr lang="en-US" sz="1800" dirty="0"/>
          </a:p>
          <a:p>
            <a:r>
              <a:rPr lang="en-US" sz="1800" dirty="0" smtClean="0"/>
              <a:t>Spring </a:t>
            </a:r>
            <a:r>
              <a:rPr lang="en-US" sz="1800" dirty="0"/>
              <a:t>meta-data configuration can be …</a:t>
            </a:r>
          </a:p>
          <a:p>
            <a:pPr lvl="3"/>
            <a:r>
              <a:rPr lang="en-US" dirty="0"/>
              <a:t>XML based </a:t>
            </a:r>
          </a:p>
          <a:p>
            <a:pPr lvl="3"/>
            <a:r>
              <a:rPr lang="en-US" dirty="0"/>
              <a:t>Java based : </a:t>
            </a:r>
            <a:r>
              <a:rPr lang="en-US" dirty="0" smtClean="0"/>
              <a:t>Annotations</a:t>
            </a:r>
          </a:p>
          <a:p>
            <a:pPr marL="342900" lvl="3" indent="0">
              <a:buNone/>
            </a:pPr>
            <a:endParaRPr lang="en-US" dirty="0"/>
          </a:p>
          <a:p>
            <a:r>
              <a:rPr lang="en-US" sz="1800" dirty="0" smtClean="0"/>
              <a:t>Java </a:t>
            </a:r>
            <a:r>
              <a:rPr lang="en-US" sz="1800" dirty="0"/>
              <a:t>based configurations are recommended </a:t>
            </a:r>
            <a:endParaRPr lang="en-US" sz="1800" dirty="0" smtClean="0"/>
          </a:p>
          <a:p>
            <a:pPr marL="0" indent="0">
              <a:buNone/>
            </a:pPr>
            <a:r>
              <a:rPr lang="en-US" sz="1800" dirty="0"/>
              <a:t> </a:t>
            </a:r>
            <a:r>
              <a:rPr lang="en-US" sz="1800" dirty="0" smtClean="0"/>
              <a:t>   practice </a:t>
            </a:r>
            <a:r>
              <a:rPr lang="en-US" sz="1800" dirty="0"/>
              <a:t>since inclusion of Spring </a:t>
            </a:r>
            <a:r>
              <a:rPr lang="en-US" sz="1800" dirty="0" err="1"/>
              <a:t>JavaConfig</a:t>
            </a:r>
            <a:r>
              <a:rPr lang="en-US" sz="1800" dirty="0"/>
              <a:t> </a:t>
            </a:r>
            <a:endParaRPr lang="en-US" sz="1800" dirty="0" smtClean="0"/>
          </a:p>
          <a:p>
            <a:pPr marL="0" indent="0">
              <a:buNone/>
            </a:pPr>
            <a:r>
              <a:rPr lang="en-US" sz="1800" dirty="0"/>
              <a:t> </a:t>
            </a:r>
            <a:r>
              <a:rPr lang="en-US" sz="1800" dirty="0" smtClean="0"/>
              <a:t>   project</a:t>
            </a:r>
          </a:p>
          <a:p>
            <a:pPr marL="0" indent="0">
              <a:buNone/>
            </a:pPr>
            <a:endParaRPr lang="en-US" sz="1800" dirty="0"/>
          </a:p>
          <a:p>
            <a:r>
              <a:rPr lang="en-US" sz="1800" dirty="0" smtClean="0"/>
              <a:t>Spring </a:t>
            </a:r>
            <a:r>
              <a:rPr lang="en-US" sz="1800" dirty="0"/>
              <a:t>Beans and Configuration Metadata is </a:t>
            </a:r>
            <a:endParaRPr lang="en-US" sz="1800" dirty="0" smtClean="0"/>
          </a:p>
          <a:p>
            <a:pPr marL="0" indent="0">
              <a:buNone/>
            </a:pPr>
            <a:r>
              <a:rPr lang="en-US" sz="1800" dirty="0" smtClean="0"/>
              <a:t>    combined </a:t>
            </a:r>
            <a:r>
              <a:rPr lang="en-US" sz="1800" dirty="0"/>
              <a:t>and the Spring Framework’s </a:t>
            </a:r>
            <a:r>
              <a:rPr lang="en-US" sz="1800" dirty="0" smtClean="0"/>
              <a:t>IoC</a:t>
            </a:r>
          </a:p>
          <a:p>
            <a:pPr marL="0" indent="0">
              <a:buNone/>
            </a:pPr>
            <a:r>
              <a:rPr lang="en-US" sz="1800" dirty="0"/>
              <a:t> </a:t>
            </a:r>
            <a:r>
              <a:rPr lang="en-US" sz="1800" dirty="0" smtClean="0"/>
              <a:t>   </a:t>
            </a:r>
            <a:r>
              <a:rPr lang="en-US" sz="1800" dirty="0"/>
              <a:t>container is created &amp; initialized </a:t>
            </a:r>
            <a:endParaRPr lang="en-US" sz="1800" dirty="0" smtClean="0"/>
          </a:p>
          <a:p>
            <a:pPr marL="0" indent="0">
              <a:buNone/>
            </a:pPr>
            <a:endParaRPr lang="en-US" sz="1800" dirty="0"/>
          </a:p>
          <a:p>
            <a:r>
              <a:rPr lang="en-US" sz="1800" dirty="0" smtClean="0"/>
              <a:t>Spring </a:t>
            </a:r>
            <a:r>
              <a:rPr lang="en-US" sz="1800" dirty="0"/>
              <a:t>IoC container is decoupled </a:t>
            </a:r>
            <a:r>
              <a:rPr lang="en-US" sz="1800" dirty="0" smtClean="0"/>
              <a:t>from </a:t>
            </a:r>
          </a:p>
          <a:p>
            <a:pPr marL="0" indent="0">
              <a:buNone/>
            </a:pPr>
            <a:r>
              <a:rPr lang="en-US" sz="1800" dirty="0"/>
              <a:t> </a:t>
            </a:r>
            <a:r>
              <a:rPr lang="en-US" sz="1800" dirty="0" smtClean="0"/>
              <a:t>   configuration </a:t>
            </a:r>
            <a:r>
              <a:rPr lang="en-US" sz="1800" dirty="0"/>
              <a:t>metadata </a:t>
            </a:r>
            <a:r>
              <a:rPr lang="en-US" sz="1800" dirty="0" smtClean="0"/>
              <a:t>format</a:t>
            </a:r>
            <a:endParaRPr lang="en-US" sz="1800" dirty="0"/>
          </a:p>
        </p:txBody>
      </p:sp>
    </p:spTree>
    <p:extLst>
      <p:ext uri="{BB962C8B-B14F-4D97-AF65-F5344CB8AC3E}">
        <p14:creationId xmlns:p14="http://schemas.microsoft.com/office/powerpoint/2010/main" val="235204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861" y="3432313"/>
            <a:ext cx="4823791" cy="285957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normAutofit/>
          </a:bodyPr>
          <a:lstStyle/>
          <a:p>
            <a:r>
              <a:rPr lang="en-US" dirty="0" smtClean="0"/>
              <a:t>2.4  Spring </a:t>
            </a:r>
            <a:r>
              <a:rPr lang="en-US" dirty="0"/>
              <a:t>IOC </a:t>
            </a:r>
            <a:r>
              <a:rPr lang="en-US" dirty="0" smtClean="0"/>
              <a:t>Container</a:t>
            </a:r>
            <a:endParaRPr lang="en-US" dirty="0"/>
          </a:p>
        </p:txBody>
      </p:sp>
      <p:sp>
        <p:nvSpPr>
          <p:cNvPr id="5" name="Content Placeholder 4"/>
          <p:cNvSpPr>
            <a:spLocks noGrp="1"/>
          </p:cNvSpPr>
          <p:nvPr>
            <p:ph idx="1"/>
          </p:nvPr>
        </p:nvSpPr>
        <p:spPr>
          <a:xfrm>
            <a:off x="298516" y="1068636"/>
            <a:ext cx="8548029" cy="5409282"/>
          </a:xfrm>
        </p:spPr>
        <p:txBody>
          <a:bodyPr/>
          <a:lstStyle/>
          <a:p>
            <a:endParaRPr lang="en-US" dirty="0" smtClean="0"/>
          </a:p>
          <a:p>
            <a:r>
              <a:rPr lang="en-US" sz="1800" dirty="0" smtClean="0"/>
              <a:t>The </a:t>
            </a:r>
            <a:r>
              <a:rPr lang="en-US" sz="1800" dirty="0"/>
              <a:t>Spring IOC container  instantiates, configures, and </a:t>
            </a:r>
            <a:endParaRPr lang="en-US" sz="1800" dirty="0" smtClean="0"/>
          </a:p>
          <a:p>
            <a:pPr marL="0" indent="0">
              <a:buNone/>
            </a:pPr>
            <a:r>
              <a:rPr lang="en-US" sz="1800" dirty="0" smtClean="0"/>
              <a:t>    assembles </a:t>
            </a:r>
            <a:r>
              <a:rPr lang="en-US" sz="1800" dirty="0"/>
              <a:t>the beans by reading configuration </a:t>
            </a:r>
            <a:r>
              <a:rPr lang="en-US" sz="1800" dirty="0" smtClean="0"/>
              <a:t>metadata</a:t>
            </a:r>
            <a:endParaRPr lang="en-US" sz="1800" dirty="0"/>
          </a:p>
          <a:p>
            <a:r>
              <a:rPr lang="en-US" sz="1800" dirty="0"/>
              <a:t>It composes the application and interdependencies between  </a:t>
            </a:r>
            <a:endParaRPr lang="en-US" sz="1800" dirty="0" smtClean="0"/>
          </a:p>
          <a:p>
            <a:pPr marL="0" indent="0">
              <a:buNone/>
            </a:pPr>
            <a:r>
              <a:rPr lang="en-US" sz="1800" dirty="0"/>
              <a:t> </a:t>
            </a:r>
            <a:r>
              <a:rPr lang="en-US" sz="1800" dirty="0" smtClean="0"/>
              <a:t>   the objects</a:t>
            </a:r>
            <a:endParaRPr lang="en-US" sz="1800" dirty="0"/>
          </a:p>
          <a:p>
            <a:r>
              <a:rPr lang="en-US" sz="1800" dirty="0"/>
              <a:t>At this stage, the application is fully configured and ready to </a:t>
            </a:r>
            <a:endParaRPr lang="en-US" sz="1800" dirty="0" smtClean="0"/>
          </a:p>
          <a:p>
            <a:pPr marL="0" indent="0">
              <a:buNone/>
            </a:pPr>
            <a:r>
              <a:rPr lang="en-US" sz="1800" dirty="0"/>
              <a:t> </a:t>
            </a:r>
            <a:r>
              <a:rPr lang="en-US" sz="1800" dirty="0" smtClean="0"/>
              <a:t>   use</a:t>
            </a:r>
            <a:endParaRPr lang="en-US" sz="1800" dirty="0"/>
          </a:p>
          <a:p>
            <a:r>
              <a:rPr lang="en-US" sz="1800" dirty="0"/>
              <a:t>The Spring IOC Container manages the entire lifecycle of the Spring </a:t>
            </a:r>
            <a:r>
              <a:rPr lang="en-US" sz="1800" dirty="0" smtClean="0"/>
              <a:t>Beans</a:t>
            </a:r>
            <a:endParaRPr lang="en-US" sz="1800" dirty="0"/>
          </a:p>
        </p:txBody>
      </p:sp>
    </p:spTree>
    <p:extLst>
      <p:ext uri="{BB962C8B-B14F-4D97-AF65-F5344CB8AC3E}">
        <p14:creationId xmlns:p14="http://schemas.microsoft.com/office/powerpoint/2010/main" val="1348403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18680" y="1485568"/>
            <a:ext cx="8306006" cy="4732723"/>
            <a:chOff x="518680" y="1485568"/>
            <a:chExt cx="8306006" cy="4732723"/>
          </a:xfrm>
        </p:grpSpPr>
        <p:sp>
          <p:nvSpPr>
            <p:cNvPr id="12291" name="AutoShape 5"/>
            <p:cNvSpPr>
              <a:spLocks noChangeArrowheads="1"/>
            </p:cNvSpPr>
            <p:nvPr/>
          </p:nvSpPr>
          <p:spPr bwMode="auto">
            <a:xfrm>
              <a:off x="518680" y="3455717"/>
              <a:ext cx="8306006" cy="2493818"/>
            </a:xfrm>
            <a:prstGeom prst="roundRect">
              <a:avLst>
                <a:gd name="adj" fmla="val 16667"/>
              </a:avLst>
            </a:prstGeom>
            <a:noFill/>
            <a:ln w="19050">
              <a:solidFill>
                <a:schemeClr val="tx1"/>
              </a:solidFill>
              <a:round/>
              <a:headEnd/>
              <a:tailEnd/>
            </a:ln>
          </p:spPr>
          <p:txBody>
            <a:bodyPr anchor="ctr"/>
            <a:lstStyle/>
            <a:p>
              <a:pPr lvl="1"/>
              <a:r>
                <a:rPr lang="en-US" sz="1600" dirty="0"/>
                <a:t>public class </a:t>
              </a:r>
              <a:r>
                <a:rPr lang="en-US" sz="1600" dirty="0" err="1"/>
                <a:t>HelloWorldClient</a:t>
              </a:r>
              <a:r>
                <a:rPr lang="en-US" sz="1600" dirty="0"/>
                <a:t> {</a:t>
              </a:r>
            </a:p>
            <a:p>
              <a:pPr lvl="1"/>
              <a:r>
                <a:rPr lang="en-US" sz="1600" dirty="0"/>
                <a:t>   public static void main(String[] </a:t>
              </a:r>
              <a:r>
                <a:rPr lang="en-US" sz="1600" dirty="0" err="1"/>
                <a:t>args</a:t>
              </a:r>
              <a:r>
                <a:rPr lang="en-US" sz="1600" dirty="0"/>
                <a:t>) {</a:t>
              </a:r>
            </a:p>
            <a:p>
              <a:pPr lvl="1"/>
              <a:r>
                <a:rPr lang="en-US" sz="1600" dirty="0"/>
                <a:t>         </a:t>
              </a:r>
              <a:r>
                <a:rPr lang="en-US" sz="1600" dirty="0" err="1"/>
                <a:t>XmlBeanFactory</a:t>
              </a:r>
              <a:r>
                <a:rPr lang="en-US" sz="1600" dirty="0"/>
                <a:t> </a:t>
              </a:r>
              <a:r>
                <a:rPr lang="en-US" sz="1600" dirty="0" err="1"/>
                <a:t>beanFactory</a:t>
              </a:r>
              <a:r>
                <a:rPr lang="en-US" sz="1600" dirty="0"/>
                <a:t> = new </a:t>
              </a:r>
              <a:r>
                <a:rPr lang="en-US" sz="1600" dirty="0" err="1"/>
                <a:t>XmlBeanFactory</a:t>
              </a:r>
              <a:r>
                <a:rPr lang="en-US" sz="1600" dirty="0"/>
                <a:t> </a:t>
              </a:r>
            </a:p>
            <a:p>
              <a:pPr lvl="1"/>
              <a:r>
                <a:rPr lang="en-US" sz="1600" dirty="0"/>
                <a:t>                                       (new  </a:t>
              </a:r>
              <a:r>
                <a:rPr lang="en-US" sz="1600" dirty="0" err="1"/>
                <a:t>ClassPathResource</a:t>
              </a:r>
              <a:r>
                <a:rPr lang="en-US" sz="1600" dirty="0"/>
                <a:t>("HelloWorld.xml"));</a:t>
              </a:r>
            </a:p>
            <a:p>
              <a:pPr lvl="1"/>
              <a:r>
                <a:rPr lang="en-US" sz="1600" dirty="0"/>
                <a:t>         </a:t>
              </a:r>
              <a:r>
                <a:rPr lang="en-US" sz="1600" dirty="0" err="1"/>
                <a:t>HelloWorld</a:t>
              </a:r>
              <a:r>
                <a:rPr lang="en-US" sz="1600" dirty="0"/>
                <a:t> bean = (</a:t>
              </a:r>
              <a:r>
                <a:rPr lang="en-US" sz="1600" dirty="0" err="1"/>
                <a:t>HelloWorld</a:t>
              </a:r>
              <a:r>
                <a:rPr lang="en-US" sz="1600" dirty="0"/>
                <a:t>) </a:t>
              </a:r>
              <a:r>
                <a:rPr lang="en-US" sz="1600" dirty="0" err="1"/>
                <a:t>beanFactory.getBean</a:t>
              </a:r>
              <a:r>
                <a:rPr lang="en-US" sz="1600" dirty="0"/>
                <a:t>("</a:t>
              </a:r>
              <a:r>
                <a:rPr lang="en-US" sz="1600" dirty="0" err="1"/>
                <a:t>HWBean</a:t>
              </a:r>
              <a:r>
                <a:rPr lang="en-US" sz="1600" dirty="0"/>
                <a:t>");</a:t>
              </a:r>
            </a:p>
            <a:p>
              <a:pPr lvl="1"/>
              <a:r>
                <a:rPr lang="en-US" sz="1600" dirty="0"/>
                <a:t>         </a:t>
              </a:r>
              <a:r>
                <a:rPr lang="en-US" sz="1600" dirty="0" err="1"/>
                <a:t>bean.sayHello</a:t>
              </a:r>
              <a:r>
                <a:rPr lang="en-US" sz="1600" dirty="0"/>
                <a:t>();</a:t>
              </a:r>
            </a:p>
            <a:p>
              <a:pPr lvl="1"/>
              <a:r>
                <a:rPr lang="en-US" sz="1600" dirty="0"/>
                <a:t>    }</a:t>
              </a:r>
            </a:p>
            <a:p>
              <a:pPr lvl="1"/>
              <a:r>
                <a:rPr lang="en-US" sz="1600" dirty="0"/>
                <a:t>}</a:t>
              </a:r>
            </a:p>
          </p:txBody>
        </p:sp>
        <p:sp>
          <p:nvSpPr>
            <p:cNvPr id="12292" name="AutoShape 6"/>
            <p:cNvSpPr>
              <a:spLocks noChangeArrowheads="1"/>
            </p:cNvSpPr>
            <p:nvPr/>
          </p:nvSpPr>
          <p:spPr bwMode="auto">
            <a:xfrm>
              <a:off x="518680" y="1485568"/>
              <a:ext cx="4294909" cy="1574380"/>
            </a:xfrm>
            <a:prstGeom prst="roundRect">
              <a:avLst>
                <a:gd name="adj" fmla="val 16667"/>
              </a:avLst>
            </a:prstGeom>
            <a:noFill/>
            <a:ln w="19050">
              <a:solidFill>
                <a:schemeClr val="tx1"/>
              </a:solidFill>
              <a:round/>
              <a:headEnd/>
              <a:tailEnd/>
            </a:ln>
          </p:spPr>
          <p:txBody>
            <a:bodyPr wrap="none" anchor="ctr"/>
            <a:lstStyle/>
            <a:p>
              <a:r>
                <a:rPr lang="en-US" sz="1600" dirty="0"/>
                <a:t>package </a:t>
              </a:r>
              <a:r>
                <a:rPr lang="en-US" sz="1600" dirty="0" err="1"/>
                <a:t>training.spring</a:t>
              </a:r>
              <a:r>
                <a:rPr lang="en-US" sz="1600" dirty="0"/>
                <a:t>;</a:t>
              </a:r>
            </a:p>
            <a:p>
              <a:r>
                <a:rPr lang="en-US" sz="1600" dirty="0"/>
                <a:t>   public class </a:t>
              </a:r>
              <a:r>
                <a:rPr lang="en-US" sz="1600" dirty="0" err="1"/>
                <a:t>HelloWorld</a:t>
              </a:r>
              <a:r>
                <a:rPr lang="en-US" sz="1600" dirty="0"/>
                <a:t> {</a:t>
              </a:r>
            </a:p>
            <a:p>
              <a:r>
                <a:rPr lang="en-US" sz="1600" dirty="0"/>
                <a:t>     public void </a:t>
              </a:r>
              <a:r>
                <a:rPr lang="en-US" sz="1600" dirty="0" err="1"/>
                <a:t>sayHello</a:t>
              </a:r>
              <a:r>
                <a:rPr lang="en-US" sz="1600" dirty="0"/>
                <a:t>(){</a:t>
              </a:r>
            </a:p>
            <a:p>
              <a:r>
                <a:rPr lang="en-US" sz="1600" dirty="0"/>
                <a:t>        </a:t>
              </a:r>
              <a:r>
                <a:rPr lang="en-US" sz="1600" dirty="0" err="1"/>
                <a:t>System.out.println</a:t>
              </a:r>
              <a:r>
                <a:rPr lang="en-US" sz="1600" dirty="0"/>
                <a:t>("Hello Spring 3.0");</a:t>
              </a:r>
            </a:p>
            <a:p>
              <a:r>
                <a:rPr lang="en-US" sz="1600" dirty="0"/>
                <a:t>    }</a:t>
              </a:r>
            </a:p>
            <a:p>
              <a:r>
                <a:rPr lang="en-US" sz="1600" dirty="0"/>
                <a:t>}</a:t>
              </a:r>
            </a:p>
          </p:txBody>
        </p:sp>
        <p:sp>
          <p:nvSpPr>
            <p:cNvPr id="12293" name="AutoShape 7"/>
            <p:cNvSpPr>
              <a:spLocks noChangeArrowheads="1"/>
            </p:cNvSpPr>
            <p:nvPr/>
          </p:nvSpPr>
          <p:spPr bwMode="auto">
            <a:xfrm>
              <a:off x="4995350" y="1499216"/>
              <a:ext cx="3810000" cy="1574380"/>
            </a:xfrm>
            <a:prstGeom prst="roundRect">
              <a:avLst>
                <a:gd name="adj" fmla="val 16667"/>
              </a:avLst>
            </a:prstGeom>
            <a:noFill/>
            <a:ln w="19050">
              <a:solidFill>
                <a:schemeClr val="tx1"/>
              </a:solidFill>
              <a:round/>
              <a:headEnd/>
              <a:tailEnd/>
            </a:ln>
          </p:spPr>
          <p:txBody>
            <a:bodyPr wrap="none" anchor="ctr"/>
            <a:lstStyle/>
            <a:p>
              <a:r>
                <a:rPr lang="en-US" sz="1600" dirty="0"/>
                <a:t>&lt;?xml …..&gt;</a:t>
              </a:r>
            </a:p>
            <a:p>
              <a:r>
                <a:rPr lang="en-US" sz="1600" dirty="0"/>
                <a:t>&lt;beans ….&gt;</a:t>
              </a:r>
            </a:p>
            <a:p>
              <a:r>
                <a:rPr lang="en-US" sz="1600" dirty="0"/>
                <a:t>&lt;bean id="</a:t>
              </a:r>
              <a:r>
                <a:rPr lang="en-US" sz="1600" dirty="0" err="1"/>
                <a:t>HWBean</a:t>
              </a:r>
              <a:r>
                <a:rPr lang="en-US" sz="1600" dirty="0"/>
                <a:t>"  class =</a:t>
              </a:r>
            </a:p>
            <a:p>
              <a:r>
                <a:rPr lang="en-US" sz="1600" dirty="0"/>
                <a:t>      "</a:t>
              </a:r>
              <a:r>
                <a:rPr lang="en-US" sz="1600" dirty="0" err="1"/>
                <a:t>training.spring.HelloWorld</a:t>
              </a:r>
              <a:r>
                <a:rPr lang="en-US" sz="1600" dirty="0"/>
                <a:t>" /&gt;</a:t>
              </a:r>
            </a:p>
            <a:p>
              <a:r>
                <a:rPr lang="en-US" sz="1600" dirty="0"/>
                <a:t>&lt;/beans&gt;</a:t>
              </a:r>
            </a:p>
          </p:txBody>
        </p:sp>
        <p:sp>
          <p:nvSpPr>
            <p:cNvPr id="12294" name="AutoShape 8"/>
            <p:cNvSpPr>
              <a:spLocks noChangeArrowheads="1"/>
            </p:cNvSpPr>
            <p:nvPr/>
          </p:nvSpPr>
          <p:spPr bwMode="auto">
            <a:xfrm>
              <a:off x="4176486" y="5651514"/>
              <a:ext cx="2133600" cy="566777"/>
            </a:xfrm>
            <a:prstGeom prst="wedgeRoundRectCallout">
              <a:avLst>
                <a:gd name="adj1" fmla="val -91741"/>
                <a:gd name="adj2" fmla="val -142130"/>
                <a:gd name="adj3" fmla="val 16667"/>
              </a:avLst>
            </a:prstGeom>
            <a:solidFill>
              <a:srgbClr val="DDDDDD"/>
            </a:solidFill>
            <a:ln w="12700">
              <a:solidFill>
                <a:schemeClr val="tx1"/>
              </a:solidFill>
              <a:miter lim="800000"/>
              <a:headEnd/>
              <a:tailEnd/>
            </a:ln>
          </p:spPr>
          <p:txBody>
            <a:bodyPr/>
            <a:lstStyle/>
            <a:p>
              <a:r>
                <a:rPr lang="en-US" sz="1600" dirty="0"/>
                <a:t>Output:</a:t>
              </a:r>
            </a:p>
            <a:p>
              <a:r>
                <a:rPr lang="en-US" sz="1600" dirty="0"/>
                <a:t>Hello Spring 3.0</a:t>
              </a:r>
            </a:p>
          </p:txBody>
        </p:sp>
        <p:sp>
          <p:nvSpPr>
            <p:cNvPr id="12295" name="AutoShape 9"/>
            <p:cNvSpPr>
              <a:spLocks noChangeArrowheads="1"/>
            </p:cNvSpPr>
            <p:nvPr/>
          </p:nvSpPr>
          <p:spPr bwMode="auto">
            <a:xfrm>
              <a:off x="6527608" y="3133599"/>
              <a:ext cx="1774756" cy="623455"/>
            </a:xfrm>
            <a:prstGeom prst="wedgeRoundRectCallout">
              <a:avLst>
                <a:gd name="adj1" fmla="val -42542"/>
                <a:gd name="adj2" fmla="val -108796"/>
                <a:gd name="adj3" fmla="val 16667"/>
              </a:avLst>
            </a:prstGeom>
            <a:solidFill>
              <a:srgbClr val="DDDDDD"/>
            </a:solidFill>
            <a:ln w="12700">
              <a:solidFill>
                <a:schemeClr val="tx1"/>
              </a:solidFill>
              <a:miter lim="800000"/>
              <a:headEnd/>
              <a:tailEnd/>
            </a:ln>
          </p:spPr>
          <p:txBody>
            <a:bodyPr/>
            <a:lstStyle/>
            <a:p>
              <a:r>
                <a:rPr lang="en-US" sz="1600" dirty="0"/>
                <a:t>The Spring configuration file</a:t>
              </a:r>
            </a:p>
          </p:txBody>
        </p:sp>
      </p:grpSp>
      <p:sp>
        <p:nvSpPr>
          <p:cNvPr id="4" name="Title 3"/>
          <p:cNvSpPr>
            <a:spLocks noGrp="1"/>
          </p:cNvSpPr>
          <p:nvPr>
            <p:ph type="title"/>
          </p:nvPr>
        </p:nvSpPr>
        <p:spPr>
          <a:xfrm>
            <a:off x="309802" y="418452"/>
            <a:ext cx="7368956" cy="352729"/>
          </a:xfrm>
        </p:spPr>
        <p:txBody>
          <a:bodyPr>
            <a:normAutofit/>
          </a:bodyPr>
          <a:lstStyle/>
          <a:p>
            <a:r>
              <a:rPr lang="en-US" dirty="0" smtClean="0"/>
              <a:t>2.4 Spring </a:t>
            </a:r>
            <a:r>
              <a:rPr lang="en-US" dirty="0"/>
              <a:t>Jumpstart with HelloWorld</a:t>
            </a:r>
          </a:p>
        </p:txBody>
      </p:sp>
    </p:spTree>
    <p:extLst>
      <p:ext uri="{BB962C8B-B14F-4D97-AF65-F5344CB8AC3E}">
        <p14:creationId xmlns:p14="http://schemas.microsoft.com/office/powerpoint/2010/main" val="345352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82387"/>
          </a:xfrm>
        </p:spPr>
        <p:txBody>
          <a:bodyPr>
            <a:noAutofit/>
          </a:bodyPr>
          <a:lstStyle/>
          <a:p>
            <a:r>
              <a:rPr lang="en-US" dirty="0" smtClean="0"/>
              <a:t>2.4 </a:t>
            </a:r>
            <a:r>
              <a:rPr lang="en-US" dirty="0"/>
              <a:t>: Inversion of Control (IoC) </a:t>
            </a:r>
            <a:br>
              <a:rPr lang="en-US" dirty="0"/>
            </a:br>
            <a:r>
              <a:rPr lang="en-US" dirty="0" smtClean="0"/>
              <a:t>      -Inversion </a:t>
            </a:r>
            <a:r>
              <a:rPr lang="en-US" dirty="0"/>
              <a:t>of Control Approaches</a:t>
            </a:r>
          </a:p>
        </p:txBody>
      </p:sp>
      <p:sp>
        <p:nvSpPr>
          <p:cNvPr id="4" name="Content Placeholder 3"/>
          <p:cNvSpPr>
            <a:spLocks noGrp="1"/>
          </p:cNvSpPr>
          <p:nvPr>
            <p:ph idx="1"/>
          </p:nvPr>
        </p:nvSpPr>
        <p:spPr>
          <a:xfrm>
            <a:off x="298516" y="1344058"/>
            <a:ext cx="7787865" cy="4794459"/>
          </a:xfrm>
        </p:spPr>
        <p:txBody>
          <a:bodyPr/>
          <a:lstStyle/>
          <a:p>
            <a:endParaRPr lang="en-US" dirty="0" smtClean="0"/>
          </a:p>
          <a:p>
            <a:r>
              <a:rPr lang="en-US" sz="1800" dirty="0" smtClean="0"/>
              <a:t>IoC </a:t>
            </a:r>
            <a:r>
              <a:rPr lang="en-US" sz="1800" dirty="0"/>
              <a:t>pattern uses three different approaches </a:t>
            </a:r>
            <a:r>
              <a:rPr lang="en-US" sz="1800" dirty="0" smtClean="0"/>
              <a:t>to</a:t>
            </a:r>
          </a:p>
          <a:p>
            <a:pPr marL="0" indent="0">
              <a:buNone/>
            </a:pPr>
            <a:r>
              <a:rPr lang="en-US" sz="1800" dirty="0"/>
              <a:t> </a:t>
            </a:r>
            <a:r>
              <a:rPr lang="en-US" sz="1800" dirty="0" smtClean="0"/>
              <a:t>  </a:t>
            </a:r>
            <a:r>
              <a:rPr lang="en-US" sz="1800" dirty="0"/>
              <a:t>achieve </a:t>
            </a:r>
            <a:r>
              <a:rPr lang="en-US" sz="1800" dirty="0" smtClean="0"/>
              <a:t>decoupling </a:t>
            </a:r>
            <a:r>
              <a:rPr lang="en-US" sz="1800" dirty="0"/>
              <a:t>of control of services from </a:t>
            </a:r>
            <a:endParaRPr lang="en-US" sz="1800" dirty="0" smtClean="0"/>
          </a:p>
          <a:p>
            <a:pPr marL="0" indent="0">
              <a:buNone/>
            </a:pPr>
            <a:r>
              <a:rPr lang="en-US" sz="1800" dirty="0"/>
              <a:t> </a:t>
            </a:r>
            <a:r>
              <a:rPr lang="en-US" sz="1800" dirty="0" smtClean="0"/>
              <a:t>  components:</a:t>
            </a:r>
          </a:p>
          <a:p>
            <a:pPr marL="0" indent="0">
              <a:buNone/>
            </a:pPr>
            <a:r>
              <a:rPr lang="en-US" sz="1800" dirty="0" smtClean="0"/>
              <a:t> </a:t>
            </a:r>
            <a:endParaRPr lang="en-US" sz="1800" dirty="0"/>
          </a:p>
          <a:p>
            <a:pPr lvl="1"/>
            <a:r>
              <a:rPr lang="en-US" dirty="0" smtClean="0"/>
              <a:t> Type  </a:t>
            </a:r>
            <a:r>
              <a:rPr lang="en-US" dirty="0"/>
              <a:t>1: Setter </a:t>
            </a:r>
            <a:r>
              <a:rPr lang="en-US" dirty="0" smtClean="0"/>
              <a:t>Injection</a:t>
            </a:r>
          </a:p>
          <a:p>
            <a:pPr marL="3572" lvl="1" indent="0">
              <a:buNone/>
            </a:pPr>
            <a:endParaRPr lang="en-US" dirty="0" smtClean="0"/>
          </a:p>
          <a:p>
            <a:pPr lvl="1"/>
            <a:r>
              <a:rPr lang="en-US" dirty="0" smtClean="0"/>
              <a:t> Type  </a:t>
            </a:r>
            <a:r>
              <a:rPr lang="en-US" dirty="0"/>
              <a:t>2: Constructor </a:t>
            </a:r>
            <a:r>
              <a:rPr lang="en-US" dirty="0" smtClean="0"/>
              <a:t>injection</a:t>
            </a:r>
          </a:p>
          <a:p>
            <a:pPr marL="3572" lvl="1" indent="0">
              <a:buNone/>
            </a:pPr>
            <a:endParaRPr lang="en-US" dirty="0"/>
          </a:p>
          <a:p>
            <a:pPr lvl="1"/>
            <a:r>
              <a:rPr lang="en-US" dirty="0" smtClean="0"/>
              <a:t> Type  </a:t>
            </a:r>
            <a:r>
              <a:rPr lang="en-US" dirty="0"/>
              <a:t>3: Interface injection</a:t>
            </a:r>
          </a:p>
          <a:p>
            <a:endParaRPr lang="en-US" sz="1800" dirty="0"/>
          </a:p>
          <a:p>
            <a:endParaRPr lang="en-US" sz="1800" dirty="0"/>
          </a:p>
          <a:p>
            <a:endParaRPr lang="en-US" sz="1800" dirty="0"/>
          </a:p>
        </p:txBody>
      </p:sp>
    </p:spTree>
    <p:extLst>
      <p:ext uri="{BB962C8B-B14F-4D97-AF65-F5344CB8AC3E}">
        <p14:creationId xmlns:p14="http://schemas.microsoft.com/office/powerpoint/2010/main" val="4200461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4"/>
          <p:cNvSpPr>
            <a:spLocks noChangeArrowheads="1"/>
          </p:cNvSpPr>
          <p:nvPr/>
        </p:nvSpPr>
        <p:spPr bwMode="auto">
          <a:xfrm>
            <a:off x="290286" y="3100883"/>
            <a:ext cx="8534400" cy="2896859"/>
          </a:xfrm>
          <a:prstGeom prst="roundRect">
            <a:avLst>
              <a:gd name="adj" fmla="val 16667"/>
            </a:avLst>
          </a:prstGeom>
          <a:noFill/>
          <a:ln w="19050">
            <a:solidFill>
              <a:schemeClr val="tx1"/>
            </a:solidFill>
            <a:round/>
            <a:headEnd/>
            <a:tailEnd/>
          </a:ln>
        </p:spPr>
        <p:txBody>
          <a:bodyPr wrap="none" anchor="ctr"/>
          <a:lstStyle/>
          <a:p>
            <a:r>
              <a:rPr lang="en-US" dirty="0"/>
              <a:t>public class </a:t>
            </a:r>
            <a:r>
              <a:rPr lang="en-US" dirty="0" err="1"/>
              <a:t>CurrencyConverterImpl</a:t>
            </a:r>
            <a:r>
              <a:rPr lang="en-US" dirty="0"/>
              <a:t> implements CurrencyConverter {</a:t>
            </a:r>
          </a:p>
          <a:p>
            <a:r>
              <a:rPr lang="en-US" dirty="0"/>
              <a:t>     private double </a:t>
            </a:r>
            <a:r>
              <a:rPr lang="en-US" dirty="0" err="1"/>
              <a:t>exchangeRate</a:t>
            </a:r>
            <a:r>
              <a:rPr lang="en-US" dirty="0"/>
              <a:t>;</a:t>
            </a:r>
          </a:p>
          <a:p>
            <a:r>
              <a:rPr lang="en-US" dirty="0"/>
              <a:t>     public double </a:t>
            </a:r>
            <a:r>
              <a:rPr lang="en-US" dirty="0" err="1"/>
              <a:t>getExchangeRate</a:t>
            </a:r>
            <a:r>
              <a:rPr lang="en-US" dirty="0"/>
              <a:t>() {  return </a:t>
            </a:r>
            <a:r>
              <a:rPr lang="en-US" dirty="0" err="1"/>
              <a:t>exchangeRate</a:t>
            </a:r>
            <a:r>
              <a:rPr lang="en-US" dirty="0"/>
              <a:t>;   }</a:t>
            </a:r>
          </a:p>
          <a:p>
            <a:r>
              <a:rPr lang="en-US" dirty="0"/>
              <a:t>     public void </a:t>
            </a:r>
            <a:r>
              <a:rPr lang="en-US" dirty="0" err="1"/>
              <a:t>setExchangeRate</a:t>
            </a:r>
            <a:r>
              <a:rPr lang="en-US" dirty="0"/>
              <a:t>(double </a:t>
            </a:r>
            <a:r>
              <a:rPr lang="en-US" dirty="0" err="1"/>
              <a:t>exchangeRate</a:t>
            </a:r>
            <a:r>
              <a:rPr lang="en-US" dirty="0"/>
              <a:t>) {</a:t>
            </a:r>
          </a:p>
          <a:p>
            <a:r>
              <a:rPr lang="en-US" dirty="0"/>
              <a:t>	</a:t>
            </a:r>
            <a:r>
              <a:rPr lang="en-US" dirty="0" err="1"/>
              <a:t>this.exchangeRate</a:t>
            </a:r>
            <a:r>
              <a:rPr lang="en-US" dirty="0"/>
              <a:t> = </a:t>
            </a:r>
            <a:r>
              <a:rPr lang="en-US" dirty="0" err="1"/>
              <a:t>exchangeRate</a:t>
            </a:r>
            <a:r>
              <a:rPr lang="en-US" dirty="0"/>
              <a:t>;	}</a:t>
            </a:r>
          </a:p>
          <a:p>
            <a:r>
              <a:rPr lang="en-US" dirty="0"/>
              <a:t>     public double </a:t>
            </a:r>
            <a:r>
              <a:rPr lang="en-US" dirty="0" err="1"/>
              <a:t>dollarsToRupees</a:t>
            </a:r>
            <a:r>
              <a:rPr lang="en-US" dirty="0"/>
              <a:t>(double dollars) {</a:t>
            </a:r>
          </a:p>
          <a:p>
            <a:r>
              <a:rPr lang="en-US" dirty="0"/>
              <a:t>	        return dollars * </a:t>
            </a:r>
            <a:r>
              <a:rPr lang="en-US" dirty="0" err="1"/>
              <a:t>exchangeRate</a:t>
            </a:r>
            <a:r>
              <a:rPr lang="en-US" dirty="0"/>
              <a:t>;  </a:t>
            </a:r>
          </a:p>
          <a:p>
            <a:r>
              <a:rPr lang="en-US" dirty="0"/>
              <a:t>   }</a:t>
            </a:r>
          </a:p>
          <a:p>
            <a:r>
              <a:rPr lang="en-US" dirty="0"/>
              <a:t>}</a:t>
            </a:r>
          </a:p>
        </p:txBody>
      </p:sp>
      <p:sp>
        <p:nvSpPr>
          <p:cNvPr id="13316" name="AutoShape 7"/>
          <p:cNvSpPr>
            <a:spLocks noChangeArrowheads="1"/>
          </p:cNvSpPr>
          <p:nvPr/>
        </p:nvSpPr>
        <p:spPr bwMode="auto">
          <a:xfrm>
            <a:off x="290286" y="1596848"/>
            <a:ext cx="8458200" cy="1219200"/>
          </a:xfrm>
          <a:prstGeom prst="roundRect">
            <a:avLst>
              <a:gd name="adj" fmla="val 16667"/>
            </a:avLst>
          </a:prstGeom>
          <a:noFill/>
          <a:ln w="19050">
            <a:solidFill>
              <a:schemeClr val="tx1"/>
            </a:solidFill>
            <a:round/>
            <a:headEnd/>
            <a:tailEnd/>
          </a:ln>
        </p:spPr>
        <p:txBody>
          <a:bodyPr wrap="none" anchor="ctr"/>
          <a:lstStyle/>
          <a:p>
            <a:r>
              <a:rPr lang="en-US" dirty="0"/>
              <a:t>public interface CurrencyConverter {</a:t>
            </a:r>
          </a:p>
          <a:p>
            <a:r>
              <a:rPr lang="en-US" dirty="0"/>
              <a:t>       public double </a:t>
            </a:r>
            <a:r>
              <a:rPr lang="en-US" dirty="0" err="1"/>
              <a:t>dollarsToRupees</a:t>
            </a:r>
            <a:r>
              <a:rPr lang="en-US" dirty="0"/>
              <a:t>(double dollars);   </a:t>
            </a:r>
          </a:p>
          <a:p>
            <a:r>
              <a:rPr lang="en-US" dirty="0"/>
              <a:t>}</a:t>
            </a:r>
          </a:p>
        </p:txBody>
      </p:sp>
      <p:sp>
        <p:nvSpPr>
          <p:cNvPr id="13317" name="AutoShape 12"/>
          <p:cNvSpPr>
            <a:spLocks noChangeArrowheads="1"/>
          </p:cNvSpPr>
          <p:nvPr/>
        </p:nvSpPr>
        <p:spPr bwMode="auto">
          <a:xfrm rot="-526582">
            <a:off x="6995886" y="4938272"/>
            <a:ext cx="1524000" cy="914400"/>
          </a:xfrm>
          <a:prstGeom prst="irregularSeal1">
            <a:avLst/>
          </a:prstGeom>
          <a:solidFill>
            <a:srgbClr val="DDDDDD"/>
          </a:solidFill>
          <a:ln w="12700">
            <a:solidFill>
              <a:schemeClr val="tx1"/>
            </a:solidFill>
            <a:miter lim="800000"/>
            <a:headEnd/>
            <a:tailEnd/>
          </a:ln>
        </p:spPr>
        <p:txBody>
          <a:bodyPr wrap="none" anchor="ctr"/>
          <a:lstStyle/>
          <a:p>
            <a:pPr algn="ctr"/>
            <a:r>
              <a:rPr lang="en-US" sz="1600" dirty="0"/>
              <a:t>POJO</a:t>
            </a:r>
          </a:p>
        </p:txBody>
      </p:sp>
      <p:sp>
        <p:nvSpPr>
          <p:cNvPr id="3" name="Title 2"/>
          <p:cNvSpPr>
            <a:spLocks noGrp="1"/>
          </p:cNvSpPr>
          <p:nvPr>
            <p:ph type="title"/>
          </p:nvPr>
        </p:nvSpPr>
        <p:spPr>
          <a:xfrm>
            <a:off x="309801" y="231354"/>
            <a:ext cx="8312649" cy="892366"/>
          </a:xfrm>
        </p:spPr>
        <p:txBody>
          <a:bodyPr>
            <a:normAutofit/>
          </a:bodyPr>
          <a:lstStyle/>
          <a:p>
            <a:r>
              <a:rPr lang="en-US" dirty="0" smtClean="0"/>
              <a:t>2.4 </a:t>
            </a:r>
            <a:r>
              <a:rPr lang="en-US" dirty="0"/>
              <a:t>: Inversion of Control (IoC)</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9420" y="1746976"/>
            <a:ext cx="8610600" cy="4343400"/>
            <a:chOff x="275772" y="1201056"/>
            <a:chExt cx="8610600" cy="4343400"/>
          </a:xfrm>
        </p:grpSpPr>
        <p:sp>
          <p:nvSpPr>
            <p:cNvPr id="14339" name="AutoShape 4"/>
            <p:cNvSpPr>
              <a:spLocks noChangeArrowheads="1"/>
            </p:cNvSpPr>
            <p:nvPr/>
          </p:nvSpPr>
          <p:spPr bwMode="auto">
            <a:xfrm>
              <a:off x="275772" y="1201056"/>
              <a:ext cx="8610600" cy="3962400"/>
            </a:xfrm>
            <a:prstGeom prst="roundRect">
              <a:avLst>
                <a:gd name="adj" fmla="val 16667"/>
              </a:avLst>
            </a:prstGeom>
            <a:noFill/>
            <a:ln w="19050">
              <a:solidFill>
                <a:schemeClr val="tx1"/>
              </a:solidFill>
              <a:round/>
              <a:headEnd/>
              <a:tailEnd/>
            </a:ln>
          </p:spPr>
          <p:txBody>
            <a:bodyPr anchor="ctr"/>
            <a:lstStyle/>
            <a:p>
              <a:r>
                <a:rPr lang="en-US" dirty="0"/>
                <a:t>&lt;?xml version="1.0" encoding="UTF-8"?&gt;</a:t>
              </a:r>
            </a:p>
            <a:p>
              <a:r>
                <a:rPr lang="en-US" dirty="0"/>
                <a:t>&lt;beans </a:t>
              </a:r>
              <a:r>
                <a:rPr lang="en-US" dirty="0" err="1"/>
                <a:t>xmlns</a:t>
              </a:r>
              <a:r>
                <a:rPr lang="en-US" dirty="0"/>
                <a:t>="http://www.springframework.org/schema/beans"</a:t>
              </a:r>
            </a:p>
            <a:p>
              <a:r>
                <a:rPr lang="en-US" dirty="0" err="1"/>
                <a:t>xmlns:xsi</a:t>
              </a:r>
              <a:r>
                <a:rPr lang="en-US" dirty="0"/>
                <a:t>="http://www.w3.org/2001/XMLSchema-instance" </a:t>
              </a:r>
              <a:r>
                <a:rPr lang="en-US" dirty="0" err="1"/>
                <a:t>xmlns:aop</a:t>
              </a:r>
              <a:r>
                <a:rPr lang="en-US" dirty="0"/>
                <a:t>="http://www.springframework.org/schema/aop"</a:t>
              </a:r>
            </a:p>
            <a:p>
              <a:r>
                <a:rPr lang="en-US" dirty="0" err="1"/>
                <a:t>xsi:schemaLocation</a:t>
              </a:r>
              <a:r>
                <a:rPr lang="en-US" dirty="0"/>
                <a:t>="http://www.springframework.org/schema/beans http://</a:t>
              </a:r>
              <a:r>
                <a:rPr lang="en-US" dirty="0" smtClean="0"/>
                <a:t>www.springframework.org/schema/beans/spring-beans-4.0.xsd</a:t>
              </a:r>
              <a:r>
                <a:rPr lang="en-US" dirty="0"/>
                <a:t>"&gt;</a:t>
              </a:r>
            </a:p>
            <a:p>
              <a:endParaRPr lang="en-US" dirty="0"/>
            </a:p>
            <a:p>
              <a:r>
                <a:rPr lang="en-US" dirty="0"/>
                <a:t>     &lt;bean id="</a:t>
              </a:r>
              <a:r>
                <a:rPr lang="en-US" dirty="0" err="1"/>
                <a:t>currencyConverter</a:t>
              </a:r>
              <a:r>
                <a:rPr lang="en-US" dirty="0"/>
                <a:t>" </a:t>
              </a:r>
            </a:p>
            <a:p>
              <a:r>
                <a:rPr lang="en-US" dirty="0"/>
                <a:t>		class="</a:t>
              </a:r>
              <a:r>
                <a:rPr lang="en-US" dirty="0" err="1"/>
                <a:t>training.Spring.CurrencyConverterImpl</a:t>
              </a:r>
              <a:r>
                <a:rPr lang="en-US" dirty="0"/>
                <a:t>"&gt;</a:t>
              </a:r>
            </a:p>
            <a:p>
              <a:r>
                <a:rPr lang="en-US" dirty="0"/>
                <a:t>	&lt;property name="</a:t>
              </a:r>
              <a:r>
                <a:rPr lang="en-US" dirty="0" err="1"/>
                <a:t>exchangeRate</a:t>
              </a:r>
              <a:r>
                <a:rPr lang="en-US" dirty="0"/>
                <a:t>" value="44.50" /&gt;</a:t>
              </a:r>
            </a:p>
            <a:p>
              <a:r>
                <a:rPr lang="en-US" dirty="0"/>
                <a:t>     &lt;/bean&gt;</a:t>
              </a:r>
            </a:p>
            <a:p>
              <a:r>
                <a:rPr lang="en-US" dirty="0"/>
                <a:t> &lt;/beans&gt;</a:t>
              </a:r>
            </a:p>
          </p:txBody>
        </p:sp>
        <p:sp>
          <p:nvSpPr>
            <p:cNvPr id="14340" name="AutoShape 6"/>
            <p:cNvSpPr>
              <a:spLocks noChangeArrowheads="1"/>
            </p:cNvSpPr>
            <p:nvPr/>
          </p:nvSpPr>
          <p:spPr bwMode="auto">
            <a:xfrm>
              <a:off x="3552372" y="4782456"/>
              <a:ext cx="3048000" cy="762000"/>
            </a:xfrm>
            <a:prstGeom prst="wedgeRoundRectCallout">
              <a:avLst>
                <a:gd name="adj1" fmla="val -74741"/>
                <a:gd name="adj2" fmla="val -72708"/>
                <a:gd name="adj3" fmla="val 16667"/>
              </a:avLst>
            </a:prstGeom>
            <a:solidFill>
              <a:srgbClr val="DDDDDD"/>
            </a:solidFill>
            <a:ln w="12700">
              <a:solidFill>
                <a:schemeClr val="tx1"/>
              </a:solidFill>
              <a:miter lim="800000"/>
              <a:headEnd/>
              <a:tailEnd/>
            </a:ln>
          </p:spPr>
          <p:txBody>
            <a:bodyPr/>
            <a:lstStyle/>
            <a:p>
              <a:pPr algn="ctr"/>
              <a:r>
                <a:rPr lang="en-US" dirty="0"/>
                <a:t>The configuration file (CurrencyConverter.xml)</a:t>
              </a:r>
            </a:p>
          </p:txBody>
        </p:sp>
      </p:grpSp>
      <p:sp>
        <p:nvSpPr>
          <p:cNvPr id="4" name="Title 3"/>
          <p:cNvSpPr>
            <a:spLocks noGrp="1"/>
          </p:cNvSpPr>
          <p:nvPr>
            <p:ph type="title"/>
          </p:nvPr>
        </p:nvSpPr>
        <p:spPr>
          <a:xfrm>
            <a:off x="309801" y="418451"/>
            <a:ext cx="8312649" cy="782387"/>
          </a:xfrm>
        </p:spPr>
        <p:txBody>
          <a:bodyPr>
            <a:normAutofit/>
          </a:bodyPr>
          <a:lstStyle/>
          <a:p>
            <a:r>
              <a:rPr lang="en-US" dirty="0"/>
              <a:t>2.4 : Inversion of Control (IoC)</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4098" name="Rectangle 6"/>
          <p:cNvSpPr>
            <a:spLocks noGrp="1"/>
          </p:cNvSpPr>
          <p:nvPr>
            <p:ph idx="1"/>
          </p:nvPr>
        </p:nvSpPr>
        <p:spPr>
          <a:xfrm>
            <a:off x="298516" y="925418"/>
            <a:ext cx="7347190" cy="5497416"/>
          </a:xfrm>
          <a:noFill/>
        </p:spPr>
        <p:txBody>
          <a:bodyPr>
            <a:normAutofit/>
          </a:bodyPr>
          <a:lstStyle/>
          <a:p>
            <a:pPr>
              <a:lnSpc>
                <a:spcPct val="90000"/>
              </a:lnSpc>
            </a:pPr>
            <a:r>
              <a:rPr lang="en-US" sz="1800" dirty="0" smtClean="0"/>
              <a:t>Introduction to Spring Framework</a:t>
            </a:r>
          </a:p>
          <a:p>
            <a:pPr lvl="1">
              <a:lnSpc>
                <a:spcPct val="90000"/>
              </a:lnSpc>
            </a:pPr>
            <a:r>
              <a:rPr lang="en-US" dirty="0" smtClean="0"/>
              <a:t>  Learn about the Spring Framework, its benefits  </a:t>
            </a:r>
          </a:p>
          <a:p>
            <a:pPr marL="3572" lvl="1" indent="0">
              <a:lnSpc>
                <a:spcPct val="90000"/>
              </a:lnSpc>
              <a:buNone/>
            </a:pPr>
            <a:r>
              <a:rPr lang="en-US" dirty="0"/>
              <a:t> </a:t>
            </a:r>
            <a:r>
              <a:rPr lang="en-US" dirty="0" smtClean="0"/>
              <a:t>   and architecture</a:t>
            </a:r>
          </a:p>
          <a:p>
            <a:pPr lvl="1">
              <a:lnSpc>
                <a:spcPct val="90000"/>
              </a:lnSpc>
            </a:pPr>
            <a:r>
              <a:rPr lang="en-US" dirty="0" smtClean="0"/>
              <a:t>  Learn about the IoC (Inversion of control) and </a:t>
            </a:r>
          </a:p>
          <a:p>
            <a:pPr marL="3572" lvl="1" indent="0">
              <a:lnSpc>
                <a:spcPct val="90000"/>
              </a:lnSpc>
              <a:buNone/>
            </a:pPr>
            <a:r>
              <a:rPr lang="en-US" dirty="0"/>
              <a:t> </a:t>
            </a:r>
            <a:r>
              <a:rPr lang="en-US" dirty="0" smtClean="0"/>
              <a:t>   how it allows wiring beans</a:t>
            </a:r>
          </a:p>
          <a:p>
            <a:pPr lvl="1">
              <a:lnSpc>
                <a:spcPct val="90000"/>
              </a:lnSpc>
            </a:pPr>
            <a:r>
              <a:rPr lang="en-US" dirty="0" smtClean="0"/>
              <a:t>  Learns the types of bean factories and life-cycle</a:t>
            </a:r>
          </a:p>
          <a:p>
            <a:pPr marL="3572" lvl="1" indent="0">
              <a:lnSpc>
                <a:spcPct val="90000"/>
              </a:lnSpc>
              <a:buNone/>
            </a:pPr>
            <a:r>
              <a:rPr lang="en-US" dirty="0"/>
              <a:t> </a:t>
            </a:r>
            <a:r>
              <a:rPr lang="en-US" dirty="0" smtClean="0"/>
              <a:t>   of beans in these factories</a:t>
            </a:r>
          </a:p>
          <a:p>
            <a:pPr lvl="1">
              <a:lnSpc>
                <a:spcPct val="90000"/>
              </a:lnSpc>
            </a:pPr>
            <a:r>
              <a:rPr lang="en-US" dirty="0" smtClean="0"/>
              <a:t>  Understand how to apply Annotations to Spring</a:t>
            </a:r>
          </a:p>
          <a:p>
            <a:pPr marL="3572" lvl="1" indent="0">
              <a:lnSpc>
                <a:spcPct val="90000"/>
              </a:lnSpc>
              <a:buNone/>
            </a:pPr>
            <a:r>
              <a:rPr lang="en-US" dirty="0"/>
              <a:t> </a:t>
            </a:r>
            <a:r>
              <a:rPr lang="en-US" dirty="0" smtClean="0"/>
              <a:t>   applications</a:t>
            </a:r>
          </a:p>
          <a:p>
            <a:pPr>
              <a:lnSpc>
                <a:spcPct val="90000"/>
              </a:lnSpc>
            </a:pPr>
            <a:r>
              <a:rPr lang="en-US" sz="1800" dirty="0" smtClean="0"/>
              <a:t>Injecting dependencies through setter and </a:t>
            </a:r>
          </a:p>
          <a:p>
            <a:pPr marL="0" indent="0">
              <a:lnSpc>
                <a:spcPct val="90000"/>
              </a:lnSpc>
              <a:buNone/>
            </a:pPr>
            <a:r>
              <a:rPr lang="en-US" sz="1800" dirty="0"/>
              <a:t> </a:t>
            </a:r>
            <a:r>
              <a:rPr lang="en-US" sz="1800" dirty="0" smtClean="0"/>
              <a:t>   constructor injections</a:t>
            </a:r>
          </a:p>
          <a:p>
            <a:pPr>
              <a:lnSpc>
                <a:spcPct val="90000"/>
              </a:lnSpc>
            </a:pPr>
            <a:r>
              <a:rPr lang="en-US" sz="1800" dirty="0" smtClean="0"/>
              <a:t>Wiring Beans </a:t>
            </a:r>
          </a:p>
          <a:p>
            <a:pPr>
              <a:lnSpc>
                <a:spcPct val="90000"/>
              </a:lnSpc>
            </a:pPr>
            <a:r>
              <a:rPr lang="en-US" sz="1800" dirty="0" smtClean="0"/>
              <a:t>Bean containers </a:t>
            </a:r>
          </a:p>
          <a:p>
            <a:pPr lvl="1">
              <a:lnSpc>
                <a:spcPct val="90000"/>
              </a:lnSpc>
            </a:pPr>
            <a:r>
              <a:rPr lang="en-US" dirty="0" smtClean="0"/>
              <a:t>  Life cycle of Beans in the factory container</a:t>
            </a:r>
          </a:p>
          <a:p>
            <a:pPr lvl="1">
              <a:lnSpc>
                <a:spcPct val="90000"/>
              </a:lnSpc>
            </a:pPr>
            <a:r>
              <a:rPr lang="en-US" dirty="0" smtClean="0"/>
              <a:t>  BeanPostProcessors and BeanFactoryPostProcessors</a:t>
            </a:r>
          </a:p>
          <a:p>
            <a:pPr>
              <a:lnSpc>
                <a:spcPct val="90000"/>
              </a:lnSpc>
            </a:pPr>
            <a:r>
              <a:rPr lang="en-US" sz="1800" dirty="0" smtClean="0"/>
              <a:t>Annotation-based configuration</a:t>
            </a:r>
          </a:p>
          <a:p>
            <a:pPr lvl="1">
              <a:lnSpc>
                <a:spcPct val="90000"/>
              </a:lnSpc>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2142" y="1204680"/>
            <a:ext cx="8610600" cy="5069864"/>
            <a:chOff x="272142" y="1204680"/>
            <a:chExt cx="8610600" cy="5069864"/>
          </a:xfrm>
        </p:grpSpPr>
        <p:sp>
          <p:nvSpPr>
            <p:cNvPr id="15363" name="AutoShape 5"/>
            <p:cNvSpPr>
              <a:spLocks noChangeArrowheads="1"/>
            </p:cNvSpPr>
            <p:nvPr/>
          </p:nvSpPr>
          <p:spPr bwMode="auto">
            <a:xfrm>
              <a:off x="272142" y="1509480"/>
              <a:ext cx="8610600" cy="3886200"/>
            </a:xfrm>
            <a:prstGeom prst="roundRect">
              <a:avLst>
                <a:gd name="adj" fmla="val 16667"/>
              </a:avLst>
            </a:prstGeom>
            <a:noFill/>
            <a:ln w="19050">
              <a:solidFill>
                <a:schemeClr val="tx1"/>
              </a:solidFill>
              <a:round/>
              <a:headEnd/>
              <a:tailEnd/>
            </a:ln>
          </p:spPr>
          <p:txBody>
            <a:bodyPr wrap="none" anchor="ctr"/>
            <a:lstStyle/>
            <a:p>
              <a:pPr>
                <a:lnSpc>
                  <a:spcPct val="125000"/>
                </a:lnSpc>
              </a:pPr>
              <a:r>
                <a:rPr lang="en-US" dirty="0"/>
                <a:t>public class </a:t>
              </a:r>
              <a:r>
                <a:rPr lang="en-US" dirty="0" err="1"/>
                <a:t>CurrencyConverterClient</a:t>
              </a:r>
              <a:r>
                <a:rPr lang="en-US" dirty="0"/>
                <a:t> {</a:t>
              </a:r>
            </a:p>
            <a:p>
              <a:pPr>
                <a:lnSpc>
                  <a:spcPct val="125000"/>
                </a:lnSpc>
              </a:pPr>
              <a:r>
                <a:rPr lang="en-US" dirty="0"/>
                <a:t>   public static void main(String </a:t>
              </a:r>
              <a:r>
                <a:rPr lang="en-US" dirty="0" err="1"/>
                <a:t>args</a:t>
              </a:r>
              <a:r>
                <a:rPr lang="en-US" dirty="0"/>
                <a:t>[]) throws Exception {</a:t>
              </a:r>
            </a:p>
            <a:p>
              <a:pPr>
                <a:lnSpc>
                  <a:spcPct val="125000"/>
                </a:lnSpc>
              </a:pPr>
              <a:r>
                <a:rPr lang="en-US" dirty="0"/>
                <a:t>          Resource res = new </a:t>
              </a:r>
              <a:r>
                <a:rPr lang="en-US" dirty="0" err="1"/>
                <a:t>ClassPathResource</a:t>
              </a:r>
              <a:r>
                <a:rPr lang="en-US" dirty="0"/>
                <a:t>("currencyconverter.xml");</a:t>
              </a:r>
            </a:p>
            <a:p>
              <a:pPr>
                <a:lnSpc>
                  <a:spcPct val="125000"/>
                </a:lnSpc>
              </a:pPr>
              <a:r>
                <a:rPr lang="en-US" dirty="0"/>
                <a:t>          </a:t>
              </a:r>
              <a:r>
                <a:rPr lang="en-US" dirty="0" err="1"/>
                <a:t>BeanFactory</a:t>
              </a:r>
              <a:r>
                <a:rPr lang="en-US" dirty="0"/>
                <a:t> factory = new </a:t>
              </a:r>
              <a:r>
                <a:rPr lang="en-US" dirty="0" err="1"/>
                <a:t>XmlBeanFactory</a:t>
              </a:r>
              <a:r>
                <a:rPr lang="en-US" dirty="0"/>
                <a:t>(res);</a:t>
              </a:r>
            </a:p>
            <a:p>
              <a:pPr>
                <a:lnSpc>
                  <a:spcPct val="125000"/>
                </a:lnSpc>
              </a:pPr>
              <a:r>
                <a:rPr lang="en-US" dirty="0"/>
                <a:t>          CurrencyConverter </a:t>
              </a:r>
              <a:r>
                <a:rPr lang="en-US" dirty="0" err="1"/>
                <a:t>curr</a:t>
              </a:r>
              <a:r>
                <a:rPr lang="en-US" dirty="0"/>
                <a:t> = (CurrencyConverter) </a:t>
              </a:r>
            </a:p>
            <a:p>
              <a:pPr>
                <a:lnSpc>
                  <a:spcPct val="125000"/>
                </a:lnSpc>
              </a:pPr>
              <a:r>
                <a:rPr lang="en-US" dirty="0"/>
                <a:t>				</a:t>
              </a:r>
              <a:r>
                <a:rPr lang="en-US" dirty="0" err="1"/>
                <a:t>factory.getBean</a:t>
              </a:r>
              <a:r>
                <a:rPr lang="en-US" dirty="0"/>
                <a:t>("</a:t>
              </a:r>
              <a:r>
                <a:rPr lang="en-US" dirty="0" err="1"/>
                <a:t>currencyConverter</a:t>
              </a:r>
              <a:r>
                <a:rPr lang="en-US" dirty="0"/>
                <a:t>");</a:t>
              </a:r>
            </a:p>
            <a:p>
              <a:pPr>
                <a:lnSpc>
                  <a:spcPct val="125000"/>
                </a:lnSpc>
              </a:pPr>
              <a:r>
                <a:rPr lang="en-US" dirty="0"/>
                <a:t>          double rupees = </a:t>
              </a:r>
              <a:r>
                <a:rPr lang="en-US" dirty="0" err="1"/>
                <a:t>curr.dollarsToRupees</a:t>
              </a:r>
              <a:r>
                <a:rPr lang="en-US" dirty="0"/>
                <a:t>(50.0);</a:t>
              </a:r>
            </a:p>
            <a:p>
              <a:pPr>
                <a:lnSpc>
                  <a:spcPct val="125000"/>
                </a:lnSpc>
              </a:pPr>
              <a:r>
                <a:rPr lang="en-US" dirty="0"/>
                <a:t>          </a:t>
              </a:r>
              <a:r>
                <a:rPr lang="en-US" dirty="0" err="1"/>
                <a:t>System.out.println</a:t>
              </a:r>
              <a:r>
                <a:rPr lang="en-US" dirty="0"/>
                <a:t>("50 $ is "+rupees+" Rs.");</a:t>
              </a:r>
            </a:p>
            <a:p>
              <a:pPr>
                <a:lnSpc>
                  <a:spcPct val="125000"/>
                </a:lnSpc>
              </a:pPr>
              <a:r>
                <a:rPr lang="en-US" dirty="0"/>
                <a:t>       }   }</a:t>
              </a:r>
            </a:p>
          </p:txBody>
        </p:sp>
        <p:sp>
          <p:nvSpPr>
            <p:cNvPr id="15364" name="AutoShape 6"/>
            <p:cNvSpPr>
              <a:spLocks noChangeArrowheads="1"/>
            </p:cNvSpPr>
            <p:nvPr/>
          </p:nvSpPr>
          <p:spPr bwMode="auto">
            <a:xfrm>
              <a:off x="3131472" y="5096908"/>
              <a:ext cx="3276600" cy="1177636"/>
            </a:xfrm>
            <a:prstGeom prst="wedgeRoundRectCallout">
              <a:avLst>
                <a:gd name="adj1" fmla="val -48787"/>
                <a:gd name="adj2" fmla="val -96569"/>
                <a:gd name="adj3" fmla="val 16667"/>
              </a:avLst>
            </a:prstGeom>
            <a:solidFill>
              <a:srgbClr val="DDDDDD"/>
            </a:solidFill>
            <a:ln w="12700">
              <a:solidFill>
                <a:schemeClr val="tx1"/>
              </a:solidFill>
              <a:miter lim="800000"/>
              <a:headEnd/>
              <a:tailEnd/>
            </a:ln>
          </p:spPr>
          <p:txBody>
            <a:bodyPr/>
            <a:lstStyle/>
            <a:p>
              <a:r>
                <a:rPr lang="en-US" sz="1400" dirty="0"/>
                <a:t>Output:</a:t>
              </a:r>
            </a:p>
            <a:p>
              <a:r>
                <a:rPr lang="en-US" sz="1400" dirty="0" err="1"/>
                <a:t>CurrencyConverterImpl</a:t>
              </a:r>
              <a:r>
                <a:rPr lang="en-US" sz="1400" dirty="0"/>
                <a:t>()</a:t>
              </a:r>
            </a:p>
            <a:p>
              <a:r>
                <a:rPr lang="en-US" sz="1400" dirty="0" err="1"/>
                <a:t>setExchangeRate</a:t>
              </a:r>
              <a:r>
                <a:rPr lang="en-US" sz="1400" dirty="0"/>
                <a:t>()</a:t>
              </a:r>
            </a:p>
            <a:p>
              <a:r>
                <a:rPr lang="en-US" sz="1400" dirty="0" err="1"/>
                <a:t>dollarsToRupees</a:t>
              </a:r>
              <a:r>
                <a:rPr lang="en-US" sz="1400" dirty="0"/>
                <a:t>()</a:t>
              </a:r>
            </a:p>
            <a:p>
              <a:r>
                <a:rPr lang="en-US" sz="1400" dirty="0"/>
                <a:t>50 $ is 2225.0 Rs.</a:t>
              </a:r>
            </a:p>
          </p:txBody>
        </p:sp>
        <p:sp>
          <p:nvSpPr>
            <p:cNvPr id="15365" name="AutoShape 9"/>
            <p:cNvSpPr>
              <a:spLocks noChangeArrowheads="1"/>
            </p:cNvSpPr>
            <p:nvPr/>
          </p:nvSpPr>
          <p:spPr bwMode="auto">
            <a:xfrm>
              <a:off x="5377542" y="1204680"/>
              <a:ext cx="3505200" cy="1219200"/>
            </a:xfrm>
            <a:prstGeom prst="irregularSeal1">
              <a:avLst/>
            </a:prstGeom>
            <a:solidFill>
              <a:srgbClr val="DDDDDD"/>
            </a:solidFill>
            <a:ln w="12700" algn="ctr">
              <a:solidFill>
                <a:schemeClr val="tx1"/>
              </a:solidFill>
              <a:miter lim="800000"/>
              <a:headEnd/>
              <a:tailEnd/>
            </a:ln>
          </p:spPr>
          <p:txBody>
            <a:bodyPr wrap="none" anchor="ctr"/>
            <a:lstStyle/>
            <a:p>
              <a:pPr algn="ctr"/>
              <a:r>
                <a:rPr lang="en-US" sz="1600"/>
                <a:t>The client application</a:t>
              </a:r>
            </a:p>
          </p:txBody>
        </p:sp>
      </p:grpSp>
      <p:sp>
        <p:nvSpPr>
          <p:cNvPr id="4" name="Title 3"/>
          <p:cNvSpPr>
            <a:spLocks noGrp="1"/>
          </p:cNvSpPr>
          <p:nvPr>
            <p:ph type="title"/>
          </p:nvPr>
        </p:nvSpPr>
        <p:spPr>
          <a:xfrm>
            <a:off x="272142" y="177738"/>
            <a:ext cx="8312649" cy="786228"/>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setter methods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49336"/>
          </a:xfrm>
        </p:spPr>
        <p:txBody>
          <a:bodyPr>
            <a:normAutofit/>
          </a:bodyPr>
          <a:lstStyle/>
          <a:p>
            <a:r>
              <a:rPr lang="en-US" sz="2700" dirty="0"/>
              <a:t>2.4 : Inversion of Control (IoC)</a:t>
            </a:r>
            <a:r>
              <a:rPr lang="en-US" dirty="0"/>
              <a:t/>
            </a:r>
            <a:br>
              <a:rPr lang="en-US" dirty="0"/>
            </a:br>
            <a:r>
              <a:rPr lang="en-US" dirty="0" smtClean="0"/>
              <a:t>                   -DemoSpring_1</a:t>
            </a:r>
            <a:endParaRPr lang="en-US" dirty="0"/>
          </a:p>
        </p:txBody>
      </p:sp>
      <p:sp>
        <p:nvSpPr>
          <p:cNvPr id="16386" name="Rectangle 3"/>
          <p:cNvSpPr>
            <a:spLocks noGrp="1"/>
          </p:cNvSpPr>
          <p:nvPr>
            <p:ph idx="1"/>
          </p:nvPr>
        </p:nvSpPr>
        <p:spPr>
          <a:noFill/>
        </p:spPr>
        <p:txBody>
          <a:bodyPr/>
          <a:lstStyle/>
          <a:p>
            <a:endParaRPr lang="en-US" dirty="0" smtClean="0"/>
          </a:p>
          <a:p>
            <a:endParaRPr lang="en-US" dirty="0"/>
          </a:p>
          <a:p>
            <a:endParaRPr lang="en-US" dirty="0" smtClean="0"/>
          </a:p>
          <a:p>
            <a:r>
              <a:rPr lang="en-US" sz="1800" dirty="0" smtClean="0"/>
              <a:t>This </a:t>
            </a:r>
            <a:r>
              <a:rPr lang="en-US" sz="1800" dirty="0"/>
              <a:t>demo illustrates how the container will </a:t>
            </a:r>
            <a:endParaRPr lang="en-US" sz="1800" dirty="0" smtClean="0"/>
          </a:p>
          <a:p>
            <a:pPr marL="0" indent="0">
              <a:buNone/>
            </a:pPr>
            <a:r>
              <a:rPr lang="en-US" sz="1800" dirty="0" smtClean="0"/>
              <a:t>    instantiate </a:t>
            </a:r>
            <a:r>
              <a:rPr lang="en-US" sz="1800" dirty="0"/>
              <a:t>the CurrencyConverter service </a:t>
            </a:r>
            <a:r>
              <a:rPr lang="en-US" sz="1800" dirty="0" smtClean="0"/>
              <a:t>using</a:t>
            </a:r>
          </a:p>
          <a:p>
            <a:pPr marL="0" indent="0">
              <a:buNone/>
            </a:pPr>
            <a:r>
              <a:rPr lang="en-US" sz="1800" dirty="0"/>
              <a:t> </a:t>
            </a:r>
            <a:r>
              <a:rPr lang="en-US" sz="1800" dirty="0" smtClean="0"/>
              <a:t>   </a:t>
            </a:r>
            <a:r>
              <a:rPr lang="en-US" sz="1800" dirty="0"/>
              <a:t>setter </a:t>
            </a:r>
            <a:r>
              <a:rPr lang="en-US" sz="1800" dirty="0" smtClean="0"/>
              <a:t>injection.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66461"/>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constructor</a:t>
            </a:r>
          </a:p>
        </p:txBody>
      </p:sp>
      <p:sp>
        <p:nvSpPr>
          <p:cNvPr id="4" name="Content Placeholder 3"/>
          <p:cNvSpPr>
            <a:spLocks noGrp="1"/>
          </p:cNvSpPr>
          <p:nvPr>
            <p:ph idx="1"/>
          </p:nvPr>
        </p:nvSpPr>
        <p:spPr>
          <a:xfrm>
            <a:off x="298516" y="1284914"/>
            <a:ext cx="8845484" cy="4853604"/>
          </a:xfrm>
        </p:spPr>
        <p:txBody>
          <a:bodyPr>
            <a:normAutofit/>
          </a:bodyPr>
          <a:lstStyle/>
          <a:p>
            <a:endParaRPr lang="en-US" sz="1800" dirty="0" smtClean="0"/>
          </a:p>
          <a:p>
            <a:r>
              <a:rPr lang="en-US" sz="1800" dirty="0" smtClean="0"/>
              <a:t>Bean </a:t>
            </a:r>
            <a:r>
              <a:rPr lang="en-US" sz="1800" dirty="0"/>
              <a:t>classes can be programmed with constructors that take </a:t>
            </a:r>
            <a:endParaRPr lang="en-US" sz="1800" dirty="0" smtClean="0"/>
          </a:p>
          <a:p>
            <a:pPr marL="0" indent="0">
              <a:buNone/>
            </a:pPr>
            <a:r>
              <a:rPr lang="en-US" sz="1800" dirty="0"/>
              <a:t> </a:t>
            </a:r>
            <a:r>
              <a:rPr lang="en-US" sz="1800" dirty="0" smtClean="0"/>
              <a:t>   enough </a:t>
            </a:r>
            <a:r>
              <a:rPr lang="en-US" sz="1800" dirty="0"/>
              <a:t>arguments to fully define the bean at </a:t>
            </a:r>
            <a:r>
              <a:rPr lang="en-US" sz="1800" dirty="0" smtClean="0"/>
              <a:t>instantiation</a:t>
            </a:r>
            <a:endParaRPr lang="en-US" sz="1800" dirty="0"/>
          </a:p>
        </p:txBody>
      </p:sp>
      <p:sp>
        <p:nvSpPr>
          <p:cNvPr id="17412" name="AutoShape 5"/>
          <p:cNvSpPr>
            <a:spLocks noChangeArrowheads="1"/>
          </p:cNvSpPr>
          <p:nvPr/>
        </p:nvSpPr>
        <p:spPr bwMode="auto">
          <a:xfrm>
            <a:off x="497770" y="2518410"/>
            <a:ext cx="8500456" cy="1905000"/>
          </a:xfrm>
          <a:prstGeom prst="roundRect">
            <a:avLst>
              <a:gd name="adj" fmla="val 16667"/>
            </a:avLst>
          </a:prstGeom>
          <a:noFill/>
          <a:ln w="19050">
            <a:solidFill>
              <a:schemeClr val="tx1"/>
            </a:solidFill>
            <a:round/>
            <a:headEnd/>
            <a:tailEnd/>
          </a:ln>
        </p:spPr>
        <p:txBody>
          <a:bodyPr wrap="none" anchor="ctr"/>
          <a:lstStyle/>
          <a:p>
            <a:r>
              <a:rPr lang="en-US" sz="1600" dirty="0"/>
              <a:t>&lt;bean id="</a:t>
            </a:r>
            <a:r>
              <a:rPr lang="en-US" sz="1600" dirty="0" err="1"/>
              <a:t>currencyConverter</a:t>
            </a:r>
            <a:r>
              <a:rPr lang="en-US" sz="1600" dirty="0"/>
              <a:t>" </a:t>
            </a:r>
            <a:r>
              <a:rPr lang="en-US" sz="1600" dirty="0" smtClean="0"/>
              <a:t> class</a:t>
            </a:r>
            <a:r>
              <a:rPr lang="en-US" sz="1600" dirty="0"/>
              <a:t>="</a:t>
            </a:r>
            <a:r>
              <a:rPr lang="en-US" sz="1600" dirty="0" err="1"/>
              <a:t>training.Spring.CurrencyConverterImpl</a:t>
            </a:r>
            <a:r>
              <a:rPr lang="en-US" sz="1600" dirty="0"/>
              <a:t>"&gt;</a:t>
            </a:r>
          </a:p>
          <a:p>
            <a:r>
              <a:rPr lang="en-US" sz="1600" dirty="0"/>
              <a:t>    &lt;constructor-</a:t>
            </a:r>
            <a:r>
              <a:rPr lang="en-US" sz="1600" dirty="0" err="1"/>
              <a:t>arg</a:t>
            </a:r>
            <a:r>
              <a:rPr lang="en-US" sz="1600" dirty="0"/>
              <a:t>&gt;</a:t>
            </a:r>
          </a:p>
          <a:p>
            <a:r>
              <a:rPr lang="en-US" sz="1600" dirty="0"/>
              <a:t>	&lt;value&gt; 44.50 &lt;/value&gt;</a:t>
            </a:r>
          </a:p>
          <a:p>
            <a:r>
              <a:rPr lang="en-US" sz="1600" dirty="0"/>
              <a:t>    &lt;/constructor-</a:t>
            </a:r>
            <a:r>
              <a:rPr lang="en-US" sz="1600" dirty="0" err="1"/>
              <a:t>arg</a:t>
            </a:r>
            <a:r>
              <a:rPr lang="en-US" sz="1600" dirty="0"/>
              <a:t>&gt;</a:t>
            </a:r>
          </a:p>
          <a:p>
            <a:r>
              <a:rPr lang="en-US" sz="1600" dirty="0"/>
              <a:t>&lt;/bean</a:t>
            </a:r>
            <a:r>
              <a:rPr lang="en-US" dirty="0"/>
              <a:t>&gt;</a:t>
            </a:r>
          </a:p>
        </p:txBody>
      </p:sp>
      <p:sp>
        <p:nvSpPr>
          <p:cNvPr id="17413" name="AutoShape 7"/>
          <p:cNvSpPr>
            <a:spLocks noChangeArrowheads="1"/>
          </p:cNvSpPr>
          <p:nvPr/>
        </p:nvSpPr>
        <p:spPr bwMode="auto">
          <a:xfrm>
            <a:off x="497770" y="4633264"/>
            <a:ext cx="8153400" cy="1295400"/>
          </a:xfrm>
          <a:prstGeom prst="roundRect">
            <a:avLst>
              <a:gd name="adj" fmla="val 16667"/>
            </a:avLst>
          </a:prstGeom>
          <a:noFill/>
          <a:ln w="19050">
            <a:solidFill>
              <a:schemeClr val="tx1"/>
            </a:solidFill>
            <a:round/>
            <a:headEnd/>
            <a:tailEnd/>
          </a:ln>
        </p:spPr>
        <p:txBody>
          <a:bodyPr wrap="none" anchor="ctr"/>
          <a:lstStyle/>
          <a:p>
            <a:r>
              <a:rPr lang="en-US" sz="1600" dirty="0"/>
              <a:t>public </a:t>
            </a:r>
            <a:r>
              <a:rPr lang="en-US" sz="1600" dirty="0" err="1"/>
              <a:t>CurrencyConverterImpl</a:t>
            </a:r>
            <a:r>
              <a:rPr lang="en-US" sz="1600" dirty="0"/>
              <a:t>(double </a:t>
            </a:r>
            <a:r>
              <a:rPr lang="en-US" sz="1600" dirty="0" err="1"/>
              <a:t>er</a:t>
            </a:r>
            <a:r>
              <a:rPr lang="en-US" sz="1600" dirty="0"/>
              <a:t>) {</a:t>
            </a:r>
          </a:p>
          <a:p>
            <a:r>
              <a:rPr lang="en-US" sz="1600" dirty="0"/>
              <a:t>    </a:t>
            </a:r>
            <a:r>
              <a:rPr lang="en-US" sz="1600" dirty="0" err="1"/>
              <a:t>exchangeRate</a:t>
            </a:r>
            <a:r>
              <a:rPr lang="en-US" sz="1600" dirty="0"/>
              <a:t> = </a:t>
            </a:r>
            <a:r>
              <a:rPr lang="en-US" sz="1600" dirty="0" err="1"/>
              <a:t>er</a:t>
            </a:r>
            <a:r>
              <a:rPr lang="en-US" sz="1600" dirty="0"/>
              <a:t>;</a:t>
            </a:r>
          </a:p>
          <a:p>
            <a:r>
              <a:rPr lang="en-US" sz="1600" dirty="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700" dirty="0"/>
              <a:t>2.4 : Inversion of Control (IoC)</a:t>
            </a:r>
            <a:r>
              <a:rPr lang="en-US" dirty="0"/>
              <a:t/>
            </a:r>
            <a:br>
              <a:rPr lang="en-US" dirty="0"/>
            </a:br>
            <a:r>
              <a:rPr lang="en-US" dirty="0" smtClean="0"/>
              <a:t>         -Injecting </a:t>
            </a:r>
            <a:r>
              <a:rPr lang="en-US" dirty="0"/>
              <a:t>dependencies via constructor</a:t>
            </a:r>
          </a:p>
        </p:txBody>
      </p:sp>
      <p:sp>
        <p:nvSpPr>
          <p:cNvPr id="18435" name="Rectangle 7"/>
          <p:cNvSpPr>
            <a:spLocks noGrp="1"/>
          </p:cNvSpPr>
          <p:nvPr>
            <p:ph idx="1"/>
          </p:nvPr>
        </p:nvSpPr>
        <p:spPr>
          <a:xfrm>
            <a:off x="298516" y="1388125"/>
            <a:ext cx="8845484" cy="1708524"/>
          </a:xfrm>
        </p:spPr>
        <p:txBody>
          <a:bodyPr/>
          <a:lstStyle/>
          <a:p>
            <a:endParaRPr lang="en-US" dirty="0" smtClean="0"/>
          </a:p>
          <a:p>
            <a:r>
              <a:rPr lang="en-US" sz="1800" dirty="0" smtClean="0"/>
              <a:t>If </a:t>
            </a:r>
            <a:r>
              <a:rPr lang="en-US" sz="1800" dirty="0"/>
              <a:t>a constructor has multiple arguments, then ambiguities </a:t>
            </a:r>
            <a:r>
              <a:rPr lang="en-US" sz="1800" dirty="0" smtClean="0"/>
              <a:t>among</a:t>
            </a:r>
          </a:p>
          <a:p>
            <a:pPr marL="0" indent="0">
              <a:buNone/>
            </a:pPr>
            <a:r>
              <a:rPr lang="en-US" sz="1800" dirty="0" smtClean="0"/>
              <a:t> </a:t>
            </a:r>
            <a:r>
              <a:rPr lang="en-US" sz="1800" dirty="0"/>
              <a:t>constructor arguments can be dealt with in two ways : </a:t>
            </a:r>
            <a:endParaRPr lang="en-US" sz="1800" dirty="0" smtClean="0"/>
          </a:p>
          <a:p>
            <a:pPr marL="0" indent="0">
              <a:buNone/>
            </a:pPr>
            <a:endParaRPr lang="en-US" dirty="0"/>
          </a:p>
          <a:p>
            <a:pPr lvl="3"/>
            <a:r>
              <a:rPr lang="en-US" sz="1600" dirty="0"/>
              <a:t>by index </a:t>
            </a:r>
            <a:endParaRPr lang="en-US" sz="1600" dirty="0" smtClean="0"/>
          </a:p>
          <a:p>
            <a:pPr lvl="3"/>
            <a:r>
              <a:rPr lang="en-US" sz="1600" dirty="0" smtClean="0"/>
              <a:t>by </a:t>
            </a:r>
            <a:r>
              <a:rPr lang="en-US" sz="1600" dirty="0"/>
              <a:t>type </a:t>
            </a:r>
            <a:endParaRPr lang="en-US" sz="1600" dirty="0" smtClean="0"/>
          </a:p>
        </p:txBody>
      </p:sp>
      <p:sp>
        <p:nvSpPr>
          <p:cNvPr id="18436" name="AutoShape 5"/>
          <p:cNvSpPr>
            <a:spLocks noChangeArrowheads="1"/>
          </p:cNvSpPr>
          <p:nvPr/>
        </p:nvSpPr>
        <p:spPr bwMode="auto">
          <a:xfrm>
            <a:off x="221398" y="3096649"/>
            <a:ext cx="8845484" cy="2493818"/>
          </a:xfrm>
          <a:prstGeom prst="roundRect">
            <a:avLst>
              <a:gd name="adj" fmla="val 16667"/>
            </a:avLst>
          </a:prstGeom>
          <a:noFill/>
          <a:ln w="19050">
            <a:solidFill>
              <a:schemeClr val="tx1"/>
            </a:solidFill>
            <a:round/>
            <a:headEnd/>
            <a:tailEnd/>
          </a:ln>
        </p:spPr>
        <p:txBody>
          <a:bodyPr wrap="none" anchor="ctr"/>
          <a:lstStyle/>
          <a:p>
            <a:r>
              <a:rPr lang="en-US" sz="1600" dirty="0"/>
              <a:t>&lt;beans&gt;</a:t>
            </a:r>
          </a:p>
          <a:p>
            <a:r>
              <a:rPr lang="en-US" sz="1600" dirty="0"/>
              <a:t> &lt;bean id="</a:t>
            </a:r>
            <a:r>
              <a:rPr lang="en-US" sz="1600" dirty="0" err="1"/>
              <a:t>currencyConverter</a:t>
            </a:r>
            <a:r>
              <a:rPr lang="en-US" sz="1600" dirty="0"/>
              <a:t>" </a:t>
            </a:r>
          </a:p>
          <a:p>
            <a:r>
              <a:rPr lang="en-US" sz="1600" dirty="0"/>
              <a:t>                                        class="training.Spring.CurrencyConverterImpl3"&gt;</a:t>
            </a:r>
          </a:p>
          <a:p>
            <a:r>
              <a:rPr lang="en-US" sz="1600" dirty="0"/>
              <a:t>   &lt;constructor-</a:t>
            </a:r>
            <a:r>
              <a:rPr lang="en-US" sz="1600" dirty="0" err="1"/>
              <a:t>arg</a:t>
            </a:r>
            <a:r>
              <a:rPr lang="en-US" sz="1600" dirty="0"/>
              <a:t>&gt;&lt;value&gt;44.25&lt;/value&gt;&lt;/constructor-</a:t>
            </a:r>
            <a:r>
              <a:rPr lang="en-US" sz="1600" dirty="0" err="1"/>
              <a:t>arg</a:t>
            </a:r>
            <a:r>
              <a:rPr lang="en-US" sz="1600" dirty="0"/>
              <a:t>&gt;</a:t>
            </a:r>
          </a:p>
          <a:p>
            <a:r>
              <a:rPr lang="en-US" sz="1600" dirty="0"/>
              <a:t>   &lt;!--&lt;constructor-</a:t>
            </a:r>
            <a:r>
              <a:rPr lang="en-US" sz="1600" dirty="0" err="1"/>
              <a:t>arg</a:t>
            </a:r>
            <a:r>
              <a:rPr lang="en-US" sz="1600" dirty="0"/>
              <a:t> index="0"&gt;&lt;value&gt;44.25&lt;/value&gt;&lt;/constructor-</a:t>
            </a:r>
            <a:r>
              <a:rPr lang="en-US" sz="1600" dirty="0" err="1"/>
              <a:t>arg</a:t>
            </a:r>
            <a:r>
              <a:rPr lang="en-US" sz="1600" dirty="0"/>
              <a:t>&gt;--&gt;</a:t>
            </a:r>
          </a:p>
          <a:p>
            <a:r>
              <a:rPr lang="en-US" sz="1600" dirty="0"/>
              <a:t>   &lt;!--&lt;constructor-</a:t>
            </a:r>
            <a:r>
              <a:rPr lang="en-US" sz="1600" dirty="0" err="1"/>
              <a:t>arg</a:t>
            </a:r>
            <a:r>
              <a:rPr lang="en-US" sz="1600" dirty="0"/>
              <a:t> type="double"&gt;&lt;value&gt;44.25&lt;/value&gt;&lt;/constructor-</a:t>
            </a:r>
            <a:r>
              <a:rPr lang="en-US" sz="1600" dirty="0" err="1"/>
              <a:t>arg</a:t>
            </a:r>
            <a:r>
              <a:rPr lang="en-US" sz="1600" dirty="0"/>
              <a:t>&gt;--&gt;</a:t>
            </a:r>
          </a:p>
          <a:p>
            <a:r>
              <a:rPr lang="en-US" sz="1600" dirty="0"/>
              <a:t>   &lt;/bean&gt;</a:t>
            </a:r>
          </a:p>
          <a:p>
            <a:r>
              <a:rPr lang="en-US" sz="1600" dirty="0"/>
              <a:t>&lt;/beans&gt;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639167"/>
          </a:xfrm>
        </p:spPr>
        <p:txBody>
          <a:bodyPr>
            <a:noAutofit/>
          </a:bodyPr>
          <a:lstStyle/>
          <a:p>
            <a:r>
              <a:rPr lang="en-US" dirty="0"/>
              <a:t>2.4 : Inversion of Control (IoC)</a:t>
            </a:r>
            <a:br>
              <a:rPr lang="en-US" dirty="0"/>
            </a:br>
            <a:r>
              <a:rPr lang="en-US" dirty="0" smtClean="0"/>
              <a:t>              -DemoSpring_2</a:t>
            </a:r>
            <a:endParaRPr lang="en-US" dirty="0"/>
          </a:p>
        </p:txBody>
      </p:sp>
      <p:sp>
        <p:nvSpPr>
          <p:cNvPr id="19458" name="Rectangle 3"/>
          <p:cNvSpPr>
            <a:spLocks noGrp="1"/>
          </p:cNvSpPr>
          <p:nvPr>
            <p:ph idx="1"/>
          </p:nvPr>
        </p:nvSpPr>
        <p:spPr>
          <a:noFill/>
        </p:spPr>
        <p:txBody>
          <a:bodyPr/>
          <a:lstStyle/>
          <a:p>
            <a:pPr algn="just" fontAlgn="t"/>
            <a:endParaRPr lang="en-US" dirty="0" smtClean="0">
              <a:cs typeface="Arial" pitchFamily="34" charset="0"/>
            </a:endParaRPr>
          </a:p>
          <a:p>
            <a:pPr algn="just" fontAlgn="t"/>
            <a:endParaRPr lang="en-US" dirty="0">
              <a:cs typeface="Arial" pitchFamily="34" charset="0"/>
            </a:endParaRPr>
          </a:p>
          <a:p>
            <a:pPr algn="just" fontAlgn="t"/>
            <a:r>
              <a:rPr lang="en-US" sz="1800" dirty="0" smtClean="0">
                <a:cs typeface="Arial" pitchFamily="34" charset="0"/>
              </a:rPr>
              <a:t>This </a:t>
            </a:r>
            <a:r>
              <a:rPr lang="en-US" sz="1800" dirty="0">
                <a:cs typeface="Arial" pitchFamily="34" charset="0"/>
              </a:rPr>
              <a:t>demo illustrates how the </a:t>
            </a:r>
            <a:r>
              <a:rPr lang="en-US" sz="1800" dirty="0" smtClean="0">
                <a:cs typeface="Arial" pitchFamily="34" charset="0"/>
              </a:rPr>
              <a:t>container</a:t>
            </a:r>
          </a:p>
          <a:p>
            <a:pPr marL="0" indent="0" algn="just" fontAlgn="t">
              <a:buNone/>
            </a:pPr>
            <a:r>
              <a:rPr lang="en-US" sz="1800" dirty="0" smtClean="0">
                <a:cs typeface="Arial" pitchFamily="34" charset="0"/>
              </a:rPr>
              <a:t>    will </a:t>
            </a:r>
            <a:r>
              <a:rPr lang="en-US" sz="1800" dirty="0">
                <a:cs typeface="Arial" pitchFamily="34" charset="0"/>
              </a:rPr>
              <a:t>instantiate the </a:t>
            </a:r>
            <a:r>
              <a:rPr lang="en-US" sz="1800" dirty="0" smtClean="0">
                <a:cs typeface="Arial" pitchFamily="34" charset="0"/>
              </a:rPr>
              <a:t>CurrencyConverter</a:t>
            </a:r>
          </a:p>
          <a:p>
            <a:pPr marL="0" indent="0" algn="just" fontAlgn="t">
              <a:buNone/>
            </a:pPr>
            <a:r>
              <a:rPr lang="en-US" sz="1800" dirty="0" smtClean="0">
                <a:cs typeface="Arial" pitchFamily="34" charset="0"/>
              </a:rPr>
              <a:t>    service </a:t>
            </a:r>
            <a:r>
              <a:rPr lang="en-US" sz="1800" dirty="0">
                <a:cs typeface="Arial" pitchFamily="34" charset="0"/>
              </a:rPr>
              <a:t>when using </a:t>
            </a:r>
            <a:r>
              <a:rPr lang="en-US" sz="1800" dirty="0" smtClean="0">
                <a:cs typeface="Arial" pitchFamily="34" charset="0"/>
              </a:rPr>
              <a:t>the</a:t>
            </a:r>
          </a:p>
          <a:p>
            <a:pPr marL="0" indent="0" algn="just" fontAlgn="t">
              <a:buNone/>
            </a:pPr>
            <a:r>
              <a:rPr lang="en-US" sz="1800" dirty="0" smtClean="0">
                <a:cs typeface="Arial" pitchFamily="34" charset="0"/>
              </a:rPr>
              <a:t>    &lt;</a:t>
            </a:r>
            <a:r>
              <a:rPr lang="en-US" sz="1800" dirty="0">
                <a:cs typeface="Arial" pitchFamily="34" charset="0"/>
              </a:rPr>
              <a:t>constructor-</a:t>
            </a:r>
            <a:r>
              <a:rPr lang="en-US" sz="1800" dirty="0" err="1">
                <a:cs typeface="Arial" pitchFamily="34" charset="0"/>
              </a:rPr>
              <a:t>arg</a:t>
            </a:r>
            <a:r>
              <a:rPr lang="en-US" sz="1800" dirty="0">
                <a:cs typeface="Arial" pitchFamily="34" charset="0"/>
              </a:rPr>
              <a:t>&gt; element</a:t>
            </a:r>
            <a:r>
              <a:rPr lang="en-US" sz="1800" dirty="0" smtClean="0">
                <a:cs typeface="Arial" pitchFamily="34" charset="0"/>
              </a:rPr>
              <a:t>.</a:t>
            </a:r>
            <a:endParaRPr lang="en-US" sz="1800" dirty="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308472"/>
            <a:ext cx="8312649" cy="914400"/>
          </a:xfrm>
        </p:spPr>
        <p:txBody>
          <a:bodyPr>
            <a:normAutofit/>
          </a:bodyPr>
          <a:lstStyle/>
          <a:p>
            <a:r>
              <a:rPr lang="en-US" dirty="0"/>
              <a:t>2.4 : Inversion of Control (IoC)</a:t>
            </a:r>
            <a:br>
              <a:rPr lang="en-US" dirty="0"/>
            </a:br>
            <a:r>
              <a:rPr lang="en-US" dirty="0" smtClean="0"/>
              <a:t>         -Using </a:t>
            </a:r>
            <a:r>
              <a:rPr lang="en-US" dirty="0"/>
              <a:t>collections for injection</a:t>
            </a:r>
          </a:p>
        </p:txBody>
      </p:sp>
      <p:sp>
        <p:nvSpPr>
          <p:cNvPr id="31747" name="Rectangle 5"/>
          <p:cNvSpPr>
            <a:spLocks noGrp="1"/>
          </p:cNvSpPr>
          <p:nvPr>
            <p:ph idx="1"/>
          </p:nvPr>
        </p:nvSpPr>
        <p:spPr>
          <a:xfrm>
            <a:off x="298516" y="1222872"/>
            <a:ext cx="7986168" cy="4915645"/>
          </a:xfrm>
        </p:spPr>
        <p:txBody>
          <a:bodyPr/>
          <a:lstStyle/>
          <a:p>
            <a:endParaRPr lang="en-US" dirty="0" smtClean="0"/>
          </a:p>
          <a:p>
            <a:pPr marL="0" indent="0">
              <a:buNone/>
            </a:pPr>
            <a:endParaRPr lang="en-US" sz="1800" dirty="0" smtClean="0"/>
          </a:p>
          <a:p>
            <a:r>
              <a:rPr lang="en-US" sz="1800" dirty="0" smtClean="0"/>
              <a:t>Often</a:t>
            </a:r>
            <a:r>
              <a:rPr lang="en-US" sz="1800" dirty="0"/>
              <a:t>, beans need access to collections of objects, rather </a:t>
            </a:r>
            <a:endParaRPr lang="en-US" sz="1800" dirty="0" smtClean="0"/>
          </a:p>
          <a:p>
            <a:pPr marL="0" indent="0">
              <a:buNone/>
            </a:pPr>
            <a:r>
              <a:rPr lang="en-US" sz="1800" dirty="0"/>
              <a:t> </a:t>
            </a:r>
            <a:r>
              <a:rPr lang="en-US" sz="1800" dirty="0" smtClean="0"/>
              <a:t>   than </a:t>
            </a:r>
            <a:r>
              <a:rPr lang="en-US" sz="1800" dirty="0"/>
              <a:t>just individual beans or values</a:t>
            </a:r>
            <a:r>
              <a:rPr lang="en-US" sz="1800" dirty="0" smtClean="0"/>
              <a:t>.</a:t>
            </a:r>
          </a:p>
          <a:p>
            <a:pPr marL="0" indent="0">
              <a:buNone/>
            </a:pPr>
            <a:r>
              <a:rPr lang="en-US" sz="1800" dirty="0" smtClean="0"/>
              <a:t> </a:t>
            </a:r>
            <a:endParaRPr lang="en-US" sz="1800" dirty="0"/>
          </a:p>
          <a:p>
            <a:r>
              <a:rPr lang="en-US" sz="1800" dirty="0"/>
              <a:t>Spring allows you to inject a collection of objects into </a:t>
            </a:r>
            <a:r>
              <a:rPr lang="en-US" sz="1800" dirty="0" smtClean="0"/>
              <a:t>your</a:t>
            </a:r>
          </a:p>
          <a:p>
            <a:pPr marL="0" indent="0">
              <a:buNone/>
            </a:pPr>
            <a:r>
              <a:rPr lang="en-US" sz="1800" dirty="0"/>
              <a:t> </a:t>
            </a:r>
            <a:r>
              <a:rPr lang="en-US" sz="1800" dirty="0" smtClean="0"/>
              <a:t>   </a:t>
            </a:r>
            <a:r>
              <a:rPr lang="en-US" sz="1800" dirty="0"/>
              <a:t>beans. </a:t>
            </a:r>
            <a:endParaRPr lang="en-US" sz="1800" dirty="0" smtClean="0"/>
          </a:p>
          <a:p>
            <a:pPr marL="0" indent="0">
              <a:buNone/>
            </a:pPr>
            <a:endParaRPr lang="en-US" sz="1800" dirty="0"/>
          </a:p>
          <a:p>
            <a:r>
              <a:rPr lang="en-US" sz="1800" dirty="0"/>
              <a:t>You can choose either &lt;list&gt;, &lt;map&gt;, &lt;set&gt; or &lt;props&gt; </a:t>
            </a:r>
            <a:endParaRPr lang="en-US" sz="1800" dirty="0" smtClean="0"/>
          </a:p>
          <a:p>
            <a:pPr marL="0" indent="0">
              <a:buNone/>
            </a:pPr>
            <a:r>
              <a:rPr lang="en-US" sz="1800" dirty="0"/>
              <a:t> </a:t>
            </a:r>
            <a:r>
              <a:rPr lang="en-US" sz="1800" dirty="0" smtClean="0"/>
              <a:t>   to </a:t>
            </a:r>
            <a:r>
              <a:rPr lang="en-US" sz="1800" dirty="0"/>
              <a:t>represent a List, Map, Set or Properties instance. </a:t>
            </a:r>
            <a:endParaRPr lang="en-US" sz="1800" dirty="0" smtClean="0"/>
          </a:p>
          <a:p>
            <a:pPr marL="0" indent="0">
              <a:buNone/>
            </a:pPr>
            <a:endParaRPr lang="en-US" sz="1800" dirty="0"/>
          </a:p>
          <a:p>
            <a:r>
              <a:rPr lang="en-US" sz="1800" dirty="0"/>
              <a:t>You will pass in the individual items just as you would </a:t>
            </a:r>
            <a:r>
              <a:rPr lang="en-US" sz="1800" dirty="0" smtClean="0"/>
              <a:t>with</a:t>
            </a:r>
          </a:p>
          <a:p>
            <a:pPr marL="0" indent="0">
              <a:buNone/>
            </a:pPr>
            <a:r>
              <a:rPr lang="en-US" sz="1800" dirty="0"/>
              <a:t> </a:t>
            </a:r>
            <a:r>
              <a:rPr lang="en-US" sz="1800" dirty="0" smtClean="0"/>
              <a:t>   </a:t>
            </a:r>
            <a:r>
              <a:rPr lang="en-US" sz="1800" dirty="0"/>
              <a:t>any other injection</a:t>
            </a:r>
            <a:r>
              <a:rPr lang="en-US" sz="1800" dirty="0" smtClean="0"/>
              <a:t>.</a:t>
            </a:r>
            <a:endParaRPr lang="en-US" sz="1800" dirty="0"/>
          </a:p>
        </p:txBody>
      </p:sp>
    </p:spTree>
    <p:extLst>
      <p:ext uri="{BB962C8B-B14F-4D97-AF65-F5344CB8AC3E}">
        <p14:creationId xmlns:p14="http://schemas.microsoft.com/office/powerpoint/2010/main" val="4181518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51176" y="1802522"/>
            <a:ext cx="8130541" cy="3737832"/>
            <a:chOff x="391890" y="1317198"/>
            <a:chExt cx="7391400" cy="2808288"/>
          </a:xfrm>
        </p:grpSpPr>
        <p:grpSp>
          <p:nvGrpSpPr>
            <p:cNvPr id="2" name="Group 12"/>
            <p:cNvGrpSpPr>
              <a:grpSpLocks/>
            </p:cNvGrpSpPr>
            <p:nvPr/>
          </p:nvGrpSpPr>
          <p:grpSpPr bwMode="auto">
            <a:xfrm>
              <a:off x="391890" y="1317198"/>
              <a:ext cx="4445000" cy="2808288"/>
              <a:chOff x="912" y="1392"/>
              <a:chExt cx="2800" cy="1769"/>
            </a:xfrm>
          </p:grpSpPr>
          <p:sp>
            <p:nvSpPr>
              <p:cNvPr id="20489" name="Oval 3"/>
              <p:cNvSpPr>
                <a:spLocks noChangeArrowheads="1"/>
              </p:cNvSpPr>
              <p:nvPr/>
            </p:nvSpPr>
            <p:spPr bwMode="auto">
              <a:xfrm>
                <a:off x="912" y="1392"/>
                <a:ext cx="1056" cy="1488"/>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p>
                <a:endParaRPr lang="en-US"/>
              </a:p>
            </p:txBody>
          </p:sp>
          <p:sp>
            <p:nvSpPr>
              <p:cNvPr id="20490" name="Oval 4"/>
              <p:cNvSpPr>
                <a:spLocks noChangeArrowheads="1"/>
              </p:cNvSpPr>
              <p:nvPr/>
            </p:nvSpPr>
            <p:spPr bwMode="auto">
              <a:xfrm>
                <a:off x="2640" y="1440"/>
                <a:ext cx="1056" cy="1392"/>
              </a:xfrm>
              <a:prstGeom prst="ellipse">
                <a:avLst/>
              </a:prstGeom>
              <a:gradFill rotWithShape="1">
                <a:gsLst>
                  <a:gs pos="0">
                    <a:srgbClr val="CCFFCC"/>
                  </a:gs>
                  <a:gs pos="100000">
                    <a:srgbClr val="33CC33"/>
                  </a:gs>
                </a:gsLst>
                <a:lin ang="5400000" scaled="1"/>
              </a:gradFill>
              <a:ln w="38100" algn="ctr">
                <a:solidFill>
                  <a:srgbClr val="008000"/>
                </a:solidFill>
                <a:round/>
                <a:headEnd/>
                <a:tailEnd/>
              </a:ln>
            </p:spPr>
            <p:txBody>
              <a:bodyPr wrap="none" anchor="ctr"/>
              <a:lstStyle/>
              <a:p>
                <a:endParaRPr lang="en-US"/>
              </a:p>
            </p:txBody>
          </p:sp>
          <p:sp>
            <p:nvSpPr>
              <p:cNvPr id="20491" name="Text Box 5"/>
              <p:cNvSpPr txBox="1">
                <a:spLocks noChangeArrowheads="1"/>
              </p:cNvSpPr>
              <p:nvPr/>
            </p:nvSpPr>
            <p:spPr bwMode="auto">
              <a:xfrm>
                <a:off x="912" y="2928"/>
                <a:ext cx="960" cy="23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p>
                <a:pPr algn="ctr"/>
                <a:r>
                  <a:rPr lang="en-US" b="1"/>
                  <a:t>class Bar</a:t>
                </a:r>
              </a:p>
            </p:txBody>
          </p:sp>
          <p:sp>
            <p:nvSpPr>
              <p:cNvPr id="20492" name="Text Box 6"/>
              <p:cNvSpPr txBox="1">
                <a:spLocks noChangeArrowheads="1"/>
              </p:cNvSpPr>
              <p:nvPr/>
            </p:nvSpPr>
            <p:spPr bwMode="auto">
              <a:xfrm>
                <a:off x="2736" y="2880"/>
                <a:ext cx="960" cy="233"/>
              </a:xfrm>
              <a:prstGeom prst="rect">
                <a:avLst/>
              </a:prstGeom>
              <a:gradFill rotWithShape="1">
                <a:gsLst>
                  <a:gs pos="0">
                    <a:srgbClr val="99CCFF"/>
                  </a:gs>
                  <a:gs pos="100000">
                    <a:srgbClr val="33CCFF"/>
                  </a:gs>
                </a:gsLst>
                <a:lin ang="5400000" scaled="1"/>
              </a:gradFill>
              <a:ln w="19050" algn="ctr">
                <a:solidFill>
                  <a:srgbClr val="0000FF"/>
                </a:solidFill>
                <a:miter lim="800000"/>
                <a:headEnd/>
                <a:tailEnd/>
              </a:ln>
            </p:spPr>
            <p:txBody>
              <a:bodyPr>
                <a:spAutoFit/>
              </a:bodyPr>
              <a:lstStyle/>
              <a:p>
                <a:pPr algn="ctr"/>
                <a:r>
                  <a:rPr lang="en-US" b="1"/>
                  <a:t>class Foo</a:t>
                </a:r>
              </a:p>
            </p:txBody>
          </p:sp>
          <p:sp>
            <p:nvSpPr>
              <p:cNvPr id="20493" name="Text Box 7"/>
              <p:cNvSpPr txBox="1">
                <a:spLocks noChangeArrowheads="1"/>
              </p:cNvSpPr>
              <p:nvPr/>
            </p:nvSpPr>
            <p:spPr bwMode="auto">
              <a:xfrm>
                <a:off x="1056" y="1629"/>
                <a:ext cx="722" cy="931"/>
              </a:xfrm>
              <a:prstGeom prst="rect">
                <a:avLst/>
              </a:prstGeom>
              <a:noFill/>
              <a:ln w="9525" algn="ctr">
                <a:noFill/>
                <a:miter lim="800000"/>
                <a:headEnd/>
                <a:tailEnd/>
              </a:ln>
            </p:spPr>
            <p:txBody>
              <a:bodyPr wrap="none">
                <a:spAutoFit/>
              </a:bodyPr>
              <a:lstStyle/>
              <a:p>
                <a:r>
                  <a:rPr lang="en-US" dirty="0"/>
                  <a:t>void m1()</a:t>
                </a:r>
              </a:p>
              <a:p>
                <a:r>
                  <a:rPr lang="en-US" dirty="0"/>
                  <a:t>{</a:t>
                </a:r>
              </a:p>
              <a:p>
                <a:r>
                  <a:rPr lang="en-US" dirty="0"/>
                  <a:t>…</a:t>
                </a:r>
              </a:p>
              <a:p>
                <a:r>
                  <a:rPr lang="en-US" dirty="0"/>
                  <a:t>…</a:t>
                </a:r>
              </a:p>
              <a:p>
                <a:r>
                  <a:rPr lang="en-US" dirty="0"/>
                  <a:t>}</a:t>
                </a:r>
              </a:p>
            </p:txBody>
          </p:sp>
          <p:sp>
            <p:nvSpPr>
              <p:cNvPr id="20494" name="Text Box 8"/>
              <p:cNvSpPr txBox="1">
                <a:spLocks noChangeArrowheads="1"/>
              </p:cNvSpPr>
              <p:nvPr/>
            </p:nvSpPr>
            <p:spPr bwMode="auto">
              <a:xfrm>
                <a:off x="2640" y="1869"/>
                <a:ext cx="1072" cy="655"/>
              </a:xfrm>
              <a:prstGeom prst="rect">
                <a:avLst/>
              </a:prstGeom>
              <a:noFill/>
              <a:ln w="9525" algn="ctr">
                <a:noFill/>
                <a:miter lim="800000"/>
                <a:headEnd/>
                <a:tailEnd/>
              </a:ln>
            </p:spPr>
            <p:txBody>
              <a:bodyPr wrap="none">
                <a:spAutoFit/>
              </a:bodyPr>
              <a:lstStyle/>
              <a:p>
                <a:pPr>
                  <a:lnSpc>
                    <a:spcPct val="115000"/>
                  </a:lnSpc>
                </a:pPr>
                <a:r>
                  <a:rPr lang="en-US"/>
                  <a:t>Bar bar;</a:t>
                </a:r>
              </a:p>
              <a:p>
                <a:pPr>
                  <a:lnSpc>
                    <a:spcPct val="115000"/>
                  </a:lnSpc>
                </a:pPr>
                <a:r>
                  <a:rPr lang="en-US"/>
                  <a:t>bar=new Bar();</a:t>
                </a:r>
              </a:p>
              <a:p>
                <a:pPr>
                  <a:lnSpc>
                    <a:spcPct val="115000"/>
                  </a:lnSpc>
                </a:pPr>
                <a:r>
                  <a:rPr lang="en-US"/>
                  <a:t>bar.m1();</a:t>
                </a:r>
              </a:p>
            </p:txBody>
          </p:sp>
          <p:sp>
            <p:nvSpPr>
              <p:cNvPr id="20495" name="Line 9"/>
              <p:cNvSpPr>
                <a:spLocks noChangeShapeType="1"/>
              </p:cNvSpPr>
              <p:nvPr/>
            </p:nvSpPr>
            <p:spPr bwMode="auto">
              <a:xfrm>
                <a:off x="1968" y="2160"/>
                <a:ext cx="672" cy="0"/>
              </a:xfrm>
              <a:prstGeom prst="line">
                <a:avLst/>
              </a:prstGeom>
              <a:noFill/>
              <a:ln w="38100">
                <a:solidFill>
                  <a:srgbClr val="33CC33"/>
                </a:solidFill>
                <a:round/>
                <a:headEnd/>
                <a:tailEnd/>
              </a:ln>
            </p:spPr>
            <p:txBody>
              <a:bodyPr/>
              <a:lstStyle/>
              <a:p>
                <a:endParaRPr lang="en-US"/>
              </a:p>
            </p:txBody>
          </p:sp>
        </p:grpSp>
        <p:grpSp>
          <p:nvGrpSpPr>
            <p:cNvPr id="3" name="Group 20"/>
            <p:cNvGrpSpPr>
              <a:grpSpLocks/>
            </p:cNvGrpSpPr>
            <p:nvPr/>
          </p:nvGrpSpPr>
          <p:grpSpPr bwMode="auto">
            <a:xfrm>
              <a:off x="5497290" y="2307798"/>
              <a:ext cx="2286000" cy="1209675"/>
              <a:chOff x="3600" y="2304"/>
              <a:chExt cx="1440" cy="762"/>
            </a:xfrm>
          </p:grpSpPr>
          <p:sp>
            <p:nvSpPr>
              <p:cNvPr id="20485" name="AutoShape 10"/>
              <p:cNvSpPr>
                <a:spLocks noChangeArrowheads="1"/>
              </p:cNvSpPr>
              <p:nvPr/>
            </p:nvSpPr>
            <p:spPr bwMode="auto">
              <a:xfrm>
                <a:off x="3600" y="2304"/>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a:t>Bar</a:t>
                </a:r>
              </a:p>
            </p:txBody>
          </p:sp>
          <p:sp>
            <p:nvSpPr>
              <p:cNvPr id="20486" name="AutoShape 11"/>
              <p:cNvSpPr>
                <a:spLocks noChangeArrowheads="1"/>
              </p:cNvSpPr>
              <p:nvPr/>
            </p:nvSpPr>
            <p:spPr bwMode="auto">
              <a:xfrm>
                <a:off x="4704" y="2688"/>
                <a:ext cx="336" cy="288"/>
              </a:xfrm>
              <a:prstGeom prst="roundRect">
                <a:avLst>
                  <a:gd name="adj" fmla="val 16667"/>
                </a:avLst>
              </a:prstGeom>
              <a:solidFill>
                <a:srgbClr val="EE8E00"/>
              </a:solidFill>
              <a:ln w="9525">
                <a:solidFill>
                  <a:schemeClr val="tx1"/>
                </a:solidFill>
                <a:round/>
                <a:headEnd/>
                <a:tailEnd/>
              </a:ln>
            </p:spPr>
            <p:txBody>
              <a:bodyPr wrap="none" anchor="ctr"/>
              <a:lstStyle/>
              <a:p>
                <a:pPr algn="ctr"/>
                <a:r>
                  <a:rPr lang="en-US"/>
                  <a:t>Foo</a:t>
                </a:r>
              </a:p>
            </p:txBody>
          </p:sp>
          <p:cxnSp>
            <p:nvCxnSpPr>
              <p:cNvPr id="20487" name="AutoShape 17"/>
              <p:cNvCxnSpPr>
                <a:cxnSpLocks noChangeShapeType="1"/>
                <a:endCxn id="20486" idx="2"/>
              </p:cNvCxnSpPr>
              <p:nvPr/>
            </p:nvCxnSpPr>
            <p:spPr bwMode="auto">
              <a:xfrm>
                <a:off x="3984" y="2448"/>
                <a:ext cx="888" cy="528"/>
              </a:xfrm>
              <a:prstGeom prst="curvedConnector4">
                <a:avLst>
                  <a:gd name="adj1" fmla="val 40542"/>
                  <a:gd name="adj2" fmla="val 127273"/>
                </a:avLst>
              </a:prstGeom>
              <a:noFill/>
              <a:ln w="19050">
                <a:solidFill>
                  <a:srgbClr val="990000"/>
                </a:solidFill>
                <a:round/>
                <a:headEnd type="arrow" w="med" len="med"/>
                <a:tailEnd/>
              </a:ln>
            </p:spPr>
          </p:cxnSp>
          <p:sp>
            <p:nvSpPr>
              <p:cNvPr id="20488" name="Text Box 18"/>
              <p:cNvSpPr txBox="1">
                <a:spLocks noChangeArrowheads="1"/>
              </p:cNvSpPr>
              <p:nvPr/>
            </p:nvSpPr>
            <p:spPr bwMode="auto">
              <a:xfrm>
                <a:off x="3601" y="2736"/>
                <a:ext cx="1001" cy="330"/>
              </a:xfrm>
              <a:prstGeom prst="rect">
                <a:avLst/>
              </a:prstGeom>
              <a:noFill/>
              <a:ln w="9525">
                <a:noFill/>
                <a:miter lim="800000"/>
                <a:headEnd/>
                <a:tailEnd/>
              </a:ln>
            </p:spPr>
            <p:txBody>
              <a:bodyPr wrap="none">
                <a:spAutoFit/>
              </a:bodyPr>
              <a:lstStyle/>
              <a:p>
                <a:pPr algn="ctr"/>
                <a:r>
                  <a:rPr lang="en-US" sz="1400" i="1"/>
                  <a:t>Needs &amp; looksup </a:t>
                </a:r>
              </a:p>
              <a:p>
                <a:pPr algn="ctr"/>
                <a:r>
                  <a:rPr lang="en-US" sz="1400" i="1"/>
                  <a:t>services </a:t>
                </a:r>
              </a:p>
            </p:txBody>
          </p:sp>
        </p:grpSp>
      </p:grpSp>
      <p:sp>
        <p:nvSpPr>
          <p:cNvPr id="5" name="Title 4"/>
          <p:cNvSpPr>
            <a:spLocks noGrp="1"/>
          </p:cNvSpPr>
          <p:nvPr>
            <p:ph type="title"/>
          </p:nvPr>
        </p:nvSpPr>
        <p:spPr>
          <a:xfrm>
            <a:off x="309801" y="418452"/>
            <a:ext cx="8312649" cy="716375"/>
          </a:xfrm>
        </p:spPr>
        <p:txBody>
          <a:bodyPr>
            <a:normAutofit/>
          </a:bodyPr>
          <a:lstStyle/>
          <a:p>
            <a:r>
              <a:rPr lang="en-US" dirty="0"/>
              <a:t>2.4 : Inversion of Control (IoC)</a:t>
            </a:r>
            <a:br>
              <a:rPr lang="en-US" dirty="0"/>
            </a:br>
            <a:r>
              <a:rPr lang="en-US" dirty="0" smtClean="0"/>
              <a:t>        -Wiring </a:t>
            </a:r>
            <a:r>
              <a:rPr lang="en-US" dirty="0"/>
              <a:t>beans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70521"/>
          </a:xfrm>
        </p:spPr>
        <p:txBody>
          <a:bodyPr>
            <a:normAutofit/>
          </a:bodyPr>
          <a:lstStyle/>
          <a:p>
            <a:r>
              <a:rPr lang="en-US" sz="2700" dirty="0" smtClean="0"/>
              <a:t>2.4 </a:t>
            </a:r>
            <a:r>
              <a:rPr lang="en-US" sz="2700" dirty="0"/>
              <a:t>: Inversion of Control (IoC) </a:t>
            </a:r>
            <a:r>
              <a:rPr lang="en-US" dirty="0"/>
              <a:t/>
            </a:r>
            <a:br>
              <a:rPr lang="en-US" dirty="0"/>
            </a:br>
            <a:r>
              <a:rPr lang="en-US" dirty="0" smtClean="0"/>
              <a:t>              -Wiring </a:t>
            </a:r>
            <a:r>
              <a:rPr lang="en-US" dirty="0"/>
              <a:t>Beans  - Inner Beans</a:t>
            </a:r>
          </a:p>
        </p:txBody>
      </p:sp>
      <p:sp>
        <p:nvSpPr>
          <p:cNvPr id="28676" name="Rectangle 6"/>
          <p:cNvSpPr>
            <a:spLocks noGrp="1"/>
          </p:cNvSpPr>
          <p:nvPr>
            <p:ph idx="1"/>
          </p:nvPr>
        </p:nvSpPr>
        <p:spPr>
          <a:xfrm>
            <a:off x="298516" y="1494766"/>
            <a:ext cx="8404809" cy="4643751"/>
          </a:xfrm>
          <a:noFill/>
        </p:spPr>
        <p:txBody>
          <a:bodyPr>
            <a:normAutofit/>
          </a:bodyPr>
          <a:lstStyle/>
          <a:p>
            <a:endParaRPr lang="en-US" dirty="0" smtClean="0"/>
          </a:p>
          <a:p>
            <a:r>
              <a:rPr lang="en-US" sz="1800" dirty="0" smtClean="0"/>
              <a:t>Another </a:t>
            </a:r>
            <a:r>
              <a:rPr lang="en-US" sz="1800" dirty="0"/>
              <a:t>way of wiring bean references is to embed a &lt;bean</a:t>
            </a:r>
            <a:r>
              <a:rPr lang="en-US" sz="1800" dirty="0" smtClean="0"/>
              <a:t>&gt;</a:t>
            </a:r>
          </a:p>
          <a:p>
            <a:pPr marL="0" indent="0">
              <a:buNone/>
            </a:pPr>
            <a:r>
              <a:rPr lang="en-US" sz="1800" dirty="0"/>
              <a:t> </a:t>
            </a:r>
            <a:r>
              <a:rPr lang="en-US" sz="1800" dirty="0" smtClean="0"/>
              <a:t>  </a:t>
            </a:r>
            <a:r>
              <a:rPr lang="en-US" sz="1800" dirty="0"/>
              <a:t>element directly in the &lt;property&gt; element</a:t>
            </a:r>
          </a:p>
          <a:p>
            <a:endParaRPr lang="en-US" dirty="0"/>
          </a:p>
          <a:p>
            <a:endParaRPr lang="en-US" dirty="0"/>
          </a:p>
          <a:p>
            <a:endParaRPr lang="en-US" dirty="0"/>
          </a:p>
          <a:p>
            <a:endParaRPr lang="en-US" dirty="0"/>
          </a:p>
          <a:p>
            <a:endParaRPr lang="en-US" dirty="0"/>
          </a:p>
          <a:p>
            <a:endParaRPr lang="en-US" dirty="0"/>
          </a:p>
          <a:p>
            <a:pPr lvl="1"/>
            <a:endParaRPr lang="en-US" dirty="0" smtClean="0"/>
          </a:p>
          <a:p>
            <a:pPr lvl="1"/>
            <a:endParaRPr lang="en-US" dirty="0"/>
          </a:p>
          <a:p>
            <a:pPr lvl="1"/>
            <a:endParaRPr lang="en-US" dirty="0"/>
          </a:p>
          <a:p>
            <a:pPr lvl="1"/>
            <a:endParaRPr lang="en-US" dirty="0" smtClean="0"/>
          </a:p>
          <a:p>
            <a:pPr lvl="1"/>
            <a:r>
              <a:rPr lang="en-US" dirty="0" smtClean="0"/>
              <a:t>The </a:t>
            </a:r>
            <a:r>
              <a:rPr lang="en-US" dirty="0"/>
              <a:t>drawback here is that the instance of inner class cannot be used </a:t>
            </a:r>
            <a:endParaRPr lang="en-US" dirty="0" smtClean="0"/>
          </a:p>
          <a:p>
            <a:pPr marL="3572" lvl="1" indent="0">
              <a:buNone/>
            </a:pPr>
            <a:r>
              <a:rPr lang="en-US" dirty="0"/>
              <a:t> </a:t>
            </a:r>
            <a:r>
              <a:rPr lang="en-US" dirty="0" smtClean="0"/>
              <a:t>  anywhere </a:t>
            </a:r>
            <a:r>
              <a:rPr lang="en-US" dirty="0"/>
              <a:t>else; it is an instance created specifically for use by the </a:t>
            </a:r>
            <a:endParaRPr lang="en-US" dirty="0" smtClean="0"/>
          </a:p>
          <a:p>
            <a:pPr marL="3572" lvl="1" indent="0">
              <a:buNone/>
            </a:pPr>
            <a:r>
              <a:rPr lang="en-US" dirty="0"/>
              <a:t> </a:t>
            </a:r>
            <a:r>
              <a:rPr lang="en-US" dirty="0" smtClean="0"/>
              <a:t>  outer </a:t>
            </a:r>
            <a:r>
              <a:rPr lang="en-US" dirty="0"/>
              <a:t>bean.</a:t>
            </a:r>
          </a:p>
          <a:p>
            <a:endParaRPr lang="en-US" dirty="0" smtClean="0"/>
          </a:p>
        </p:txBody>
      </p:sp>
      <p:sp>
        <p:nvSpPr>
          <p:cNvPr id="28675" name="AutoShape 4"/>
          <p:cNvSpPr>
            <a:spLocks noChangeArrowheads="1"/>
          </p:cNvSpPr>
          <p:nvPr/>
        </p:nvSpPr>
        <p:spPr bwMode="auto">
          <a:xfrm>
            <a:off x="697400" y="2488781"/>
            <a:ext cx="7467600" cy="18288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currencyConverter</a:t>
            </a:r>
            <a:r>
              <a:rPr lang="en-US" dirty="0"/>
              <a:t>" class=“</a:t>
            </a:r>
            <a:r>
              <a:rPr lang="en-US" dirty="0" err="1"/>
              <a:t>CurrencyConverterImpl</a:t>
            </a:r>
            <a:r>
              <a:rPr lang="en-US" dirty="0"/>
              <a:t>"&gt;</a:t>
            </a:r>
          </a:p>
          <a:p>
            <a:r>
              <a:rPr lang="en-US" dirty="0"/>
              <a:t>     &lt;property name="</a:t>
            </a:r>
            <a:r>
              <a:rPr lang="en-US" dirty="0" err="1"/>
              <a:t>exchangeService</a:t>
            </a:r>
            <a:r>
              <a:rPr lang="en-US" dirty="0"/>
              <a:t>"&gt;</a:t>
            </a:r>
          </a:p>
          <a:p>
            <a:pPr lvl="2"/>
            <a:r>
              <a:rPr lang="en-US" dirty="0"/>
              <a:t>                 &lt;bean class= "</a:t>
            </a:r>
            <a:r>
              <a:rPr lang="en-US" dirty="0" err="1"/>
              <a:t>ExchangeServiceImpl</a:t>
            </a:r>
            <a:r>
              <a:rPr lang="en-US" dirty="0"/>
              <a:t>" /&gt;</a:t>
            </a:r>
          </a:p>
          <a:p>
            <a:pPr lvl="1"/>
            <a:r>
              <a:rPr lang="en-US" dirty="0"/>
              <a:t>     &lt;/property&gt;</a:t>
            </a:r>
          </a:p>
          <a:p>
            <a:r>
              <a:rPr lang="en-US" dirty="0"/>
              <a:t>&lt;/bean&gt;</a:t>
            </a:r>
          </a:p>
        </p:txBody>
      </p:sp>
    </p:spTree>
    <p:extLst>
      <p:ext uri="{BB962C8B-B14F-4D97-AF65-F5344CB8AC3E}">
        <p14:creationId xmlns:p14="http://schemas.microsoft.com/office/powerpoint/2010/main" val="364538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04420"/>
          </a:xfrm>
        </p:spPr>
        <p:txBody>
          <a:bodyPr>
            <a:normAutofit/>
          </a:bodyPr>
          <a:lstStyle/>
          <a:p>
            <a:r>
              <a:rPr lang="en-US" sz="2700" dirty="0"/>
              <a:t>2.4 : Inversion of Control (IoC)</a:t>
            </a:r>
            <a:r>
              <a:rPr lang="en-US" dirty="0"/>
              <a:t/>
            </a:r>
            <a:br>
              <a:rPr lang="en-US" dirty="0"/>
            </a:br>
            <a:r>
              <a:rPr lang="en-US" dirty="0" smtClean="0"/>
              <a:t>             -IoC </a:t>
            </a:r>
            <a:r>
              <a:rPr lang="en-US" dirty="0"/>
              <a:t>in action: Wiring Beans </a:t>
            </a:r>
          </a:p>
        </p:txBody>
      </p:sp>
      <p:sp>
        <p:nvSpPr>
          <p:cNvPr id="4" name="Content Placeholder 3"/>
          <p:cNvSpPr>
            <a:spLocks noGrp="1"/>
          </p:cNvSpPr>
          <p:nvPr>
            <p:ph idx="1"/>
          </p:nvPr>
        </p:nvSpPr>
        <p:spPr>
          <a:xfrm>
            <a:off x="298516" y="1222872"/>
            <a:ext cx="8085320" cy="1894901"/>
          </a:xfrm>
        </p:spPr>
        <p:txBody>
          <a:bodyPr/>
          <a:lstStyle/>
          <a:p>
            <a:endParaRPr lang="en-US" dirty="0" smtClean="0"/>
          </a:p>
          <a:p>
            <a:r>
              <a:rPr lang="en-US" sz="1800" dirty="0" smtClean="0"/>
              <a:t>The </a:t>
            </a:r>
            <a:r>
              <a:rPr lang="en-US" sz="1800" dirty="0"/>
              <a:t>act of creating associations between application </a:t>
            </a:r>
            <a:endParaRPr lang="en-US" sz="1800" dirty="0" smtClean="0"/>
          </a:p>
          <a:p>
            <a:pPr marL="0" indent="0">
              <a:buNone/>
            </a:pPr>
            <a:r>
              <a:rPr lang="en-US" sz="1800" dirty="0"/>
              <a:t> </a:t>
            </a:r>
            <a:r>
              <a:rPr lang="en-US" sz="1800" dirty="0" smtClean="0"/>
              <a:t>   components </a:t>
            </a:r>
            <a:r>
              <a:rPr lang="en-US" sz="1800" dirty="0"/>
              <a:t>is known as wiring. </a:t>
            </a:r>
            <a:endParaRPr lang="en-US" sz="1800" dirty="0" smtClean="0"/>
          </a:p>
          <a:p>
            <a:pPr marL="0" indent="0">
              <a:buNone/>
            </a:pPr>
            <a:endParaRPr lang="en-US" sz="1800" dirty="0" smtClean="0"/>
          </a:p>
          <a:p>
            <a:r>
              <a:rPr lang="en-US" sz="1800" dirty="0" smtClean="0"/>
              <a:t>In </a:t>
            </a:r>
            <a:r>
              <a:rPr lang="en-US" sz="1800" dirty="0"/>
              <a:t>Spring, there are many ways of wiring components </a:t>
            </a:r>
            <a:endParaRPr lang="en-US" sz="1800" dirty="0" smtClean="0"/>
          </a:p>
          <a:p>
            <a:pPr marL="0" indent="0">
              <a:buNone/>
            </a:pPr>
            <a:r>
              <a:rPr lang="en-US" sz="1800" dirty="0"/>
              <a:t> </a:t>
            </a:r>
            <a:r>
              <a:rPr lang="en-US" sz="1800" dirty="0" smtClean="0"/>
              <a:t>   together</a:t>
            </a:r>
            <a:r>
              <a:rPr lang="en-US" sz="1800" dirty="0"/>
              <a:t>, but most commonly used is XML. An example</a:t>
            </a:r>
            <a:r>
              <a:rPr lang="en-US" dirty="0"/>
              <a:t>:</a:t>
            </a:r>
          </a:p>
          <a:p>
            <a:pPr marL="0" indent="0">
              <a:buNone/>
            </a:pPr>
            <a:endParaRPr lang="en-US" dirty="0"/>
          </a:p>
        </p:txBody>
      </p:sp>
      <p:sp>
        <p:nvSpPr>
          <p:cNvPr id="24580" name="AutoShape 5"/>
          <p:cNvSpPr>
            <a:spLocks noChangeArrowheads="1"/>
          </p:cNvSpPr>
          <p:nvPr/>
        </p:nvSpPr>
        <p:spPr bwMode="auto">
          <a:xfrm>
            <a:off x="525704" y="3249860"/>
            <a:ext cx="8096746" cy="30480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exchangeService</a:t>
            </a:r>
            <a:r>
              <a:rPr lang="en-US" dirty="0"/>
              <a:t>"  class="</a:t>
            </a:r>
            <a:r>
              <a:rPr lang="en-US" dirty="0" err="1"/>
              <a:t>ExchangeServiceImpl</a:t>
            </a:r>
            <a:r>
              <a:rPr lang="en-US" dirty="0"/>
              <a:t>" /&gt;</a:t>
            </a:r>
          </a:p>
          <a:p>
            <a:r>
              <a:rPr lang="en-US" dirty="0"/>
              <a:t>&lt;bean id="</a:t>
            </a:r>
            <a:r>
              <a:rPr lang="en-US" dirty="0" err="1"/>
              <a:t>currencyConverter</a:t>
            </a:r>
            <a:r>
              <a:rPr lang="en-US" dirty="0"/>
              <a:t>" class="</a:t>
            </a:r>
            <a:r>
              <a:rPr lang="en-US" dirty="0" err="1"/>
              <a:t>CurrencyConverterImpl</a:t>
            </a:r>
            <a:r>
              <a:rPr lang="en-US" dirty="0"/>
              <a:t>"&gt;</a:t>
            </a:r>
          </a:p>
          <a:p>
            <a:r>
              <a:rPr lang="en-US" dirty="0"/>
              <a:t>	&lt;property name="</a:t>
            </a:r>
            <a:r>
              <a:rPr lang="en-US" dirty="0" err="1"/>
              <a:t>exchangeService</a:t>
            </a:r>
            <a:r>
              <a:rPr lang="en-US" dirty="0"/>
              <a:t>"&gt;</a:t>
            </a:r>
          </a:p>
          <a:p>
            <a:r>
              <a:rPr lang="en-US" dirty="0"/>
              <a:t>                     &lt;ref bean="</a:t>
            </a:r>
            <a:r>
              <a:rPr lang="en-US" dirty="0" err="1"/>
              <a:t>exchangeService</a:t>
            </a:r>
            <a:r>
              <a:rPr lang="en-US" dirty="0"/>
              <a:t>" /&gt;</a:t>
            </a:r>
          </a:p>
          <a:p>
            <a:r>
              <a:rPr lang="en-US" dirty="0"/>
              <a:t>             &lt;/property&gt;</a:t>
            </a:r>
          </a:p>
          <a:p>
            <a:r>
              <a:rPr lang="en-US" dirty="0"/>
              <a:t>	&lt;!--&lt;property name="</a:t>
            </a:r>
            <a:r>
              <a:rPr lang="en-US" dirty="0" err="1"/>
              <a:t>exchangeService</a:t>
            </a:r>
            <a:r>
              <a:rPr lang="en-US" dirty="0"/>
              <a:t>"&gt;</a:t>
            </a:r>
          </a:p>
          <a:p>
            <a:r>
              <a:rPr lang="en-US" dirty="0"/>
              <a:t>                        &lt;ref local="</a:t>
            </a:r>
            <a:r>
              <a:rPr lang="en-US" dirty="0" err="1"/>
              <a:t>exchangeService</a:t>
            </a:r>
            <a:r>
              <a:rPr lang="en-US" dirty="0"/>
              <a:t>" /&gt; &lt;/property&gt; --&gt;</a:t>
            </a:r>
          </a:p>
          <a:p>
            <a:r>
              <a:rPr lang="en-US" dirty="0"/>
              <a:t>	&lt;!--&lt;property name="</a:t>
            </a:r>
            <a:r>
              <a:rPr lang="en-US" dirty="0" err="1"/>
              <a:t>exchangeService</a:t>
            </a:r>
            <a:r>
              <a:rPr lang="en-US" dirty="0"/>
              <a:t>"&gt;</a:t>
            </a:r>
          </a:p>
          <a:p>
            <a:r>
              <a:rPr lang="en-US" dirty="0"/>
              <a:t>                       &lt;</a:t>
            </a:r>
            <a:r>
              <a:rPr lang="en-US" dirty="0" err="1"/>
              <a:t>idref</a:t>
            </a:r>
            <a:r>
              <a:rPr lang="en-US" dirty="0"/>
              <a:t> local="</a:t>
            </a:r>
            <a:r>
              <a:rPr lang="en-US" dirty="0" err="1"/>
              <a:t>exchangeService</a:t>
            </a:r>
            <a:r>
              <a:rPr lang="en-US" dirty="0"/>
              <a:t>" /&gt; &lt;/property&gt; --&gt;</a:t>
            </a:r>
          </a:p>
          <a:p>
            <a:r>
              <a:rPr lang="en-US" dirty="0"/>
              <a:t>&lt;/bean&gt;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82387"/>
          </a:xfrm>
        </p:spPr>
        <p:txBody>
          <a:bodyPr>
            <a:normAutofit/>
          </a:bodyPr>
          <a:lstStyle/>
          <a:p>
            <a:r>
              <a:rPr lang="en-US" sz="2700" dirty="0"/>
              <a:t>2.4 : Inversion of Control (IoC)</a:t>
            </a:r>
            <a:r>
              <a:rPr lang="en-US" dirty="0"/>
              <a:t/>
            </a:r>
            <a:br>
              <a:rPr lang="en-US" dirty="0"/>
            </a:br>
            <a:r>
              <a:rPr lang="en-US" dirty="0" smtClean="0"/>
              <a:t>                  -DemoSpring_3</a:t>
            </a:r>
            <a:endParaRPr lang="en-US" dirty="0"/>
          </a:p>
        </p:txBody>
      </p:sp>
      <p:sp>
        <p:nvSpPr>
          <p:cNvPr id="25602" name="Rectangle 3"/>
          <p:cNvSpPr>
            <a:spLocks noGrp="1"/>
          </p:cNvSpPr>
          <p:nvPr>
            <p:ph idx="1"/>
          </p:nvPr>
        </p:nvSpPr>
        <p:spPr>
          <a:noFill/>
        </p:spPr>
        <p:txBody>
          <a:bodyPr/>
          <a:lstStyle/>
          <a:p>
            <a:endParaRPr lang="en-US" dirty="0" smtClean="0">
              <a:cs typeface="Arial" pitchFamily="34" charset="0"/>
            </a:endParaRPr>
          </a:p>
          <a:p>
            <a:r>
              <a:rPr lang="en-US" sz="1800" dirty="0" smtClean="0">
                <a:cs typeface="Arial" pitchFamily="34" charset="0"/>
              </a:rPr>
              <a:t>This demo illustrates how the  </a:t>
            </a:r>
            <a:r>
              <a:rPr lang="en-US" sz="1800" dirty="0" err="1" smtClean="0">
                <a:cs typeface="Arial" pitchFamily="34" charset="0"/>
              </a:rPr>
              <a:t>BeanFactory</a:t>
            </a:r>
            <a:r>
              <a:rPr lang="en-US" sz="1800" dirty="0" smtClean="0">
                <a:cs typeface="Arial" pitchFamily="34" charset="0"/>
              </a:rPr>
              <a:t> loads</a:t>
            </a:r>
          </a:p>
          <a:p>
            <a:pPr marL="0" indent="0">
              <a:buNone/>
            </a:pPr>
            <a:r>
              <a:rPr lang="en-US" sz="1800" dirty="0">
                <a:cs typeface="Arial" pitchFamily="34" charset="0"/>
              </a:rPr>
              <a:t> </a:t>
            </a:r>
            <a:r>
              <a:rPr lang="en-US" sz="1800" dirty="0" smtClean="0">
                <a:cs typeface="Arial" pitchFamily="34" charset="0"/>
              </a:rPr>
              <a:t>    the bean definition and wires the beans  together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85591"/>
            <a:ext cx="7302854" cy="473725"/>
          </a:xfrm>
        </p:spPr>
        <p:txBody>
          <a:bodyPr>
            <a:normAutofit/>
          </a:bodyPr>
          <a:lstStyle/>
          <a:p>
            <a:pPr marL="346472" lvl="3" indent="0">
              <a:buNone/>
            </a:pPr>
            <a:r>
              <a:rPr lang="en-US" sz="2400" dirty="0" smtClean="0">
                <a:solidFill>
                  <a:schemeClr val="tx2"/>
                </a:solidFill>
              </a:rPr>
              <a:t>2.1 What is Spring Framework, Benefits of Spring</a:t>
            </a:r>
          </a:p>
        </p:txBody>
      </p:sp>
      <p:sp>
        <p:nvSpPr>
          <p:cNvPr id="4" name="Content Placeholder 3"/>
          <p:cNvSpPr>
            <a:spLocks noGrp="1"/>
          </p:cNvSpPr>
          <p:nvPr>
            <p:ph idx="1"/>
          </p:nvPr>
        </p:nvSpPr>
        <p:spPr>
          <a:xfrm>
            <a:off x="298516" y="1035586"/>
            <a:ext cx="8118371" cy="5102931"/>
          </a:xfrm>
        </p:spPr>
        <p:txBody>
          <a:bodyPr/>
          <a:lstStyle/>
          <a:p>
            <a:endParaRPr lang="en-US" sz="1800" dirty="0" smtClean="0"/>
          </a:p>
          <a:p>
            <a:r>
              <a:rPr lang="en-US" sz="1800" dirty="0" smtClean="0"/>
              <a:t>December </a:t>
            </a:r>
            <a:r>
              <a:rPr lang="en-US" sz="1800" dirty="0"/>
              <a:t>1996 – JavaBeans makes its appearance</a:t>
            </a:r>
            <a:r>
              <a:rPr lang="en-US" sz="1800" dirty="0" smtClean="0"/>
              <a:t>.</a:t>
            </a:r>
          </a:p>
          <a:p>
            <a:pPr marL="0" indent="0">
              <a:buNone/>
            </a:pPr>
            <a:endParaRPr lang="en-US" sz="1800" dirty="0"/>
          </a:p>
          <a:p>
            <a:pPr lvl="1"/>
            <a:r>
              <a:rPr lang="en-US" dirty="0" smtClean="0"/>
              <a:t>  Intended </a:t>
            </a:r>
            <a:r>
              <a:rPr lang="en-US" dirty="0"/>
              <a:t>as a general-purpose means of defining reusable </a:t>
            </a:r>
            <a:endParaRPr lang="en-US" dirty="0" smtClean="0"/>
          </a:p>
          <a:p>
            <a:pPr marL="3572" lvl="1" indent="0">
              <a:buNone/>
            </a:pPr>
            <a:r>
              <a:rPr lang="en-US" dirty="0"/>
              <a:t> </a:t>
            </a:r>
            <a:r>
              <a:rPr lang="en-US" dirty="0" smtClean="0"/>
              <a:t>   application components</a:t>
            </a:r>
          </a:p>
          <a:p>
            <a:pPr marL="3572" lvl="1" indent="0">
              <a:buNone/>
            </a:pPr>
            <a:endParaRPr lang="en-US" dirty="0"/>
          </a:p>
          <a:p>
            <a:pPr lvl="1"/>
            <a:r>
              <a:rPr lang="en-US" dirty="0" smtClean="0"/>
              <a:t>  Used </a:t>
            </a:r>
            <a:r>
              <a:rPr lang="en-US" dirty="0"/>
              <a:t>more as a model for building user interface </a:t>
            </a:r>
            <a:r>
              <a:rPr lang="en-US" dirty="0" smtClean="0"/>
              <a:t>widgets</a:t>
            </a:r>
          </a:p>
          <a:p>
            <a:pPr marL="3572" lvl="1" indent="0">
              <a:buNone/>
            </a:pPr>
            <a:endParaRPr lang="en-US" dirty="0"/>
          </a:p>
          <a:p>
            <a:r>
              <a:rPr lang="en-US" sz="1800" dirty="0"/>
              <a:t>Sophisticated applications often require services not </a:t>
            </a:r>
            <a:r>
              <a:rPr lang="en-US" sz="1800" dirty="0" smtClean="0"/>
              <a:t>directly</a:t>
            </a:r>
          </a:p>
          <a:p>
            <a:pPr marL="0" indent="0">
              <a:buNone/>
            </a:pPr>
            <a:r>
              <a:rPr lang="en-US" sz="1800" dirty="0"/>
              <a:t> </a:t>
            </a:r>
            <a:r>
              <a:rPr lang="en-US" sz="1800" dirty="0" smtClean="0"/>
              <a:t>   </a:t>
            </a:r>
            <a:r>
              <a:rPr lang="en-US" sz="1800" dirty="0"/>
              <a:t>provided by the JavaBeans </a:t>
            </a:r>
            <a:r>
              <a:rPr lang="en-US" sz="1800" dirty="0" smtClean="0"/>
              <a:t>specification</a:t>
            </a:r>
          </a:p>
          <a:p>
            <a:pPr marL="0" indent="0">
              <a:buNone/>
            </a:pPr>
            <a:endParaRPr lang="en-US" sz="1800" dirty="0"/>
          </a:p>
          <a:p>
            <a:r>
              <a:rPr lang="en-US" sz="1800" dirty="0"/>
              <a:t>March 1998 – EJB was published</a:t>
            </a:r>
            <a:r>
              <a:rPr lang="en-US" sz="1800" dirty="0" smtClean="0"/>
              <a:t>.</a:t>
            </a:r>
          </a:p>
          <a:p>
            <a:pPr marL="0" indent="0">
              <a:buNone/>
            </a:pPr>
            <a:endParaRPr lang="en-US" sz="1800" dirty="0"/>
          </a:p>
          <a:p>
            <a:pPr lvl="1"/>
            <a:r>
              <a:rPr lang="en-US" dirty="0" smtClean="0"/>
              <a:t>  But </a:t>
            </a:r>
            <a:r>
              <a:rPr lang="en-US" dirty="0"/>
              <a:t>EJBs are complicated in a different way, that is, they </a:t>
            </a:r>
            <a:endParaRPr lang="en-US" dirty="0" smtClean="0"/>
          </a:p>
          <a:p>
            <a:pPr marL="3572" lvl="1" indent="0">
              <a:buNone/>
            </a:pPr>
            <a:r>
              <a:rPr lang="en-US" dirty="0" smtClean="0"/>
              <a:t>    mandate </a:t>
            </a:r>
            <a:r>
              <a:rPr lang="en-US" dirty="0"/>
              <a:t>deployment descriptors and plumbing code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26454"/>
          </a:xfrm>
        </p:spPr>
        <p:txBody>
          <a:bodyPr>
            <a:normAutofit/>
          </a:bodyPr>
          <a:lstStyle/>
          <a:p>
            <a:r>
              <a:rPr lang="en-US" sz="2700" dirty="0"/>
              <a:t>2.4 : Inversion of Control (IoC)) </a:t>
            </a:r>
            <a:r>
              <a:rPr lang="en-US" dirty="0"/>
              <a:t/>
            </a:r>
            <a:br>
              <a:rPr lang="en-US" dirty="0"/>
            </a:br>
            <a:r>
              <a:rPr lang="en-US" dirty="0" smtClean="0"/>
              <a:t>                -</a:t>
            </a:r>
            <a:r>
              <a:rPr lang="en-US" dirty="0" err="1" smtClean="0"/>
              <a:t>Autowiring</a:t>
            </a:r>
            <a:r>
              <a:rPr lang="en-US" dirty="0" smtClean="0"/>
              <a:t> </a:t>
            </a:r>
            <a:endParaRPr lang="en-US" dirty="0"/>
          </a:p>
        </p:txBody>
      </p:sp>
      <p:sp>
        <p:nvSpPr>
          <p:cNvPr id="29699" name="Rectangle 6"/>
          <p:cNvSpPr>
            <a:spLocks noGrp="1"/>
          </p:cNvSpPr>
          <p:nvPr>
            <p:ph idx="1"/>
          </p:nvPr>
        </p:nvSpPr>
        <p:spPr>
          <a:xfrm>
            <a:off x="298516" y="1344058"/>
            <a:ext cx="8845484" cy="4794459"/>
          </a:xfrm>
        </p:spPr>
        <p:txBody>
          <a:bodyPr>
            <a:normAutofit/>
          </a:bodyPr>
          <a:lstStyle/>
          <a:p>
            <a:endParaRPr lang="en-US" dirty="0" smtClean="0"/>
          </a:p>
          <a:p>
            <a:r>
              <a:rPr lang="en-US" sz="1800" dirty="0" err="1" smtClean="0"/>
              <a:t>Autowiring</a:t>
            </a:r>
            <a:r>
              <a:rPr lang="en-US" sz="1800" dirty="0" smtClean="0"/>
              <a:t> </a:t>
            </a:r>
            <a:r>
              <a:rPr lang="en-US" sz="1800" dirty="0"/>
              <a:t>allows Spring to wire all bean’s properties </a:t>
            </a:r>
            <a:endParaRPr lang="en-US" sz="1800" dirty="0" smtClean="0"/>
          </a:p>
          <a:p>
            <a:pPr marL="0" indent="0">
              <a:buNone/>
            </a:pPr>
            <a:r>
              <a:rPr lang="en-US" sz="1800" dirty="0"/>
              <a:t> </a:t>
            </a:r>
            <a:r>
              <a:rPr lang="en-US" sz="1800" dirty="0" smtClean="0"/>
              <a:t>   automatically </a:t>
            </a:r>
            <a:r>
              <a:rPr lang="en-US" sz="1800" dirty="0"/>
              <a:t>by setting the </a:t>
            </a:r>
            <a:r>
              <a:rPr lang="en-US" sz="1800" dirty="0" err="1"/>
              <a:t>autowire</a:t>
            </a:r>
            <a:r>
              <a:rPr lang="en-US" sz="1800" dirty="0"/>
              <a:t> property on each &lt;bean&gt; </a:t>
            </a:r>
            <a:endParaRPr lang="en-US" sz="1800" dirty="0" smtClean="0"/>
          </a:p>
          <a:p>
            <a:pPr marL="0" indent="0">
              <a:buNone/>
            </a:pPr>
            <a:r>
              <a:rPr lang="en-US" sz="1800" dirty="0"/>
              <a:t> </a:t>
            </a:r>
            <a:r>
              <a:rPr lang="en-US" sz="1800" dirty="0" smtClean="0"/>
              <a:t>   that </a:t>
            </a:r>
            <a:r>
              <a:rPr lang="en-US" sz="1800" dirty="0"/>
              <a:t>you want </a:t>
            </a:r>
            <a:r>
              <a:rPr lang="en-US" sz="1800" dirty="0" err="1" smtClean="0"/>
              <a:t>autowired</a:t>
            </a:r>
            <a:endParaRPr lang="en-US" sz="1800" dirty="0" smtClean="0"/>
          </a:p>
          <a:p>
            <a:pPr marL="0" indent="0">
              <a:buNone/>
            </a:pPr>
            <a:endParaRPr lang="en-US" sz="1800" dirty="0"/>
          </a:p>
          <a:p>
            <a:r>
              <a:rPr lang="en-US" sz="1800" dirty="0"/>
              <a:t>Four types of </a:t>
            </a:r>
            <a:r>
              <a:rPr lang="en-US" sz="1800" dirty="0" err="1"/>
              <a:t>autowiring</a:t>
            </a:r>
            <a:r>
              <a:rPr lang="en-US" sz="1800" dirty="0"/>
              <a:t>:</a:t>
            </a:r>
          </a:p>
          <a:p>
            <a:pPr lvl="4"/>
            <a:r>
              <a:rPr lang="en-US" sz="1600" dirty="0" err="1"/>
              <a:t>byName</a:t>
            </a:r>
            <a:endParaRPr lang="en-US" sz="1600" dirty="0"/>
          </a:p>
          <a:p>
            <a:pPr lvl="4"/>
            <a:r>
              <a:rPr lang="en-US" sz="1600" dirty="0" err="1"/>
              <a:t>byType</a:t>
            </a:r>
            <a:r>
              <a:rPr lang="en-US" sz="1600" dirty="0"/>
              <a:t> </a:t>
            </a:r>
          </a:p>
          <a:p>
            <a:pPr lvl="4"/>
            <a:r>
              <a:rPr lang="en-US" sz="1600" dirty="0"/>
              <a:t>constructor </a:t>
            </a:r>
          </a:p>
          <a:p>
            <a:pPr lvl="4"/>
            <a:r>
              <a:rPr lang="en-US" sz="1600" dirty="0" err="1" smtClean="0"/>
              <a:t>Autodetect</a:t>
            </a:r>
            <a:endParaRPr lang="en-US" sz="1600" dirty="0" smtClean="0"/>
          </a:p>
          <a:p>
            <a:pPr lvl="4"/>
            <a:endParaRPr lang="en-US" dirty="0"/>
          </a:p>
          <a:p>
            <a:pPr lvl="4"/>
            <a:endParaRPr lang="en-US" dirty="0"/>
          </a:p>
          <a:p>
            <a:endParaRPr lang="en-US" dirty="0" smtClean="0"/>
          </a:p>
        </p:txBody>
      </p:sp>
      <p:sp>
        <p:nvSpPr>
          <p:cNvPr id="29700" name="AutoShape 4"/>
          <p:cNvSpPr>
            <a:spLocks noChangeArrowheads="1"/>
          </p:cNvSpPr>
          <p:nvPr/>
        </p:nvSpPr>
        <p:spPr bwMode="auto">
          <a:xfrm>
            <a:off x="579925" y="4601686"/>
            <a:ext cx="7772400" cy="533400"/>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dirty="0"/>
              <a:t>&lt;bean id=”foo” class=”</a:t>
            </a:r>
            <a:r>
              <a:rPr lang="en-US" dirty="0" err="1" smtClean="0"/>
              <a:t>com.igate.Foo</a:t>
            </a:r>
            <a:r>
              <a:rPr lang="en-US" dirty="0"/>
              <a:t>” </a:t>
            </a:r>
            <a:r>
              <a:rPr lang="en-US" dirty="0" err="1"/>
              <a:t>autowire</a:t>
            </a:r>
            <a:r>
              <a:rPr lang="en-US" dirty="0"/>
              <a:t>=”</a:t>
            </a:r>
            <a:r>
              <a:rPr lang="en-US" dirty="0" err="1"/>
              <a:t>autowire</a:t>
            </a:r>
            <a:r>
              <a:rPr lang="en-US" dirty="0"/>
              <a:t> type” /&gt;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198304"/>
            <a:ext cx="8312649" cy="644177"/>
          </a:xfrm>
        </p:spPr>
        <p:txBody>
          <a:bodyPr>
            <a:noAutofit/>
          </a:bodyPr>
          <a:lstStyle/>
          <a:p>
            <a:r>
              <a:rPr lang="en-US" dirty="0"/>
              <a:t>2.4 : Inversion of Control (IoC)</a:t>
            </a:r>
            <a:br>
              <a:rPr lang="en-US" dirty="0"/>
            </a:br>
            <a:r>
              <a:rPr lang="en-US" dirty="0" smtClean="0"/>
              <a:t>             -DemoSpring_4 </a:t>
            </a:r>
            <a:endParaRPr lang="en-US" dirty="0"/>
          </a:p>
        </p:txBody>
      </p:sp>
      <p:sp>
        <p:nvSpPr>
          <p:cNvPr id="30722" name="Rectangle 3"/>
          <p:cNvSpPr>
            <a:spLocks noGrp="1"/>
          </p:cNvSpPr>
          <p:nvPr>
            <p:ph idx="1"/>
          </p:nvPr>
        </p:nvSpPr>
        <p:spPr>
          <a:noFill/>
        </p:spPr>
        <p:txBody>
          <a:bodyPr/>
          <a:lstStyle/>
          <a:p>
            <a:endParaRPr lang="en-US" dirty="0" smtClean="0"/>
          </a:p>
          <a:p>
            <a:endParaRPr lang="en-US" dirty="0"/>
          </a:p>
          <a:p>
            <a:r>
              <a:rPr lang="en-US" sz="1800" dirty="0" smtClean="0"/>
              <a:t>This demo illustrates automatically wiring your </a:t>
            </a:r>
          </a:p>
          <a:p>
            <a:pPr marL="0" indent="0">
              <a:buNone/>
            </a:pPr>
            <a:r>
              <a:rPr lang="en-US" sz="1800" dirty="0"/>
              <a:t> </a:t>
            </a:r>
            <a:r>
              <a:rPr lang="en-US" sz="1800" dirty="0" smtClean="0"/>
              <a:t>  beans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r-FR" dirty="0"/>
              <a:t> </a:t>
            </a:r>
            <a:r>
              <a:rPr lang="fr-FR" dirty="0" smtClean="0"/>
              <a:t>  2.5  Bean </a:t>
            </a:r>
            <a:r>
              <a:rPr lang="fr-FR" dirty="0"/>
              <a:t>containers: concept</a:t>
            </a:r>
            <a:endParaRPr lang="en-US" dirty="0"/>
          </a:p>
        </p:txBody>
      </p:sp>
      <p:sp>
        <p:nvSpPr>
          <p:cNvPr id="32771" name="Rectangle 5"/>
          <p:cNvSpPr>
            <a:spLocks noGrp="1"/>
          </p:cNvSpPr>
          <p:nvPr>
            <p:ph idx="1"/>
          </p:nvPr>
        </p:nvSpPr>
        <p:spPr>
          <a:xfrm>
            <a:off x="298516" y="1134738"/>
            <a:ext cx="6238762" cy="5003780"/>
          </a:xfrm>
          <a:noFill/>
        </p:spPr>
        <p:txBody>
          <a:bodyPr>
            <a:normAutofit/>
          </a:bodyPr>
          <a:lstStyle/>
          <a:p>
            <a:pPr>
              <a:lnSpc>
                <a:spcPct val="90000"/>
              </a:lnSpc>
            </a:pPr>
            <a:endParaRPr lang="en-US" dirty="0" smtClean="0"/>
          </a:p>
          <a:p>
            <a:pPr>
              <a:lnSpc>
                <a:spcPct val="90000"/>
              </a:lnSpc>
            </a:pPr>
            <a:r>
              <a:rPr lang="en-US" sz="1800" dirty="0" smtClean="0"/>
              <a:t>The container or bean factory is at the core of the Spring framework and uses IoC to manage components.</a:t>
            </a:r>
          </a:p>
          <a:p>
            <a:pPr>
              <a:lnSpc>
                <a:spcPct val="90000"/>
              </a:lnSpc>
            </a:pPr>
            <a:r>
              <a:rPr lang="en-US" sz="1800" dirty="0" smtClean="0"/>
              <a:t>Bean factory is responsible to create and dispense beans. </a:t>
            </a:r>
          </a:p>
          <a:p>
            <a:pPr>
              <a:lnSpc>
                <a:spcPct val="90000"/>
              </a:lnSpc>
            </a:pPr>
            <a:r>
              <a:rPr lang="en-US" sz="1800" dirty="0" smtClean="0"/>
              <a:t>It takes part in the life cycle of a bean, making calls to custom initialization and destruction methods, if those methods are defined.</a:t>
            </a:r>
          </a:p>
          <a:p>
            <a:pPr>
              <a:lnSpc>
                <a:spcPct val="90000"/>
              </a:lnSpc>
            </a:pPr>
            <a:r>
              <a:rPr lang="en-US" sz="1800" dirty="0" smtClean="0"/>
              <a:t>Spring has two types of containers:</a:t>
            </a:r>
            <a:endParaRPr lang="en-US" sz="1800" b="0" dirty="0" smtClean="0">
              <a:cs typeface="Arial" pitchFamily="34" charset="0"/>
            </a:endParaRPr>
          </a:p>
          <a:p>
            <a:pPr lvl="1">
              <a:lnSpc>
                <a:spcPct val="90000"/>
              </a:lnSpc>
            </a:pPr>
            <a:r>
              <a:rPr lang="en-US" dirty="0" smtClean="0">
                <a:cs typeface="Arial" pitchFamily="34" charset="0"/>
              </a:rPr>
              <a:t>  Bean factories that are the simplest, </a:t>
            </a:r>
          </a:p>
          <a:p>
            <a:pPr marL="3572" lvl="1" indent="0">
              <a:lnSpc>
                <a:spcPct val="90000"/>
              </a:lnSpc>
              <a:buNone/>
            </a:pPr>
            <a:r>
              <a:rPr lang="en-US" dirty="0" smtClean="0">
                <a:cs typeface="Arial" pitchFamily="34" charset="0"/>
              </a:rPr>
              <a:t>   providing basic support for dependency </a:t>
            </a:r>
          </a:p>
          <a:p>
            <a:pPr marL="3572" lvl="1" indent="0">
              <a:lnSpc>
                <a:spcPct val="90000"/>
              </a:lnSpc>
              <a:buNone/>
            </a:pPr>
            <a:r>
              <a:rPr lang="en-US" dirty="0">
                <a:cs typeface="Arial" pitchFamily="34" charset="0"/>
              </a:rPr>
              <a:t> </a:t>
            </a:r>
            <a:r>
              <a:rPr lang="en-US" dirty="0" smtClean="0">
                <a:cs typeface="Arial" pitchFamily="34" charset="0"/>
              </a:rPr>
              <a:t>  injection</a:t>
            </a:r>
          </a:p>
          <a:p>
            <a:pPr lvl="1">
              <a:lnSpc>
                <a:spcPct val="90000"/>
              </a:lnSpc>
            </a:pPr>
            <a:r>
              <a:rPr lang="en-US" dirty="0" smtClean="0">
                <a:cs typeface="Arial" pitchFamily="34" charset="0"/>
              </a:rPr>
              <a:t>  Application contexts that build on bean </a:t>
            </a:r>
          </a:p>
          <a:p>
            <a:pPr marL="3572" lvl="1" indent="0">
              <a:lnSpc>
                <a:spcPct val="90000"/>
              </a:lnSpc>
              <a:buNone/>
            </a:pPr>
            <a:r>
              <a:rPr lang="en-US" dirty="0">
                <a:cs typeface="Arial" pitchFamily="34" charset="0"/>
              </a:rPr>
              <a:t> </a:t>
            </a:r>
            <a:r>
              <a:rPr lang="en-US" dirty="0" smtClean="0">
                <a:cs typeface="Arial" pitchFamily="34" charset="0"/>
              </a:rPr>
              <a:t>   factory by providing application framework </a:t>
            </a:r>
          </a:p>
          <a:p>
            <a:pPr marL="3572" lvl="1" indent="0">
              <a:lnSpc>
                <a:spcPct val="90000"/>
              </a:lnSpc>
              <a:buNone/>
            </a:pPr>
            <a:r>
              <a:rPr lang="en-US" dirty="0">
                <a:cs typeface="Arial" pitchFamily="34" charset="0"/>
              </a:rPr>
              <a:t> </a:t>
            </a:r>
            <a:r>
              <a:rPr lang="en-US" dirty="0" smtClean="0">
                <a:cs typeface="Arial" pitchFamily="34" charset="0"/>
              </a:rPr>
              <a:t>   services</a:t>
            </a:r>
            <a:endParaRPr lang="en-US" dirty="0" smtClean="0"/>
          </a:p>
        </p:txBody>
      </p:sp>
      <p:sp>
        <p:nvSpPr>
          <p:cNvPr id="32772" name="Rectangle 7"/>
          <p:cNvSpPr>
            <a:spLocks/>
          </p:cNvSpPr>
          <p:nvPr/>
        </p:nvSpPr>
        <p:spPr bwMode="auto">
          <a:xfrm>
            <a:off x="685800" y="3581400"/>
            <a:ext cx="5029200" cy="2057400"/>
          </a:xfrm>
          <a:prstGeom prst="rect">
            <a:avLst/>
          </a:prstGeom>
          <a:noFill/>
          <a:ln w="9525">
            <a:noFill/>
            <a:miter lim="800000"/>
            <a:headEnd/>
            <a:tailEnd/>
          </a:ln>
        </p:spPr>
        <p:txBody>
          <a:bodyPr/>
          <a:lstStyle/>
          <a:p>
            <a:pPr marL="742950" lvl="1" indent="-285750" eaLnBrk="0" hangingPunct="0">
              <a:spcBef>
                <a:spcPct val="20000"/>
              </a:spcBef>
              <a:buClr>
                <a:srgbClr val="00A1E4"/>
              </a:buClr>
              <a:buFont typeface="Arial" pitchFamily="34" charset="0"/>
              <a:buChar char="–"/>
            </a:pPr>
            <a:endParaRPr lang="en-US">
              <a:solidFill>
                <a:srgbClr val="000000"/>
              </a:solidFill>
              <a:latin typeface="Candara"/>
            </a:endParaRPr>
          </a:p>
        </p:txBody>
      </p:sp>
      <p:grpSp>
        <p:nvGrpSpPr>
          <p:cNvPr id="4" name="Group 3"/>
          <p:cNvGrpSpPr/>
          <p:nvPr/>
        </p:nvGrpSpPr>
        <p:grpSpPr>
          <a:xfrm>
            <a:off x="6651533" y="1472046"/>
            <a:ext cx="2216727" cy="2008909"/>
            <a:chOff x="6486104" y="1371600"/>
            <a:chExt cx="2438400" cy="2209800"/>
          </a:xfrm>
        </p:grpSpPr>
        <p:sp>
          <p:nvSpPr>
            <p:cNvPr id="32773" name="AutoShape 9"/>
            <p:cNvSpPr>
              <a:spLocks noChangeArrowheads="1"/>
            </p:cNvSpPr>
            <p:nvPr/>
          </p:nvSpPr>
          <p:spPr bwMode="auto">
            <a:xfrm>
              <a:off x="6486104" y="1371600"/>
              <a:ext cx="2438400" cy="2209800"/>
            </a:xfrm>
            <a:prstGeom prst="roundRect">
              <a:avLst>
                <a:gd name="adj" fmla="val 16667"/>
              </a:avLst>
            </a:prstGeom>
            <a:solidFill>
              <a:srgbClr val="DDDDDD"/>
            </a:solidFill>
            <a:ln w="9525">
              <a:solidFill>
                <a:schemeClr val="tx1"/>
              </a:solidFill>
              <a:round/>
              <a:headEnd/>
              <a:tailEnd/>
            </a:ln>
          </p:spPr>
          <p:txBody>
            <a:bodyPr wrap="none"/>
            <a:lstStyle/>
            <a:p>
              <a:pPr algn="ctr"/>
              <a:r>
                <a:rPr lang="en-US" sz="1400" b="1"/>
                <a:t>Spring Container</a:t>
              </a:r>
            </a:p>
          </p:txBody>
        </p:sp>
        <p:sp>
          <p:nvSpPr>
            <p:cNvPr id="32774" name="AutoShape 10"/>
            <p:cNvSpPr>
              <a:spLocks noChangeArrowheads="1"/>
            </p:cNvSpPr>
            <p:nvPr/>
          </p:nvSpPr>
          <p:spPr bwMode="auto">
            <a:xfrm>
              <a:off x="6728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5" name="AutoShape 11"/>
            <p:cNvSpPr>
              <a:spLocks noChangeArrowheads="1"/>
            </p:cNvSpPr>
            <p:nvPr/>
          </p:nvSpPr>
          <p:spPr bwMode="auto">
            <a:xfrm>
              <a:off x="69569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6" name="AutoShape 12"/>
            <p:cNvSpPr>
              <a:spLocks noChangeArrowheads="1"/>
            </p:cNvSpPr>
            <p:nvPr/>
          </p:nvSpPr>
          <p:spPr bwMode="auto">
            <a:xfrm>
              <a:off x="65759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7" name="AutoShape 13"/>
            <p:cNvSpPr>
              <a:spLocks noChangeArrowheads="1"/>
            </p:cNvSpPr>
            <p:nvPr/>
          </p:nvSpPr>
          <p:spPr bwMode="auto">
            <a:xfrm>
              <a:off x="6575952"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8" name="AutoShape 14"/>
            <p:cNvSpPr>
              <a:spLocks noChangeArrowheads="1"/>
            </p:cNvSpPr>
            <p:nvPr/>
          </p:nvSpPr>
          <p:spPr bwMode="auto">
            <a:xfrm>
              <a:off x="7033152"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9" name="AutoShape 15"/>
            <p:cNvSpPr>
              <a:spLocks noChangeArrowheads="1"/>
            </p:cNvSpPr>
            <p:nvPr/>
          </p:nvSpPr>
          <p:spPr bwMode="auto">
            <a:xfrm>
              <a:off x="7109352"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0" name="AutoShape 16"/>
            <p:cNvSpPr>
              <a:spLocks noChangeArrowheads="1"/>
            </p:cNvSpPr>
            <p:nvPr/>
          </p:nvSpPr>
          <p:spPr bwMode="auto">
            <a:xfrm>
              <a:off x="78713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1" name="AutoShape 17"/>
            <p:cNvSpPr>
              <a:spLocks noChangeArrowheads="1"/>
            </p:cNvSpPr>
            <p:nvPr/>
          </p:nvSpPr>
          <p:spPr bwMode="auto">
            <a:xfrm>
              <a:off x="75665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2" name="AutoShape 18"/>
            <p:cNvSpPr>
              <a:spLocks noChangeArrowheads="1"/>
            </p:cNvSpPr>
            <p:nvPr/>
          </p:nvSpPr>
          <p:spPr bwMode="auto">
            <a:xfrm>
              <a:off x="80237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3" name="AutoShape 19"/>
            <p:cNvSpPr>
              <a:spLocks noChangeArrowheads="1"/>
            </p:cNvSpPr>
            <p:nvPr/>
          </p:nvSpPr>
          <p:spPr bwMode="auto">
            <a:xfrm>
              <a:off x="7490352"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4" name="AutoShape 20"/>
            <p:cNvSpPr>
              <a:spLocks noChangeArrowheads="1"/>
            </p:cNvSpPr>
            <p:nvPr/>
          </p:nvSpPr>
          <p:spPr bwMode="auto">
            <a:xfrm>
              <a:off x="7871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5" name="AutoShape 21"/>
            <p:cNvSpPr>
              <a:spLocks noChangeArrowheads="1"/>
            </p:cNvSpPr>
            <p:nvPr/>
          </p:nvSpPr>
          <p:spPr bwMode="auto">
            <a:xfrm>
              <a:off x="8176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6" name="AutoShape 22"/>
            <p:cNvSpPr>
              <a:spLocks noChangeArrowheads="1"/>
            </p:cNvSpPr>
            <p:nvPr/>
          </p:nvSpPr>
          <p:spPr bwMode="auto">
            <a:xfrm>
              <a:off x="8480952"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7" name="AutoShape 23"/>
            <p:cNvSpPr>
              <a:spLocks noChangeArrowheads="1"/>
            </p:cNvSpPr>
            <p:nvPr/>
          </p:nvSpPr>
          <p:spPr bwMode="auto">
            <a:xfrm>
              <a:off x="8404752"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8" name="AutoShape 24"/>
            <p:cNvSpPr>
              <a:spLocks noChangeArrowheads="1"/>
            </p:cNvSpPr>
            <p:nvPr/>
          </p:nvSpPr>
          <p:spPr bwMode="auto">
            <a:xfrm>
              <a:off x="8557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9" name="AutoShape 25"/>
            <p:cNvSpPr>
              <a:spLocks noChangeArrowheads="1"/>
            </p:cNvSpPr>
            <p:nvPr/>
          </p:nvSpPr>
          <p:spPr bwMode="auto">
            <a:xfrm>
              <a:off x="8557152"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90" name="Line 26"/>
            <p:cNvSpPr>
              <a:spLocks noChangeShapeType="1"/>
            </p:cNvSpPr>
            <p:nvPr/>
          </p:nvSpPr>
          <p:spPr bwMode="auto">
            <a:xfrm flipV="1">
              <a:off x="7261752" y="2362200"/>
              <a:ext cx="304800" cy="228600"/>
            </a:xfrm>
            <a:prstGeom prst="line">
              <a:avLst/>
            </a:prstGeom>
            <a:noFill/>
            <a:ln w="9525">
              <a:solidFill>
                <a:schemeClr val="tx1"/>
              </a:solidFill>
              <a:round/>
              <a:headEnd/>
              <a:tailEnd/>
            </a:ln>
          </p:spPr>
          <p:txBody>
            <a:bodyPr/>
            <a:lstStyle/>
            <a:p>
              <a:endParaRPr lang="en-US">
                <a:latin typeface="Candara"/>
              </a:endParaRPr>
            </a:p>
          </p:txBody>
        </p:sp>
        <p:sp>
          <p:nvSpPr>
            <p:cNvPr id="32791" name="Line 27"/>
            <p:cNvSpPr>
              <a:spLocks noChangeShapeType="1"/>
            </p:cNvSpPr>
            <p:nvPr/>
          </p:nvSpPr>
          <p:spPr bwMode="auto">
            <a:xfrm>
              <a:off x="7261752" y="2590800"/>
              <a:ext cx="304800" cy="304800"/>
            </a:xfrm>
            <a:prstGeom prst="line">
              <a:avLst/>
            </a:prstGeom>
            <a:noFill/>
            <a:ln w="9525">
              <a:solidFill>
                <a:schemeClr val="tx1"/>
              </a:solidFill>
              <a:round/>
              <a:headEnd/>
              <a:tailEnd/>
            </a:ln>
          </p:spPr>
          <p:txBody>
            <a:bodyPr/>
            <a:lstStyle/>
            <a:p>
              <a:endParaRPr lang="en-US">
                <a:latin typeface="Candara"/>
              </a:endParaRPr>
            </a:p>
          </p:txBody>
        </p:sp>
        <p:sp>
          <p:nvSpPr>
            <p:cNvPr id="32792" name="Line 28"/>
            <p:cNvSpPr>
              <a:spLocks noChangeShapeType="1"/>
            </p:cNvSpPr>
            <p:nvPr/>
          </p:nvSpPr>
          <p:spPr bwMode="auto">
            <a:xfrm>
              <a:off x="7185552" y="2743200"/>
              <a:ext cx="0" cy="381000"/>
            </a:xfrm>
            <a:prstGeom prst="line">
              <a:avLst/>
            </a:prstGeom>
            <a:noFill/>
            <a:ln w="9525">
              <a:solidFill>
                <a:schemeClr val="tx1"/>
              </a:solidFill>
              <a:round/>
              <a:headEnd/>
              <a:tailEnd/>
            </a:ln>
          </p:spPr>
          <p:txBody>
            <a:bodyPr/>
            <a:lstStyle/>
            <a:p>
              <a:endParaRPr lang="en-US">
                <a:latin typeface="Candara"/>
              </a:endParaRPr>
            </a:p>
          </p:txBody>
        </p:sp>
        <p:sp>
          <p:nvSpPr>
            <p:cNvPr id="32793" name="Line 29"/>
            <p:cNvSpPr>
              <a:spLocks noChangeShapeType="1"/>
            </p:cNvSpPr>
            <p:nvPr/>
          </p:nvSpPr>
          <p:spPr bwMode="auto">
            <a:xfrm>
              <a:off x="6728352" y="2819400"/>
              <a:ext cx="76200" cy="152400"/>
            </a:xfrm>
            <a:prstGeom prst="line">
              <a:avLst/>
            </a:prstGeom>
            <a:noFill/>
            <a:ln w="9525">
              <a:solidFill>
                <a:schemeClr val="tx1"/>
              </a:solidFill>
              <a:round/>
              <a:headEnd/>
              <a:tailEnd/>
            </a:ln>
          </p:spPr>
          <p:txBody>
            <a:bodyPr/>
            <a:lstStyle/>
            <a:p>
              <a:endParaRPr lang="en-US">
                <a:latin typeface="Candara"/>
              </a:endParaRPr>
            </a:p>
          </p:txBody>
        </p:sp>
        <p:sp>
          <p:nvSpPr>
            <p:cNvPr id="32794" name="Line 30"/>
            <p:cNvSpPr>
              <a:spLocks noChangeShapeType="1"/>
            </p:cNvSpPr>
            <p:nvPr/>
          </p:nvSpPr>
          <p:spPr bwMode="auto">
            <a:xfrm flipV="1">
              <a:off x="6804552" y="2743200"/>
              <a:ext cx="228600" cy="228600"/>
            </a:xfrm>
            <a:prstGeom prst="line">
              <a:avLst/>
            </a:prstGeom>
            <a:noFill/>
            <a:ln w="9525">
              <a:solidFill>
                <a:schemeClr val="tx1"/>
              </a:solidFill>
              <a:round/>
              <a:headEnd/>
              <a:tailEnd/>
            </a:ln>
          </p:spPr>
          <p:txBody>
            <a:bodyPr/>
            <a:lstStyle/>
            <a:p>
              <a:endParaRPr lang="en-US">
                <a:latin typeface="Candara"/>
              </a:endParaRPr>
            </a:p>
          </p:txBody>
        </p:sp>
        <p:sp>
          <p:nvSpPr>
            <p:cNvPr id="32795" name="Line 31"/>
            <p:cNvSpPr>
              <a:spLocks noChangeShapeType="1"/>
            </p:cNvSpPr>
            <p:nvPr/>
          </p:nvSpPr>
          <p:spPr bwMode="auto">
            <a:xfrm>
              <a:off x="6728352" y="2438400"/>
              <a:ext cx="0" cy="152400"/>
            </a:xfrm>
            <a:prstGeom prst="line">
              <a:avLst/>
            </a:prstGeom>
            <a:noFill/>
            <a:ln w="9525">
              <a:solidFill>
                <a:schemeClr val="tx1"/>
              </a:solidFill>
              <a:round/>
              <a:headEnd/>
              <a:tailEnd/>
            </a:ln>
          </p:spPr>
          <p:txBody>
            <a:bodyPr/>
            <a:lstStyle/>
            <a:p>
              <a:endParaRPr lang="en-US">
                <a:latin typeface="Candara"/>
              </a:endParaRPr>
            </a:p>
          </p:txBody>
        </p:sp>
        <p:sp>
          <p:nvSpPr>
            <p:cNvPr id="32796" name="Line 32"/>
            <p:cNvSpPr>
              <a:spLocks noChangeShapeType="1"/>
            </p:cNvSpPr>
            <p:nvPr/>
          </p:nvSpPr>
          <p:spPr bwMode="auto">
            <a:xfrm flipH="1" flipV="1">
              <a:off x="7185552" y="1981200"/>
              <a:ext cx="381000" cy="228600"/>
            </a:xfrm>
            <a:prstGeom prst="line">
              <a:avLst/>
            </a:prstGeom>
            <a:noFill/>
            <a:ln w="9525">
              <a:solidFill>
                <a:schemeClr val="tx1"/>
              </a:solidFill>
              <a:round/>
              <a:headEnd/>
              <a:tailEnd/>
            </a:ln>
          </p:spPr>
          <p:txBody>
            <a:bodyPr/>
            <a:lstStyle/>
            <a:p>
              <a:endParaRPr lang="en-US">
                <a:latin typeface="Candara"/>
              </a:endParaRPr>
            </a:p>
          </p:txBody>
        </p:sp>
        <p:sp>
          <p:nvSpPr>
            <p:cNvPr id="32797" name="Line 33"/>
            <p:cNvSpPr>
              <a:spLocks noChangeShapeType="1"/>
            </p:cNvSpPr>
            <p:nvPr/>
          </p:nvSpPr>
          <p:spPr bwMode="auto">
            <a:xfrm>
              <a:off x="7795152" y="2286000"/>
              <a:ext cx="228600" cy="76200"/>
            </a:xfrm>
            <a:prstGeom prst="line">
              <a:avLst/>
            </a:prstGeom>
            <a:noFill/>
            <a:ln w="9525">
              <a:solidFill>
                <a:schemeClr val="tx1"/>
              </a:solidFill>
              <a:round/>
              <a:headEnd/>
              <a:tailEnd/>
            </a:ln>
          </p:spPr>
          <p:txBody>
            <a:bodyPr/>
            <a:lstStyle/>
            <a:p>
              <a:endParaRPr lang="en-US">
                <a:latin typeface="Candara"/>
              </a:endParaRPr>
            </a:p>
          </p:txBody>
        </p:sp>
        <p:sp>
          <p:nvSpPr>
            <p:cNvPr id="32798" name="Line 34"/>
            <p:cNvSpPr>
              <a:spLocks noChangeShapeType="1"/>
            </p:cNvSpPr>
            <p:nvPr/>
          </p:nvSpPr>
          <p:spPr bwMode="auto">
            <a:xfrm flipV="1">
              <a:off x="7795152" y="2057400"/>
              <a:ext cx="152400" cy="228600"/>
            </a:xfrm>
            <a:prstGeom prst="line">
              <a:avLst/>
            </a:prstGeom>
            <a:noFill/>
            <a:ln w="9525">
              <a:solidFill>
                <a:schemeClr val="tx1"/>
              </a:solidFill>
              <a:round/>
              <a:headEnd/>
              <a:tailEnd/>
            </a:ln>
          </p:spPr>
          <p:txBody>
            <a:bodyPr/>
            <a:lstStyle/>
            <a:p>
              <a:endParaRPr lang="en-US">
                <a:latin typeface="Candara"/>
              </a:endParaRPr>
            </a:p>
          </p:txBody>
        </p:sp>
        <p:sp>
          <p:nvSpPr>
            <p:cNvPr id="32799" name="Line 35"/>
            <p:cNvSpPr>
              <a:spLocks noChangeShapeType="1"/>
            </p:cNvSpPr>
            <p:nvPr/>
          </p:nvSpPr>
          <p:spPr bwMode="auto">
            <a:xfrm>
              <a:off x="8633352" y="2590800"/>
              <a:ext cx="0" cy="152400"/>
            </a:xfrm>
            <a:prstGeom prst="line">
              <a:avLst/>
            </a:prstGeom>
            <a:noFill/>
            <a:ln w="9525">
              <a:solidFill>
                <a:schemeClr val="tx1"/>
              </a:solidFill>
              <a:round/>
              <a:headEnd/>
              <a:tailEnd/>
            </a:ln>
          </p:spPr>
          <p:txBody>
            <a:bodyPr/>
            <a:lstStyle/>
            <a:p>
              <a:endParaRPr lang="en-US">
                <a:latin typeface="Candara"/>
              </a:endParaRPr>
            </a:p>
          </p:txBody>
        </p:sp>
        <p:sp>
          <p:nvSpPr>
            <p:cNvPr id="32800" name="Line 36"/>
            <p:cNvSpPr>
              <a:spLocks noChangeShapeType="1"/>
            </p:cNvSpPr>
            <p:nvPr/>
          </p:nvSpPr>
          <p:spPr bwMode="auto">
            <a:xfrm>
              <a:off x="8404752" y="2819400"/>
              <a:ext cx="152400" cy="0"/>
            </a:xfrm>
            <a:prstGeom prst="line">
              <a:avLst/>
            </a:prstGeom>
            <a:noFill/>
            <a:ln w="9525">
              <a:solidFill>
                <a:schemeClr val="tx1"/>
              </a:solidFill>
              <a:round/>
              <a:headEnd/>
              <a:tailEnd/>
            </a:ln>
          </p:spPr>
          <p:txBody>
            <a:bodyPr/>
            <a:lstStyle/>
            <a:p>
              <a:endParaRPr lang="en-US">
                <a:latin typeface="Candara"/>
              </a:endParaRPr>
            </a:p>
          </p:txBody>
        </p:sp>
        <p:sp>
          <p:nvSpPr>
            <p:cNvPr id="32801" name="Line 37"/>
            <p:cNvSpPr>
              <a:spLocks noChangeShapeType="1"/>
            </p:cNvSpPr>
            <p:nvPr/>
          </p:nvSpPr>
          <p:spPr bwMode="auto">
            <a:xfrm flipH="1">
              <a:off x="8480952" y="2819400"/>
              <a:ext cx="76200" cy="381000"/>
            </a:xfrm>
            <a:prstGeom prst="line">
              <a:avLst/>
            </a:prstGeom>
            <a:noFill/>
            <a:ln w="9525">
              <a:solidFill>
                <a:schemeClr val="tx1"/>
              </a:solidFill>
              <a:round/>
              <a:headEnd/>
              <a:tailEnd/>
            </a:ln>
          </p:spPr>
          <p:txBody>
            <a:bodyPr/>
            <a:lstStyle/>
            <a:p>
              <a:endParaRPr lang="en-US">
                <a:latin typeface="Candara"/>
              </a:endParaRPr>
            </a:p>
          </p:txBody>
        </p:sp>
        <p:sp>
          <p:nvSpPr>
            <p:cNvPr id="32802" name="Line 38"/>
            <p:cNvSpPr>
              <a:spLocks noChangeShapeType="1"/>
            </p:cNvSpPr>
            <p:nvPr/>
          </p:nvSpPr>
          <p:spPr bwMode="auto">
            <a:xfrm flipV="1">
              <a:off x="8633352" y="2133600"/>
              <a:ext cx="0" cy="228600"/>
            </a:xfrm>
            <a:prstGeom prst="line">
              <a:avLst/>
            </a:prstGeom>
            <a:noFill/>
            <a:ln w="9525">
              <a:solidFill>
                <a:schemeClr val="tx1"/>
              </a:solidFill>
              <a:round/>
              <a:headEnd/>
              <a:tailEnd/>
            </a:ln>
          </p:spPr>
          <p:txBody>
            <a:bodyPr/>
            <a:lstStyle/>
            <a:p>
              <a:endParaRPr lang="en-US">
                <a:latin typeface="Candara"/>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  2.5  Bean </a:t>
            </a:r>
            <a:r>
              <a:rPr lang="en-US" dirty="0"/>
              <a:t>containers: The </a:t>
            </a:r>
            <a:r>
              <a:rPr lang="en-US" dirty="0" err="1"/>
              <a:t>BeanFactory</a:t>
            </a:r>
            <a:endParaRPr lang="en-US" dirty="0"/>
          </a:p>
        </p:txBody>
      </p:sp>
      <p:sp>
        <p:nvSpPr>
          <p:cNvPr id="4" name="Content Placeholder 3"/>
          <p:cNvSpPr>
            <a:spLocks noGrp="1"/>
          </p:cNvSpPr>
          <p:nvPr>
            <p:ph idx="1"/>
          </p:nvPr>
        </p:nvSpPr>
        <p:spPr>
          <a:xfrm>
            <a:off x="298516" y="1057620"/>
            <a:ext cx="8709006" cy="5080898"/>
          </a:xfrm>
        </p:spPr>
        <p:txBody>
          <a:bodyPr/>
          <a:lstStyle/>
          <a:p>
            <a:endParaRPr lang="en-US" sz="1800" dirty="0" smtClean="0"/>
          </a:p>
          <a:p>
            <a:r>
              <a:rPr lang="en-US" sz="1800" dirty="0" err="1" smtClean="0"/>
              <a:t>BeanFactory</a:t>
            </a:r>
            <a:r>
              <a:rPr lang="en-US" sz="1800" dirty="0" smtClean="0"/>
              <a:t> </a:t>
            </a:r>
            <a:r>
              <a:rPr lang="en-US" sz="1800" dirty="0"/>
              <a:t>interface is responsible for managing beans </a:t>
            </a:r>
            <a:r>
              <a:rPr lang="en-US" sz="1800" dirty="0" smtClean="0"/>
              <a:t>and</a:t>
            </a:r>
          </a:p>
          <a:p>
            <a:pPr marL="0" indent="0">
              <a:buNone/>
            </a:pPr>
            <a:r>
              <a:rPr lang="en-US" sz="1800" dirty="0"/>
              <a:t> </a:t>
            </a:r>
            <a:r>
              <a:rPr lang="en-US" sz="1800" dirty="0" smtClean="0"/>
              <a:t>   </a:t>
            </a:r>
            <a:r>
              <a:rPr lang="en-US" sz="1800" dirty="0"/>
              <a:t>their </a:t>
            </a:r>
            <a:r>
              <a:rPr lang="en-US" sz="1800" dirty="0" smtClean="0"/>
              <a:t>dependencies</a:t>
            </a:r>
          </a:p>
          <a:p>
            <a:pPr marL="0" indent="0">
              <a:buNone/>
            </a:pPr>
            <a:endParaRPr lang="en-US" sz="1800" dirty="0"/>
          </a:p>
          <a:p>
            <a:r>
              <a:rPr lang="en-US" sz="1800" dirty="0"/>
              <a:t>Its </a:t>
            </a:r>
            <a:r>
              <a:rPr lang="en-US" sz="1800" dirty="0" err="1"/>
              <a:t>getBean</a:t>
            </a:r>
            <a:r>
              <a:rPr lang="en-US" sz="1800" dirty="0"/>
              <a:t>() method allows you to get a bean from the </a:t>
            </a:r>
            <a:endParaRPr lang="en-US" sz="1800" dirty="0" smtClean="0"/>
          </a:p>
          <a:p>
            <a:pPr marL="0" indent="0">
              <a:buNone/>
            </a:pPr>
            <a:r>
              <a:rPr lang="en-US" sz="1800" dirty="0"/>
              <a:t> </a:t>
            </a:r>
            <a:r>
              <a:rPr lang="en-US" sz="1800" dirty="0" smtClean="0"/>
              <a:t>   container </a:t>
            </a:r>
            <a:r>
              <a:rPr lang="en-US" sz="1800" dirty="0"/>
              <a:t>by </a:t>
            </a:r>
            <a:r>
              <a:rPr lang="en-US" sz="1800" dirty="0" smtClean="0"/>
              <a:t>name</a:t>
            </a:r>
          </a:p>
          <a:p>
            <a:pPr marL="0" indent="0">
              <a:buNone/>
            </a:pPr>
            <a:endParaRPr lang="en-US" sz="1800" dirty="0"/>
          </a:p>
          <a:p>
            <a:r>
              <a:rPr lang="en-US" sz="1800" dirty="0"/>
              <a:t>It has a number of implementing classes</a:t>
            </a:r>
            <a:r>
              <a:rPr lang="en-US" sz="1800" dirty="0" smtClean="0"/>
              <a:t>:</a:t>
            </a:r>
          </a:p>
          <a:p>
            <a:pPr marL="167878" lvl="2" indent="-167878">
              <a:buNone/>
            </a:pPr>
            <a:endParaRPr lang="en-US" sz="1800" dirty="0"/>
          </a:p>
          <a:p>
            <a:pPr lvl="3"/>
            <a:r>
              <a:rPr lang="en-US" sz="1600" dirty="0" err="1"/>
              <a:t>DefaultListableBeanFactory</a:t>
            </a:r>
            <a:r>
              <a:rPr lang="en-US" sz="1600" dirty="0"/>
              <a:t> </a:t>
            </a:r>
            <a:endParaRPr lang="en-US" sz="1600" dirty="0" smtClean="0"/>
          </a:p>
          <a:p>
            <a:pPr marL="342900" lvl="3" indent="0">
              <a:buNone/>
            </a:pPr>
            <a:endParaRPr lang="en-US" sz="1600" dirty="0"/>
          </a:p>
          <a:p>
            <a:pPr lvl="3"/>
            <a:r>
              <a:rPr lang="en-US" sz="1600" dirty="0" err="1" smtClean="0"/>
              <a:t>SimpleJndiBeanFactory</a:t>
            </a:r>
            <a:endParaRPr lang="en-US" sz="1600" dirty="0" smtClean="0"/>
          </a:p>
          <a:p>
            <a:pPr marL="342900" lvl="3" indent="0">
              <a:buNone/>
            </a:pPr>
            <a:endParaRPr lang="en-US" sz="1600" dirty="0"/>
          </a:p>
          <a:p>
            <a:pPr lvl="3"/>
            <a:r>
              <a:rPr lang="en-US" sz="1600" dirty="0" err="1"/>
              <a:t>StaticListableBeanFactory</a:t>
            </a:r>
            <a:r>
              <a:rPr lang="en-US" sz="1600" dirty="0"/>
              <a:t> </a:t>
            </a:r>
            <a:endParaRPr lang="en-US" sz="1600" dirty="0" smtClean="0"/>
          </a:p>
          <a:p>
            <a:pPr marL="342900" lvl="3" indent="0">
              <a:buNone/>
            </a:pPr>
            <a:endParaRPr lang="en-US" sz="1600" dirty="0"/>
          </a:p>
          <a:p>
            <a:pPr lvl="3"/>
            <a:r>
              <a:rPr lang="en-US" sz="1600" dirty="0" err="1"/>
              <a:t>XmlBeanFactory</a:t>
            </a:r>
            <a:endParaRPr lang="en-US" sz="1600" dirty="0"/>
          </a:p>
          <a:p>
            <a:endParaRPr lang="en-US"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93403"/>
          </a:xfrm>
        </p:spPr>
        <p:txBody>
          <a:bodyPr>
            <a:normAutofit/>
          </a:bodyPr>
          <a:lstStyle/>
          <a:p>
            <a:r>
              <a:rPr lang="en-US" sz="2700" dirty="0" smtClean="0"/>
              <a:t>2.5: </a:t>
            </a:r>
            <a:r>
              <a:rPr lang="en-US" sz="2700" dirty="0"/>
              <a:t>Bean containers </a:t>
            </a:r>
            <a:r>
              <a:rPr lang="en-US" dirty="0"/>
              <a:t/>
            </a:r>
            <a:br>
              <a:rPr lang="en-US" dirty="0"/>
            </a:br>
            <a:r>
              <a:rPr lang="en-US" dirty="0" smtClean="0"/>
              <a:t>                     -The </a:t>
            </a:r>
            <a:r>
              <a:rPr lang="en-US" dirty="0" err="1"/>
              <a:t>XmlBeanFactory</a:t>
            </a:r>
            <a:endParaRPr lang="en-US" dirty="0"/>
          </a:p>
        </p:txBody>
      </p:sp>
      <p:sp>
        <p:nvSpPr>
          <p:cNvPr id="34819" name="Rectangle 6"/>
          <p:cNvSpPr>
            <a:spLocks noGrp="1"/>
          </p:cNvSpPr>
          <p:nvPr>
            <p:ph idx="1"/>
          </p:nvPr>
        </p:nvSpPr>
        <p:spPr>
          <a:xfrm>
            <a:off x="298516" y="1355076"/>
            <a:ext cx="8426843" cy="4783442"/>
          </a:xfrm>
        </p:spPr>
        <p:txBody>
          <a:bodyPr/>
          <a:lstStyle/>
          <a:p>
            <a:endParaRPr lang="en-US" dirty="0" smtClean="0"/>
          </a:p>
          <a:p>
            <a:r>
              <a:rPr lang="en-US" sz="1800" dirty="0" smtClean="0"/>
              <a:t>One of the most useful implementations of the bean factory is</a:t>
            </a:r>
          </a:p>
          <a:p>
            <a:pPr marL="0" indent="0">
              <a:buNone/>
            </a:pPr>
            <a:r>
              <a:rPr lang="en-US" sz="1800" dirty="0" smtClean="0"/>
              <a:t>    instantiated via explicit user code as:</a:t>
            </a:r>
          </a:p>
        </p:txBody>
      </p:sp>
      <p:sp>
        <p:nvSpPr>
          <p:cNvPr id="34820" name="AutoShape 4"/>
          <p:cNvSpPr>
            <a:spLocks noChangeArrowheads="1"/>
          </p:cNvSpPr>
          <p:nvPr/>
        </p:nvSpPr>
        <p:spPr bwMode="auto">
          <a:xfrm>
            <a:off x="553000" y="2514330"/>
            <a:ext cx="7696200" cy="2438400"/>
          </a:xfrm>
          <a:prstGeom prst="roundRect">
            <a:avLst>
              <a:gd name="adj" fmla="val 16667"/>
            </a:avLst>
          </a:prstGeom>
          <a:noFill/>
          <a:ln w="19050">
            <a:solidFill>
              <a:schemeClr val="tx1"/>
            </a:solidFill>
            <a:round/>
            <a:headEnd/>
            <a:tailEnd/>
          </a:ln>
        </p:spPr>
        <p:txBody>
          <a:bodyPr wrap="none" anchor="ctr"/>
          <a:lstStyle/>
          <a:p>
            <a:pPr lvl="1"/>
            <a:r>
              <a:rPr lang="en-US" dirty="0"/>
              <a:t>Resource res = new </a:t>
            </a:r>
            <a:r>
              <a:rPr lang="en-US" dirty="0" err="1"/>
              <a:t>FileSystemResource</a:t>
            </a:r>
            <a:r>
              <a:rPr lang="en-US" dirty="0"/>
              <a:t>("beans.xml");</a:t>
            </a:r>
          </a:p>
          <a:p>
            <a:pPr lvl="1"/>
            <a:r>
              <a:rPr lang="en-US" dirty="0" err="1"/>
              <a:t>XmlBeanFactory</a:t>
            </a:r>
            <a:r>
              <a:rPr lang="en-US" dirty="0"/>
              <a:t> factory = new </a:t>
            </a:r>
            <a:r>
              <a:rPr lang="en-US" dirty="0" err="1"/>
              <a:t>XmlBeanFactory</a:t>
            </a:r>
            <a:r>
              <a:rPr lang="en-US" dirty="0"/>
              <a:t>(res);</a:t>
            </a:r>
          </a:p>
          <a:p>
            <a:endParaRPr lang="en-US" dirty="0"/>
          </a:p>
          <a:p>
            <a:r>
              <a:rPr lang="en-US" dirty="0"/>
              <a:t>or</a:t>
            </a:r>
          </a:p>
          <a:p>
            <a:pPr lvl="1"/>
            <a:endParaRPr lang="en-US" dirty="0"/>
          </a:p>
          <a:p>
            <a:pPr lvl="1"/>
            <a:r>
              <a:rPr lang="en-US" dirty="0"/>
              <a:t>Resource res = new </a:t>
            </a:r>
            <a:r>
              <a:rPr lang="en-US" dirty="0" err="1"/>
              <a:t>ClassPathResource</a:t>
            </a:r>
            <a:r>
              <a:rPr lang="en-US" dirty="0"/>
              <a:t>("beans.xml");</a:t>
            </a:r>
          </a:p>
          <a:p>
            <a:pPr lvl="1"/>
            <a:r>
              <a:rPr lang="en-US" dirty="0" err="1"/>
              <a:t>XmlBeanFactory</a:t>
            </a:r>
            <a:r>
              <a:rPr lang="en-US" dirty="0"/>
              <a:t> factory = new </a:t>
            </a:r>
            <a:r>
              <a:rPr lang="en-US" dirty="0" err="1"/>
              <a:t>XmlBeanFactory</a:t>
            </a:r>
            <a:r>
              <a:rPr lang="en-US" dirty="0"/>
              <a:t>(res);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84083"/>
          </a:xfrm>
        </p:spPr>
        <p:txBody>
          <a:bodyPr>
            <a:noAutofit/>
          </a:bodyPr>
          <a:lstStyle/>
          <a:p>
            <a:r>
              <a:rPr lang="en-US" dirty="0" smtClean="0"/>
              <a:t>2.5 </a:t>
            </a:r>
            <a:r>
              <a:rPr lang="en-US" dirty="0"/>
              <a:t>: Bean containers </a:t>
            </a:r>
            <a:br>
              <a:rPr lang="en-US" dirty="0"/>
            </a:br>
            <a:r>
              <a:rPr lang="en-US" dirty="0" smtClean="0"/>
              <a:t>                    -The </a:t>
            </a:r>
            <a:r>
              <a:rPr lang="en-US" dirty="0"/>
              <a:t>Resource interface</a:t>
            </a:r>
          </a:p>
        </p:txBody>
      </p:sp>
      <p:sp>
        <p:nvSpPr>
          <p:cNvPr id="4" name="Content Placeholder 3"/>
          <p:cNvSpPr>
            <a:spLocks noGrp="1"/>
          </p:cNvSpPr>
          <p:nvPr>
            <p:ph idx="1"/>
          </p:nvPr>
        </p:nvSpPr>
        <p:spPr>
          <a:xfrm>
            <a:off x="309801" y="1377109"/>
            <a:ext cx="8206506" cy="4838527"/>
          </a:xfrm>
        </p:spPr>
        <p:txBody>
          <a:bodyPr/>
          <a:lstStyle/>
          <a:p>
            <a:endParaRPr lang="en-US" dirty="0" smtClean="0"/>
          </a:p>
          <a:p>
            <a:r>
              <a:rPr lang="en-US" sz="1800" dirty="0" smtClean="0"/>
              <a:t>The </a:t>
            </a:r>
            <a:r>
              <a:rPr lang="en-US" sz="1800" dirty="0"/>
              <a:t>Resource interface is a unified mechanism for accessing </a:t>
            </a:r>
            <a:endParaRPr lang="en-US" sz="1800" dirty="0" smtClean="0"/>
          </a:p>
          <a:p>
            <a:pPr marL="0" indent="0">
              <a:buNone/>
            </a:pPr>
            <a:r>
              <a:rPr lang="en-US" sz="1800" dirty="0"/>
              <a:t> </a:t>
            </a:r>
            <a:r>
              <a:rPr lang="en-US" sz="1800" dirty="0" smtClean="0"/>
              <a:t>    resources </a:t>
            </a:r>
            <a:r>
              <a:rPr lang="en-US" sz="1800" dirty="0"/>
              <a:t>in a protocol-independent manner</a:t>
            </a:r>
            <a:r>
              <a:rPr lang="en-US" sz="1800" dirty="0" smtClean="0"/>
              <a:t>.</a:t>
            </a:r>
          </a:p>
          <a:p>
            <a:pPr marL="0" indent="0">
              <a:buNone/>
            </a:pPr>
            <a:endParaRPr lang="en-US" sz="1800" dirty="0"/>
          </a:p>
          <a:p>
            <a:r>
              <a:rPr lang="en-US" sz="1800" dirty="0"/>
              <a:t>Some methods: </a:t>
            </a:r>
            <a:endParaRPr lang="en-US" sz="1800" dirty="0" smtClean="0"/>
          </a:p>
          <a:p>
            <a:pPr marL="0" indent="0">
              <a:buNone/>
            </a:pPr>
            <a:endParaRPr lang="en-US" dirty="0"/>
          </a:p>
          <a:p>
            <a:pPr lvl="3"/>
            <a:r>
              <a:rPr lang="en-US" sz="1600" dirty="0" err="1"/>
              <a:t>getInputStream</a:t>
            </a:r>
            <a:r>
              <a:rPr lang="en-US" sz="1600" dirty="0"/>
              <a:t>(): locates and opens the resource, returning </a:t>
            </a:r>
            <a:r>
              <a:rPr lang="en-US" sz="1600" dirty="0" smtClean="0"/>
              <a:t>an</a:t>
            </a:r>
          </a:p>
          <a:p>
            <a:pPr marL="342900" lvl="3" indent="0">
              <a:buNone/>
            </a:pPr>
            <a:r>
              <a:rPr lang="en-US" sz="1600" dirty="0"/>
              <a:t> </a:t>
            </a:r>
            <a:r>
              <a:rPr lang="en-US" sz="1600" dirty="0" smtClean="0"/>
              <a:t>       </a:t>
            </a:r>
            <a:r>
              <a:rPr lang="en-US" sz="1600" dirty="0" err="1"/>
              <a:t>InputStream</a:t>
            </a:r>
            <a:r>
              <a:rPr lang="en-US" sz="1600" dirty="0"/>
              <a:t> for reading from the </a:t>
            </a:r>
            <a:r>
              <a:rPr lang="en-US" sz="1600" dirty="0" smtClean="0"/>
              <a:t>resource</a:t>
            </a:r>
          </a:p>
          <a:p>
            <a:pPr marL="342900" lvl="3" indent="0">
              <a:buNone/>
            </a:pPr>
            <a:endParaRPr lang="en-US" sz="1600" dirty="0"/>
          </a:p>
          <a:p>
            <a:pPr lvl="3"/>
            <a:r>
              <a:rPr lang="en-US" sz="1600" dirty="0"/>
              <a:t>exists(): indicates whether this resource actually </a:t>
            </a:r>
            <a:r>
              <a:rPr lang="en-US" sz="1600" dirty="0" smtClean="0"/>
              <a:t>exists</a:t>
            </a:r>
          </a:p>
          <a:p>
            <a:pPr marL="342900" lvl="3" indent="0">
              <a:buNone/>
            </a:pPr>
            <a:endParaRPr lang="en-US" sz="1600" dirty="0"/>
          </a:p>
          <a:p>
            <a:pPr lvl="3"/>
            <a:r>
              <a:rPr lang="en-US" sz="1600" dirty="0" err="1"/>
              <a:t>isOpen</a:t>
            </a:r>
            <a:r>
              <a:rPr lang="en-US" sz="1600" dirty="0"/>
              <a:t>(): indicates whether this resource represents a handle </a:t>
            </a:r>
            <a:endParaRPr lang="en-US" sz="1600" dirty="0" smtClean="0"/>
          </a:p>
          <a:p>
            <a:pPr marL="342900" lvl="3" indent="0">
              <a:buNone/>
            </a:pPr>
            <a:r>
              <a:rPr lang="en-US" sz="1600" dirty="0"/>
              <a:t> </a:t>
            </a:r>
            <a:r>
              <a:rPr lang="en-US" sz="1600" dirty="0" smtClean="0"/>
              <a:t>      with </a:t>
            </a:r>
            <a:r>
              <a:rPr lang="en-US" sz="1600" dirty="0"/>
              <a:t>an open </a:t>
            </a:r>
            <a:r>
              <a:rPr lang="en-US" sz="1600" dirty="0" smtClean="0"/>
              <a:t>stream</a:t>
            </a:r>
          </a:p>
          <a:p>
            <a:pPr marL="342900" lvl="3" indent="0">
              <a:buNone/>
            </a:pPr>
            <a:endParaRPr lang="en-US" sz="1600" dirty="0"/>
          </a:p>
          <a:p>
            <a:pPr lvl="3"/>
            <a:r>
              <a:rPr lang="en-US" sz="1600" dirty="0" err="1"/>
              <a:t>getDescription</a:t>
            </a:r>
            <a:r>
              <a:rPr lang="en-US" sz="1600" dirty="0"/>
              <a:t>(): returns a description for this resource, to be </a:t>
            </a:r>
            <a:endParaRPr lang="en-US" sz="1600" dirty="0" smtClean="0"/>
          </a:p>
          <a:p>
            <a:pPr marL="342900" lvl="3" indent="0">
              <a:buNone/>
            </a:pPr>
            <a:r>
              <a:rPr lang="en-US" sz="1600" dirty="0" smtClean="0"/>
              <a:t>        used </a:t>
            </a:r>
            <a:r>
              <a:rPr lang="en-US" sz="1600" dirty="0"/>
              <a:t>for error output</a:t>
            </a:r>
          </a:p>
          <a:p>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sz="2700" dirty="0" smtClean="0"/>
              <a:t>2.5 </a:t>
            </a:r>
            <a:r>
              <a:rPr lang="en-US" sz="2700" dirty="0"/>
              <a:t>: Bean containers </a:t>
            </a:r>
            <a:r>
              <a:rPr lang="en-US" dirty="0"/>
              <a:t/>
            </a:r>
            <a:br>
              <a:rPr lang="en-US" dirty="0"/>
            </a:br>
            <a:r>
              <a:rPr lang="en-US" dirty="0" smtClean="0"/>
              <a:t>               -The </a:t>
            </a:r>
            <a:r>
              <a:rPr lang="en-US" dirty="0" err="1"/>
              <a:t>XmlBeanFactory</a:t>
            </a:r>
            <a:r>
              <a:rPr lang="en-US" dirty="0"/>
              <a:t> (</a:t>
            </a:r>
            <a:r>
              <a:rPr lang="en-US" dirty="0" err="1"/>
              <a:t>Cont</a:t>
            </a:r>
            <a:r>
              <a:rPr lang="en-US" dirty="0"/>
              <a:t>…)</a:t>
            </a:r>
          </a:p>
        </p:txBody>
      </p:sp>
      <p:sp>
        <p:nvSpPr>
          <p:cNvPr id="4" name="Content Placeholder 3"/>
          <p:cNvSpPr>
            <a:spLocks noGrp="1"/>
          </p:cNvSpPr>
          <p:nvPr>
            <p:ph idx="1"/>
          </p:nvPr>
        </p:nvSpPr>
        <p:spPr>
          <a:xfrm>
            <a:off x="298516" y="1311008"/>
            <a:ext cx="8845484" cy="4813862"/>
          </a:xfrm>
        </p:spPr>
        <p:txBody>
          <a:bodyPr/>
          <a:lstStyle/>
          <a:p>
            <a:endParaRPr lang="en-US" dirty="0" smtClean="0"/>
          </a:p>
          <a:p>
            <a:r>
              <a:rPr lang="en-US" sz="1800" dirty="0" smtClean="0"/>
              <a:t>In </a:t>
            </a:r>
            <a:r>
              <a:rPr lang="en-US" sz="1800" dirty="0"/>
              <a:t>an </a:t>
            </a:r>
            <a:r>
              <a:rPr lang="en-US" sz="1800" dirty="0" err="1"/>
              <a:t>XmlBeanFactory</a:t>
            </a:r>
            <a:r>
              <a:rPr lang="en-US" sz="1800" dirty="0"/>
              <a:t>, bean definitions are configured as one </a:t>
            </a:r>
            <a:r>
              <a:rPr lang="en-US" sz="1800" dirty="0" smtClean="0"/>
              <a:t>or</a:t>
            </a:r>
          </a:p>
          <a:p>
            <a:pPr marL="0" indent="0">
              <a:buNone/>
            </a:pPr>
            <a:r>
              <a:rPr lang="en-US" sz="1800" dirty="0"/>
              <a:t> </a:t>
            </a:r>
            <a:r>
              <a:rPr lang="en-US" sz="1800" dirty="0" smtClean="0"/>
              <a:t>    </a:t>
            </a:r>
            <a:r>
              <a:rPr lang="en-US" sz="1800" dirty="0"/>
              <a:t>more bean elements inside a top-level beans element</a:t>
            </a:r>
          </a:p>
          <a:p>
            <a:endParaRPr lang="en-US" sz="1800" dirty="0"/>
          </a:p>
        </p:txBody>
      </p:sp>
      <p:sp>
        <p:nvSpPr>
          <p:cNvPr id="36868" name="AutoShape 5"/>
          <p:cNvSpPr>
            <a:spLocks noChangeArrowheads="1"/>
          </p:cNvSpPr>
          <p:nvPr/>
        </p:nvSpPr>
        <p:spPr bwMode="auto">
          <a:xfrm>
            <a:off x="392850" y="2699132"/>
            <a:ext cx="8229600" cy="3092067"/>
          </a:xfrm>
          <a:prstGeom prst="roundRect">
            <a:avLst>
              <a:gd name="adj" fmla="val 16667"/>
            </a:avLst>
          </a:prstGeom>
          <a:noFill/>
          <a:ln w="19050">
            <a:solidFill>
              <a:schemeClr val="tx1"/>
            </a:solidFill>
            <a:round/>
            <a:headEnd/>
            <a:tailEnd/>
          </a:ln>
        </p:spPr>
        <p:txBody>
          <a:bodyPr anchor="ctr"/>
          <a:lstStyle/>
          <a:p>
            <a:endParaRPr lang="en-US" sz="2000" dirty="0" smtClean="0"/>
          </a:p>
          <a:p>
            <a:endParaRPr lang="en-US" dirty="0" smtClean="0"/>
          </a:p>
          <a:p>
            <a:r>
              <a:rPr lang="en-US" dirty="0" smtClean="0"/>
              <a:t>&lt;?</a:t>
            </a:r>
            <a:r>
              <a:rPr lang="en-US" dirty="0"/>
              <a:t>xml version="1.0" encoding="UTF-8"?&gt;</a:t>
            </a:r>
          </a:p>
          <a:p>
            <a:pPr eaLnBrk="0" hangingPunct="0">
              <a:spcBef>
                <a:spcPct val="20000"/>
              </a:spcBef>
              <a:buFont typeface="Arial" pitchFamily="34" charset="0"/>
              <a:buNone/>
            </a:pPr>
            <a:r>
              <a:rPr lang="en-US" dirty="0"/>
              <a:t>&lt;beans </a:t>
            </a:r>
            <a:r>
              <a:rPr lang="en-US" dirty="0" err="1"/>
              <a:t>xmlns</a:t>
            </a:r>
            <a:r>
              <a:rPr lang="en-US" dirty="0"/>
              <a:t>="http://www.springframework.org/schema/beans"</a:t>
            </a:r>
          </a:p>
          <a:p>
            <a:pPr eaLnBrk="0" hangingPunct="0">
              <a:spcBef>
                <a:spcPct val="20000"/>
              </a:spcBef>
              <a:buFont typeface="Arial" pitchFamily="34" charset="0"/>
              <a:buNone/>
            </a:pPr>
            <a:r>
              <a:rPr lang="en-US" dirty="0" err="1"/>
              <a:t>xmlns:xsi</a:t>
            </a:r>
            <a:r>
              <a:rPr lang="en-US" dirty="0"/>
              <a:t>="http://www.w3.org/2001/XMLSchema-instance"</a:t>
            </a:r>
          </a:p>
          <a:p>
            <a:pPr eaLnBrk="0" hangingPunct="0">
              <a:spcBef>
                <a:spcPct val="20000"/>
              </a:spcBef>
              <a:buFont typeface="Arial" pitchFamily="34" charset="0"/>
              <a:buNone/>
            </a:pPr>
            <a:r>
              <a:rPr lang="en-US" dirty="0" err="1" smtClean="0"/>
              <a:t>xsi:schemaLocation</a:t>
            </a:r>
            <a:r>
              <a:rPr lang="en-US" dirty="0"/>
              <a:t>="http://www.springframework.org/schema/beans</a:t>
            </a:r>
          </a:p>
          <a:p>
            <a:pPr eaLnBrk="0" hangingPunct="0">
              <a:spcBef>
                <a:spcPct val="20000"/>
              </a:spcBef>
              <a:buFont typeface="Arial" pitchFamily="34" charset="0"/>
              <a:buNone/>
            </a:pPr>
            <a:r>
              <a:rPr lang="en-US" dirty="0"/>
              <a:t>http://</a:t>
            </a:r>
            <a:r>
              <a:rPr lang="en-US" dirty="0" smtClean="0"/>
              <a:t>www.springframework.org/schema/beans/spring-beans.xsd”&gt;</a:t>
            </a:r>
          </a:p>
          <a:p>
            <a:pPr eaLnBrk="0" hangingPunct="0">
              <a:spcBef>
                <a:spcPct val="20000"/>
              </a:spcBef>
              <a:buFont typeface="Arial" pitchFamily="34" charset="0"/>
              <a:buNone/>
            </a:pPr>
            <a:r>
              <a:rPr lang="en-US" dirty="0" smtClean="0"/>
              <a:t>      </a:t>
            </a:r>
            <a:r>
              <a:rPr lang="en-US" dirty="0"/>
              <a:t>&lt;bean id="..." class="..."&gt;</a:t>
            </a:r>
          </a:p>
          <a:p>
            <a:r>
              <a:rPr lang="en-US" dirty="0"/>
              <a:t>        ...</a:t>
            </a:r>
          </a:p>
          <a:p>
            <a:r>
              <a:rPr lang="en-US" dirty="0"/>
              <a:t>       &lt;/</a:t>
            </a:r>
            <a:r>
              <a:rPr lang="en-US" dirty="0" smtClean="0"/>
              <a:t>bean&gt;</a:t>
            </a:r>
          </a:p>
          <a:p>
            <a:r>
              <a:rPr lang="en-US" sz="2000" dirty="0" smtClean="0"/>
              <a:t>    ...</a:t>
            </a:r>
          </a:p>
          <a:p>
            <a:r>
              <a:rPr lang="en-US" dirty="0" smtClean="0"/>
              <a:t>&lt;/</a:t>
            </a:r>
            <a:r>
              <a:rPr lang="en-US" dirty="0"/>
              <a:t>beans&gt;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descr="bean lifecycle"/>
          <p:cNvPicPr>
            <a:picLocks noChangeAspect="1" noChangeArrowheads="1"/>
          </p:cNvPicPr>
          <p:nvPr/>
        </p:nvPicPr>
        <p:blipFill>
          <a:blip r:embed="rId3" cstate="print"/>
          <a:srcRect/>
          <a:stretch>
            <a:fillRect/>
          </a:stretch>
        </p:blipFill>
        <p:spPr bwMode="auto">
          <a:xfrm>
            <a:off x="658770" y="1269242"/>
            <a:ext cx="8345720" cy="4940491"/>
          </a:xfrm>
          <a:prstGeom prst="rect">
            <a:avLst/>
          </a:prstGeom>
          <a:noFill/>
          <a:ln w="9525">
            <a:noFill/>
            <a:miter lim="800000"/>
            <a:headEnd/>
            <a:tailEnd/>
          </a:ln>
        </p:spPr>
      </p:pic>
      <p:sp>
        <p:nvSpPr>
          <p:cNvPr id="3" name="Title 2"/>
          <p:cNvSpPr>
            <a:spLocks noGrp="1"/>
          </p:cNvSpPr>
          <p:nvPr>
            <p:ph type="title"/>
          </p:nvPr>
        </p:nvSpPr>
        <p:spPr>
          <a:xfrm>
            <a:off x="419970" y="396418"/>
            <a:ext cx="8312649" cy="639168"/>
          </a:xfrm>
        </p:spPr>
        <p:txBody>
          <a:bodyPr>
            <a:normAutofit fontScale="90000"/>
          </a:bodyPr>
          <a:lstStyle/>
          <a:p>
            <a:r>
              <a:rPr lang="en-US" sz="2700" dirty="0" smtClean="0"/>
              <a:t>2.5 </a:t>
            </a:r>
            <a:r>
              <a:rPr lang="en-US" sz="2700" dirty="0"/>
              <a:t>: Bean containers </a:t>
            </a:r>
            <a:r>
              <a:rPr lang="en-US" dirty="0"/>
              <a:t/>
            </a:r>
            <a:br>
              <a:rPr lang="en-US" dirty="0"/>
            </a:br>
            <a:r>
              <a:rPr lang="en-US" dirty="0" smtClean="0"/>
              <a:t>              -Life </a:t>
            </a:r>
            <a:r>
              <a:rPr lang="en-US" dirty="0"/>
              <a:t>cycle of Beans in Spring factory container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83235"/>
          </a:xfrm>
        </p:spPr>
        <p:txBody>
          <a:bodyPr>
            <a:normAutofit fontScale="90000"/>
          </a:bodyPr>
          <a:lstStyle/>
          <a:p>
            <a:r>
              <a:rPr lang="en-US" sz="2700" dirty="0" smtClean="0"/>
              <a:t>2.5 </a:t>
            </a:r>
            <a:r>
              <a:rPr lang="en-US" sz="2700" dirty="0"/>
              <a:t>: Bean containers</a:t>
            </a:r>
            <a:r>
              <a:rPr lang="en-US" dirty="0"/>
              <a:t/>
            </a:r>
            <a:br>
              <a:rPr lang="en-US" dirty="0"/>
            </a:br>
            <a:r>
              <a:rPr lang="en-US" dirty="0" smtClean="0"/>
              <a:t>                      -Initialization </a:t>
            </a:r>
            <a:r>
              <a:rPr lang="en-US" dirty="0"/>
              <a:t>and Destruction</a:t>
            </a:r>
          </a:p>
        </p:txBody>
      </p:sp>
      <p:sp>
        <p:nvSpPr>
          <p:cNvPr id="38915" name="Rectangle 5"/>
          <p:cNvSpPr>
            <a:spLocks noGrp="1"/>
          </p:cNvSpPr>
          <p:nvPr>
            <p:ph idx="1"/>
          </p:nvPr>
        </p:nvSpPr>
        <p:spPr>
          <a:xfrm>
            <a:off x="298516" y="1344058"/>
            <a:ext cx="8722654" cy="2791215"/>
          </a:xfrm>
        </p:spPr>
        <p:txBody>
          <a:bodyPr>
            <a:normAutofit/>
          </a:bodyPr>
          <a:lstStyle/>
          <a:p>
            <a:endParaRPr lang="en-US" sz="1800" dirty="0" smtClean="0"/>
          </a:p>
          <a:p>
            <a:r>
              <a:rPr lang="en-US" sz="1800" dirty="0" smtClean="0"/>
              <a:t>When a bean is instantiated, some initialization can be</a:t>
            </a:r>
          </a:p>
          <a:p>
            <a:pPr marL="0" indent="0">
              <a:buNone/>
            </a:pPr>
            <a:r>
              <a:rPr lang="en-US" sz="1800" dirty="0"/>
              <a:t> </a:t>
            </a:r>
            <a:r>
              <a:rPr lang="en-US" sz="1800" dirty="0" smtClean="0"/>
              <a:t>    performed to get it to a usable state</a:t>
            </a:r>
          </a:p>
          <a:p>
            <a:r>
              <a:rPr lang="en-US" sz="1800" dirty="0" smtClean="0"/>
              <a:t>When the bean is removed from the container, some cleanup </a:t>
            </a:r>
          </a:p>
          <a:p>
            <a:pPr marL="0" indent="0">
              <a:buNone/>
            </a:pPr>
            <a:r>
              <a:rPr lang="en-US" sz="1800" dirty="0" smtClean="0"/>
              <a:t>    may be required</a:t>
            </a:r>
          </a:p>
          <a:p>
            <a:r>
              <a:rPr lang="en-US" sz="1800" dirty="0" smtClean="0"/>
              <a:t>Spring can use two life-cycle methods of each bean to perform</a:t>
            </a:r>
          </a:p>
          <a:p>
            <a:pPr marL="0" indent="0">
              <a:buNone/>
            </a:pPr>
            <a:r>
              <a:rPr lang="en-US" sz="1800" dirty="0"/>
              <a:t> </a:t>
            </a:r>
            <a:r>
              <a:rPr lang="en-US" sz="1800" dirty="0" smtClean="0"/>
              <a:t>   this setup and teardown. </a:t>
            </a:r>
          </a:p>
          <a:p>
            <a:r>
              <a:rPr lang="en-US" sz="1800" dirty="0" smtClean="0"/>
              <a:t>Example:</a:t>
            </a:r>
          </a:p>
        </p:txBody>
      </p:sp>
      <p:sp>
        <p:nvSpPr>
          <p:cNvPr id="38916" name="AutoShape 6"/>
          <p:cNvSpPr>
            <a:spLocks noChangeArrowheads="1"/>
          </p:cNvSpPr>
          <p:nvPr/>
        </p:nvSpPr>
        <p:spPr bwMode="auto">
          <a:xfrm>
            <a:off x="685808" y="4203510"/>
            <a:ext cx="7010400" cy="1412170"/>
          </a:xfrm>
          <a:prstGeom prst="roundRect">
            <a:avLst>
              <a:gd name="adj" fmla="val 16667"/>
            </a:avLst>
          </a:prstGeom>
          <a:noFill/>
          <a:ln w="19050">
            <a:solidFill>
              <a:schemeClr val="tx1"/>
            </a:solidFill>
            <a:round/>
            <a:headEnd/>
            <a:tailEnd/>
          </a:ln>
        </p:spPr>
        <p:txBody>
          <a:bodyPr anchor="ctr"/>
          <a:lstStyle/>
          <a:p>
            <a:pPr lvl="1"/>
            <a:r>
              <a:rPr lang="en-US" dirty="0"/>
              <a:t>&lt;bean id=“</a:t>
            </a:r>
            <a:r>
              <a:rPr lang="en-US" dirty="0" err="1"/>
              <a:t>foo</a:t>
            </a:r>
            <a:r>
              <a:rPr lang="en-US" dirty="0"/>
              <a:t>”   class=“</a:t>
            </a:r>
            <a:r>
              <a:rPr lang="en-US" dirty="0" err="1"/>
              <a:t>com.spring.Foo</a:t>
            </a:r>
            <a:r>
              <a:rPr lang="en-US" dirty="0"/>
              <a:t>”</a:t>
            </a:r>
          </a:p>
          <a:p>
            <a:pPr lvl="1"/>
            <a:r>
              <a:rPr lang="en-US" dirty="0"/>
              <a:t>                           </a:t>
            </a:r>
            <a:r>
              <a:rPr lang="en-US" dirty="0" smtClean="0"/>
              <a:t>       </a:t>
            </a:r>
            <a:r>
              <a:rPr lang="en-US" dirty="0" err="1" smtClean="0"/>
              <a:t>init</a:t>
            </a:r>
            <a:r>
              <a:rPr lang="en-US" dirty="0" smtClean="0"/>
              <a:t>-method</a:t>
            </a:r>
            <a:r>
              <a:rPr lang="en-US" dirty="0"/>
              <a:t>=“setup” </a:t>
            </a:r>
          </a:p>
          <a:p>
            <a:pPr lvl="1"/>
            <a:r>
              <a:rPr lang="en-US" dirty="0"/>
              <a:t>                           </a:t>
            </a:r>
            <a:r>
              <a:rPr lang="en-US" dirty="0" smtClean="0"/>
              <a:t>       destroy-method</a:t>
            </a:r>
            <a:r>
              <a:rPr lang="en-US" dirty="0"/>
              <a:t>=“teardown” /&gt;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dirty="0" smtClean="0"/>
              <a:t>2.5 </a:t>
            </a:r>
            <a:r>
              <a:rPr lang="en-US" dirty="0"/>
              <a:t>: Bean containers </a:t>
            </a:r>
            <a:br>
              <a:rPr lang="en-US" dirty="0"/>
            </a:br>
            <a:r>
              <a:rPr lang="en-US" dirty="0" err="1"/>
              <a:t>InitializingBean</a:t>
            </a:r>
            <a:r>
              <a:rPr lang="en-US" dirty="0"/>
              <a:t> and </a:t>
            </a:r>
            <a:r>
              <a:rPr lang="en-US" dirty="0" err="1"/>
              <a:t>DisposableBean</a:t>
            </a:r>
            <a:endParaRPr lang="en-US" dirty="0"/>
          </a:p>
        </p:txBody>
      </p:sp>
      <p:sp>
        <p:nvSpPr>
          <p:cNvPr id="4" name="Content Placeholder 3"/>
          <p:cNvSpPr>
            <a:spLocks noGrp="1"/>
          </p:cNvSpPr>
          <p:nvPr>
            <p:ph idx="1"/>
          </p:nvPr>
        </p:nvSpPr>
        <p:spPr>
          <a:xfrm>
            <a:off x="298516" y="1388126"/>
            <a:ext cx="8323934" cy="4750392"/>
          </a:xfrm>
        </p:spPr>
        <p:txBody>
          <a:bodyPr/>
          <a:lstStyle/>
          <a:p>
            <a:endParaRPr lang="en-US" dirty="0" smtClean="0"/>
          </a:p>
          <a:p>
            <a:r>
              <a:rPr lang="en-US" sz="1800" dirty="0" err="1" smtClean="0"/>
              <a:t>InitializingBean</a:t>
            </a:r>
            <a:r>
              <a:rPr lang="en-US" sz="1800" dirty="0" smtClean="0"/>
              <a:t> interface</a:t>
            </a:r>
          </a:p>
          <a:p>
            <a:pPr marL="0" indent="0">
              <a:buNone/>
            </a:pPr>
            <a:endParaRPr lang="en-US" sz="1800" dirty="0"/>
          </a:p>
          <a:p>
            <a:pPr lvl="1"/>
            <a:r>
              <a:rPr lang="en-US" dirty="0" smtClean="0"/>
              <a:t> provides </a:t>
            </a:r>
            <a:r>
              <a:rPr lang="en-US" dirty="0" err="1"/>
              <a:t>afterPropertiesSet</a:t>
            </a:r>
            <a:r>
              <a:rPr lang="en-US" dirty="0"/>
              <a:t>() method which is called once </a:t>
            </a:r>
            <a:r>
              <a:rPr lang="en-US" dirty="0" smtClean="0"/>
              <a:t>all</a:t>
            </a:r>
          </a:p>
          <a:p>
            <a:pPr marL="3572" lvl="1" indent="0">
              <a:buNone/>
            </a:pPr>
            <a:r>
              <a:rPr lang="en-US" dirty="0" smtClean="0"/>
              <a:t>   specified  </a:t>
            </a:r>
            <a:r>
              <a:rPr lang="en-US" dirty="0"/>
              <a:t>properties for the bean have been set</a:t>
            </a:r>
            <a:r>
              <a:rPr lang="en-US" dirty="0" smtClean="0"/>
              <a:t>.</a:t>
            </a:r>
          </a:p>
          <a:p>
            <a:pPr marL="3572" lvl="1" indent="0">
              <a:buNone/>
            </a:pPr>
            <a:endParaRPr lang="en-US" dirty="0"/>
          </a:p>
          <a:p>
            <a:r>
              <a:rPr lang="en-US" sz="1800" dirty="0" err="1"/>
              <a:t>DisposableBean</a:t>
            </a:r>
            <a:r>
              <a:rPr lang="en-US" sz="1800" dirty="0"/>
              <a:t> </a:t>
            </a:r>
            <a:r>
              <a:rPr lang="en-US" sz="1800" dirty="0" smtClean="0"/>
              <a:t>interface</a:t>
            </a:r>
          </a:p>
          <a:p>
            <a:pPr marL="0" indent="0">
              <a:buNone/>
            </a:pPr>
            <a:endParaRPr lang="en-US" sz="1800" dirty="0"/>
          </a:p>
          <a:p>
            <a:pPr lvl="1"/>
            <a:r>
              <a:rPr lang="en-US" dirty="0" smtClean="0"/>
              <a:t>  provides </a:t>
            </a:r>
            <a:r>
              <a:rPr lang="en-US" dirty="0"/>
              <a:t>destroy() method which is called when the bean is disposed </a:t>
            </a:r>
            <a:endParaRPr lang="en-US" dirty="0" smtClean="0"/>
          </a:p>
          <a:p>
            <a:pPr marL="3572" lvl="1" indent="0">
              <a:buNone/>
            </a:pPr>
            <a:r>
              <a:rPr lang="en-US" dirty="0"/>
              <a:t> </a:t>
            </a:r>
            <a:r>
              <a:rPr lang="en-US" dirty="0" smtClean="0"/>
              <a:t>   by </a:t>
            </a:r>
            <a:r>
              <a:rPr lang="en-US" dirty="0"/>
              <a:t>the </a:t>
            </a:r>
            <a:r>
              <a:rPr lang="en-US" dirty="0" smtClean="0"/>
              <a:t>container</a:t>
            </a:r>
          </a:p>
          <a:p>
            <a:pPr marL="3572" lvl="1" indent="0">
              <a:buNone/>
            </a:pPr>
            <a:endParaRPr lang="en-US" dirty="0"/>
          </a:p>
          <a:p>
            <a:r>
              <a:rPr lang="en-US" sz="1800" dirty="0"/>
              <a:t>The advantage is that Spring container is able to </a:t>
            </a:r>
            <a:endParaRPr lang="en-US" sz="1800" dirty="0" smtClean="0"/>
          </a:p>
          <a:p>
            <a:pPr marL="0" indent="0">
              <a:buNone/>
            </a:pPr>
            <a:r>
              <a:rPr lang="en-US" sz="1800" dirty="0" smtClean="0"/>
              <a:t>    automatically </a:t>
            </a:r>
            <a:r>
              <a:rPr lang="en-US" sz="1800" dirty="0"/>
              <a:t>detect beans without any external </a:t>
            </a:r>
            <a:endParaRPr lang="en-US" sz="1800" dirty="0" smtClean="0"/>
          </a:p>
          <a:p>
            <a:pPr marL="0" indent="0">
              <a:buNone/>
            </a:pPr>
            <a:r>
              <a:rPr lang="en-US" sz="1800" dirty="0"/>
              <a:t> </a:t>
            </a:r>
            <a:r>
              <a:rPr lang="en-US" sz="1800" dirty="0" smtClean="0"/>
              <a:t>    configuration</a:t>
            </a:r>
            <a:r>
              <a:rPr lang="en-US" sz="1800" dirty="0"/>
              <a:t>. </a:t>
            </a:r>
          </a:p>
          <a:p>
            <a:r>
              <a:rPr lang="en-US" sz="1800" dirty="0"/>
              <a:t>The drawback is that the applications’ beans are coupled to </a:t>
            </a:r>
            <a:endParaRPr lang="en-US" sz="1800" dirty="0" smtClean="0"/>
          </a:p>
          <a:p>
            <a:pPr marL="0" indent="0">
              <a:buNone/>
            </a:pPr>
            <a:r>
              <a:rPr lang="en-US" sz="1800" dirty="0"/>
              <a:t> </a:t>
            </a:r>
            <a:r>
              <a:rPr lang="en-US" sz="1800" dirty="0" smtClean="0"/>
              <a:t>   Spring </a:t>
            </a:r>
            <a:r>
              <a:rPr lang="en-US" sz="1800" dirty="0"/>
              <a:t>API</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58656"/>
          </a:xfrm>
        </p:spPr>
        <p:txBody>
          <a:bodyPr>
            <a:noAutofit/>
          </a:bodyPr>
          <a:lstStyle/>
          <a:p>
            <a:r>
              <a:rPr lang="en-US" dirty="0" smtClean="0"/>
              <a:t>2.1 </a:t>
            </a:r>
            <a:r>
              <a:rPr lang="en-US" dirty="0"/>
              <a:t>What is Spring </a:t>
            </a:r>
            <a:r>
              <a:rPr lang="en-US" dirty="0" smtClean="0"/>
              <a:t>Framework</a:t>
            </a:r>
            <a:br>
              <a:rPr lang="en-US" dirty="0" smtClean="0"/>
            </a:br>
            <a:r>
              <a:rPr lang="en-US" dirty="0" smtClean="0"/>
              <a:t>                                 -Benefits </a:t>
            </a:r>
            <a:r>
              <a:rPr lang="en-US" dirty="0"/>
              <a:t>of Spring</a:t>
            </a:r>
          </a:p>
        </p:txBody>
      </p:sp>
      <p:sp>
        <p:nvSpPr>
          <p:cNvPr id="4" name="Content Placeholder 3"/>
          <p:cNvSpPr>
            <a:spLocks noGrp="1"/>
          </p:cNvSpPr>
          <p:nvPr>
            <p:ph idx="1"/>
          </p:nvPr>
        </p:nvSpPr>
        <p:spPr>
          <a:xfrm>
            <a:off x="298516" y="1057620"/>
            <a:ext cx="8722654" cy="5080898"/>
          </a:xfrm>
        </p:spPr>
        <p:txBody>
          <a:bodyPr/>
          <a:lstStyle/>
          <a:p>
            <a:pPr marL="0" indent="0">
              <a:buNone/>
            </a:pPr>
            <a:endParaRPr lang="en-US" dirty="0" smtClean="0"/>
          </a:p>
          <a:p>
            <a:pPr marL="0" indent="0">
              <a:buNone/>
            </a:pPr>
            <a:endParaRPr lang="en-US" dirty="0" smtClean="0"/>
          </a:p>
          <a:p>
            <a:r>
              <a:rPr lang="en-US" sz="1800" dirty="0" smtClean="0"/>
              <a:t>Many </a:t>
            </a:r>
            <a:r>
              <a:rPr lang="en-US" sz="1800" dirty="0"/>
              <a:t>successful applications were built based on </a:t>
            </a:r>
            <a:r>
              <a:rPr lang="en-US" sz="1800" dirty="0" smtClean="0"/>
              <a:t>EJB</a:t>
            </a:r>
          </a:p>
          <a:p>
            <a:pPr marL="0" indent="0">
              <a:buNone/>
            </a:pPr>
            <a:r>
              <a:rPr lang="en-US" sz="1800" dirty="0"/>
              <a:t> </a:t>
            </a:r>
            <a:r>
              <a:rPr lang="en-US" sz="1800" dirty="0" smtClean="0"/>
              <a:t>   But </a:t>
            </a:r>
            <a:r>
              <a:rPr lang="en-US" sz="1800" dirty="0"/>
              <a:t>EJB never really achieved its intended purpose, which is to </a:t>
            </a:r>
            <a:endParaRPr lang="en-US" sz="1800" dirty="0" smtClean="0"/>
          </a:p>
          <a:p>
            <a:pPr marL="0" indent="0">
              <a:buNone/>
            </a:pPr>
            <a:r>
              <a:rPr lang="en-US" sz="1800" dirty="0"/>
              <a:t> </a:t>
            </a:r>
            <a:r>
              <a:rPr lang="en-US" sz="1800" dirty="0" smtClean="0"/>
              <a:t>   simplify </a:t>
            </a:r>
            <a:r>
              <a:rPr lang="en-US" sz="1800" dirty="0"/>
              <a:t>enterprise application </a:t>
            </a:r>
            <a:r>
              <a:rPr lang="en-US" sz="1800" dirty="0" smtClean="0"/>
              <a:t>development</a:t>
            </a:r>
          </a:p>
          <a:p>
            <a:pPr marL="174625" lvl="1" indent="0">
              <a:buNone/>
            </a:pPr>
            <a:endParaRPr lang="en-US" dirty="0"/>
          </a:p>
          <a:p>
            <a:r>
              <a:rPr lang="en-US" sz="1800" dirty="0"/>
              <a:t>Java development comes full </a:t>
            </a:r>
            <a:r>
              <a:rPr lang="en-US" sz="1800" dirty="0" smtClean="0"/>
              <a:t>circle</a:t>
            </a:r>
          </a:p>
          <a:p>
            <a:pPr marL="0" indent="0">
              <a:buNone/>
            </a:pPr>
            <a:endParaRPr lang="en-US" sz="1800" dirty="0"/>
          </a:p>
          <a:p>
            <a:pPr lvl="1"/>
            <a:r>
              <a:rPr lang="en-US" dirty="0" smtClean="0"/>
              <a:t>  New </a:t>
            </a:r>
            <a:r>
              <a:rPr lang="en-US" dirty="0"/>
              <a:t>programming techniques like including aspect-oriented </a:t>
            </a:r>
            <a:endParaRPr lang="en-US" dirty="0" smtClean="0"/>
          </a:p>
          <a:p>
            <a:pPr marL="3572" lvl="1" indent="0">
              <a:buNone/>
            </a:pPr>
            <a:r>
              <a:rPr lang="en-US" dirty="0"/>
              <a:t> </a:t>
            </a:r>
            <a:r>
              <a:rPr lang="en-US" dirty="0" smtClean="0"/>
              <a:t>   programming </a:t>
            </a:r>
            <a:r>
              <a:rPr lang="en-US" dirty="0"/>
              <a:t>(AOP) and inversion of control (IoC) are </a:t>
            </a:r>
            <a:r>
              <a:rPr lang="en-US" dirty="0" smtClean="0"/>
              <a:t>giving</a:t>
            </a:r>
          </a:p>
          <a:p>
            <a:pPr marL="3572" lvl="1" indent="0">
              <a:buNone/>
            </a:pPr>
            <a:r>
              <a:rPr lang="en-US" dirty="0" smtClean="0"/>
              <a:t>    JavaBeans     </a:t>
            </a:r>
            <a:r>
              <a:rPr lang="en-US" dirty="0"/>
              <a:t>much of the power of </a:t>
            </a:r>
            <a:r>
              <a:rPr lang="en-US" dirty="0" smtClean="0"/>
              <a:t>EJB</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dirty="0" smtClean="0"/>
              <a:t>2.5 Bean container</a:t>
            </a:r>
            <a:br>
              <a:rPr lang="en-US" dirty="0" smtClean="0"/>
            </a:br>
            <a:r>
              <a:rPr lang="en-US" dirty="0"/>
              <a:t>	</a:t>
            </a:r>
            <a:r>
              <a:rPr lang="en-US" dirty="0" smtClean="0"/>
              <a:t>	- </a:t>
            </a:r>
            <a:r>
              <a:rPr lang="en-US" dirty="0"/>
              <a:t>Bean </a:t>
            </a:r>
            <a:r>
              <a:rPr lang="en-US" dirty="0" err="1"/>
              <a:t>containerss:Application</a:t>
            </a:r>
            <a:r>
              <a:rPr lang="en-US" dirty="0"/>
              <a:t> context </a:t>
            </a:r>
          </a:p>
        </p:txBody>
      </p:sp>
      <p:sp>
        <p:nvSpPr>
          <p:cNvPr id="40963" name="Rectangle 5"/>
          <p:cNvSpPr>
            <a:spLocks noGrp="1"/>
          </p:cNvSpPr>
          <p:nvPr>
            <p:ph idx="1"/>
          </p:nvPr>
        </p:nvSpPr>
        <p:spPr>
          <a:xfrm>
            <a:off x="298516" y="1057620"/>
            <a:ext cx="8845484" cy="5080898"/>
          </a:xfrm>
        </p:spPr>
        <p:txBody>
          <a:bodyPr/>
          <a:lstStyle/>
          <a:p>
            <a:endParaRPr lang="en-US" dirty="0" smtClean="0"/>
          </a:p>
          <a:p>
            <a:r>
              <a:rPr lang="en-US" sz="1800" dirty="0" smtClean="0"/>
              <a:t>Provides </a:t>
            </a:r>
            <a:r>
              <a:rPr lang="en-US" sz="1800" dirty="0"/>
              <a:t>application framework services such as </a:t>
            </a:r>
            <a:r>
              <a:rPr lang="en-US" sz="1800" dirty="0" smtClean="0"/>
              <a:t>:</a:t>
            </a:r>
          </a:p>
          <a:p>
            <a:pPr marL="0" indent="0">
              <a:buNone/>
            </a:pPr>
            <a:endParaRPr lang="en-US" dirty="0"/>
          </a:p>
          <a:p>
            <a:pPr lvl="3"/>
            <a:r>
              <a:rPr lang="en-US" sz="1600" dirty="0"/>
              <a:t>Resolving text messages, including support for internationalization </a:t>
            </a:r>
            <a:r>
              <a:rPr lang="en-US" sz="1600" dirty="0" smtClean="0"/>
              <a:t>of</a:t>
            </a:r>
          </a:p>
          <a:p>
            <a:pPr marL="342900" lvl="3" indent="0">
              <a:buNone/>
            </a:pPr>
            <a:r>
              <a:rPr lang="en-US" sz="1600" dirty="0" smtClean="0"/>
              <a:t>    these messages</a:t>
            </a:r>
          </a:p>
          <a:p>
            <a:pPr marL="342900" lvl="3" indent="0">
              <a:buNone/>
            </a:pPr>
            <a:endParaRPr lang="en-US" sz="1600" dirty="0"/>
          </a:p>
          <a:p>
            <a:pPr lvl="3"/>
            <a:r>
              <a:rPr lang="en-US" sz="1600" dirty="0"/>
              <a:t>Load file resources, such as </a:t>
            </a:r>
            <a:r>
              <a:rPr lang="en-US" sz="1600" dirty="0" smtClean="0"/>
              <a:t>images</a:t>
            </a:r>
          </a:p>
          <a:p>
            <a:pPr lvl="3"/>
            <a:endParaRPr lang="en-US" sz="1600" dirty="0"/>
          </a:p>
          <a:p>
            <a:pPr lvl="3"/>
            <a:r>
              <a:rPr lang="en-US" sz="1600" dirty="0"/>
              <a:t>Publish events to beans that are registered as listeners</a:t>
            </a:r>
          </a:p>
          <a:p>
            <a:endParaRPr lang="en-US" dirty="0"/>
          </a:p>
          <a:p>
            <a:r>
              <a:rPr lang="en-US" sz="1800" dirty="0"/>
              <a:t>Many implementations of application context exist</a:t>
            </a:r>
            <a:r>
              <a:rPr lang="en-US" sz="1800" dirty="0" smtClean="0"/>
              <a:t>:</a:t>
            </a:r>
          </a:p>
          <a:p>
            <a:endParaRPr lang="en-US" dirty="0" smtClean="0"/>
          </a:p>
          <a:p>
            <a:pPr lvl="3"/>
            <a:r>
              <a:rPr lang="en-US" sz="1600" dirty="0" smtClean="0"/>
              <a:t>AnnotationConfigApplicationContext</a:t>
            </a:r>
          </a:p>
          <a:p>
            <a:pPr lvl="3"/>
            <a:endParaRPr lang="en-US" sz="1600" dirty="0"/>
          </a:p>
          <a:p>
            <a:pPr lvl="3"/>
            <a:r>
              <a:rPr lang="en-US" sz="1600" dirty="0" err="1" smtClean="0"/>
              <a:t>AnnotationConfigWebApplicationContext</a:t>
            </a:r>
            <a:endParaRPr lang="en-US" sz="1600" dirty="0" smtClean="0"/>
          </a:p>
          <a:p>
            <a:pPr lvl="3"/>
            <a:endParaRPr lang="en-US" sz="1600" dirty="0"/>
          </a:p>
          <a:p>
            <a:pPr lvl="3"/>
            <a:r>
              <a:rPr lang="en-US" sz="1600" dirty="0" err="1"/>
              <a:t>ClassPathXmlApplicationContext</a:t>
            </a:r>
            <a:r>
              <a:rPr lang="en-US" sz="1600" dirty="0"/>
              <a:t> </a:t>
            </a:r>
            <a:endParaRPr lang="en-US" sz="1600" dirty="0" smtClean="0"/>
          </a:p>
          <a:p>
            <a:pPr lvl="3"/>
            <a:endParaRPr lang="en-US" sz="1600" dirty="0"/>
          </a:p>
          <a:p>
            <a:pPr lvl="3"/>
            <a:r>
              <a:rPr lang="en-US" sz="1600" dirty="0" err="1"/>
              <a:t>FileSystemApplicationContext</a:t>
            </a:r>
            <a:r>
              <a:rPr lang="en-US" sz="1600" dirty="0"/>
              <a:t> </a:t>
            </a:r>
            <a:endParaRPr lang="en-US" sz="1600" dirty="0" smtClean="0"/>
          </a:p>
          <a:p>
            <a:pPr lvl="3"/>
            <a:endParaRPr lang="en-US" sz="1600" dirty="0"/>
          </a:p>
          <a:p>
            <a:pPr lvl="3"/>
            <a:r>
              <a:rPr lang="en-US" sz="1600" dirty="0" err="1"/>
              <a:t>XmlWebApplicationContext</a:t>
            </a:r>
            <a:endParaRPr lang="en-US" sz="1600" dirty="0"/>
          </a:p>
          <a:p>
            <a:endParaRPr lang="en-US" dirty="0" smtClean="0"/>
          </a:p>
        </p:txBody>
      </p:sp>
    </p:spTree>
    <p:extLst>
      <p:ext uri="{BB962C8B-B14F-4D97-AF65-F5344CB8AC3E}">
        <p14:creationId xmlns:p14="http://schemas.microsoft.com/office/powerpoint/2010/main" val="1736769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application lifecycle"/>
          <p:cNvPicPr>
            <a:picLocks noChangeAspect="1" noChangeArrowheads="1"/>
          </p:cNvPicPr>
          <p:nvPr/>
        </p:nvPicPr>
        <p:blipFill>
          <a:blip r:embed="rId3" cstate="print"/>
          <a:srcRect/>
          <a:stretch>
            <a:fillRect/>
          </a:stretch>
        </p:blipFill>
        <p:spPr bwMode="auto">
          <a:xfrm>
            <a:off x="672424" y="1460374"/>
            <a:ext cx="8186063" cy="47244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2.5 </a:t>
            </a:r>
            <a:r>
              <a:rPr lang="en-US" dirty="0"/>
              <a:t>: Bean containers </a:t>
            </a:r>
            <a:r>
              <a:rPr lang="en-US" dirty="0" smtClean="0"/>
              <a:t>-</a:t>
            </a:r>
            <a:r>
              <a:rPr lang="en-US" dirty="0" err="1" smtClean="0"/>
              <a:t>ApplicationContext</a:t>
            </a:r>
            <a:r>
              <a:rPr lang="en-US" dirty="0" smtClean="0"/>
              <a:t> </a:t>
            </a:r>
            <a:r>
              <a:rPr lang="en-US" dirty="0"/>
              <a:t>life cycle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700" dirty="0" smtClean="0"/>
              <a:t>2.5 </a:t>
            </a:r>
            <a:r>
              <a:rPr lang="en-US" sz="2700" dirty="0"/>
              <a:t>: Bean containers </a:t>
            </a:r>
            <a:r>
              <a:rPr lang="en-US" sz="2700" dirty="0" smtClean="0"/>
              <a:t>-</a:t>
            </a:r>
            <a:r>
              <a:rPr lang="en-US" dirty="0" smtClean="0"/>
              <a:t>Prototyping </a:t>
            </a:r>
            <a:r>
              <a:rPr lang="en-US" dirty="0"/>
              <a:t>Vs Singleton </a:t>
            </a:r>
          </a:p>
        </p:txBody>
      </p:sp>
      <p:sp>
        <p:nvSpPr>
          <p:cNvPr id="26627" name="Rectangle 5"/>
          <p:cNvSpPr>
            <a:spLocks noGrp="1"/>
          </p:cNvSpPr>
          <p:nvPr>
            <p:ph idx="1"/>
          </p:nvPr>
        </p:nvSpPr>
        <p:spPr>
          <a:xfrm>
            <a:off x="298516" y="1200840"/>
            <a:ext cx="8845484" cy="4937678"/>
          </a:xfrm>
        </p:spPr>
        <p:txBody>
          <a:bodyPr/>
          <a:lstStyle/>
          <a:p>
            <a:endParaRPr lang="en-US" dirty="0" smtClean="0"/>
          </a:p>
          <a:p>
            <a:r>
              <a:rPr lang="en-US" sz="1800" dirty="0" smtClean="0"/>
              <a:t>By default, all Spring beans are singletons.</a:t>
            </a:r>
          </a:p>
          <a:p>
            <a:endParaRPr lang="en-US" sz="1800" dirty="0" smtClean="0"/>
          </a:p>
          <a:p>
            <a:r>
              <a:rPr lang="en-US" sz="1800" dirty="0" smtClean="0"/>
              <a:t>But each time a bean is asked for, prototyping lets the container return a new instance.</a:t>
            </a:r>
          </a:p>
          <a:p>
            <a:endParaRPr lang="en-US" sz="1800" dirty="0" smtClean="0"/>
          </a:p>
          <a:p>
            <a:r>
              <a:rPr lang="en-US" sz="1800" dirty="0" smtClean="0"/>
              <a:t>This is achieved through the scope attribute of &lt;bean&gt;</a:t>
            </a:r>
          </a:p>
          <a:p>
            <a:endParaRPr lang="en-US" sz="1800" dirty="0" smtClean="0"/>
          </a:p>
          <a:p>
            <a:r>
              <a:rPr lang="en-US" sz="1800" dirty="0" smtClean="0"/>
              <a:t>Example:</a:t>
            </a:r>
          </a:p>
          <a:p>
            <a:pPr>
              <a:buNone/>
            </a:pPr>
            <a:endParaRPr lang="en-US" sz="1800" dirty="0" smtClean="0"/>
          </a:p>
          <a:p>
            <a:endParaRPr lang="en-US" sz="1800" b="0" dirty="0" smtClean="0"/>
          </a:p>
          <a:p>
            <a:endParaRPr lang="en-US" sz="1800" dirty="0" smtClean="0"/>
          </a:p>
          <a:p>
            <a:endParaRPr lang="en-US" sz="1800" dirty="0" smtClean="0"/>
          </a:p>
          <a:p>
            <a:r>
              <a:rPr lang="en-US" sz="1800" dirty="0" smtClean="0"/>
              <a:t>Additional Bean scopes:</a:t>
            </a:r>
          </a:p>
          <a:p>
            <a:pPr lvl="4"/>
            <a:r>
              <a:rPr lang="en-US" sz="1600" dirty="0" smtClean="0"/>
              <a:t>request</a:t>
            </a:r>
          </a:p>
          <a:p>
            <a:pPr lvl="4"/>
            <a:r>
              <a:rPr lang="en-US" sz="1600" dirty="0" smtClean="0"/>
              <a:t>session </a:t>
            </a:r>
          </a:p>
          <a:p>
            <a:pPr lvl="4"/>
            <a:r>
              <a:rPr lang="en-US" sz="1600" dirty="0" smtClean="0"/>
              <a:t>global-session </a:t>
            </a:r>
          </a:p>
        </p:txBody>
      </p:sp>
      <p:sp>
        <p:nvSpPr>
          <p:cNvPr id="26628" name="AutoShape 6"/>
          <p:cNvSpPr>
            <a:spLocks noChangeArrowheads="1"/>
          </p:cNvSpPr>
          <p:nvPr/>
        </p:nvSpPr>
        <p:spPr bwMode="auto">
          <a:xfrm>
            <a:off x="605928" y="3669679"/>
            <a:ext cx="7888077" cy="609600"/>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dirty="0"/>
              <a:t>&lt;bean </a:t>
            </a:r>
            <a:r>
              <a:rPr lang="en-US" dirty="0" smtClean="0"/>
              <a:t>id=“foo</a:t>
            </a:r>
            <a:r>
              <a:rPr lang="en-US" dirty="0"/>
              <a:t>” </a:t>
            </a:r>
            <a:r>
              <a:rPr lang="en-US" dirty="0" smtClean="0"/>
              <a:t>class=“</a:t>
            </a:r>
            <a:r>
              <a:rPr lang="en-US" dirty="0" err="1" smtClean="0"/>
              <a:t>com.igate.Foo</a:t>
            </a:r>
            <a:r>
              <a:rPr lang="en-US" dirty="0" smtClean="0"/>
              <a:t>” scope=“prototype</a:t>
            </a:r>
            <a:r>
              <a:rPr lang="en-US" dirty="0"/>
              <a:t>” /&gt;</a:t>
            </a:r>
          </a:p>
        </p:txBody>
      </p:sp>
    </p:spTree>
    <p:extLst>
      <p:ext uri="{BB962C8B-B14F-4D97-AF65-F5344CB8AC3E}">
        <p14:creationId xmlns:p14="http://schemas.microsoft.com/office/powerpoint/2010/main" val="3920905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2.5 </a:t>
            </a:r>
            <a:r>
              <a:rPr lang="en-US" dirty="0"/>
              <a:t>: Bean containers </a:t>
            </a:r>
            <a:r>
              <a:rPr lang="en-US" dirty="0" smtClean="0"/>
              <a:t>-Bean </a:t>
            </a:r>
            <a:r>
              <a:rPr lang="en-US" dirty="0"/>
              <a:t>scopes</a:t>
            </a:r>
          </a:p>
        </p:txBody>
      </p:sp>
      <p:pic>
        <p:nvPicPr>
          <p:cNvPr id="2" name="Content Placeholder 1"/>
          <p:cNvPicPr>
            <a:picLocks noGrp="1" noChangeAspect="1"/>
          </p:cNvPicPr>
          <p:nvPr>
            <p:ph idx="1"/>
          </p:nvPr>
        </p:nvPicPr>
        <p:blipFill>
          <a:blip r:embed="rId3"/>
          <a:stretch>
            <a:fillRect/>
          </a:stretch>
        </p:blipFill>
        <p:spPr>
          <a:xfrm>
            <a:off x="1014851" y="1495425"/>
            <a:ext cx="7412748" cy="4643438"/>
          </a:xfrm>
          <a:prstGeom prst="rect">
            <a:avLst/>
          </a:prstGeom>
        </p:spPr>
      </p:pic>
    </p:spTree>
    <p:extLst>
      <p:ext uri="{BB962C8B-B14F-4D97-AF65-F5344CB8AC3E}">
        <p14:creationId xmlns:p14="http://schemas.microsoft.com/office/powerpoint/2010/main" val="338276653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Bean Configuration With Collection Objects</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sz="1800" dirty="0"/>
              <a:t>p</a:t>
            </a:r>
            <a:r>
              <a:rPr lang="en-US" sz="1800" dirty="0" smtClean="0"/>
              <a:t>ackage </a:t>
            </a:r>
            <a:r>
              <a:rPr lang="en-US" sz="1800" dirty="0" err="1" smtClean="0"/>
              <a:t>com.cg.collection</a:t>
            </a:r>
            <a:r>
              <a:rPr lang="en-US" sz="1800" dirty="0" smtClean="0"/>
              <a:t>;</a:t>
            </a:r>
          </a:p>
          <a:p>
            <a:pPr marL="0" indent="0">
              <a:buNone/>
            </a:pPr>
            <a:r>
              <a:rPr lang="en-US" sz="1800" dirty="0"/>
              <a:t>public class </a:t>
            </a:r>
            <a:r>
              <a:rPr lang="en-US" sz="1800" dirty="0" err="1"/>
              <a:t>JavaCollection</a:t>
            </a:r>
            <a:r>
              <a:rPr lang="en-US" sz="1800" dirty="0"/>
              <a:t> {</a:t>
            </a:r>
          </a:p>
          <a:p>
            <a:pPr marL="0" indent="0">
              <a:buNone/>
            </a:pPr>
            <a:r>
              <a:rPr lang="en-US" sz="1800" dirty="0"/>
              <a:t>   List </a:t>
            </a:r>
            <a:r>
              <a:rPr lang="en-US" sz="1800" dirty="0" err="1"/>
              <a:t>addressList</a:t>
            </a:r>
            <a:r>
              <a:rPr lang="en-US" sz="1800" dirty="0"/>
              <a:t>;</a:t>
            </a:r>
          </a:p>
          <a:p>
            <a:pPr marL="0" indent="0">
              <a:buNone/>
            </a:pPr>
            <a:r>
              <a:rPr lang="en-US" sz="1800" dirty="0"/>
              <a:t>   Set  </a:t>
            </a:r>
            <a:r>
              <a:rPr lang="en-US" sz="1800" dirty="0" err="1"/>
              <a:t>addressSet</a:t>
            </a:r>
            <a:r>
              <a:rPr lang="en-US" sz="1800" dirty="0"/>
              <a:t>;</a:t>
            </a:r>
          </a:p>
          <a:p>
            <a:pPr marL="0" indent="0">
              <a:buNone/>
            </a:pPr>
            <a:r>
              <a:rPr lang="en-US" sz="1800" dirty="0"/>
              <a:t>   Map  </a:t>
            </a:r>
            <a:r>
              <a:rPr lang="en-US" sz="1800" dirty="0" err="1"/>
              <a:t>addressMap</a:t>
            </a:r>
            <a:r>
              <a:rPr lang="en-US" sz="1800" dirty="0"/>
              <a:t>;</a:t>
            </a:r>
          </a:p>
          <a:p>
            <a:pPr marL="0" indent="0">
              <a:buNone/>
            </a:pPr>
            <a:r>
              <a:rPr lang="en-US" sz="1800" dirty="0"/>
              <a:t>   Properties </a:t>
            </a:r>
            <a:r>
              <a:rPr lang="en-US" sz="1800" dirty="0" err="1"/>
              <a:t>addressProp</a:t>
            </a:r>
            <a:r>
              <a:rPr lang="en-US" sz="1800" dirty="0" smtClean="0"/>
              <a:t>;</a:t>
            </a:r>
          </a:p>
          <a:p>
            <a:pPr marL="0" indent="0">
              <a:buNone/>
            </a:pPr>
            <a:endParaRPr lang="en-US" sz="1800" dirty="0"/>
          </a:p>
          <a:p>
            <a:pPr marL="0" indent="0">
              <a:buNone/>
            </a:pPr>
            <a:r>
              <a:rPr lang="en-US" sz="1800" dirty="0" smtClean="0"/>
              <a:t>	//getters and setters</a:t>
            </a:r>
            <a:endParaRPr lang="en-US" sz="1800" dirty="0"/>
          </a:p>
          <a:p>
            <a:pPr marL="0" indent="0">
              <a:buNone/>
            </a:pPr>
            <a:r>
              <a:rPr lang="en-US" sz="1800" dirty="0" smtClean="0"/>
              <a:t>}</a:t>
            </a:r>
          </a:p>
          <a:p>
            <a:pPr marL="0" indent="0">
              <a:buNone/>
            </a:pPr>
            <a:endParaRPr lang="en-US" sz="1800" dirty="0"/>
          </a:p>
        </p:txBody>
      </p:sp>
    </p:spTree>
    <p:extLst>
      <p:ext uri="{BB962C8B-B14F-4D97-AF65-F5344CB8AC3E}">
        <p14:creationId xmlns:p14="http://schemas.microsoft.com/office/powerpoint/2010/main" val="3029361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Bean </a:t>
            </a:r>
            <a:r>
              <a:rPr lang="en-US" dirty="0"/>
              <a:t>Configuration With Collection </a:t>
            </a:r>
            <a:r>
              <a:rPr lang="en-US" dirty="0" smtClean="0"/>
              <a:t>Objects(.xml )</a:t>
            </a:r>
            <a:endParaRPr lang="en-US" dirty="0"/>
          </a:p>
        </p:txBody>
      </p:sp>
      <p:sp>
        <p:nvSpPr>
          <p:cNvPr id="3" name="Content Placeholder 2"/>
          <p:cNvSpPr>
            <a:spLocks noGrp="1"/>
          </p:cNvSpPr>
          <p:nvPr>
            <p:ph idx="1"/>
          </p:nvPr>
        </p:nvSpPr>
        <p:spPr/>
        <p:txBody>
          <a:bodyPr/>
          <a:lstStyle/>
          <a:p>
            <a:pPr marL="0" indent="0">
              <a:buNone/>
            </a:pPr>
            <a:r>
              <a:rPr lang="en-US" sz="1800" dirty="0" smtClean="0"/>
              <a:t>&lt;beans&gt;</a:t>
            </a:r>
          </a:p>
          <a:p>
            <a:pPr marL="0" indent="0">
              <a:buNone/>
            </a:pPr>
            <a:r>
              <a:rPr lang="en-US" sz="1800" dirty="0" smtClean="0"/>
              <a:t>&lt;</a:t>
            </a:r>
            <a:r>
              <a:rPr lang="en-US" sz="1800" dirty="0"/>
              <a:t>bean id = "</a:t>
            </a:r>
            <a:r>
              <a:rPr lang="en-US" sz="1800" dirty="0" err="1"/>
              <a:t>javaCollection</a:t>
            </a:r>
            <a:r>
              <a:rPr lang="en-US" sz="1800" dirty="0"/>
              <a:t>" class = "</a:t>
            </a:r>
            <a:r>
              <a:rPr lang="en-US" sz="1800" dirty="0" err="1" smtClean="0"/>
              <a:t>com.cg.collection.JavaCollection</a:t>
            </a:r>
            <a:r>
              <a:rPr lang="en-US" sz="1800" dirty="0" smtClean="0"/>
              <a:t>"&gt;      </a:t>
            </a:r>
          </a:p>
          <a:p>
            <a:pPr marL="0" indent="0">
              <a:buNone/>
            </a:pPr>
            <a:r>
              <a:rPr lang="en-US" sz="1800" dirty="0" smtClean="0"/>
              <a:t>      </a:t>
            </a:r>
            <a:r>
              <a:rPr lang="en-US" sz="1800" dirty="0"/>
              <a:t>&lt;!-- results in a </a:t>
            </a:r>
            <a:r>
              <a:rPr lang="en-US" sz="1800" dirty="0" err="1"/>
              <a:t>setAddressList</a:t>
            </a:r>
            <a:r>
              <a:rPr lang="en-US" sz="1800" dirty="0"/>
              <a:t>(</a:t>
            </a:r>
            <a:r>
              <a:rPr lang="en-US" sz="1800" dirty="0" err="1"/>
              <a:t>java.util.List</a:t>
            </a:r>
            <a:r>
              <a:rPr lang="en-US" sz="1800" dirty="0"/>
              <a:t>) call --&gt;</a:t>
            </a:r>
          </a:p>
          <a:p>
            <a:pPr marL="0" indent="0">
              <a:buNone/>
            </a:pPr>
            <a:r>
              <a:rPr lang="en-US" sz="1800" dirty="0"/>
              <a:t>      &lt;property name = "</a:t>
            </a:r>
            <a:r>
              <a:rPr lang="en-US" sz="1800" dirty="0" err="1"/>
              <a:t>addressList</a:t>
            </a:r>
            <a:r>
              <a:rPr lang="en-US" sz="1800" dirty="0"/>
              <a:t>"&gt;</a:t>
            </a:r>
          </a:p>
          <a:p>
            <a:pPr marL="0" indent="0">
              <a:buNone/>
            </a:pPr>
            <a:r>
              <a:rPr lang="en-US" sz="1800" dirty="0"/>
              <a:t>         &lt;list&gt;</a:t>
            </a:r>
          </a:p>
          <a:p>
            <a:pPr marL="0" indent="0">
              <a:buNone/>
            </a:pPr>
            <a:r>
              <a:rPr lang="en-US" sz="1800" dirty="0"/>
              <a:t>            &lt;value&gt;INDIA&lt;/value&gt;</a:t>
            </a:r>
          </a:p>
          <a:p>
            <a:pPr marL="0" indent="0">
              <a:buNone/>
            </a:pPr>
            <a:r>
              <a:rPr lang="en-US" sz="1800" dirty="0"/>
              <a:t>            &lt;value&gt;Pakistan&lt;/value&gt;</a:t>
            </a:r>
          </a:p>
          <a:p>
            <a:pPr marL="0" indent="0">
              <a:buNone/>
            </a:pPr>
            <a:r>
              <a:rPr lang="en-US" sz="1800" dirty="0"/>
              <a:t>            &lt;value&gt;USA&lt;/value&gt;</a:t>
            </a:r>
          </a:p>
          <a:p>
            <a:pPr marL="0" indent="0">
              <a:buNone/>
            </a:pPr>
            <a:r>
              <a:rPr lang="en-US" sz="1800" dirty="0"/>
              <a:t>            &lt;value&gt;USA&lt;/value&gt;</a:t>
            </a:r>
          </a:p>
          <a:p>
            <a:pPr marL="0" indent="0">
              <a:buNone/>
            </a:pPr>
            <a:r>
              <a:rPr lang="en-US" sz="1800" dirty="0"/>
              <a:t>         &lt;/list&gt;</a:t>
            </a:r>
          </a:p>
          <a:p>
            <a:pPr marL="0" indent="0">
              <a:buNone/>
            </a:pPr>
            <a:r>
              <a:rPr lang="en-US" sz="1800" dirty="0"/>
              <a:t>      &lt;/property&gt;</a:t>
            </a:r>
          </a:p>
          <a:p>
            <a:pPr marL="0" indent="0">
              <a:buNone/>
            </a:pPr>
            <a:endParaRPr lang="en-US" sz="1800" dirty="0"/>
          </a:p>
          <a:p>
            <a:pPr marL="0" indent="0">
              <a:buNone/>
            </a:pPr>
            <a:r>
              <a:rPr lang="en-US" sz="1800" dirty="0" smtClean="0"/>
              <a:t>&lt;!-- </a:t>
            </a:r>
            <a:r>
              <a:rPr lang="en-US" sz="1800" dirty="0"/>
              <a:t>results in a </a:t>
            </a:r>
            <a:r>
              <a:rPr lang="en-US" sz="1800" dirty="0" err="1"/>
              <a:t>setAddressSet</a:t>
            </a:r>
            <a:r>
              <a:rPr lang="en-US" sz="1800" dirty="0"/>
              <a:t>(</a:t>
            </a:r>
            <a:r>
              <a:rPr lang="en-US" sz="1800" dirty="0" err="1"/>
              <a:t>java.util.Set</a:t>
            </a:r>
            <a:r>
              <a:rPr lang="en-US" sz="1800" dirty="0"/>
              <a:t>) call --&gt;</a:t>
            </a:r>
          </a:p>
          <a:p>
            <a:pPr marL="0" indent="0">
              <a:buNone/>
            </a:pPr>
            <a:r>
              <a:rPr lang="en-US" sz="1800" dirty="0"/>
              <a:t>      &lt;property name = "</a:t>
            </a:r>
            <a:r>
              <a:rPr lang="en-US" sz="1800" dirty="0" err="1"/>
              <a:t>addressSet</a:t>
            </a:r>
            <a:r>
              <a:rPr lang="en-US" sz="1800" dirty="0"/>
              <a:t>"&gt;</a:t>
            </a:r>
          </a:p>
          <a:p>
            <a:pPr marL="0" indent="0">
              <a:buNone/>
            </a:pPr>
            <a:r>
              <a:rPr lang="en-US" sz="1800" dirty="0"/>
              <a:t>         &lt;set&gt;</a:t>
            </a:r>
          </a:p>
          <a:p>
            <a:pPr marL="0" indent="0">
              <a:buNone/>
            </a:pPr>
            <a:r>
              <a:rPr lang="en-US" sz="1800" dirty="0"/>
              <a:t>            &lt;value&gt;INDIA&lt;/value&gt;</a:t>
            </a:r>
          </a:p>
        </p:txBody>
      </p:sp>
    </p:spTree>
    <p:extLst>
      <p:ext uri="{BB962C8B-B14F-4D97-AF65-F5344CB8AC3E}">
        <p14:creationId xmlns:p14="http://schemas.microsoft.com/office/powerpoint/2010/main" val="19598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Bean </a:t>
            </a:r>
            <a:r>
              <a:rPr lang="en-US" dirty="0"/>
              <a:t>Configuration With Collection Objects(.xml )</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1800" dirty="0" smtClean="0"/>
              <a:t>&lt;</a:t>
            </a:r>
            <a:r>
              <a:rPr lang="en-US" sz="1800" dirty="0"/>
              <a:t>value&gt;Pakistan&lt;/value&gt;</a:t>
            </a:r>
          </a:p>
          <a:p>
            <a:pPr marL="0" indent="0">
              <a:buNone/>
            </a:pPr>
            <a:r>
              <a:rPr lang="en-US" sz="1800" dirty="0"/>
              <a:t>            &lt;value&gt;USA&lt;/value&gt;</a:t>
            </a:r>
          </a:p>
          <a:p>
            <a:pPr marL="0" indent="0">
              <a:buNone/>
            </a:pPr>
            <a:r>
              <a:rPr lang="en-US" sz="1800" dirty="0"/>
              <a:t>            &lt;value&gt;USA&lt;/value&gt;</a:t>
            </a:r>
          </a:p>
          <a:p>
            <a:pPr marL="0" indent="0">
              <a:buNone/>
            </a:pPr>
            <a:r>
              <a:rPr lang="en-US" sz="1800" dirty="0"/>
              <a:t>         &lt;/set&gt;</a:t>
            </a:r>
          </a:p>
          <a:p>
            <a:pPr marL="0" indent="0">
              <a:buNone/>
            </a:pPr>
            <a:r>
              <a:rPr lang="en-US" sz="1800" dirty="0"/>
              <a:t>      &lt;/property&gt;</a:t>
            </a:r>
          </a:p>
          <a:p>
            <a:endParaRPr lang="en-US" sz="1800" dirty="0"/>
          </a:p>
          <a:p>
            <a:pPr marL="0" indent="0">
              <a:buNone/>
            </a:pPr>
            <a:r>
              <a:rPr lang="en-US" sz="1800" dirty="0"/>
              <a:t>      &lt;!-- results in a </a:t>
            </a:r>
            <a:r>
              <a:rPr lang="en-US" sz="1800" dirty="0" err="1"/>
              <a:t>setAddressMap</a:t>
            </a:r>
            <a:r>
              <a:rPr lang="en-US" sz="1800" dirty="0"/>
              <a:t>(</a:t>
            </a:r>
            <a:r>
              <a:rPr lang="en-US" sz="1800" dirty="0" err="1"/>
              <a:t>java.util.Map</a:t>
            </a:r>
            <a:r>
              <a:rPr lang="en-US" sz="1800" dirty="0"/>
              <a:t>) call --&gt;</a:t>
            </a:r>
          </a:p>
          <a:p>
            <a:pPr marL="0" indent="0">
              <a:buNone/>
            </a:pPr>
            <a:r>
              <a:rPr lang="en-US" sz="1800" dirty="0"/>
              <a:t>      &lt;property name = "</a:t>
            </a:r>
            <a:r>
              <a:rPr lang="en-US" sz="1800" dirty="0" err="1"/>
              <a:t>addressMap</a:t>
            </a:r>
            <a:r>
              <a:rPr lang="en-US" sz="1800" dirty="0"/>
              <a:t>"&gt;</a:t>
            </a:r>
          </a:p>
          <a:p>
            <a:pPr marL="0" indent="0">
              <a:buNone/>
            </a:pPr>
            <a:r>
              <a:rPr lang="en-US" sz="1800" dirty="0"/>
              <a:t>         &lt;map&gt;</a:t>
            </a:r>
          </a:p>
          <a:p>
            <a:pPr marL="0" indent="0">
              <a:buNone/>
            </a:pPr>
            <a:r>
              <a:rPr lang="en-US" sz="1800" dirty="0"/>
              <a:t>            &lt;entry key = "1" value = "INDIA"/&gt;</a:t>
            </a:r>
          </a:p>
          <a:p>
            <a:pPr marL="0" indent="0">
              <a:buNone/>
            </a:pPr>
            <a:r>
              <a:rPr lang="en-US" sz="1800" dirty="0"/>
              <a:t>            &lt;entry key = "2" value = "Pakistan</a:t>
            </a:r>
            <a:r>
              <a:rPr lang="en-US" sz="1800" dirty="0" smtClean="0"/>
              <a:t>"/&gt;</a:t>
            </a:r>
          </a:p>
          <a:p>
            <a:pPr marL="0" indent="0">
              <a:buNone/>
            </a:pPr>
            <a:r>
              <a:rPr lang="en-US" sz="1800" dirty="0"/>
              <a:t>	</a:t>
            </a:r>
            <a:r>
              <a:rPr lang="en-US" sz="1800" dirty="0" smtClean="0"/>
              <a:t>    &lt;</a:t>
            </a:r>
            <a:r>
              <a:rPr lang="en-US" sz="1800" dirty="0"/>
              <a:t>entry key = "3" value = "USA"/&gt;</a:t>
            </a:r>
          </a:p>
          <a:p>
            <a:pPr marL="0" indent="0">
              <a:buNone/>
            </a:pPr>
            <a:r>
              <a:rPr lang="en-US" sz="1800" dirty="0"/>
              <a:t>            &lt;entry key = "4" value = "USA"/&gt;</a:t>
            </a:r>
          </a:p>
          <a:p>
            <a:pPr marL="0" indent="0">
              <a:buNone/>
            </a:pPr>
            <a:r>
              <a:rPr lang="en-US" sz="1800" dirty="0"/>
              <a:t>         &lt;/map&gt;</a:t>
            </a:r>
          </a:p>
          <a:p>
            <a:pPr marL="0" indent="0">
              <a:buNone/>
            </a:pPr>
            <a:r>
              <a:rPr lang="en-US" sz="1800" dirty="0"/>
              <a:t>      &lt;/property&gt;</a:t>
            </a:r>
          </a:p>
        </p:txBody>
      </p:sp>
    </p:spTree>
    <p:extLst>
      <p:ext uri="{BB962C8B-B14F-4D97-AF65-F5344CB8AC3E}">
        <p14:creationId xmlns:p14="http://schemas.microsoft.com/office/powerpoint/2010/main" val="458941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Bean </a:t>
            </a:r>
            <a:r>
              <a:rPr lang="en-US" dirty="0"/>
              <a:t>Configuration With Collection Objects(.xml )</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1800" dirty="0" smtClean="0"/>
              <a:t>&lt;!-- </a:t>
            </a:r>
            <a:r>
              <a:rPr lang="en-US" sz="1800" dirty="0"/>
              <a:t>results in a </a:t>
            </a:r>
            <a:r>
              <a:rPr lang="en-US" sz="1800" dirty="0" err="1"/>
              <a:t>setAddressProp</a:t>
            </a:r>
            <a:r>
              <a:rPr lang="en-US" sz="1800" dirty="0"/>
              <a:t>(</a:t>
            </a:r>
            <a:r>
              <a:rPr lang="en-US" sz="1800" dirty="0" err="1"/>
              <a:t>java.util.Properties</a:t>
            </a:r>
            <a:r>
              <a:rPr lang="en-US" sz="1800" dirty="0"/>
              <a:t>) call --&gt;</a:t>
            </a:r>
          </a:p>
          <a:p>
            <a:pPr marL="0" indent="0">
              <a:buNone/>
            </a:pPr>
            <a:r>
              <a:rPr lang="en-US" sz="1800" dirty="0"/>
              <a:t>      &lt;property name = "</a:t>
            </a:r>
            <a:r>
              <a:rPr lang="en-US" sz="1800" dirty="0" err="1"/>
              <a:t>addressProp</a:t>
            </a:r>
            <a:r>
              <a:rPr lang="en-US" sz="1800" dirty="0" smtClean="0"/>
              <a:t>"&gt;</a:t>
            </a:r>
          </a:p>
          <a:p>
            <a:pPr marL="0" indent="0">
              <a:buNone/>
            </a:pPr>
            <a:r>
              <a:rPr lang="en-US" sz="1800" dirty="0" smtClean="0"/>
              <a:t>         </a:t>
            </a:r>
            <a:r>
              <a:rPr lang="en-US" sz="1800" dirty="0"/>
              <a:t>&lt;props&gt;</a:t>
            </a:r>
          </a:p>
          <a:p>
            <a:pPr marL="0" indent="0">
              <a:buNone/>
            </a:pPr>
            <a:r>
              <a:rPr lang="en-US" sz="1800" dirty="0"/>
              <a:t>            &lt;prop key = "one"&gt;INDIA&lt;/prop&gt;</a:t>
            </a:r>
          </a:p>
          <a:p>
            <a:pPr marL="0" indent="0">
              <a:buNone/>
            </a:pPr>
            <a:r>
              <a:rPr lang="en-US" sz="1800" dirty="0"/>
              <a:t>            &lt;prop key = "one"&gt;INDIA&lt;/prop&gt;</a:t>
            </a:r>
          </a:p>
          <a:p>
            <a:pPr marL="0" indent="0">
              <a:buNone/>
            </a:pPr>
            <a:r>
              <a:rPr lang="en-US" sz="1800" dirty="0"/>
              <a:t>            &lt;prop key = "two"&gt;Pakistan&lt;/prop&gt;</a:t>
            </a:r>
          </a:p>
          <a:p>
            <a:pPr marL="0" indent="0">
              <a:buNone/>
            </a:pPr>
            <a:r>
              <a:rPr lang="en-US" sz="1800" dirty="0"/>
              <a:t>            &lt;prop key = "three"&gt;USA&lt;/prop&gt;</a:t>
            </a:r>
          </a:p>
          <a:p>
            <a:pPr marL="0" indent="0">
              <a:buNone/>
            </a:pPr>
            <a:r>
              <a:rPr lang="en-US" sz="1800" dirty="0"/>
              <a:t>            &lt;prop key = "four"&gt;USA&lt;/prop&gt;</a:t>
            </a:r>
          </a:p>
          <a:p>
            <a:pPr marL="0" indent="0">
              <a:buNone/>
            </a:pPr>
            <a:r>
              <a:rPr lang="en-US" sz="1800" dirty="0"/>
              <a:t>         &lt;/props&gt;</a:t>
            </a:r>
          </a:p>
          <a:p>
            <a:pPr marL="0" indent="0">
              <a:buNone/>
            </a:pPr>
            <a:r>
              <a:rPr lang="en-US" sz="1800" dirty="0"/>
              <a:t>      &lt;/property&gt;</a:t>
            </a:r>
          </a:p>
          <a:p>
            <a:pPr marL="0" indent="0">
              <a:buNone/>
            </a:pPr>
            <a:r>
              <a:rPr lang="en-US" sz="1800" dirty="0"/>
              <a:t>   &lt;/bean&gt;</a:t>
            </a:r>
          </a:p>
          <a:p>
            <a:endParaRPr lang="en-US" sz="1800" dirty="0"/>
          </a:p>
          <a:p>
            <a:pPr marL="0" indent="0">
              <a:buNone/>
            </a:pPr>
            <a:r>
              <a:rPr lang="en-US" sz="1800" dirty="0"/>
              <a:t>&lt;/beans&gt;</a:t>
            </a:r>
          </a:p>
        </p:txBody>
      </p:sp>
    </p:spTree>
    <p:extLst>
      <p:ext uri="{BB962C8B-B14F-4D97-AF65-F5344CB8AC3E}">
        <p14:creationId xmlns:p14="http://schemas.microsoft.com/office/powerpoint/2010/main" val="1747930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1076314"/>
          </a:xfrm>
        </p:spPr>
        <p:txBody>
          <a:bodyPr>
            <a:normAutofit/>
          </a:bodyPr>
          <a:lstStyle/>
          <a:p>
            <a:r>
              <a:rPr lang="en-US" sz="2700" dirty="0" smtClean="0"/>
              <a:t>2.5 </a:t>
            </a:r>
            <a:r>
              <a:rPr lang="en-US" sz="2700" dirty="0"/>
              <a:t>: Bean containers </a:t>
            </a:r>
            <a:r>
              <a:rPr lang="en-US" dirty="0"/>
              <a:t/>
            </a:r>
            <a:br>
              <a:rPr lang="en-US" dirty="0"/>
            </a:br>
            <a:r>
              <a:rPr lang="en-US" dirty="0" smtClean="0"/>
              <a:t>        -Customizing </a:t>
            </a:r>
            <a:r>
              <a:rPr lang="en-US" dirty="0"/>
              <a:t>beans with </a:t>
            </a:r>
            <a:r>
              <a:rPr lang="en-US" dirty="0" err="1"/>
              <a:t>BeanPostProcessor</a:t>
            </a:r>
            <a:r>
              <a:rPr lang="en-US" dirty="0"/>
              <a:t> </a:t>
            </a:r>
          </a:p>
        </p:txBody>
      </p:sp>
      <p:sp>
        <p:nvSpPr>
          <p:cNvPr id="4" name="Content Placeholder 3"/>
          <p:cNvSpPr>
            <a:spLocks noGrp="1"/>
          </p:cNvSpPr>
          <p:nvPr>
            <p:ph idx="1"/>
          </p:nvPr>
        </p:nvSpPr>
        <p:spPr>
          <a:xfrm>
            <a:off x="298516" y="1494766"/>
            <a:ext cx="8537012" cy="4643751"/>
          </a:xfrm>
        </p:spPr>
        <p:txBody>
          <a:bodyPr>
            <a:normAutofit/>
          </a:bodyPr>
          <a:lstStyle/>
          <a:p>
            <a:endParaRPr lang="en-US" sz="1800" dirty="0" smtClean="0"/>
          </a:p>
          <a:p>
            <a:r>
              <a:rPr lang="en-US" sz="1800" dirty="0" smtClean="0"/>
              <a:t>Post </a:t>
            </a:r>
            <a:r>
              <a:rPr lang="en-US" sz="1800" dirty="0"/>
              <a:t>processing involves cutting into a bean’s life cycle and </a:t>
            </a:r>
            <a:endParaRPr lang="en-US" sz="1800" dirty="0" smtClean="0"/>
          </a:p>
          <a:p>
            <a:pPr marL="0" indent="0">
              <a:buNone/>
            </a:pPr>
            <a:r>
              <a:rPr lang="en-US" sz="1800" dirty="0"/>
              <a:t> </a:t>
            </a:r>
            <a:r>
              <a:rPr lang="en-US" sz="1800" dirty="0" smtClean="0"/>
              <a:t>   reviewing </a:t>
            </a:r>
            <a:r>
              <a:rPr lang="en-US" sz="1800" dirty="0"/>
              <a:t>or altering its configuration</a:t>
            </a:r>
            <a:r>
              <a:rPr lang="en-US" sz="1800" dirty="0" smtClean="0"/>
              <a:t>.</a:t>
            </a:r>
          </a:p>
          <a:p>
            <a:endParaRPr lang="en-US" sz="1800" dirty="0"/>
          </a:p>
          <a:p>
            <a:r>
              <a:rPr lang="en-US" sz="1800" dirty="0"/>
              <a:t>Occurs after some event has occurred</a:t>
            </a:r>
            <a:r>
              <a:rPr lang="en-US" sz="1800" dirty="0" smtClean="0"/>
              <a:t>.</a:t>
            </a:r>
          </a:p>
          <a:p>
            <a:endParaRPr lang="en-US" sz="1800" dirty="0"/>
          </a:p>
          <a:p>
            <a:r>
              <a:rPr lang="en-US" sz="1800" dirty="0"/>
              <a:t>Spring provides two interfaces </a:t>
            </a:r>
            <a:r>
              <a:rPr lang="en-US" sz="1800" dirty="0" smtClean="0"/>
              <a:t>:</a:t>
            </a:r>
          </a:p>
          <a:p>
            <a:endParaRPr lang="en-US" sz="1800" dirty="0"/>
          </a:p>
          <a:p>
            <a:pPr lvl="4"/>
            <a:r>
              <a:rPr lang="en-US" sz="1600" dirty="0" err="1"/>
              <a:t>BeanPostProcessor</a:t>
            </a:r>
            <a:r>
              <a:rPr lang="en-US" sz="1600" dirty="0"/>
              <a:t> interface</a:t>
            </a:r>
          </a:p>
          <a:p>
            <a:pPr lvl="4"/>
            <a:r>
              <a:rPr lang="en-US" sz="1600" dirty="0" err="1"/>
              <a:t>BeanFactoryPostProcessor</a:t>
            </a:r>
            <a:r>
              <a:rPr lang="en-US" sz="1600" dirty="0"/>
              <a:t> </a:t>
            </a:r>
            <a:r>
              <a:rPr lang="en-US" sz="1600" dirty="0" smtClean="0"/>
              <a:t>interface</a:t>
            </a:r>
          </a:p>
          <a:p>
            <a:pPr lvl="4"/>
            <a:endParaRPr lang="en-US" sz="1800" dirty="0"/>
          </a:p>
          <a:p>
            <a:r>
              <a:rPr lang="en-US" sz="1800" dirty="0" err="1"/>
              <a:t>ApplicationContext</a:t>
            </a:r>
            <a:r>
              <a:rPr lang="en-US" sz="1800" dirty="0"/>
              <a:t> automatically detects Bean Post-Processor</a:t>
            </a:r>
            <a:r>
              <a:rPr lang="en-US" sz="1800" dirty="0" smtClean="0"/>
              <a:t>,</a:t>
            </a:r>
          </a:p>
          <a:p>
            <a:pPr marL="0" indent="0">
              <a:buNone/>
            </a:pPr>
            <a:r>
              <a:rPr lang="en-US" sz="1800" dirty="0"/>
              <a:t> </a:t>
            </a:r>
            <a:r>
              <a:rPr lang="en-US" sz="1800" dirty="0" smtClean="0"/>
              <a:t>   but </a:t>
            </a:r>
            <a:r>
              <a:rPr lang="en-US" sz="1800" dirty="0"/>
              <a:t>these have to manually be explicitly registered for bean </a:t>
            </a:r>
            <a:endParaRPr lang="en-US" sz="1800" dirty="0" smtClean="0"/>
          </a:p>
          <a:p>
            <a:pPr marL="0" indent="0">
              <a:buNone/>
            </a:pPr>
            <a:r>
              <a:rPr lang="en-US" sz="1800" dirty="0"/>
              <a:t> </a:t>
            </a:r>
            <a:r>
              <a:rPr lang="en-US" sz="1800" dirty="0" smtClean="0"/>
              <a:t>   factory</a:t>
            </a:r>
            <a:r>
              <a:rPr lang="en-US" sz="1800" dirty="0"/>
              <a:t>.</a:t>
            </a:r>
          </a:p>
          <a:p>
            <a:endParaRPr lang="en-US"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82" y="1596788"/>
            <a:ext cx="8032699" cy="440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309801" y="418452"/>
            <a:ext cx="8312649" cy="595100"/>
          </a:xfrm>
        </p:spPr>
        <p:txBody>
          <a:bodyPr>
            <a:normAutofit fontScale="90000"/>
          </a:bodyPr>
          <a:lstStyle/>
          <a:p>
            <a:r>
              <a:rPr lang="en-US" dirty="0" smtClean="0"/>
              <a:t>2.5 </a:t>
            </a:r>
            <a:r>
              <a:rPr lang="en-US" dirty="0"/>
              <a:t>: Bean containers </a:t>
            </a:r>
            <a:br>
              <a:rPr lang="en-US" dirty="0"/>
            </a:br>
            <a:r>
              <a:rPr lang="en-US" dirty="0" smtClean="0"/>
              <a:t>            -Lifecycle </a:t>
            </a:r>
            <a:r>
              <a:rPr lang="en-US" dirty="0"/>
              <a:t>execution with </a:t>
            </a:r>
            <a:r>
              <a:rPr lang="en-US" dirty="0" err="1"/>
              <a:t>PostProcessors</a:t>
            </a:r>
            <a:r>
              <a:rPr lang="en-US" dirty="0"/>
              <a:t> </a:t>
            </a:r>
          </a:p>
        </p:txBody>
      </p:sp>
    </p:spTree>
    <p:extLst>
      <p:ext uri="{BB962C8B-B14F-4D97-AF65-F5344CB8AC3E}">
        <p14:creationId xmlns:p14="http://schemas.microsoft.com/office/powerpoint/2010/main" val="457062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27302"/>
          </a:xfrm>
        </p:spPr>
        <p:txBody>
          <a:bodyPr>
            <a:normAutofit fontScale="90000"/>
          </a:bodyPr>
          <a:lstStyle/>
          <a:p>
            <a:r>
              <a:rPr lang="en-US" sz="2700" dirty="0"/>
              <a:t>2.1 What is Spring </a:t>
            </a:r>
            <a:r>
              <a:rPr lang="en-US" sz="2700" dirty="0" smtClean="0"/>
              <a:t>Framework</a:t>
            </a:r>
            <a:br>
              <a:rPr lang="en-US" sz="2700" dirty="0" smtClean="0"/>
            </a:br>
            <a:r>
              <a:rPr lang="en-US" sz="2700" dirty="0"/>
              <a:t>	</a:t>
            </a:r>
            <a:r>
              <a:rPr lang="en-US" sz="2700" dirty="0" smtClean="0"/>
              <a:t>			-Benefits </a:t>
            </a:r>
            <a:r>
              <a:rPr lang="en-US" sz="2700" dirty="0"/>
              <a:t>of Spring</a:t>
            </a:r>
            <a:r>
              <a:rPr lang="en-US" dirty="0"/>
              <a:t/>
            </a:r>
            <a:br>
              <a:rPr lang="en-US" dirty="0"/>
            </a:br>
            <a:endParaRPr lang="en-US" dirty="0"/>
          </a:p>
        </p:txBody>
      </p:sp>
      <p:sp>
        <p:nvSpPr>
          <p:cNvPr id="7171" name="Rectangle 3"/>
          <p:cNvSpPr>
            <a:spLocks noGrp="1"/>
          </p:cNvSpPr>
          <p:nvPr>
            <p:ph idx="1"/>
          </p:nvPr>
        </p:nvSpPr>
        <p:spPr>
          <a:xfrm>
            <a:off x="298516" y="1145754"/>
            <a:ext cx="8845484" cy="4992763"/>
          </a:xfrm>
        </p:spPr>
        <p:txBody>
          <a:bodyPr/>
          <a:lstStyle/>
          <a:p>
            <a:endParaRPr lang="en-US" dirty="0" smtClean="0">
              <a:ea typeface="Arial Unicode MS" pitchFamily="34" charset="-128"/>
              <a:cs typeface="Arial Unicode MS" pitchFamily="34" charset="-128"/>
            </a:endParaRPr>
          </a:p>
          <a:p>
            <a:r>
              <a:rPr lang="en-US" sz="1800" dirty="0" smtClean="0">
                <a:ea typeface="Arial Unicode MS" pitchFamily="34" charset="-128"/>
                <a:cs typeface="Arial Unicode MS" pitchFamily="34" charset="-128"/>
              </a:rPr>
              <a:t>Spring </a:t>
            </a:r>
            <a:r>
              <a:rPr lang="en-US" sz="1800" dirty="0">
                <a:ea typeface="Arial Unicode MS" pitchFamily="34" charset="-128"/>
                <a:cs typeface="Arial Unicode MS" pitchFamily="34" charset="-128"/>
              </a:rPr>
              <a:t>is an open source framework created by Rod Johnson, </a:t>
            </a:r>
            <a:endParaRPr lang="en-US" sz="1800" dirty="0" smtClean="0">
              <a:ea typeface="Arial Unicode MS" pitchFamily="34" charset="-128"/>
              <a:cs typeface="Arial Unicode MS" pitchFamily="34" charset="-128"/>
            </a:endParaRPr>
          </a:p>
          <a:p>
            <a:pPr marL="0" indent="0">
              <a:buNone/>
            </a:pPr>
            <a:r>
              <a:rPr lang="en-US" sz="1800" dirty="0">
                <a:ea typeface="Arial Unicode MS" pitchFamily="34" charset="-128"/>
                <a:cs typeface="Arial Unicode MS" pitchFamily="34" charset="-128"/>
              </a:rPr>
              <a:t> </a:t>
            </a:r>
            <a:r>
              <a:rPr lang="en-US" sz="1800" dirty="0" smtClean="0">
                <a:ea typeface="Arial Unicode MS" pitchFamily="34" charset="-128"/>
                <a:cs typeface="Arial Unicode MS" pitchFamily="34" charset="-128"/>
              </a:rPr>
              <a:t>   </a:t>
            </a:r>
            <a:r>
              <a:rPr lang="en-US" sz="1800" dirty="0" err="1" smtClean="0">
                <a:ea typeface="Arial Unicode MS" pitchFamily="34" charset="-128"/>
                <a:cs typeface="Arial Unicode MS" pitchFamily="34" charset="-128"/>
              </a:rPr>
              <a:t>Juergen</a:t>
            </a:r>
            <a:r>
              <a:rPr lang="en-US" sz="1800" dirty="0" smtClean="0">
                <a:ea typeface="Arial Unicode MS" pitchFamily="34" charset="-128"/>
                <a:cs typeface="Arial Unicode MS" pitchFamily="34" charset="-128"/>
              </a:rPr>
              <a:t> </a:t>
            </a:r>
            <a:r>
              <a:rPr lang="en-US" sz="1800" dirty="0" err="1">
                <a:ea typeface="Arial Unicode MS" pitchFamily="34" charset="-128"/>
                <a:cs typeface="Arial Unicode MS" pitchFamily="34" charset="-128"/>
              </a:rPr>
              <a:t>Hoeller</a:t>
            </a:r>
            <a:r>
              <a:rPr lang="en-US" sz="1800" dirty="0">
                <a:ea typeface="Arial Unicode MS" pitchFamily="34" charset="-128"/>
                <a:cs typeface="Arial Unicode MS" pitchFamily="34" charset="-128"/>
              </a:rPr>
              <a:t> et </a:t>
            </a:r>
            <a:r>
              <a:rPr lang="en-US" sz="1800" dirty="0" smtClean="0">
                <a:ea typeface="Arial Unicode MS" pitchFamily="34" charset="-128"/>
                <a:cs typeface="Arial Unicode MS" pitchFamily="34" charset="-128"/>
              </a:rPr>
              <a:t>all</a:t>
            </a:r>
          </a:p>
          <a:p>
            <a:pPr marL="0" indent="0">
              <a:buNone/>
            </a:pPr>
            <a:endParaRPr lang="en-US" sz="1800" dirty="0">
              <a:ea typeface="Arial Unicode MS" pitchFamily="34" charset="-128"/>
              <a:cs typeface="Arial Unicode MS" pitchFamily="34" charset="-128"/>
            </a:endParaRPr>
          </a:p>
          <a:p>
            <a:r>
              <a:rPr lang="en-US" sz="1800" dirty="0">
                <a:ea typeface="Arial Unicode MS" pitchFamily="34" charset="-128"/>
                <a:cs typeface="Arial Unicode MS" pitchFamily="34" charset="-128"/>
              </a:rPr>
              <a:t>Addresses the complexity of enterprise application </a:t>
            </a:r>
            <a:r>
              <a:rPr lang="en-US" sz="1800" dirty="0" smtClean="0">
                <a:ea typeface="Arial Unicode MS" pitchFamily="34" charset="-128"/>
                <a:cs typeface="Arial Unicode MS" pitchFamily="34" charset="-128"/>
              </a:rPr>
              <a:t>development</a:t>
            </a:r>
          </a:p>
          <a:p>
            <a:pPr marL="0" indent="0">
              <a:buNone/>
            </a:pPr>
            <a:endParaRPr lang="en-US" sz="1800" dirty="0">
              <a:ea typeface="Arial Unicode MS" pitchFamily="34" charset="-128"/>
              <a:cs typeface="Arial Unicode MS" pitchFamily="34" charset="-128"/>
            </a:endParaRPr>
          </a:p>
          <a:p>
            <a:r>
              <a:rPr lang="en-US" sz="1800" dirty="0">
                <a:ea typeface="Arial Unicode MS" pitchFamily="34" charset="-128"/>
                <a:cs typeface="Arial Unicode MS" pitchFamily="34" charset="-128"/>
              </a:rPr>
              <a:t>Any java application can benefit from Spring in terms of </a:t>
            </a:r>
            <a:endParaRPr lang="en-US" sz="1800" dirty="0" smtClean="0">
              <a:ea typeface="Arial Unicode MS" pitchFamily="34" charset="-128"/>
              <a:cs typeface="Arial Unicode MS" pitchFamily="34" charset="-128"/>
            </a:endParaRPr>
          </a:p>
          <a:p>
            <a:pPr marL="0" indent="0">
              <a:buNone/>
            </a:pPr>
            <a:r>
              <a:rPr lang="en-US" sz="1800" dirty="0">
                <a:ea typeface="Arial Unicode MS" pitchFamily="34" charset="-128"/>
                <a:cs typeface="Arial Unicode MS" pitchFamily="34" charset="-128"/>
              </a:rPr>
              <a:t> </a:t>
            </a:r>
            <a:r>
              <a:rPr lang="en-US" sz="1800" dirty="0" smtClean="0">
                <a:ea typeface="Arial Unicode MS" pitchFamily="34" charset="-128"/>
                <a:cs typeface="Arial Unicode MS" pitchFamily="34" charset="-128"/>
              </a:rPr>
              <a:t>   simplicity</a:t>
            </a:r>
            <a:r>
              <a:rPr lang="en-US" sz="1800" dirty="0">
                <a:ea typeface="Arial Unicode MS" pitchFamily="34" charset="-128"/>
                <a:cs typeface="Arial Unicode MS" pitchFamily="34" charset="-128"/>
              </a:rPr>
              <a:t>, testability and loose </a:t>
            </a:r>
            <a:r>
              <a:rPr lang="en-US" sz="1800" dirty="0" smtClean="0">
                <a:ea typeface="Arial Unicode MS" pitchFamily="34" charset="-128"/>
                <a:cs typeface="Arial Unicode MS" pitchFamily="34" charset="-128"/>
              </a:rPr>
              <a:t>coupling</a:t>
            </a:r>
            <a:endParaRPr lang="en-US" sz="1800" dirty="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60353"/>
          </a:xfrm>
        </p:spPr>
        <p:txBody>
          <a:bodyPr>
            <a:normAutofit fontScale="90000"/>
          </a:bodyPr>
          <a:lstStyle/>
          <a:p>
            <a:r>
              <a:rPr lang="en-US" sz="2700" dirty="0" smtClean="0"/>
              <a:t>2.6 </a:t>
            </a:r>
            <a:r>
              <a:rPr lang="en-US" sz="2700" dirty="0"/>
              <a:t>: Customizing beans </a:t>
            </a:r>
            <a:r>
              <a:rPr lang="en-US" dirty="0"/>
              <a:t/>
            </a:r>
            <a:br>
              <a:rPr lang="en-US" dirty="0"/>
            </a:br>
            <a:r>
              <a:rPr lang="en-US" dirty="0" smtClean="0"/>
              <a:t>         -Customizing </a:t>
            </a:r>
            <a:r>
              <a:rPr lang="en-US" dirty="0"/>
              <a:t>beans with </a:t>
            </a:r>
            <a:r>
              <a:rPr lang="en-US" dirty="0" err="1"/>
              <a:t>BeanFactoryPostProcessor</a:t>
            </a:r>
            <a:endParaRPr lang="en-US" dirty="0"/>
          </a:p>
        </p:txBody>
      </p:sp>
      <p:sp>
        <p:nvSpPr>
          <p:cNvPr id="5" name="Content Placeholder 4"/>
          <p:cNvSpPr>
            <a:spLocks noGrp="1"/>
          </p:cNvSpPr>
          <p:nvPr>
            <p:ph idx="1"/>
          </p:nvPr>
        </p:nvSpPr>
        <p:spPr>
          <a:xfrm>
            <a:off x="298516" y="1333042"/>
            <a:ext cx="8845484" cy="4805476"/>
          </a:xfrm>
        </p:spPr>
        <p:txBody>
          <a:bodyPr/>
          <a:lstStyle/>
          <a:p>
            <a:endParaRPr lang="en-US" dirty="0" smtClean="0"/>
          </a:p>
          <a:p>
            <a:r>
              <a:rPr lang="en-US" sz="1800" dirty="0" err="1" smtClean="0"/>
              <a:t>BeanFactoryPostProcessor</a:t>
            </a:r>
            <a:r>
              <a:rPr lang="en-US" sz="1800" dirty="0" smtClean="0"/>
              <a:t> </a:t>
            </a:r>
            <a:r>
              <a:rPr lang="en-US" sz="1800" dirty="0"/>
              <a:t>performs post processing on the </a:t>
            </a:r>
            <a:r>
              <a:rPr lang="en-US" sz="1800" dirty="0" smtClean="0"/>
              <a:t>entire</a:t>
            </a:r>
          </a:p>
          <a:p>
            <a:pPr marL="0" indent="0">
              <a:buNone/>
            </a:pPr>
            <a:r>
              <a:rPr lang="en-US" sz="1800" dirty="0"/>
              <a:t> </a:t>
            </a:r>
            <a:r>
              <a:rPr lang="en-US" sz="1800" dirty="0" smtClean="0"/>
              <a:t>   </a:t>
            </a:r>
            <a:r>
              <a:rPr lang="en-US" sz="1800" dirty="0"/>
              <a:t>Spring container</a:t>
            </a:r>
            <a:r>
              <a:rPr lang="en-US" sz="1800" dirty="0" smtClean="0"/>
              <a:t>.</a:t>
            </a:r>
          </a:p>
          <a:p>
            <a:pPr marL="0" indent="0">
              <a:buNone/>
            </a:pPr>
            <a:endParaRPr lang="en-US" sz="1800" dirty="0"/>
          </a:p>
          <a:p>
            <a:r>
              <a:rPr lang="en-US" sz="1800" dirty="0"/>
              <a:t>It has a single method, which is </a:t>
            </a:r>
            <a:r>
              <a:rPr lang="en-US" sz="1800" dirty="0" err="1"/>
              <a:t>postProcessBeanFactory</a:t>
            </a:r>
            <a:r>
              <a:rPr lang="en-US" sz="1800" dirty="0" smtClean="0"/>
              <a:t>().</a:t>
            </a:r>
          </a:p>
          <a:p>
            <a:pPr marL="0" indent="0">
              <a:buNone/>
            </a:pPr>
            <a:endParaRPr lang="en-US" sz="1800" dirty="0"/>
          </a:p>
          <a:p>
            <a:r>
              <a:rPr lang="en-US" sz="1800" dirty="0"/>
              <a:t>Spring offers a number of pre-existing bean factory post-processors</a:t>
            </a:r>
            <a:r>
              <a:rPr lang="en-US" sz="1800" dirty="0" smtClean="0"/>
              <a:t>:</a:t>
            </a:r>
          </a:p>
          <a:p>
            <a:pPr marL="0" indent="0">
              <a:buNone/>
            </a:pPr>
            <a:endParaRPr lang="en-US" dirty="0"/>
          </a:p>
          <a:p>
            <a:pPr lvl="4"/>
            <a:r>
              <a:rPr lang="en-US" sz="1600" dirty="0" err="1"/>
              <a:t>AspectJWeaving</a:t>
            </a:r>
            <a:endParaRPr lang="en-US" sz="1600" dirty="0"/>
          </a:p>
          <a:p>
            <a:pPr lvl="4"/>
            <a:r>
              <a:rPr lang="en-US" sz="1600" dirty="0" err="1"/>
              <a:t>CustomAutowireConfigurer</a:t>
            </a:r>
            <a:endParaRPr lang="en-US" sz="1600" dirty="0"/>
          </a:p>
          <a:p>
            <a:pPr lvl="4"/>
            <a:r>
              <a:rPr lang="en-US" sz="1600" dirty="0" err="1"/>
              <a:t>CustomEditorConfigurer</a:t>
            </a:r>
            <a:endParaRPr lang="en-US" sz="1600" dirty="0"/>
          </a:p>
          <a:p>
            <a:pPr lvl="4"/>
            <a:r>
              <a:rPr lang="en-US" sz="1600" dirty="0" err="1"/>
              <a:t>CustomScopeConfigurer</a:t>
            </a:r>
            <a:endParaRPr lang="en-US" sz="1600" dirty="0"/>
          </a:p>
          <a:p>
            <a:pPr lvl="4"/>
            <a:r>
              <a:rPr lang="en-US" sz="1600" dirty="0" err="1"/>
              <a:t>PropertyPlaceholderConfigurer</a:t>
            </a:r>
            <a:endParaRPr lang="en-US" sz="1600" dirty="0"/>
          </a:p>
          <a:p>
            <a:pPr lvl="4"/>
            <a:r>
              <a:rPr lang="en-US" sz="1600" dirty="0" err="1"/>
              <a:t>PreferencesPlaceholderConfigurer</a:t>
            </a:r>
            <a:endParaRPr lang="en-US" sz="1600" dirty="0"/>
          </a:p>
          <a:p>
            <a:pPr lvl="4"/>
            <a:r>
              <a:rPr lang="en-US" sz="1600" dirty="0" err="1"/>
              <a:t>PropertyOverrideConfigurer</a:t>
            </a:r>
            <a:endParaRPr lang="en-US" sz="1600" dirty="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700" dirty="0" smtClean="0"/>
              <a:t>2.6 </a:t>
            </a:r>
            <a:r>
              <a:rPr lang="en-US" sz="2700" dirty="0"/>
              <a:t>: Customizing beans</a:t>
            </a:r>
            <a:r>
              <a:rPr lang="en-US" dirty="0"/>
              <a:t/>
            </a:r>
            <a:br>
              <a:rPr lang="en-US" dirty="0"/>
            </a:br>
            <a:r>
              <a:rPr lang="en-US" dirty="0" smtClean="0"/>
              <a:t>          -</a:t>
            </a:r>
            <a:r>
              <a:rPr lang="en-US" dirty="0" err="1" smtClean="0"/>
              <a:t>PropertyPlaceholderConfigurer</a:t>
            </a:r>
            <a:endParaRPr lang="en-US" dirty="0"/>
          </a:p>
        </p:txBody>
      </p:sp>
      <p:sp>
        <p:nvSpPr>
          <p:cNvPr id="4" name="Content Placeholder 3"/>
          <p:cNvSpPr>
            <a:spLocks noGrp="1"/>
          </p:cNvSpPr>
          <p:nvPr>
            <p:ph idx="1"/>
          </p:nvPr>
        </p:nvSpPr>
        <p:spPr>
          <a:xfrm>
            <a:off x="298516" y="1344058"/>
            <a:ext cx="8625147" cy="5023691"/>
          </a:xfrm>
        </p:spPr>
        <p:txBody>
          <a:bodyPr/>
          <a:lstStyle/>
          <a:p>
            <a:endParaRPr lang="en-US" sz="1800" dirty="0" smtClean="0"/>
          </a:p>
          <a:p>
            <a:r>
              <a:rPr lang="en-US" sz="1800" dirty="0" smtClean="0"/>
              <a:t>It </a:t>
            </a:r>
            <a:r>
              <a:rPr lang="en-US" sz="1800" dirty="0"/>
              <a:t>is possible to configure entire application in a single bean </a:t>
            </a:r>
            <a:endParaRPr lang="en-US" sz="1800" dirty="0" smtClean="0"/>
          </a:p>
          <a:p>
            <a:pPr marL="0" indent="0">
              <a:buNone/>
            </a:pPr>
            <a:r>
              <a:rPr lang="en-US" sz="1800" dirty="0"/>
              <a:t> </a:t>
            </a:r>
            <a:r>
              <a:rPr lang="en-US" sz="1800" dirty="0" smtClean="0"/>
              <a:t>   wiring </a:t>
            </a:r>
            <a:r>
              <a:rPr lang="en-US" sz="1800" dirty="0"/>
              <a:t>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But</a:t>
            </a:r>
            <a:r>
              <a:rPr lang="en-US" dirty="0"/>
              <a:t>, sometimes it is beneficial to extract certain pieces of that </a:t>
            </a:r>
            <a:endParaRPr lang="en-US" dirty="0" smtClean="0"/>
          </a:p>
          <a:p>
            <a:pPr marL="3572" lvl="1" indent="0">
              <a:buNone/>
            </a:pPr>
            <a:r>
              <a:rPr lang="en-US" dirty="0"/>
              <a:t> </a:t>
            </a:r>
            <a:r>
              <a:rPr lang="en-US" dirty="0" smtClean="0"/>
              <a:t>  configuration </a:t>
            </a:r>
            <a:r>
              <a:rPr lang="en-US" dirty="0"/>
              <a:t>into a separate property file.</a:t>
            </a:r>
          </a:p>
          <a:p>
            <a:endParaRPr lang="en-US" dirty="0"/>
          </a:p>
        </p:txBody>
      </p:sp>
      <p:sp>
        <p:nvSpPr>
          <p:cNvPr id="45060" name="AutoShape 6"/>
          <p:cNvSpPr>
            <a:spLocks noChangeArrowheads="1"/>
          </p:cNvSpPr>
          <p:nvPr/>
        </p:nvSpPr>
        <p:spPr bwMode="auto">
          <a:xfrm>
            <a:off x="392216" y="2325289"/>
            <a:ext cx="8305800" cy="2697285"/>
          </a:xfrm>
          <a:prstGeom prst="roundRect">
            <a:avLst>
              <a:gd name="adj" fmla="val 16667"/>
            </a:avLst>
          </a:prstGeom>
          <a:noFill/>
          <a:ln w="19050">
            <a:solidFill>
              <a:schemeClr val="tx1"/>
            </a:solidFill>
            <a:round/>
            <a:headEnd/>
            <a:tailEnd/>
          </a:ln>
        </p:spPr>
        <p:txBody>
          <a:bodyPr wrap="none" anchor="ctr"/>
          <a:lstStyle/>
          <a:p>
            <a:endParaRPr lang="en-US" dirty="0" smtClean="0"/>
          </a:p>
          <a:p>
            <a:r>
              <a:rPr lang="en-US" sz="1600" dirty="0" smtClean="0"/>
              <a:t>&lt;bean </a:t>
            </a:r>
            <a:r>
              <a:rPr lang="en-US" sz="1600" dirty="0"/>
              <a:t>id=“</a:t>
            </a:r>
            <a:r>
              <a:rPr lang="en-US" sz="1600" dirty="0" err="1"/>
              <a:t>datasource</a:t>
            </a:r>
            <a:r>
              <a:rPr lang="en-US" sz="1600" dirty="0"/>
              <a:t>” class=“</a:t>
            </a:r>
            <a:r>
              <a:rPr lang="en-US" sz="1600" dirty="0" err="1"/>
              <a:t>com.spring.ConnectionDataSource</a:t>
            </a:r>
            <a:r>
              <a:rPr lang="en-US" sz="1600" dirty="0"/>
              <a:t>” &gt;</a:t>
            </a:r>
          </a:p>
          <a:p>
            <a:pPr lvl="2"/>
            <a:r>
              <a:rPr lang="en-US" sz="1600" dirty="0"/>
              <a:t>   &lt;property name=“</a:t>
            </a:r>
            <a:r>
              <a:rPr lang="en-US" sz="1600" dirty="0" err="1"/>
              <a:t>url</a:t>
            </a:r>
            <a:r>
              <a:rPr lang="en-US" sz="1600" dirty="0"/>
              <a:t>”&gt; </a:t>
            </a:r>
          </a:p>
          <a:p>
            <a:pPr lvl="2"/>
            <a:r>
              <a:rPr lang="en-US" sz="1600" dirty="0"/>
              <a:t>         &lt;value&gt; </a:t>
            </a:r>
            <a:r>
              <a:rPr lang="en-US" sz="1600" dirty="0" err="1"/>
              <a:t>jdbc:hsqldb:training</a:t>
            </a:r>
            <a:r>
              <a:rPr lang="en-US" sz="1600" dirty="0"/>
              <a:t> &lt;/value&gt;</a:t>
            </a:r>
          </a:p>
          <a:p>
            <a:pPr lvl="2"/>
            <a:r>
              <a:rPr lang="en-US" sz="1600" dirty="0"/>
              <a:t>   &lt;/property&gt;</a:t>
            </a:r>
          </a:p>
          <a:p>
            <a:pPr lvl="2"/>
            <a:r>
              <a:rPr lang="en-US" sz="1600" dirty="0"/>
              <a:t>   &lt;property name=“</a:t>
            </a:r>
            <a:r>
              <a:rPr lang="en-US" sz="1600" dirty="0" err="1"/>
              <a:t>driverclassname</a:t>
            </a:r>
            <a:r>
              <a:rPr lang="en-US" sz="1600" dirty="0"/>
              <a:t>”&gt; </a:t>
            </a:r>
          </a:p>
          <a:p>
            <a:pPr lvl="2"/>
            <a:r>
              <a:rPr lang="en-US" sz="1600" dirty="0"/>
              <a:t>          &lt;value&gt; </a:t>
            </a:r>
            <a:r>
              <a:rPr lang="en-US" sz="1600" dirty="0" err="1"/>
              <a:t>org.hsqldb.jdbcDriver</a:t>
            </a:r>
            <a:r>
              <a:rPr lang="en-US" sz="1600" dirty="0"/>
              <a:t> &lt;/value&gt;</a:t>
            </a:r>
          </a:p>
          <a:p>
            <a:pPr lvl="2"/>
            <a:endParaRPr lang="en-US" sz="1600" dirty="0" smtClean="0"/>
          </a:p>
          <a:p>
            <a:pPr lvl="2"/>
            <a:r>
              <a:rPr lang="en-US" sz="1600" dirty="0" smtClean="0"/>
              <a:t>   </a:t>
            </a:r>
            <a:r>
              <a:rPr lang="en-US" sz="1600" dirty="0"/>
              <a:t>&lt;/property&gt;</a:t>
            </a:r>
          </a:p>
          <a:p>
            <a:pPr lvl="2"/>
            <a:r>
              <a:rPr lang="en-US" sz="1600" dirty="0" smtClean="0"/>
              <a:t>….</a:t>
            </a:r>
          </a:p>
          <a:p>
            <a:pPr lvl="2"/>
            <a:r>
              <a:rPr lang="en-US" sz="1600" dirty="0" smtClean="0"/>
              <a:t>&lt;/</a:t>
            </a:r>
            <a:r>
              <a:rPr lang="en-US" sz="1600" dirty="0"/>
              <a:t>bean&gt;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93403"/>
          </a:xfrm>
        </p:spPr>
        <p:txBody>
          <a:bodyPr>
            <a:normAutofit/>
          </a:bodyPr>
          <a:lstStyle/>
          <a:p>
            <a:r>
              <a:rPr lang="en-US" sz="2700" dirty="0" smtClean="0"/>
              <a:t>2.6 </a:t>
            </a:r>
            <a:r>
              <a:rPr lang="en-US" sz="2700" dirty="0"/>
              <a:t>: Customizing beans </a:t>
            </a:r>
            <a:r>
              <a:rPr lang="en-US" dirty="0"/>
              <a:t/>
            </a:r>
            <a:br>
              <a:rPr lang="en-US" dirty="0"/>
            </a:br>
            <a:r>
              <a:rPr lang="en-US" dirty="0" smtClean="0"/>
              <a:t>             -</a:t>
            </a:r>
            <a:r>
              <a:rPr lang="en-US" dirty="0" err="1" smtClean="0"/>
              <a:t>PropertyPlaceholderConfigurer</a:t>
            </a:r>
            <a:endParaRPr lang="en-US" dirty="0"/>
          </a:p>
        </p:txBody>
      </p:sp>
      <p:sp>
        <p:nvSpPr>
          <p:cNvPr id="5" name="Content Placeholder 4"/>
          <p:cNvSpPr>
            <a:spLocks noGrp="1"/>
          </p:cNvSpPr>
          <p:nvPr>
            <p:ph idx="1"/>
          </p:nvPr>
        </p:nvSpPr>
        <p:spPr>
          <a:xfrm>
            <a:off x="298516" y="1211856"/>
            <a:ext cx="8845484" cy="4926662"/>
          </a:xfrm>
        </p:spPr>
        <p:txBody>
          <a:bodyPr/>
          <a:lstStyle/>
          <a:p>
            <a:endParaRPr lang="en-US" sz="1800" dirty="0" smtClean="0"/>
          </a:p>
          <a:p>
            <a:r>
              <a:rPr lang="en-US" sz="1800" dirty="0" smtClean="0"/>
              <a:t>Externalizing </a:t>
            </a:r>
            <a:r>
              <a:rPr lang="en-US" sz="1800" dirty="0"/>
              <a:t>properties using </a:t>
            </a:r>
            <a:r>
              <a:rPr lang="en-US" sz="1800" dirty="0" err="1"/>
              <a:t>PropertyPlaceholderConfigurer</a:t>
            </a:r>
            <a:r>
              <a:rPr lang="en-US" sz="1800" dirty="0"/>
              <a:t> </a:t>
            </a:r>
            <a:endParaRPr lang="en-US" sz="1800" dirty="0" smtClean="0"/>
          </a:p>
          <a:p>
            <a:pPr marL="0" indent="0">
              <a:buNone/>
            </a:pPr>
            <a:r>
              <a:rPr lang="en-US" sz="1800" dirty="0"/>
              <a:t> </a:t>
            </a:r>
            <a:r>
              <a:rPr lang="en-US" sz="1800" dirty="0" smtClean="0"/>
              <a:t>  indicates </a:t>
            </a:r>
            <a:r>
              <a:rPr lang="en-US" sz="1800" dirty="0"/>
              <a:t>Spring to load certain configuration from an external </a:t>
            </a:r>
            <a:endParaRPr lang="en-US" sz="1800" dirty="0" smtClean="0"/>
          </a:p>
          <a:p>
            <a:pPr marL="0" indent="0">
              <a:buNone/>
            </a:pPr>
            <a:r>
              <a:rPr lang="en-US" sz="1800" dirty="0"/>
              <a:t> </a:t>
            </a:r>
            <a:r>
              <a:rPr lang="en-US" sz="1800" dirty="0" smtClean="0"/>
              <a:t>  property </a:t>
            </a:r>
            <a:r>
              <a:rPr lang="en-US" sz="1800" dirty="0"/>
              <a:t>file</a:t>
            </a:r>
            <a:r>
              <a:rPr lang="en-US" dirty="0" smtClean="0"/>
              <a:t>.</a:t>
            </a:r>
            <a:endParaRPr lang="en-US" dirty="0"/>
          </a:p>
        </p:txBody>
      </p:sp>
      <p:sp>
        <p:nvSpPr>
          <p:cNvPr id="46084" name="Rectangle 4"/>
          <p:cNvSpPr>
            <a:spLocks noChangeArrowheads="1"/>
          </p:cNvSpPr>
          <p:nvPr/>
        </p:nvSpPr>
        <p:spPr bwMode="auto">
          <a:xfrm>
            <a:off x="533400" y="3048000"/>
            <a:ext cx="8153400" cy="425501"/>
          </a:xfrm>
          <a:prstGeom prst="rect">
            <a:avLst/>
          </a:prstGeom>
          <a:noFill/>
          <a:ln w="9525">
            <a:noFill/>
            <a:miter lim="800000"/>
            <a:headEnd/>
            <a:tailEnd/>
          </a:ln>
        </p:spPr>
        <p:txBody>
          <a:bodyPr>
            <a:spAutoFit/>
          </a:bodyPr>
          <a:lstStyle/>
          <a:p>
            <a:pPr>
              <a:lnSpc>
                <a:spcPct val="115000"/>
              </a:lnSpc>
            </a:pPr>
            <a:endParaRPr lang="en-US" sz="2000">
              <a:solidFill>
                <a:srgbClr val="000000"/>
              </a:solidFill>
              <a:latin typeface="Candara"/>
            </a:endParaRPr>
          </a:p>
        </p:txBody>
      </p:sp>
      <p:sp>
        <p:nvSpPr>
          <p:cNvPr id="46085" name="Rectangle 5"/>
          <p:cNvSpPr>
            <a:spLocks noChangeArrowheads="1"/>
          </p:cNvSpPr>
          <p:nvPr/>
        </p:nvSpPr>
        <p:spPr bwMode="auto">
          <a:xfrm>
            <a:off x="381000" y="5867400"/>
            <a:ext cx="527050" cy="457200"/>
          </a:xfrm>
          <a:prstGeom prst="rect">
            <a:avLst/>
          </a:prstGeom>
          <a:noFill/>
          <a:ln w="9525">
            <a:noFill/>
            <a:miter lim="800000"/>
            <a:headEnd/>
            <a:tailEnd/>
          </a:ln>
        </p:spPr>
        <p:txBody>
          <a:bodyPr wrap="none" anchor="ctr">
            <a:spAutoFit/>
          </a:bodyPr>
          <a:lstStyle/>
          <a:p>
            <a:pPr marL="342900" indent="-342900">
              <a:buClr>
                <a:srgbClr val="00A1E4"/>
              </a:buClr>
              <a:buFontTx/>
              <a:buChar char="•"/>
            </a:pPr>
            <a:endParaRPr lang="en-US" sz="2400">
              <a:solidFill>
                <a:srgbClr val="000000"/>
              </a:solidFill>
              <a:latin typeface="Candara"/>
            </a:endParaRPr>
          </a:p>
        </p:txBody>
      </p:sp>
      <p:grpSp>
        <p:nvGrpSpPr>
          <p:cNvPr id="3" name="Group 2"/>
          <p:cNvGrpSpPr/>
          <p:nvPr/>
        </p:nvGrpSpPr>
        <p:grpSpPr>
          <a:xfrm>
            <a:off x="348508" y="2346594"/>
            <a:ext cx="8096249" cy="3791925"/>
            <a:chOff x="293916" y="1883238"/>
            <a:chExt cx="8096249" cy="3872064"/>
          </a:xfrm>
        </p:grpSpPr>
        <p:sp>
          <p:nvSpPr>
            <p:cNvPr id="46086" name="AutoShape 7"/>
            <p:cNvSpPr>
              <a:spLocks noChangeArrowheads="1"/>
            </p:cNvSpPr>
            <p:nvPr/>
          </p:nvSpPr>
          <p:spPr bwMode="auto">
            <a:xfrm>
              <a:off x="293916" y="1883238"/>
              <a:ext cx="7543800" cy="2819400"/>
            </a:xfrm>
            <a:prstGeom prst="roundRect">
              <a:avLst>
                <a:gd name="adj" fmla="val 16667"/>
              </a:avLst>
            </a:prstGeom>
            <a:noFill/>
            <a:ln w="19050">
              <a:solidFill>
                <a:schemeClr val="tx1"/>
              </a:solidFill>
              <a:round/>
              <a:headEnd/>
              <a:tailEnd/>
            </a:ln>
          </p:spPr>
          <p:txBody>
            <a:bodyPr wrap="none" anchor="ctr"/>
            <a:lstStyle/>
            <a:p>
              <a:pPr>
                <a:lnSpc>
                  <a:spcPct val="110000"/>
                </a:lnSpc>
              </a:pPr>
              <a:r>
                <a:rPr lang="en-US" sz="1600" dirty="0"/>
                <a:t>&lt;bean id="</a:t>
              </a:r>
              <a:r>
                <a:rPr lang="en-US" sz="1600" dirty="0" err="1"/>
                <a:t>placeHolderConfig</a:t>
              </a:r>
              <a:r>
                <a:rPr lang="en-US" sz="1600" dirty="0"/>
                <a:t>" class=“</a:t>
              </a:r>
              <a:r>
                <a:rPr lang="en-US" sz="1600" dirty="0" err="1"/>
                <a:t>org.springframework.beans</a:t>
              </a:r>
              <a:r>
                <a:rPr lang="en-US" sz="1600" dirty="0"/>
                <a:t>. </a:t>
              </a:r>
            </a:p>
            <a:p>
              <a:pPr>
                <a:lnSpc>
                  <a:spcPct val="110000"/>
                </a:lnSpc>
              </a:pPr>
              <a:r>
                <a:rPr lang="en-US" sz="1600" dirty="0"/>
                <a:t>                                    factory. </a:t>
              </a:r>
              <a:r>
                <a:rPr lang="en-US" sz="1600" dirty="0" err="1"/>
                <a:t>config.PropertyPlaceholderConfigurer</a:t>
              </a:r>
              <a:r>
                <a:rPr lang="en-US" sz="1600" dirty="0"/>
                <a:t>"&gt;</a:t>
              </a:r>
            </a:p>
            <a:p>
              <a:pPr>
                <a:lnSpc>
                  <a:spcPct val="110000"/>
                </a:lnSpc>
              </a:pPr>
              <a:r>
                <a:rPr lang="en-US" sz="1600" dirty="0"/>
                <a:t>     &lt;property name="location“  value=“</a:t>
              </a:r>
              <a:r>
                <a:rPr lang="en-US" sz="1600" dirty="0" err="1"/>
                <a:t>data.properties</a:t>
              </a:r>
              <a:r>
                <a:rPr lang="en-US" sz="1600" dirty="0"/>
                <a:t>” /&gt;</a:t>
              </a:r>
            </a:p>
            <a:p>
              <a:pPr>
                <a:lnSpc>
                  <a:spcPct val="110000"/>
                </a:lnSpc>
              </a:pPr>
              <a:r>
                <a:rPr lang="en-US" sz="1600" dirty="0"/>
                <a:t>&lt;/bean&gt;</a:t>
              </a:r>
            </a:p>
            <a:p>
              <a:pPr>
                <a:lnSpc>
                  <a:spcPct val="110000"/>
                </a:lnSpc>
              </a:pPr>
              <a:r>
                <a:rPr lang="en-US" sz="1600" dirty="0"/>
                <a:t>&lt;bean id="</a:t>
              </a:r>
              <a:r>
                <a:rPr lang="en-US" sz="1600" dirty="0" err="1"/>
                <a:t>dataSource</a:t>
              </a:r>
              <a:r>
                <a:rPr lang="en-US" sz="1600" dirty="0"/>
                <a:t>"  class="</a:t>
              </a:r>
              <a:r>
                <a:rPr lang="en-US" sz="1600" dirty="0" err="1"/>
                <a:t>org.apache.commons.dbcp.BasicDataSource</a:t>
              </a:r>
              <a:r>
                <a:rPr lang="en-US" sz="1600" dirty="0"/>
                <a:t>"&gt;</a:t>
              </a:r>
            </a:p>
            <a:p>
              <a:pPr>
                <a:lnSpc>
                  <a:spcPct val="110000"/>
                </a:lnSpc>
              </a:pPr>
              <a:r>
                <a:rPr lang="en-US" sz="1600" dirty="0"/>
                <a:t>       &lt;property name="</a:t>
              </a:r>
              <a:r>
                <a:rPr lang="en-US" sz="1600" dirty="0" err="1"/>
                <a:t>driverClassName</a:t>
              </a:r>
              <a:r>
                <a:rPr lang="en-US" sz="1600" dirty="0"/>
                <a:t>" value="${</a:t>
              </a:r>
              <a:r>
                <a:rPr lang="en-US" sz="1600" dirty="0" err="1"/>
                <a:t>jdbc.driverClassName</a:t>
              </a:r>
              <a:r>
                <a:rPr lang="en-US" sz="1600" dirty="0"/>
                <a:t>}"/&gt;</a:t>
              </a:r>
            </a:p>
            <a:p>
              <a:pPr>
                <a:lnSpc>
                  <a:spcPct val="110000"/>
                </a:lnSpc>
              </a:pPr>
              <a:r>
                <a:rPr lang="en-US" sz="1600" dirty="0"/>
                <a:t>       &lt;property name="</a:t>
              </a:r>
              <a:r>
                <a:rPr lang="en-US" sz="1600" dirty="0" err="1"/>
                <a:t>url</a:t>
              </a:r>
              <a:r>
                <a:rPr lang="en-US" sz="1600" dirty="0"/>
                <a:t>" value="${jdbc.url}"/&gt;</a:t>
              </a:r>
            </a:p>
            <a:p>
              <a:pPr>
                <a:lnSpc>
                  <a:spcPct val="110000"/>
                </a:lnSpc>
              </a:pPr>
              <a:r>
                <a:rPr lang="en-US" sz="1600" dirty="0"/>
                <a:t>       &lt;property name="username" value="${</a:t>
              </a:r>
              <a:r>
                <a:rPr lang="en-US" sz="1600" dirty="0" err="1"/>
                <a:t>jdbc.username</a:t>
              </a:r>
              <a:r>
                <a:rPr lang="en-US" sz="1600" dirty="0"/>
                <a:t>}"/&gt;</a:t>
              </a:r>
            </a:p>
            <a:p>
              <a:pPr>
                <a:lnSpc>
                  <a:spcPct val="110000"/>
                </a:lnSpc>
              </a:pPr>
              <a:r>
                <a:rPr lang="en-US" sz="1600" dirty="0"/>
                <a:t>       &lt;property name="password" value="${</a:t>
              </a:r>
              <a:r>
                <a:rPr lang="en-US" sz="1600" dirty="0" err="1"/>
                <a:t>jdbc.password</a:t>
              </a:r>
              <a:r>
                <a:rPr lang="en-US" sz="1600" dirty="0"/>
                <a:t>}"/&gt;</a:t>
              </a:r>
            </a:p>
            <a:p>
              <a:pPr>
                <a:lnSpc>
                  <a:spcPct val="110000"/>
                </a:lnSpc>
              </a:pPr>
              <a:r>
                <a:rPr lang="en-US" sz="1600" dirty="0"/>
                <a:t>&lt;/bean&gt;</a:t>
              </a:r>
            </a:p>
          </p:txBody>
        </p:sp>
        <p:sp>
          <p:nvSpPr>
            <p:cNvPr id="46087" name="AutoShape 10"/>
            <p:cNvSpPr>
              <a:spLocks noChangeArrowheads="1"/>
            </p:cNvSpPr>
            <p:nvPr/>
          </p:nvSpPr>
          <p:spPr bwMode="auto">
            <a:xfrm>
              <a:off x="446316" y="4855038"/>
              <a:ext cx="6190836" cy="900264"/>
            </a:xfrm>
            <a:prstGeom prst="roundRect">
              <a:avLst>
                <a:gd name="adj" fmla="val 16667"/>
              </a:avLst>
            </a:prstGeom>
            <a:noFill/>
            <a:ln w="19050">
              <a:solidFill>
                <a:schemeClr val="tx1"/>
              </a:solidFill>
              <a:round/>
              <a:headEnd/>
              <a:tailEnd/>
            </a:ln>
          </p:spPr>
          <p:txBody>
            <a:bodyPr wrap="none" anchor="ctr"/>
            <a:lstStyle/>
            <a:p>
              <a:pPr>
                <a:lnSpc>
                  <a:spcPct val="115000"/>
                </a:lnSpc>
              </a:pPr>
              <a:r>
                <a:rPr lang="en-US" sz="1600" dirty="0" err="1"/>
                <a:t>jdbc.driverClassName</a:t>
              </a:r>
              <a:r>
                <a:rPr lang="en-US" sz="1600" dirty="0"/>
                <a:t>=</a:t>
              </a:r>
              <a:r>
                <a:rPr lang="en-US" sz="1600" dirty="0" err="1"/>
                <a:t>oracle.jdbc.driver.OracleDriver</a:t>
              </a:r>
              <a:endParaRPr lang="en-US" sz="1600" dirty="0"/>
            </a:p>
            <a:p>
              <a:pPr>
                <a:lnSpc>
                  <a:spcPct val="115000"/>
                </a:lnSpc>
              </a:pPr>
              <a:r>
                <a:rPr lang="en-US" sz="1600" dirty="0"/>
                <a:t>jdbc.url=</a:t>
              </a:r>
              <a:r>
                <a:rPr lang="en-US" sz="1600" dirty="0" err="1"/>
                <a:t>jdbc:oracle:thin</a:t>
              </a:r>
              <a:r>
                <a:rPr lang="en-US" sz="1600" dirty="0"/>
                <a:t>:@192.168.224.26:1521:trgdb</a:t>
              </a:r>
            </a:p>
            <a:p>
              <a:pPr>
                <a:lnSpc>
                  <a:spcPct val="115000"/>
                </a:lnSpc>
              </a:pPr>
              <a:r>
                <a:rPr lang="en-US" sz="1600" dirty="0"/>
                <a:t>…..</a:t>
              </a:r>
            </a:p>
          </p:txBody>
        </p:sp>
        <p:sp>
          <p:nvSpPr>
            <p:cNvPr id="46088" name="Freeform 14"/>
            <p:cNvSpPr>
              <a:spLocks/>
            </p:cNvSpPr>
            <p:nvPr/>
          </p:nvSpPr>
          <p:spPr bwMode="auto">
            <a:xfrm>
              <a:off x="6637152" y="3614540"/>
              <a:ext cx="1753013" cy="1586572"/>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p:spPr>
          <p:txBody>
            <a:bodyPr/>
            <a:lstStyle/>
            <a:p>
              <a:endParaRPr lang="en-US">
                <a:latin typeface="Candara"/>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93403"/>
          </a:xfrm>
        </p:spPr>
        <p:txBody>
          <a:bodyPr>
            <a:normAutofit/>
          </a:bodyPr>
          <a:lstStyle/>
          <a:p>
            <a:r>
              <a:rPr lang="en-US" sz="2700" dirty="0" smtClean="0"/>
              <a:t>2.6 </a:t>
            </a:r>
            <a:r>
              <a:rPr lang="en-US" sz="2700" dirty="0"/>
              <a:t>: Customizing beans</a:t>
            </a:r>
            <a:r>
              <a:rPr lang="en-US" dirty="0"/>
              <a:t/>
            </a:r>
            <a:br>
              <a:rPr lang="en-US" dirty="0"/>
            </a:br>
            <a:r>
              <a:rPr lang="en-US" dirty="0" smtClean="0"/>
              <a:t>                      -Demo</a:t>
            </a:r>
            <a:r>
              <a:rPr lang="en-US" dirty="0"/>
              <a:t>: DemoSpring_6</a:t>
            </a:r>
          </a:p>
        </p:txBody>
      </p:sp>
      <p:sp>
        <p:nvSpPr>
          <p:cNvPr id="15" name="Content Placeholder 14"/>
          <p:cNvSpPr>
            <a:spLocks noGrp="1"/>
          </p:cNvSpPr>
          <p:nvPr>
            <p:ph idx="1"/>
          </p:nvPr>
        </p:nvSpPr>
        <p:spPr/>
        <p:txBody>
          <a:bodyPr/>
          <a:lstStyle/>
          <a:p>
            <a:endParaRPr lang="en-US" dirty="0" smtClean="0"/>
          </a:p>
          <a:p>
            <a:endParaRPr lang="en-US" dirty="0"/>
          </a:p>
          <a:p>
            <a:r>
              <a:rPr lang="en-US" sz="1800" dirty="0" smtClean="0"/>
              <a:t>This </a:t>
            </a:r>
            <a:r>
              <a:rPr lang="en-US" sz="1800" dirty="0"/>
              <a:t>demo shows how to use the </a:t>
            </a:r>
            <a:endParaRPr lang="en-US" sz="1800" dirty="0" smtClean="0"/>
          </a:p>
          <a:p>
            <a:pPr marL="0" indent="0">
              <a:buNone/>
            </a:pPr>
            <a:r>
              <a:rPr lang="en-US" sz="1800" dirty="0" smtClean="0"/>
              <a:t>   </a:t>
            </a:r>
            <a:r>
              <a:rPr lang="en-US" sz="1800" dirty="0" err="1" smtClean="0"/>
              <a:t>PropertyPlaceholderConfigurer</a:t>
            </a:r>
            <a:r>
              <a:rPr lang="en-US" sz="1800" dirty="0" smtClean="0"/>
              <a:t> </a:t>
            </a:r>
          </a:p>
          <a:p>
            <a:pPr marL="0" indent="0">
              <a:buNone/>
            </a:pPr>
            <a:r>
              <a:rPr lang="en-US" sz="1800" dirty="0" smtClean="0"/>
              <a:t>    </a:t>
            </a:r>
            <a:r>
              <a:rPr lang="en-US" sz="1800" dirty="0" err="1" smtClean="0"/>
              <a:t>BeanFactoryPostProcessor</a:t>
            </a:r>
            <a:endParaRPr lang="en-US" sz="1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92555"/>
          </a:xfrm>
        </p:spPr>
        <p:txBody>
          <a:bodyPr>
            <a:normAutofit/>
          </a:bodyPr>
          <a:lstStyle/>
          <a:p>
            <a:r>
              <a:rPr lang="en-US" sz="2700" dirty="0" smtClean="0"/>
              <a:t>2.6 </a:t>
            </a:r>
            <a:r>
              <a:rPr lang="en-US" sz="2700" dirty="0"/>
              <a:t>: Customizing beans</a:t>
            </a:r>
            <a:r>
              <a:rPr lang="en-US" dirty="0"/>
              <a:t/>
            </a:r>
            <a:br>
              <a:rPr lang="en-US" dirty="0"/>
            </a:br>
            <a:r>
              <a:rPr lang="en-US" dirty="0" smtClean="0"/>
              <a:t>                         - </a:t>
            </a:r>
            <a:r>
              <a:rPr lang="en-US" dirty="0" err="1" smtClean="0"/>
              <a:t>CustomEditorConfigurer</a:t>
            </a:r>
            <a:endParaRPr lang="en-US" dirty="0"/>
          </a:p>
        </p:txBody>
      </p:sp>
      <p:sp>
        <p:nvSpPr>
          <p:cNvPr id="4" name="Content Placeholder 3"/>
          <p:cNvSpPr>
            <a:spLocks noGrp="1"/>
          </p:cNvSpPr>
          <p:nvPr>
            <p:ph idx="1"/>
          </p:nvPr>
        </p:nvSpPr>
        <p:spPr>
          <a:xfrm>
            <a:off x="298516" y="1311008"/>
            <a:ext cx="8709006" cy="4827510"/>
          </a:xfrm>
        </p:spPr>
        <p:txBody>
          <a:bodyPr/>
          <a:lstStyle/>
          <a:p>
            <a:endParaRPr lang="en-US" dirty="0" smtClean="0"/>
          </a:p>
          <a:p>
            <a:r>
              <a:rPr lang="en-US" sz="1800" dirty="0" err="1" smtClean="0"/>
              <a:t>CustomEditorConfigurer</a:t>
            </a:r>
            <a:r>
              <a:rPr lang="en-US" sz="1800" dirty="0" smtClean="0"/>
              <a:t> </a:t>
            </a:r>
            <a:r>
              <a:rPr lang="en-US" sz="1800" dirty="0"/>
              <a:t>is a bean factory post-processer which </a:t>
            </a:r>
            <a:endParaRPr lang="en-US" sz="1800" dirty="0" smtClean="0"/>
          </a:p>
          <a:p>
            <a:pPr marL="0" indent="0">
              <a:buNone/>
            </a:pPr>
            <a:r>
              <a:rPr lang="en-US" sz="1800" dirty="0"/>
              <a:t> </a:t>
            </a:r>
            <a:r>
              <a:rPr lang="en-US" sz="1800" dirty="0" smtClean="0"/>
              <a:t>   allows </a:t>
            </a:r>
            <a:r>
              <a:rPr lang="en-US" sz="1800" dirty="0"/>
              <a:t>to convert values in String form to final property values</a:t>
            </a:r>
            <a:r>
              <a:rPr lang="en-US" sz="1800" dirty="0" smtClean="0"/>
              <a:t>.</a:t>
            </a:r>
          </a:p>
          <a:p>
            <a:pPr marL="0" indent="0">
              <a:buNone/>
            </a:pPr>
            <a:endParaRPr lang="en-US" sz="1800" dirty="0"/>
          </a:p>
          <a:p>
            <a:r>
              <a:rPr lang="en-US" sz="1800" dirty="0"/>
              <a:t>It allows you to register custom implementation of </a:t>
            </a:r>
            <a:endParaRPr lang="en-US" sz="1800" dirty="0" smtClean="0"/>
          </a:p>
          <a:p>
            <a:pPr marL="0" indent="0">
              <a:buNone/>
            </a:pPr>
            <a:r>
              <a:rPr lang="en-US" sz="1800" dirty="0"/>
              <a:t> </a:t>
            </a:r>
            <a:r>
              <a:rPr lang="en-US" sz="1800" dirty="0" smtClean="0"/>
              <a:t>   </a:t>
            </a:r>
            <a:r>
              <a:rPr lang="en-US" sz="1800" dirty="0" err="1" smtClean="0"/>
              <a:t>PropertyEditor</a:t>
            </a:r>
            <a:r>
              <a:rPr lang="en-US" sz="1800" dirty="0" smtClean="0"/>
              <a:t> </a:t>
            </a:r>
            <a:r>
              <a:rPr lang="en-US" sz="1800" dirty="0"/>
              <a:t>to translate property wired values to other </a:t>
            </a:r>
            <a:endParaRPr lang="en-US" sz="1800" dirty="0" smtClean="0"/>
          </a:p>
          <a:p>
            <a:pPr marL="0" indent="0">
              <a:buNone/>
            </a:pPr>
            <a:r>
              <a:rPr lang="en-US" sz="1800" dirty="0"/>
              <a:t> </a:t>
            </a:r>
            <a:r>
              <a:rPr lang="en-US" sz="1800" dirty="0" smtClean="0"/>
              <a:t>   property </a:t>
            </a:r>
            <a:r>
              <a:rPr lang="en-US" sz="1800" dirty="0"/>
              <a:t>types</a:t>
            </a:r>
            <a:r>
              <a:rPr lang="en-US" sz="1800" dirty="0" smtClean="0"/>
              <a:t>.</a:t>
            </a:r>
          </a:p>
          <a:p>
            <a:pPr marL="0" indent="0">
              <a:buNone/>
            </a:pPr>
            <a:r>
              <a:rPr lang="en-US" sz="1800" dirty="0" smtClean="0"/>
              <a:t> </a:t>
            </a:r>
            <a:endParaRPr lang="en-US" sz="1800" dirty="0"/>
          </a:p>
          <a:p>
            <a:r>
              <a:rPr lang="en-US" sz="1800" dirty="0" err="1"/>
              <a:t>Java.beans.PropertyEditorSupport</a:t>
            </a:r>
            <a:r>
              <a:rPr lang="en-US" sz="1800" dirty="0"/>
              <a:t> is a convenience </a:t>
            </a:r>
            <a:endParaRPr lang="en-US" sz="1800" dirty="0" smtClean="0"/>
          </a:p>
          <a:p>
            <a:pPr marL="0" indent="0">
              <a:buNone/>
            </a:pPr>
            <a:r>
              <a:rPr lang="en-US" sz="1800" dirty="0"/>
              <a:t> </a:t>
            </a:r>
            <a:r>
              <a:rPr lang="en-US" sz="1800" dirty="0" smtClean="0"/>
              <a:t>   implementation </a:t>
            </a:r>
            <a:r>
              <a:rPr lang="en-US" sz="1800" dirty="0" err="1"/>
              <a:t>java.beans.PropertyEditor</a:t>
            </a:r>
            <a:r>
              <a:rPr lang="en-US" sz="1800" dirty="0"/>
              <a:t> interface that allows </a:t>
            </a:r>
            <a:endParaRPr lang="en-US" sz="1800" dirty="0" smtClean="0"/>
          </a:p>
          <a:p>
            <a:pPr marL="0" indent="0">
              <a:buNone/>
            </a:pPr>
            <a:r>
              <a:rPr lang="en-US" sz="1800" dirty="0"/>
              <a:t> </a:t>
            </a:r>
            <a:r>
              <a:rPr lang="en-US" sz="1800" dirty="0" smtClean="0"/>
              <a:t>   setting </a:t>
            </a:r>
            <a:r>
              <a:rPr lang="en-US" sz="1800" dirty="0"/>
              <a:t>a non-string property to a string value</a:t>
            </a:r>
            <a:r>
              <a:rPr lang="en-US" sz="1800" dirty="0" smtClean="0"/>
              <a:t>.</a:t>
            </a:r>
          </a:p>
          <a:p>
            <a:pPr marL="0" indent="0">
              <a:buNone/>
            </a:pPr>
            <a:endParaRPr lang="en-US" sz="1800" dirty="0"/>
          </a:p>
          <a:p>
            <a:r>
              <a:rPr lang="en-US" sz="1800" dirty="0"/>
              <a:t>It has two methods: </a:t>
            </a:r>
            <a:r>
              <a:rPr lang="en-US" sz="1800" dirty="0" err="1"/>
              <a:t>getAsText</a:t>
            </a:r>
            <a:r>
              <a:rPr lang="en-US" sz="1800" dirty="0"/>
              <a:t>() and </a:t>
            </a:r>
            <a:r>
              <a:rPr lang="en-US" sz="1800" dirty="0" err="1"/>
              <a:t>setAsText</a:t>
            </a:r>
            <a:r>
              <a:rPr lang="en-US" sz="1800" dirty="0"/>
              <a:t>(String s)</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AutoShape 6"/>
          <p:cNvSpPr>
            <a:spLocks noChangeArrowheads="1"/>
          </p:cNvSpPr>
          <p:nvPr/>
        </p:nvSpPr>
        <p:spPr bwMode="auto">
          <a:xfrm>
            <a:off x="484122" y="1484034"/>
            <a:ext cx="8305800" cy="28956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customEditorConfigurer</a:t>
            </a:r>
            <a:r>
              <a:rPr lang="en-US" dirty="0"/>
              <a:t>" class="</a:t>
            </a:r>
            <a:r>
              <a:rPr lang="en-US" dirty="0" err="1"/>
              <a:t>org.springframework</a:t>
            </a:r>
            <a:r>
              <a:rPr lang="en-US" dirty="0"/>
              <a:t>. </a:t>
            </a:r>
          </a:p>
          <a:p>
            <a:r>
              <a:rPr lang="en-US" dirty="0"/>
              <a:t>                                </a:t>
            </a:r>
            <a:r>
              <a:rPr lang="en-US" dirty="0" err="1"/>
              <a:t>beans.factory.config.CustomEditorConfigurer</a:t>
            </a:r>
            <a:r>
              <a:rPr lang="en-US" dirty="0"/>
              <a:t>"&gt; </a:t>
            </a:r>
          </a:p>
          <a:p>
            <a:r>
              <a:rPr lang="en-US" dirty="0"/>
              <a:t>  &lt;property name="</a:t>
            </a:r>
            <a:r>
              <a:rPr lang="en-US" dirty="0" err="1"/>
              <a:t>customEditors</a:t>
            </a:r>
            <a:r>
              <a:rPr lang="en-US" dirty="0"/>
              <a:t>"&gt; </a:t>
            </a:r>
          </a:p>
          <a:p>
            <a:r>
              <a:rPr lang="en-US" dirty="0"/>
              <a:t>      &lt;map&gt; </a:t>
            </a:r>
          </a:p>
          <a:p>
            <a:r>
              <a:rPr lang="en-US" dirty="0"/>
              <a:t>          &lt;entry key="</a:t>
            </a:r>
            <a:r>
              <a:rPr lang="en-US" dirty="0" err="1"/>
              <a:t>java.util.Date</a:t>
            </a:r>
            <a:r>
              <a:rPr lang="en-US" dirty="0"/>
              <a:t>“ value="</a:t>
            </a:r>
            <a:r>
              <a:rPr lang="en-US" dirty="0" err="1"/>
              <a:t>MyCustomDateEditor</a:t>
            </a:r>
            <a:r>
              <a:rPr lang="en-US" dirty="0"/>
              <a:t>"/&gt; </a:t>
            </a:r>
          </a:p>
          <a:p>
            <a:r>
              <a:rPr lang="en-US" dirty="0"/>
              <a:t>      &lt;/map&gt; </a:t>
            </a:r>
          </a:p>
          <a:p>
            <a:r>
              <a:rPr lang="en-US" dirty="0"/>
              <a:t>   &lt;/property&gt;</a:t>
            </a:r>
          </a:p>
          <a:p>
            <a:r>
              <a:rPr lang="en-US" dirty="0"/>
              <a:t>&lt;/bean&gt;</a:t>
            </a:r>
          </a:p>
        </p:txBody>
      </p:sp>
      <p:sp>
        <p:nvSpPr>
          <p:cNvPr id="49156" name="AutoShape 7"/>
          <p:cNvSpPr>
            <a:spLocks noChangeArrowheads="1"/>
          </p:cNvSpPr>
          <p:nvPr/>
        </p:nvSpPr>
        <p:spPr bwMode="auto">
          <a:xfrm>
            <a:off x="476868" y="4532034"/>
            <a:ext cx="8305800" cy="1524000"/>
          </a:xfrm>
          <a:prstGeom prst="roundRect">
            <a:avLst>
              <a:gd name="adj" fmla="val 16667"/>
            </a:avLst>
          </a:prstGeom>
          <a:noFill/>
          <a:ln w="19050">
            <a:solidFill>
              <a:schemeClr val="tx1"/>
            </a:solidFill>
            <a:round/>
            <a:headEnd/>
            <a:tailEnd/>
          </a:ln>
        </p:spPr>
        <p:txBody>
          <a:bodyPr wrap="none" anchor="ctr"/>
          <a:lstStyle/>
          <a:p>
            <a:r>
              <a:rPr lang="en-US" dirty="0" err="1"/>
              <a:t>CustomEditorConfigurer</a:t>
            </a:r>
            <a:r>
              <a:rPr lang="en-US" dirty="0"/>
              <a:t> </a:t>
            </a:r>
            <a:r>
              <a:rPr lang="en-US" dirty="0" err="1"/>
              <a:t>configurer</a:t>
            </a:r>
            <a:r>
              <a:rPr lang="en-US" dirty="0"/>
              <a:t> = (</a:t>
            </a:r>
            <a:r>
              <a:rPr lang="en-US" dirty="0" err="1"/>
              <a:t>CustomEditorConfigurer</a:t>
            </a:r>
            <a:r>
              <a:rPr lang="en-US" dirty="0"/>
              <a:t>) </a:t>
            </a:r>
          </a:p>
          <a:p>
            <a:r>
              <a:rPr lang="en-US" dirty="0"/>
              <a:t>                                      </a:t>
            </a:r>
            <a:r>
              <a:rPr lang="en-US" dirty="0" err="1"/>
              <a:t>factory.getBean</a:t>
            </a:r>
            <a:r>
              <a:rPr lang="en-US" dirty="0"/>
              <a:t>(“</a:t>
            </a:r>
            <a:r>
              <a:rPr lang="en-US" dirty="0" err="1"/>
              <a:t>customEditorConfigurer</a:t>
            </a:r>
            <a:r>
              <a:rPr lang="en-US" dirty="0"/>
              <a:t> “);</a:t>
            </a:r>
          </a:p>
          <a:p>
            <a:r>
              <a:rPr lang="en-US" dirty="0" err="1"/>
              <a:t>Configurer.postProcessBeanFactory</a:t>
            </a:r>
            <a:r>
              <a:rPr lang="en-US" dirty="0"/>
              <a:t>(factory);</a:t>
            </a:r>
          </a:p>
          <a:p>
            <a:r>
              <a:rPr lang="en-US" dirty="0" err="1"/>
              <a:t>BeanClass</a:t>
            </a:r>
            <a:r>
              <a:rPr lang="en-US" dirty="0"/>
              <a:t> bean = (</a:t>
            </a:r>
            <a:r>
              <a:rPr lang="en-US" dirty="0" err="1"/>
              <a:t>BeanClass</a:t>
            </a:r>
            <a:r>
              <a:rPr lang="en-US" dirty="0"/>
              <a:t>) </a:t>
            </a:r>
            <a:r>
              <a:rPr lang="en-US" dirty="0" err="1"/>
              <a:t>factory.getBean</a:t>
            </a:r>
            <a:r>
              <a:rPr lang="en-US" dirty="0"/>
              <a:t>(“</a:t>
            </a:r>
            <a:r>
              <a:rPr lang="en-US" dirty="0" err="1"/>
              <a:t>exampleBean</a:t>
            </a:r>
            <a:r>
              <a:rPr lang="en-US" dirty="0"/>
              <a:t>”);</a:t>
            </a:r>
          </a:p>
        </p:txBody>
      </p:sp>
      <p:sp>
        <p:nvSpPr>
          <p:cNvPr id="3" name="Title 2"/>
          <p:cNvSpPr>
            <a:spLocks noGrp="1"/>
          </p:cNvSpPr>
          <p:nvPr>
            <p:ph type="title"/>
          </p:nvPr>
        </p:nvSpPr>
        <p:spPr>
          <a:xfrm>
            <a:off x="309801" y="418452"/>
            <a:ext cx="8312649" cy="782387"/>
          </a:xfrm>
        </p:spPr>
        <p:txBody>
          <a:bodyPr>
            <a:normAutofit/>
          </a:bodyPr>
          <a:lstStyle/>
          <a:p>
            <a:r>
              <a:rPr lang="en-US" sz="2700" dirty="0" smtClean="0"/>
              <a:t> 2.6 </a:t>
            </a:r>
            <a:r>
              <a:rPr lang="en-US" sz="2700" dirty="0"/>
              <a:t>: Customizing beans </a:t>
            </a:r>
            <a:r>
              <a:rPr lang="en-US" dirty="0"/>
              <a:t/>
            </a:r>
            <a:br>
              <a:rPr lang="en-US" dirty="0"/>
            </a:br>
            <a:r>
              <a:rPr lang="en-US" dirty="0" smtClean="0"/>
              <a:t>                          -</a:t>
            </a:r>
            <a:r>
              <a:rPr lang="en-US" dirty="0" err="1" smtClean="0"/>
              <a:t>CustomEditorConfigurer</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936623"/>
          </a:xfrm>
        </p:spPr>
        <p:txBody>
          <a:bodyPr>
            <a:normAutofit/>
          </a:bodyPr>
          <a:lstStyle/>
          <a:p>
            <a:r>
              <a:rPr lang="en-US" sz="2700" dirty="0" smtClean="0"/>
              <a:t>2.6 </a:t>
            </a:r>
            <a:r>
              <a:rPr lang="en-US" sz="2700" dirty="0"/>
              <a:t>: Customizing beans</a:t>
            </a:r>
            <a:r>
              <a:rPr lang="en-US" dirty="0"/>
              <a:t/>
            </a:r>
            <a:br>
              <a:rPr lang="en-US" dirty="0"/>
            </a:br>
            <a:r>
              <a:rPr lang="en-US" dirty="0" smtClean="0"/>
              <a:t>                     -Demo</a:t>
            </a:r>
            <a:r>
              <a:rPr lang="en-US" dirty="0"/>
              <a:t>: DemoSpring_7</a:t>
            </a:r>
          </a:p>
        </p:txBody>
      </p:sp>
      <p:sp>
        <p:nvSpPr>
          <p:cNvPr id="15" name="Content Placeholder 14"/>
          <p:cNvSpPr>
            <a:spLocks noGrp="1"/>
          </p:cNvSpPr>
          <p:nvPr>
            <p:ph idx="1"/>
          </p:nvPr>
        </p:nvSpPr>
        <p:spPr/>
        <p:txBody>
          <a:bodyPr/>
          <a:lstStyle/>
          <a:p>
            <a:endParaRPr lang="en-US" dirty="0" smtClean="0"/>
          </a:p>
          <a:p>
            <a:r>
              <a:rPr lang="en-US" sz="1800" dirty="0" smtClean="0"/>
              <a:t>This </a:t>
            </a:r>
            <a:r>
              <a:rPr lang="en-US" sz="1800" dirty="0"/>
              <a:t>demo shows how to use the </a:t>
            </a:r>
            <a:endParaRPr lang="en-US" sz="1800" dirty="0" smtClean="0"/>
          </a:p>
          <a:p>
            <a:pPr marL="0" indent="0">
              <a:buNone/>
            </a:pPr>
            <a:r>
              <a:rPr lang="en-US" sz="1800" dirty="0"/>
              <a:t> </a:t>
            </a:r>
            <a:r>
              <a:rPr lang="en-US" sz="1800" dirty="0" smtClean="0"/>
              <a:t>  </a:t>
            </a:r>
            <a:r>
              <a:rPr lang="en-US" sz="1800" dirty="0" err="1" smtClean="0"/>
              <a:t>CustomEditorConfigurer</a:t>
            </a:r>
            <a:r>
              <a:rPr lang="en-US" sz="1800" dirty="0" smtClean="0"/>
              <a:t> </a:t>
            </a:r>
          </a:p>
          <a:p>
            <a:pPr marL="0" indent="0">
              <a:buNone/>
            </a:pPr>
            <a:r>
              <a:rPr lang="en-US" sz="1800" dirty="0"/>
              <a:t> </a:t>
            </a:r>
            <a:r>
              <a:rPr lang="en-US" sz="1800" dirty="0" smtClean="0"/>
              <a:t>     </a:t>
            </a:r>
            <a:r>
              <a:rPr lang="en-US" sz="1800" dirty="0" err="1" smtClean="0"/>
              <a:t>BeanFactoryPostProcessor</a:t>
            </a:r>
            <a:endParaRPr lang="en-US" sz="1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92555"/>
          </a:xfrm>
        </p:spPr>
        <p:txBody>
          <a:bodyPr>
            <a:normAutofit/>
          </a:bodyPr>
          <a:lstStyle/>
          <a:p>
            <a:r>
              <a:rPr lang="en-US" dirty="0" smtClean="0"/>
              <a:t>2.6 </a:t>
            </a:r>
            <a:r>
              <a:rPr lang="en-US" dirty="0"/>
              <a:t>: Customizing beans </a:t>
            </a:r>
            <a:br>
              <a:rPr lang="en-US" dirty="0"/>
            </a:br>
            <a:r>
              <a:rPr lang="en-US" dirty="0"/>
              <a:t>Internationalization: Resolving text messages</a:t>
            </a:r>
          </a:p>
        </p:txBody>
      </p:sp>
      <p:sp>
        <p:nvSpPr>
          <p:cNvPr id="4" name="Content Placeholder 3"/>
          <p:cNvSpPr>
            <a:spLocks noGrp="1"/>
          </p:cNvSpPr>
          <p:nvPr>
            <p:ph idx="1"/>
          </p:nvPr>
        </p:nvSpPr>
        <p:spPr>
          <a:xfrm>
            <a:off x="298516" y="1421176"/>
            <a:ext cx="8845484" cy="4717341"/>
          </a:xfrm>
        </p:spPr>
        <p:txBody>
          <a:bodyPr>
            <a:normAutofit/>
          </a:bodyPr>
          <a:lstStyle/>
          <a:p>
            <a:endParaRPr lang="en-US" dirty="0" smtClean="0"/>
          </a:p>
          <a:p>
            <a:r>
              <a:rPr lang="en-US" sz="1800" dirty="0" err="1" smtClean="0"/>
              <a:t>ApplicationContext</a:t>
            </a:r>
            <a:r>
              <a:rPr lang="en-US" sz="1800" dirty="0" smtClean="0"/>
              <a:t> </a:t>
            </a:r>
            <a:r>
              <a:rPr lang="en-US" sz="1800" dirty="0"/>
              <a:t>interface provides messaging functionality </a:t>
            </a:r>
            <a:r>
              <a:rPr lang="en-US" sz="1800" dirty="0" smtClean="0"/>
              <a:t>by</a:t>
            </a:r>
          </a:p>
          <a:p>
            <a:pPr marL="0" indent="0">
              <a:buNone/>
            </a:pPr>
            <a:r>
              <a:rPr lang="en-US" sz="1800" dirty="0"/>
              <a:t> </a:t>
            </a:r>
            <a:r>
              <a:rPr lang="en-US" sz="1800" dirty="0" smtClean="0"/>
              <a:t>    </a:t>
            </a:r>
            <a:r>
              <a:rPr lang="en-US" sz="1800" dirty="0"/>
              <a:t>extending </a:t>
            </a:r>
            <a:r>
              <a:rPr lang="en-US" sz="1800" dirty="0" err="1"/>
              <a:t>MessageSource</a:t>
            </a:r>
            <a:r>
              <a:rPr lang="en-US" sz="1800" dirty="0"/>
              <a:t> interface</a:t>
            </a:r>
            <a:r>
              <a:rPr lang="en-US" sz="1800" dirty="0" smtClean="0"/>
              <a:t>.</a:t>
            </a:r>
          </a:p>
          <a:p>
            <a:pPr marL="0" indent="0">
              <a:buNone/>
            </a:pPr>
            <a:endParaRPr lang="en-US" sz="1800" dirty="0"/>
          </a:p>
          <a:p>
            <a:r>
              <a:rPr lang="en-US" sz="1800" dirty="0" err="1"/>
              <a:t>getMessage</a:t>
            </a:r>
            <a:r>
              <a:rPr lang="en-US" sz="1800" dirty="0"/>
              <a:t>() is a basic method used to retrieve a message </a:t>
            </a:r>
            <a:r>
              <a:rPr lang="en-US" sz="1800" dirty="0" smtClean="0"/>
              <a:t>from</a:t>
            </a:r>
          </a:p>
          <a:p>
            <a:pPr marL="0" indent="0">
              <a:buNone/>
            </a:pPr>
            <a:r>
              <a:rPr lang="en-US" sz="1800" dirty="0"/>
              <a:t> </a:t>
            </a:r>
            <a:r>
              <a:rPr lang="en-US" sz="1800" dirty="0" smtClean="0"/>
              <a:t>   </a:t>
            </a:r>
            <a:r>
              <a:rPr lang="en-US" sz="1800" dirty="0"/>
              <a:t>the </a:t>
            </a:r>
            <a:r>
              <a:rPr lang="en-US" sz="1800" dirty="0" err="1"/>
              <a:t>MessageSource</a:t>
            </a:r>
            <a:r>
              <a:rPr lang="en-US" sz="1800" dirty="0" smtClean="0"/>
              <a:t>.</a:t>
            </a:r>
          </a:p>
          <a:p>
            <a:pPr marL="0" indent="0">
              <a:buNone/>
            </a:pPr>
            <a:endParaRPr lang="en-US" sz="1800" dirty="0"/>
          </a:p>
          <a:p>
            <a:r>
              <a:rPr lang="en-US" sz="1800" dirty="0"/>
              <a:t>On loading, </a:t>
            </a:r>
            <a:r>
              <a:rPr lang="en-US" sz="1800" dirty="0" err="1"/>
              <a:t>ApplicationContext</a:t>
            </a:r>
            <a:r>
              <a:rPr lang="en-US" sz="1800" dirty="0"/>
              <a:t> automatically searches for a </a:t>
            </a:r>
            <a:endParaRPr lang="en-US" sz="1800" dirty="0" smtClean="0"/>
          </a:p>
          <a:p>
            <a:pPr marL="0" indent="0">
              <a:buNone/>
            </a:pPr>
            <a:r>
              <a:rPr lang="en-US" sz="1800" dirty="0"/>
              <a:t> </a:t>
            </a:r>
            <a:r>
              <a:rPr lang="en-US" sz="1800" dirty="0" smtClean="0"/>
              <a:t>   </a:t>
            </a:r>
            <a:r>
              <a:rPr lang="en-US" sz="1800" dirty="0" err="1" smtClean="0"/>
              <a:t>MessageSource</a:t>
            </a:r>
            <a:r>
              <a:rPr lang="en-US" sz="1800" dirty="0" smtClean="0"/>
              <a:t> </a:t>
            </a:r>
            <a:r>
              <a:rPr lang="en-US" sz="1800" dirty="0"/>
              <a:t>bean defined in the context</a:t>
            </a:r>
            <a:r>
              <a:rPr lang="en-US" sz="1800" dirty="0" smtClean="0"/>
              <a:t>.</a:t>
            </a:r>
          </a:p>
          <a:p>
            <a:pPr marL="0" indent="0">
              <a:buNone/>
            </a:pPr>
            <a:endParaRPr lang="en-US" sz="1800" dirty="0"/>
          </a:p>
          <a:p>
            <a:r>
              <a:rPr lang="en-US" sz="1800" dirty="0" err="1"/>
              <a:t>ResourceBundleMessageSource</a:t>
            </a:r>
            <a:r>
              <a:rPr lang="en-US" sz="1800" dirty="0"/>
              <a:t> is a ready-to-use implementation </a:t>
            </a:r>
            <a:endParaRPr lang="en-US" sz="1800" dirty="0" smtClean="0"/>
          </a:p>
          <a:p>
            <a:pPr marL="0" indent="0">
              <a:buNone/>
            </a:pPr>
            <a:r>
              <a:rPr lang="en-US" sz="1800" dirty="0"/>
              <a:t> </a:t>
            </a:r>
            <a:r>
              <a:rPr lang="en-US" sz="1800" dirty="0" smtClean="0"/>
              <a:t>   of </a:t>
            </a:r>
            <a:r>
              <a:rPr lang="en-US" sz="1800" dirty="0" err="1"/>
              <a:t>MessageSource</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
          <p:cNvSpPr>
            <a:spLocks noChangeArrowheads="1"/>
          </p:cNvSpPr>
          <p:nvPr/>
        </p:nvSpPr>
        <p:spPr bwMode="auto">
          <a:xfrm>
            <a:off x="456826" y="1760624"/>
            <a:ext cx="8305800" cy="1600200"/>
          </a:xfrm>
          <a:prstGeom prst="roundRect">
            <a:avLst>
              <a:gd name="adj" fmla="val 16667"/>
            </a:avLst>
          </a:prstGeom>
          <a:noFill/>
          <a:ln w="19050">
            <a:solidFill>
              <a:schemeClr val="tx1"/>
            </a:solidFill>
            <a:round/>
            <a:headEnd/>
            <a:tailEnd/>
          </a:ln>
        </p:spPr>
        <p:txBody>
          <a:bodyPr wrap="none" anchor="ctr"/>
          <a:lstStyle/>
          <a:p>
            <a:r>
              <a:rPr lang="en-US" dirty="0"/>
              <a:t>&lt;bean id="</a:t>
            </a:r>
            <a:r>
              <a:rPr lang="en-US" dirty="0" err="1"/>
              <a:t>messageSource</a:t>
            </a:r>
            <a:r>
              <a:rPr lang="en-US" dirty="0"/>
              <a:t>“ class="</a:t>
            </a:r>
            <a:r>
              <a:rPr lang="en-US" dirty="0" err="1"/>
              <a:t>org.springframework.context</a:t>
            </a:r>
            <a:r>
              <a:rPr lang="en-US" dirty="0"/>
              <a:t>. </a:t>
            </a:r>
          </a:p>
          <a:p>
            <a:r>
              <a:rPr lang="en-US" dirty="0"/>
              <a:t>                                         </a:t>
            </a:r>
            <a:r>
              <a:rPr lang="en-US" dirty="0" err="1" smtClean="0"/>
              <a:t>support.ResourceBundleMessageSource</a:t>
            </a:r>
            <a:r>
              <a:rPr lang="en-US" dirty="0"/>
              <a:t>"&gt;</a:t>
            </a:r>
          </a:p>
          <a:p>
            <a:r>
              <a:rPr lang="en-US" dirty="0"/>
              <a:t>      &lt;property name="</a:t>
            </a:r>
            <a:r>
              <a:rPr lang="en-US" dirty="0" err="1"/>
              <a:t>basename</a:t>
            </a:r>
            <a:r>
              <a:rPr lang="en-US" dirty="0"/>
              <a:t>"&gt;</a:t>
            </a:r>
          </a:p>
          <a:p>
            <a:r>
              <a:rPr lang="en-US" dirty="0"/>
              <a:t>               &lt;value&gt;</a:t>
            </a:r>
            <a:r>
              <a:rPr lang="en-US" dirty="0" err="1"/>
              <a:t>applicationResources</a:t>
            </a:r>
            <a:r>
              <a:rPr lang="en-US" dirty="0"/>
              <a:t>&lt;/value&gt;&lt;/property&gt;</a:t>
            </a:r>
          </a:p>
          <a:p>
            <a:r>
              <a:rPr lang="en-US" dirty="0"/>
              <a:t>&lt;/bean&gt;</a:t>
            </a:r>
          </a:p>
        </p:txBody>
      </p:sp>
      <p:sp>
        <p:nvSpPr>
          <p:cNvPr id="52227" name="AutoShape 6"/>
          <p:cNvSpPr>
            <a:spLocks noChangeArrowheads="1"/>
          </p:cNvSpPr>
          <p:nvPr/>
        </p:nvSpPr>
        <p:spPr bwMode="auto">
          <a:xfrm>
            <a:off x="456826" y="3818024"/>
            <a:ext cx="8305800" cy="1828800"/>
          </a:xfrm>
          <a:prstGeom prst="roundRect">
            <a:avLst>
              <a:gd name="adj" fmla="val 16667"/>
            </a:avLst>
          </a:prstGeom>
          <a:noFill/>
          <a:ln w="19050">
            <a:solidFill>
              <a:schemeClr val="tx1"/>
            </a:solidFill>
            <a:round/>
            <a:headEnd/>
            <a:tailEnd/>
          </a:ln>
        </p:spPr>
        <p:txBody>
          <a:bodyPr wrap="none" anchor="ctr"/>
          <a:lstStyle/>
          <a:p>
            <a:r>
              <a:rPr lang="en-US" dirty="0" err="1"/>
              <a:t>MessageSource</a:t>
            </a:r>
            <a:r>
              <a:rPr lang="en-US" dirty="0"/>
              <a:t> </a:t>
            </a:r>
            <a:r>
              <a:rPr lang="en-US" dirty="0" err="1"/>
              <a:t>messageSource</a:t>
            </a:r>
            <a:r>
              <a:rPr lang="en-US" dirty="0"/>
              <a:t> = (</a:t>
            </a:r>
            <a:r>
              <a:rPr lang="en-US" dirty="0" err="1"/>
              <a:t>MessageSource</a:t>
            </a:r>
            <a:r>
              <a:rPr lang="en-US" dirty="0"/>
              <a:t>) </a:t>
            </a:r>
            <a:r>
              <a:rPr lang="en-US" dirty="0" err="1"/>
              <a:t>factory.getBean</a:t>
            </a:r>
            <a:r>
              <a:rPr lang="en-US" dirty="0"/>
              <a:t> </a:t>
            </a:r>
          </a:p>
          <a:p>
            <a:r>
              <a:rPr lang="en-US" dirty="0"/>
              <a:t>                                                                       </a:t>
            </a:r>
            <a:r>
              <a:rPr lang="en-US" dirty="0" smtClean="0"/>
              <a:t>("</a:t>
            </a:r>
            <a:r>
              <a:rPr lang="en-US" dirty="0" err="1"/>
              <a:t>messageSource</a:t>
            </a:r>
            <a:r>
              <a:rPr lang="en-US" dirty="0"/>
              <a:t>");</a:t>
            </a:r>
          </a:p>
          <a:p>
            <a:r>
              <a:rPr lang="en-US" dirty="0"/>
              <a:t>Locale </a:t>
            </a:r>
            <a:r>
              <a:rPr lang="en-US" dirty="0" err="1"/>
              <a:t>locale</a:t>
            </a:r>
            <a:r>
              <a:rPr lang="en-US" dirty="0"/>
              <a:t> = new Locale("</a:t>
            </a:r>
            <a:r>
              <a:rPr lang="en-US" dirty="0" err="1"/>
              <a:t>en","US</a:t>
            </a:r>
            <a:r>
              <a:rPr lang="en-US" dirty="0"/>
              <a:t>");</a:t>
            </a:r>
          </a:p>
          <a:p>
            <a:r>
              <a:rPr lang="en-US" dirty="0"/>
              <a:t>String </a:t>
            </a:r>
            <a:r>
              <a:rPr lang="en-US" dirty="0" err="1"/>
              <a:t>msg</a:t>
            </a:r>
            <a:r>
              <a:rPr lang="en-US" dirty="0"/>
              <a:t> = </a:t>
            </a:r>
            <a:r>
              <a:rPr lang="en-US" dirty="0" err="1"/>
              <a:t>messageSource.getMessage</a:t>
            </a:r>
            <a:r>
              <a:rPr lang="en-US" dirty="0"/>
              <a:t>("</a:t>
            </a:r>
            <a:r>
              <a:rPr lang="en-US" dirty="0" err="1"/>
              <a:t>welcome.message</a:t>
            </a:r>
            <a:r>
              <a:rPr lang="en-US" dirty="0"/>
              <a:t>", </a:t>
            </a:r>
            <a:r>
              <a:rPr lang="en-US" dirty="0" smtClean="0"/>
              <a:t>null</a:t>
            </a:r>
            <a:r>
              <a:rPr lang="en-US" dirty="0"/>
              <a:t>, </a:t>
            </a:r>
            <a:endParaRPr lang="en-US" dirty="0" smtClean="0"/>
          </a:p>
          <a:p>
            <a:r>
              <a:rPr lang="en-US" dirty="0" smtClean="0"/>
              <a:t>locale</a:t>
            </a:r>
            <a:r>
              <a:rPr lang="en-US" dirty="0"/>
              <a:t>);</a:t>
            </a:r>
          </a:p>
        </p:txBody>
      </p:sp>
      <p:sp>
        <p:nvSpPr>
          <p:cNvPr id="3" name="Title 2"/>
          <p:cNvSpPr>
            <a:spLocks noGrp="1"/>
          </p:cNvSpPr>
          <p:nvPr>
            <p:ph type="title"/>
          </p:nvPr>
        </p:nvSpPr>
        <p:spPr>
          <a:xfrm>
            <a:off x="309801" y="418452"/>
            <a:ext cx="8312649" cy="705268"/>
          </a:xfrm>
        </p:spPr>
        <p:txBody>
          <a:bodyPr>
            <a:normAutofit fontScale="90000"/>
          </a:bodyPr>
          <a:lstStyle/>
          <a:p>
            <a:r>
              <a:rPr lang="en-US" dirty="0" smtClean="0"/>
              <a:t>2.6 </a:t>
            </a:r>
            <a:r>
              <a:rPr lang="en-US" dirty="0"/>
              <a:t>: Customizing beans</a:t>
            </a:r>
            <a:br>
              <a:rPr lang="en-US" dirty="0"/>
            </a:br>
            <a:r>
              <a:rPr lang="en-US" dirty="0" smtClean="0"/>
              <a:t>           -Internationalization</a:t>
            </a:r>
            <a:r>
              <a:rPr lang="en-US" dirty="0"/>
              <a:t>: Resolving text messages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1076314"/>
          </a:xfrm>
        </p:spPr>
        <p:txBody>
          <a:bodyPr>
            <a:normAutofit/>
          </a:bodyPr>
          <a:lstStyle/>
          <a:p>
            <a:r>
              <a:rPr lang="en-US" sz="2700" dirty="0" smtClean="0"/>
              <a:t>2.6 </a:t>
            </a:r>
            <a:r>
              <a:rPr lang="en-US" sz="2700" dirty="0"/>
              <a:t>: Customizing beans</a:t>
            </a:r>
            <a:r>
              <a:rPr lang="en-US" dirty="0"/>
              <a:t/>
            </a:r>
            <a:br>
              <a:rPr lang="en-US" dirty="0"/>
            </a:br>
            <a:r>
              <a:rPr lang="en-US" dirty="0" smtClean="0"/>
              <a:t>                -DemoSpringI18N</a:t>
            </a:r>
            <a:endParaRPr lang="en-US" dirty="0"/>
          </a:p>
        </p:txBody>
      </p:sp>
      <p:sp>
        <p:nvSpPr>
          <p:cNvPr id="53250" name="Rectangle 77"/>
          <p:cNvSpPr>
            <a:spLocks noGrp="1"/>
          </p:cNvSpPr>
          <p:nvPr>
            <p:ph idx="1"/>
          </p:nvPr>
        </p:nvSpPr>
        <p:spPr>
          <a:xfrm>
            <a:off x="298517" y="2269475"/>
            <a:ext cx="6649748" cy="3869042"/>
          </a:xfrm>
        </p:spPr>
        <p:txBody>
          <a:bodyPr/>
          <a:lstStyle/>
          <a:p>
            <a:endParaRPr lang="en-US" dirty="0" smtClean="0"/>
          </a:p>
          <a:p>
            <a:r>
              <a:rPr lang="en-US" sz="1800" dirty="0" smtClean="0"/>
              <a:t>This </a:t>
            </a:r>
            <a:r>
              <a:rPr lang="en-US" sz="1800" dirty="0"/>
              <a:t>demo shows how to provide messaging </a:t>
            </a:r>
            <a:endParaRPr lang="en-US" sz="1800" dirty="0" smtClean="0"/>
          </a:p>
          <a:p>
            <a:pPr marL="0" indent="0">
              <a:buNone/>
            </a:pPr>
            <a:r>
              <a:rPr lang="en-US" sz="1800" dirty="0"/>
              <a:t> </a:t>
            </a:r>
            <a:r>
              <a:rPr lang="en-US" sz="1800" dirty="0" smtClean="0"/>
              <a:t>    functionality </a:t>
            </a:r>
            <a:r>
              <a:rPr lang="en-US" sz="1800" dirty="0"/>
              <a:t>in the application context</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2.1 What is Spring Framework, Benefits of Spring</a:t>
            </a:r>
          </a:p>
        </p:txBody>
      </p:sp>
      <p:sp>
        <p:nvSpPr>
          <p:cNvPr id="8195" name="Rectangle 3"/>
          <p:cNvSpPr>
            <a:spLocks noGrp="1"/>
          </p:cNvSpPr>
          <p:nvPr>
            <p:ph idx="1"/>
          </p:nvPr>
        </p:nvSpPr>
        <p:spPr>
          <a:xfrm>
            <a:off x="298515" y="842481"/>
            <a:ext cx="5228827" cy="5657471"/>
          </a:xfrm>
        </p:spPr>
        <p:txBody>
          <a:bodyPr>
            <a:normAutofit/>
          </a:bodyPr>
          <a:lstStyle/>
          <a:p>
            <a:endParaRPr lang="en-US" dirty="0" smtClean="0"/>
          </a:p>
          <a:p>
            <a:r>
              <a:rPr lang="en-US" sz="1800" dirty="0" smtClean="0"/>
              <a:t>Spring </a:t>
            </a:r>
            <a:r>
              <a:rPr lang="en-US" sz="1800" dirty="0"/>
              <a:t>is a lightweight inversion </a:t>
            </a:r>
            <a:r>
              <a:rPr lang="en-US" sz="1800" dirty="0" smtClean="0"/>
              <a:t>of</a:t>
            </a:r>
          </a:p>
          <a:p>
            <a:pPr marL="0" indent="0">
              <a:buNone/>
            </a:pPr>
            <a:r>
              <a:rPr lang="en-US" sz="1800" dirty="0"/>
              <a:t> </a:t>
            </a:r>
            <a:r>
              <a:rPr lang="en-US" sz="1800" dirty="0" smtClean="0"/>
              <a:t>   </a:t>
            </a:r>
            <a:r>
              <a:rPr lang="en-US" sz="1800" dirty="0"/>
              <a:t>control and aspect-oriented </a:t>
            </a:r>
            <a:r>
              <a:rPr lang="en-US" sz="1800" dirty="0" smtClean="0"/>
              <a:t>container</a:t>
            </a:r>
          </a:p>
          <a:p>
            <a:pPr marL="0" indent="0">
              <a:buNone/>
            </a:pPr>
            <a:r>
              <a:rPr lang="en-US" sz="1800" dirty="0"/>
              <a:t> </a:t>
            </a:r>
            <a:r>
              <a:rPr lang="en-US" sz="1800" dirty="0" smtClean="0"/>
              <a:t>   framework</a:t>
            </a:r>
          </a:p>
          <a:p>
            <a:pPr marL="0" indent="0">
              <a:buNone/>
            </a:pPr>
            <a:endParaRPr lang="en-US" sz="1800" dirty="0"/>
          </a:p>
          <a:p>
            <a:pPr lvl="1"/>
            <a:r>
              <a:rPr lang="en-US" dirty="0" smtClean="0"/>
              <a:t> Lightweight</a:t>
            </a:r>
            <a:r>
              <a:rPr lang="en-US" dirty="0"/>
              <a:t>: in terms of both size and </a:t>
            </a:r>
            <a:endParaRPr lang="en-US" dirty="0" smtClean="0"/>
          </a:p>
          <a:p>
            <a:pPr marL="3572" lvl="1" indent="0">
              <a:buNone/>
            </a:pPr>
            <a:r>
              <a:rPr lang="en-US" dirty="0"/>
              <a:t> </a:t>
            </a:r>
            <a:r>
              <a:rPr lang="en-US" dirty="0" smtClean="0"/>
              <a:t>  overhead</a:t>
            </a:r>
          </a:p>
          <a:p>
            <a:pPr lvl="1"/>
            <a:endParaRPr lang="en-US" dirty="0"/>
          </a:p>
          <a:p>
            <a:pPr lvl="1"/>
            <a:r>
              <a:rPr lang="en-US" dirty="0" smtClean="0"/>
              <a:t> Inversion </a:t>
            </a:r>
            <a:r>
              <a:rPr lang="en-US" dirty="0"/>
              <a:t>of control: promotes loose </a:t>
            </a:r>
            <a:endParaRPr lang="en-US" dirty="0" smtClean="0"/>
          </a:p>
          <a:p>
            <a:pPr marL="3572" lvl="1" indent="0">
              <a:buNone/>
            </a:pPr>
            <a:r>
              <a:rPr lang="en-US" dirty="0" smtClean="0"/>
              <a:t>   coupling</a:t>
            </a:r>
          </a:p>
          <a:p>
            <a:pPr lvl="1"/>
            <a:endParaRPr lang="en-US" dirty="0"/>
          </a:p>
          <a:p>
            <a:pPr lvl="1"/>
            <a:r>
              <a:rPr lang="en-US" dirty="0" smtClean="0"/>
              <a:t> Aspect-oriented</a:t>
            </a:r>
            <a:r>
              <a:rPr lang="en-US" dirty="0"/>
              <a:t>: enables cohesive </a:t>
            </a:r>
            <a:endParaRPr lang="en-US" dirty="0" smtClean="0"/>
          </a:p>
          <a:p>
            <a:pPr marL="3572" lvl="1" indent="0">
              <a:buNone/>
            </a:pPr>
            <a:r>
              <a:rPr lang="en-US" dirty="0"/>
              <a:t> </a:t>
            </a:r>
            <a:r>
              <a:rPr lang="en-US" dirty="0" smtClean="0"/>
              <a:t>  development </a:t>
            </a:r>
            <a:r>
              <a:rPr lang="en-US" dirty="0"/>
              <a:t>by separating application </a:t>
            </a:r>
            <a:endParaRPr lang="en-US" dirty="0" smtClean="0"/>
          </a:p>
          <a:p>
            <a:pPr marL="3572" lvl="1" indent="0">
              <a:buNone/>
            </a:pPr>
            <a:r>
              <a:rPr lang="en-US" dirty="0"/>
              <a:t> </a:t>
            </a:r>
            <a:r>
              <a:rPr lang="en-US" dirty="0" smtClean="0"/>
              <a:t>  business </a:t>
            </a:r>
            <a:r>
              <a:rPr lang="en-US" dirty="0"/>
              <a:t>logic from system </a:t>
            </a:r>
            <a:r>
              <a:rPr lang="en-US" dirty="0" smtClean="0"/>
              <a:t>services</a:t>
            </a:r>
          </a:p>
          <a:p>
            <a:pPr marL="3572" lvl="1" indent="0">
              <a:buNone/>
            </a:pPr>
            <a:endParaRPr lang="en-US" dirty="0"/>
          </a:p>
          <a:p>
            <a:pPr lvl="1"/>
            <a:r>
              <a:rPr lang="en-US" dirty="0" smtClean="0"/>
              <a:t> Container</a:t>
            </a:r>
            <a:r>
              <a:rPr lang="en-US" dirty="0"/>
              <a:t>: contains and manages the </a:t>
            </a:r>
            <a:endParaRPr lang="en-US" dirty="0" smtClean="0"/>
          </a:p>
          <a:p>
            <a:pPr marL="3572" lvl="1" indent="0">
              <a:buNone/>
            </a:pPr>
            <a:r>
              <a:rPr lang="en-US" dirty="0" smtClean="0"/>
              <a:t>   life   cycle </a:t>
            </a:r>
            <a:r>
              <a:rPr lang="en-US" dirty="0"/>
              <a:t>and configuration of </a:t>
            </a:r>
            <a:endParaRPr lang="en-US" dirty="0" smtClean="0"/>
          </a:p>
          <a:p>
            <a:pPr marL="3572" lvl="1" indent="0">
              <a:buNone/>
            </a:pPr>
            <a:r>
              <a:rPr lang="en-US" dirty="0"/>
              <a:t> </a:t>
            </a:r>
            <a:r>
              <a:rPr lang="en-US" dirty="0" smtClean="0"/>
              <a:t>  application   objects</a:t>
            </a:r>
          </a:p>
          <a:p>
            <a:pPr marL="3572" lvl="1" indent="0">
              <a:buNone/>
            </a:pPr>
            <a:endParaRPr lang="en-US" dirty="0"/>
          </a:p>
          <a:p>
            <a:pPr lvl="1"/>
            <a:r>
              <a:rPr lang="en-US" dirty="0" smtClean="0"/>
              <a:t> Framework</a:t>
            </a:r>
            <a:r>
              <a:rPr lang="en-US" dirty="0"/>
              <a:t>: possible to configure and </a:t>
            </a:r>
            <a:endParaRPr lang="en-US" dirty="0" smtClean="0"/>
          </a:p>
          <a:p>
            <a:pPr marL="3572" lvl="1" indent="0">
              <a:buNone/>
            </a:pPr>
            <a:r>
              <a:rPr lang="en-US" dirty="0"/>
              <a:t> </a:t>
            </a:r>
            <a:r>
              <a:rPr lang="en-US" dirty="0" smtClean="0"/>
              <a:t>  compose </a:t>
            </a:r>
            <a:r>
              <a:rPr lang="en-US" dirty="0"/>
              <a:t>complex applications from </a:t>
            </a:r>
            <a:endParaRPr lang="en-US" dirty="0" smtClean="0"/>
          </a:p>
          <a:p>
            <a:pPr marL="3572" lvl="1" indent="0">
              <a:buNone/>
            </a:pPr>
            <a:r>
              <a:rPr lang="en-US" dirty="0"/>
              <a:t> </a:t>
            </a:r>
            <a:r>
              <a:rPr lang="en-US" dirty="0" smtClean="0"/>
              <a:t>  simpler  components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43" y="1563442"/>
            <a:ext cx="3616657" cy="300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69673"/>
          </a:xfrm>
        </p:spPr>
        <p:txBody>
          <a:bodyPr>
            <a:normAutofit/>
          </a:bodyPr>
          <a:lstStyle/>
          <a:p>
            <a:r>
              <a:rPr lang="en-US" sz="2700" dirty="0" smtClean="0"/>
              <a:t>2.7: </a:t>
            </a:r>
            <a:r>
              <a:rPr lang="en-US" sz="2700" dirty="0"/>
              <a:t>Spring Annotations</a:t>
            </a:r>
            <a:r>
              <a:rPr lang="en-US" dirty="0"/>
              <a:t/>
            </a:r>
            <a:br>
              <a:rPr lang="en-US" dirty="0"/>
            </a:br>
            <a:r>
              <a:rPr lang="en-US" dirty="0" smtClean="0"/>
              <a:t>              -Annotation-based </a:t>
            </a:r>
            <a:r>
              <a:rPr lang="en-US" dirty="0"/>
              <a:t>configuration</a:t>
            </a:r>
          </a:p>
        </p:txBody>
      </p:sp>
      <p:sp>
        <p:nvSpPr>
          <p:cNvPr id="4" name="Content Placeholder 3"/>
          <p:cNvSpPr>
            <a:spLocks noGrp="1"/>
          </p:cNvSpPr>
          <p:nvPr>
            <p:ph idx="1"/>
          </p:nvPr>
        </p:nvSpPr>
        <p:spPr/>
        <p:txBody>
          <a:bodyPr/>
          <a:lstStyle/>
          <a:p>
            <a:r>
              <a:rPr lang="en-US" sz="1800" dirty="0"/>
              <a:t>Spring has a number of custom annotations</a:t>
            </a:r>
            <a:r>
              <a:rPr lang="en-US" sz="1800" dirty="0" smtClean="0"/>
              <a:t>:</a:t>
            </a:r>
          </a:p>
          <a:p>
            <a:pPr marL="0" indent="0">
              <a:buNone/>
            </a:pPr>
            <a:endParaRPr lang="en-US" sz="1800" dirty="0"/>
          </a:p>
          <a:p>
            <a:pPr lvl="5"/>
            <a:r>
              <a:rPr lang="en-US" dirty="0"/>
              <a:t>@</a:t>
            </a:r>
            <a:r>
              <a:rPr lang="en-US" sz="1600" dirty="0"/>
              <a:t>Required</a:t>
            </a:r>
          </a:p>
          <a:p>
            <a:pPr lvl="5"/>
            <a:r>
              <a:rPr lang="en-US" sz="1600" dirty="0"/>
              <a:t>@</a:t>
            </a:r>
            <a:r>
              <a:rPr lang="en-US" sz="1600" dirty="0" err="1"/>
              <a:t>Autowired</a:t>
            </a:r>
            <a:r>
              <a:rPr lang="en-US" sz="1600" dirty="0"/>
              <a:t> </a:t>
            </a:r>
          </a:p>
          <a:p>
            <a:pPr lvl="5"/>
            <a:r>
              <a:rPr lang="en-US" sz="1600" dirty="0"/>
              <a:t>@Resource</a:t>
            </a:r>
          </a:p>
          <a:p>
            <a:pPr lvl="5"/>
            <a:r>
              <a:rPr lang="en-US" sz="1600" dirty="0"/>
              <a:t>@</a:t>
            </a:r>
            <a:r>
              <a:rPr lang="en-US" sz="1600" dirty="0" err="1"/>
              <a:t>PostConstruct</a:t>
            </a:r>
            <a:endParaRPr lang="en-US" sz="1600" dirty="0"/>
          </a:p>
          <a:p>
            <a:pPr lvl="5"/>
            <a:r>
              <a:rPr lang="en-US" sz="1600" dirty="0"/>
              <a:t>@</a:t>
            </a:r>
            <a:r>
              <a:rPr lang="en-US" sz="1600" dirty="0" err="1" smtClean="0"/>
              <a:t>PreDestroy</a:t>
            </a:r>
            <a:endParaRPr lang="en-US" sz="1600" dirty="0" smtClean="0"/>
          </a:p>
          <a:p>
            <a:pPr marL="174625" lvl="1" indent="0">
              <a:buNone/>
            </a:pPr>
            <a:endParaRPr lang="en-US" sz="1600" dirty="0"/>
          </a:p>
          <a:p>
            <a:r>
              <a:rPr lang="en-US" sz="1800" dirty="0"/>
              <a:t>Annotations to configure beans</a:t>
            </a:r>
            <a:r>
              <a:rPr lang="en-US" sz="1800" dirty="0" smtClean="0"/>
              <a:t>:</a:t>
            </a:r>
          </a:p>
          <a:p>
            <a:pPr marL="0" indent="0">
              <a:buNone/>
            </a:pPr>
            <a:endParaRPr lang="en-US" dirty="0"/>
          </a:p>
          <a:p>
            <a:pPr lvl="5"/>
            <a:r>
              <a:rPr lang="en-US" sz="1600" dirty="0"/>
              <a:t>@Component</a:t>
            </a:r>
          </a:p>
          <a:p>
            <a:pPr lvl="5"/>
            <a:r>
              <a:rPr lang="en-US" sz="1600" dirty="0"/>
              <a:t>@Controller</a:t>
            </a:r>
          </a:p>
          <a:p>
            <a:pPr lvl="5"/>
            <a:r>
              <a:rPr lang="en-US" sz="1600" dirty="0"/>
              <a:t>@Repository</a:t>
            </a:r>
          </a:p>
          <a:p>
            <a:pPr lvl="5"/>
            <a:r>
              <a:rPr lang="en-US" sz="1600" dirty="0"/>
              <a:t>@</a:t>
            </a:r>
            <a:r>
              <a:rPr lang="en-US" sz="1600" dirty="0" smtClean="0"/>
              <a:t>Service</a:t>
            </a:r>
            <a:endParaRPr lang="en-US"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49336"/>
          </a:xfrm>
        </p:spPr>
        <p:txBody>
          <a:bodyPr>
            <a:normAutofit/>
          </a:bodyPr>
          <a:lstStyle/>
          <a:p>
            <a:r>
              <a:rPr lang="en-US" dirty="0" smtClean="0"/>
              <a:t>2.7: </a:t>
            </a:r>
            <a:r>
              <a:rPr lang="en-US" dirty="0"/>
              <a:t>Spring Annotations</a:t>
            </a:r>
            <a:br>
              <a:rPr lang="en-US" dirty="0"/>
            </a:br>
            <a:r>
              <a:rPr lang="en-US" dirty="0" smtClean="0"/>
              <a:t>                      -Annotation-based </a:t>
            </a:r>
            <a:r>
              <a:rPr lang="en-US" dirty="0"/>
              <a:t>configuration</a:t>
            </a:r>
          </a:p>
        </p:txBody>
      </p:sp>
      <p:sp>
        <p:nvSpPr>
          <p:cNvPr id="4" name="Content Placeholder 3"/>
          <p:cNvSpPr>
            <a:spLocks noGrp="1"/>
          </p:cNvSpPr>
          <p:nvPr>
            <p:ph idx="1"/>
          </p:nvPr>
        </p:nvSpPr>
        <p:spPr/>
        <p:txBody>
          <a:bodyPr/>
          <a:lstStyle/>
          <a:p>
            <a:endParaRPr lang="en-US" sz="1800" dirty="0" smtClean="0"/>
          </a:p>
          <a:p>
            <a:r>
              <a:rPr lang="en-US" sz="1800" dirty="0" smtClean="0"/>
              <a:t>Annotations </a:t>
            </a:r>
            <a:r>
              <a:rPr lang="en-US" sz="1800" dirty="0"/>
              <a:t>to configure Application</a:t>
            </a:r>
            <a:r>
              <a:rPr lang="en-US" sz="1800" dirty="0" smtClean="0"/>
              <a:t>:</a:t>
            </a:r>
          </a:p>
          <a:p>
            <a:pPr marL="0" indent="0">
              <a:buNone/>
            </a:pPr>
            <a:endParaRPr lang="en-US" dirty="0"/>
          </a:p>
          <a:p>
            <a:pPr lvl="4"/>
            <a:r>
              <a:rPr lang="en-US" sz="1600" dirty="0"/>
              <a:t>@</a:t>
            </a:r>
            <a:r>
              <a:rPr lang="en-US" sz="1600" dirty="0" smtClean="0"/>
              <a:t>Configuration</a:t>
            </a:r>
          </a:p>
          <a:p>
            <a:pPr lvl="4"/>
            <a:r>
              <a:rPr lang="en-US" sz="1600" dirty="0" smtClean="0"/>
              <a:t>@Import</a:t>
            </a:r>
            <a:endParaRPr lang="en-US" sz="1600" dirty="0"/>
          </a:p>
          <a:p>
            <a:pPr lvl="4"/>
            <a:r>
              <a:rPr lang="en-US" sz="1600" dirty="0"/>
              <a:t>@Bean</a:t>
            </a:r>
          </a:p>
          <a:p>
            <a:pPr lvl="4"/>
            <a:r>
              <a:rPr lang="en-US" sz="1600" dirty="0"/>
              <a:t>@</a:t>
            </a:r>
            <a:r>
              <a:rPr lang="en-US" sz="1600" dirty="0" err="1"/>
              <a:t>EnableAutoConfiguration</a:t>
            </a:r>
            <a:endParaRPr lang="en-US" sz="1600" dirty="0"/>
          </a:p>
          <a:p>
            <a:pPr lvl="4"/>
            <a:r>
              <a:rPr lang="en-US" sz="1600" dirty="0"/>
              <a:t>@</a:t>
            </a:r>
            <a:r>
              <a:rPr lang="en-US" sz="1600" dirty="0" err="1"/>
              <a:t>ComponentScan</a:t>
            </a:r>
            <a:endParaRPr lang="en-US" sz="1600" dirty="0"/>
          </a:p>
          <a:p>
            <a:pPr lvl="4"/>
            <a:r>
              <a:rPr lang="en-US" sz="1600" dirty="0"/>
              <a:t>Some other transactions:</a:t>
            </a:r>
          </a:p>
          <a:p>
            <a:pPr lvl="4"/>
            <a:r>
              <a:rPr lang="en-US" sz="1600" dirty="0"/>
              <a:t>@Transactional</a:t>
            </a:r>
          </a:p>
          <a:p>
            <a:pPr lvl="4"/>
            <a:r>
              <a:rPr lang="en-US" sz="1600" dirty="0"/>
              <a:t>@</a:t>
            </a:r>
            <a:r>
              <a:rPr lang="en-US" sz="1600" dirty="0" smtClean="0"/>
              <a:t>AspectJ</a:t>
            </a:r>
            <a:endParaRPr lang="en-US" sz="1600" dirty="0"/>
          </a:p>
        </p:txBody>
      </p:sp>
    </p:spTree>
    <p:extLst>
      <p:ext uri="{BB962C8B-B14F-4D97-AF65-F5344CB8AC3E}">
        <p14:creationId xmlns:p14="http://schemas.microsoft.com/office/powerpoint/2010/main" val="10251694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275772" y="1193801"/>
            <a:ext cx="8534400" cy="4974771"/>
          </a:xfrm>
          <a:prstGeom prst="roundRect">
            <a:avLst>
              <a:gd name="adj" fmla="val 16667"/>
            </a:avLst>
          </a:prstGeom>
          <a:noFill/>
          <a:ln w="19050">
            <a:solidFill>
              <a:schemeClr val="tx1"/>
            </a:solidFill>
            <a:round/>
            <a:headEnd/>
            <a:tailEnd/>
          </a:ln>
        </p:spPr>
        <p:txBody>
          <a:bodyPr anchor="ctr"/>
          <a:lstStyle/>
          <a:p>
            <a:pPr eaLnBrk="0" hangingPunct="0">
              <a:spcBef>
                <a:spcPct val="20000"/>
              </a:spcBef>
              <a:buFont typeface="Arial" pitchFamily="34" charset="0"/>
              <a:buNone/>
            </a:pPr>
            <a:r>
              <a:rPr lang="en-US" dirty="0"/>
              <a:t>&lt;?xml version="1.0" encoding="UTF-8"?&gt;</a:t>
            </a:r>
          </a:p>
          <a:p>
            <a:pPr eaLnBrk="0" hangingPunct="0">
              <a:spcBef>
                <a:spcPct val="20000"/>
              </a:spcBef>
              <a:buFont typeface="Arial" pitchFamily="34" charset="0"/>
              <a:buNone/>
            </a:pPr>
            <a:r>
              <a:rPr lang="en-US" dirty="0"/>
              <a:t>&lt;beans </a:t>
            </a:r>
            <a:r>
              <a:rPr lang="en-US" dirty="0" err="1"/>
              <a:t>xmlns</a:t>
            </a:r>
            <a:r>
              <a:rPr lang="en-US" dirty="0"/>
              <a:t>="http://www.springframework.org/schema/beans"</a:t>
            </a:r>
          </a:p>
          <a:p>
            <a:pPr eaLnBrk="0" hangingPunct="0">
              <a:spcBef>
                <a:spcPct val="20000"/>
              </a:spcBef>
              <a:buFont typeface="Arial" pitchFamily="34" charset="0"/>
              <a:buNone/>
            </a:pPr>
            <a:r>
              <a:rPr lang="en-US" dirty="0" err="1"/>
              <a:t>xmlns:xsi</a:t>
            </a:r>
            <a:r>
              <a:rPr lang="en-US" dirty="0"/>
              <a:t>="http://www.w3.org/2001/XMLSchema-instance"</a:t>
            </a:r>
          </a:p>
          <a:p>
            <a:pPr eaLnBrk="0" hangingPunct="0">
              <a:spcBef>
                <a:spcPct val="20000"/>
              </a:spcBef>
              <a:buFont typeface="Arial" pitchFamily="34" charset="0"/>
              <a:buNone/>
            </a:pPr>
            <a:r>
              <a:rPr lang="en-US" dirty="0" err="1"/>
              <a:t>xmlns:context</a:t>
            </a:r>
            <a:r>
              <a:rPr lang="en-US" dirty="0"/>
              <a:t>="http://www.springframework.org/schema/context"</a:t>
            </a:r>
          </a:p>
          <a:p>
            <a:pPr eaLnBrk="0" hangingPunct="0">
              <a:spcBef>
                <a:spcPct val="20000"/>
              </a:spcBef>
              <a:buFont typeface="Arial" pitchFamily="34" charset="0"/>
              <a:buNone/>
            </a:pPr>
            <a:r>
              <a:rPr lang="en-US" dirty="0" err="1"/>
              <a:t>xsi:schemaLocation</a:t>
            </a:r>
            <a:r>
              <a:rPr lang="en-US" dirty="0"/>
              <a:t>="http://www.springframework.org/schema/beans</a:t>
            </a:r>
          </a:p>
          <a:p>
            <a:pPr eaLnBrk="0" hangingPunct="0">
              <a:spcBef>
                <a:spcPct val="20000"/>
              </a:spcBef>
              <a:buFont typeface="Arial" pitchFamily="34" charset="0"/>
              <a:buNone/>
            </a:pPr>
            <a:r>
              <a:rPr lang="en-US" dirty="0"/>
              <a:t>http://www.springframework.org/schema/beans/spring-beans.xsd</a:t>
            </a:r>
          </a:p>
          <a:p>
            <a:pPr eaLnBrk="0" hangingPunct="0">
              <a:spcBef>
                <a:spcPct val="20000"/>
              </a:spcBef>
              <a:buFont typeface="Arial" pitchFamily="34" charset="0"/>
              <a:buNone/>
            </a:pPr>
            <a:r>
              <a:rPr lang="en-US" dirty="0"/>
              <a:t>http://www.springframework.org/schema/context</a:t>
            </a:r>
          </a:p>
          <a:p>
            <a:pPr eaLnBrk="0" hangingPunct="0">
              <a:spcBef>
                <a:spcPct val="20000"/>
              </a:spcBef>
              <a:buFont typeface="Arial" pitchFamily="34" charset="0"/>
              <a:buNone/>
            </a:pPr>
            <a:r>
              <a:rPr lang="en-US" dirty="0"/>
              <a:t>http://www.springframework.org/schema/context/spring-context-4.0.xsd"&gt;       &lt;</a:t>
            </a:r>
            <a:r>
              <a:rPr lang="en-US" dirty="0" err="1"/>
              <a:t>context:annotation-config</a:t>
            </a:r>
            <a:r>
              <a:rPr lang="en-US" dirty="0"/>
              <a:t> /&gt;</a:t>
            </a:r>
          </a:p>
          <a:p>
            <a:pPr eaLnBrk="0" hangingPunct="0">
              <a:spcBef>
                <a:spcPct val="20000"/>
              </a:spcBef>
              <a:buFont typeface="Arial" pitchFamily="34" charset="0"/>
              <a:buNone/>
            </a:pPr>
            <a:r>
              <a:rPr lang="en-US" dirty="0"/>
              <a:t>       </a:t>
            </a:r>
          </a:p>
          <a:p>
            <a:pPr eaLnBrk="0" hangingPunct="0">
              <a:spcBef>
                <a:spcPct val="20000"/>
              </a:spcBef>
              <a:buFont typeface="Arial" pitchFamily="34" charset="0"/>
              <a:buNone/>
            </a:pPr>
            <a:r>
              <a:rPr lang="en-US" dirty="0"/>
              <a:t>      &lt;</a:t>
            </a:r>
            <a:r>
              <a:rPr lang="en-US" dirty="0" err="1"/>
              <a:t>context:component</a:t>
            </a:r>
            <a:r>
              <a:rPr lang="en-US" dirty="0"/>
              <a:t>-scan base-package=“</a:t>
            </a:r>
            <a:r>
              <a:rPr lang="en-US" dirty="0" err="1"/>
              <a:t>training.spring</a:t>
            </a:r>
            <a:r>
              <a:rPr lang="en-US" dirty="0"/>
              <a:t>“ /&gt;</a:t>
            </a:r>
          </a:p>
          <a:p>
            <a:pPr eaLnBrk="0" hangingPunct="0">
              <a:spcBef>
                <a:spcPct val="20000"/>
              </a:spcBef>
              <a:buFont typeface="Arial" pitchFamily="34" charset="0"/>
              <a:buNone/>
            </a:pPr>
            <a:endParaRPr lang="en-US" dirty="0"/>
          </a:p>
          <a:p>
            <a:pPr eaLnBrk="0" hangingPunct="0">
              <a:spcBef>
                <a:spcPct val="20000"/>
              </a:spcBef>
              <a:buFont typeface="Arial" pitchFamily="34" charset="0"/>
              <a:buNone/>
            </a:pPr>
            <a:r>
              <a:rPr lang="en-US" dirty="0"/>
              <a:t>        &lt;!-- bean declarations go here --&gt;</a:t>
            </a:r>
          </a:p>
          <a:p>
            <a:pPr eaLnBrk="0" hangingPunct="0">
              <a:spcBef>
                <a:spcPct val="20000"/>
              </a:spcBef>
              <a:buFont typeface="Arial" pitchFamily="34" charset="0"/>
              <a:buNone/>
            </a:pPr>
            <a:r>
              <a:rPr lang="en-US" dirty="0"/>
              <a:t>&lt;/beans&gt;</a:t>
            </a:r>
          </a:p>
        </p:txBody>
      </p:sp>
      <p:sp>
        <p:nvSpPr>
          <p:cNvPr id="3" name="Title 2"/>
          <p:cNvSpPr>
            <a:spLocks noGrp="1"/>
          </p:cNvSpPr>
          <p:nvPr>
            <p:ph type="title"/>
          </p:nvPr>
        </p:nvSpPr>
        <p:spPr>
          <a:xfrm>
            <a:off x="309801" y="418452"/>
            <a:ext cx="8312649" cy="775349"/>
          </a:xfrm>
        </p:spPr>
        <p:txBody>
          <a:bodyPr>
            <a:normAutofit/>
          </a:bodyPr>
          <a:lstStyle/>
          <a:p>
            <a:r>
              <a:rPr lang="en-US" sz="2700" dirty="0" smtClean="0"/>
              <a:t>2.7: </a:t>
            </a:r>
            <a:r>
              <a:rPr lang="en-US" sz="2700" dirty="0"/>
              <a:t>Spring Annotations</a:t>
            </a:r>
            <a:r>
              <a:rPr lang="en-US" dirty="0"/>
              <a:t/>
            </a:r>
            <a:br>
              <a:rPr lang="en-US" dirty="0"/>
            </a:br>
            <a:r>
              <a:rPr lang="en-US" dirty="0" smtClean="0"/>
              <a:t>				-@</a:t>
            </a:r>
            <a:r>
              <a:rPr lang="en-US" dirty="0" err="1"/>
              <a:t>Autowired</a:t>
            </a:r>
            <a:r>
              <a:rPr lang="en-US" dirty="0"/>
              <a:t> annotation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492620" y="3110961"/>
            <a:ext cx="8534400" cy="3145971"/>
          </a:xfrm>
          <a:prstGeom prst="roundRect">
            <a:avLst>
              <a:gd name="adj" fmla="val 16667"/>
            </a:avLst>
          </a:prstGeom>
          <a:noFill/>
          <a:ln w="19050">
            <a:solidFill>
              <a:schemeClr val="tx1"/>
            </a:solidFill>
            <a:round/>
            <a:headEnd/>
            <a:tailEnd/>
          </a:ln>
        </p:spPr>
        <p:txBody>
          <a:bodyPr anchor="ctr"/>
          <a:lstStyle/>
          <a:p>
            <a:r>
              <a:rPr lang="en-US" sz="1600" dirty="0" smtClean="0"/>
              <a:t>@Configuration</a:t>
            </a:r>
          </a:p>
          <a:p>
            <a:r>
              <a:rPr lang="en-US" sz="1600" dirty="0" smtClean="0"/>
              <a:t>@</a:t>
            </a:r>
            <a:r>
              <a:rPr lang="en-US" sz="1600" dirty="0" err="1" smtClean="0"/>
              <a:t>EnableAutoConfiguration</a:t>
            </a:r>
            <a:endParaRPr lang="en-US" sz="1600" dirty="0" smtClean="0"/>
          </a:p>
          <a:p>
            <a:r>
              <a:rPr lang="en-US" sz="1600" dirty="0" smtClean="0"/>
              <a:t>@</a:t>
            </a:r>
            <a:r>
              <a:rPr lang="en-US" sz="1600" dirty="0" err="1" smtClean="0"/>
              <a:t>ComponentScan</a:t>
            </a:r>
            <a:r>
              <a:rPr lang="en-US" sz="1600" dirty="0" smtClean="0"/>
              <a:t>("</a:t>
            </a:r>
            <a:r>
              <a:rPr lang="en-US" sz="1600" dirty="0" err="1" smtClean="0"/>
              <a:t>com.igate</a:t>
            </a:r>
            <a:r>
              <a:rPr lang="en-US" sz="1600" dirty="0" smtClean="0"/>
              <a:t>")</a:t>
            </a:r>
          </a:p>
          <a:p>
            <a:r>
              <a:rPr lang="en-US" sz="1600" dirty="0" smtClean="0"/>
              <a:t>public class Client {</a:t>
            </a:r>
          </a:p>
          <a:p>
            <a:r>
              <a:rPr lang="en-US" sz="1600" dirty="0" smtClean="0"/>
              <a:t>	public static void main(String[] </a:t>
            </a:r>
            <a:r>
              <a:rPr lang="en-US" sz="1600" dirty="0" err="1" smtClean="0"/>
              <a:t>args</a:t>
            </a:r>
            <a:r>
              <a:rPr lang="en-US" sz="1600" dirty="0" smtClean="0"/>
              <a:t>) {</a:t>
            </a:r>
          </a:p>
          <a:p>
            <a:r>
              <a:rPr lang="en-US" sz="1600" dirty="0" smtClean="0"/>
              <a:t>	   </a:t>
            </a:r>
            <a:r>
              <a:rPr lang="en-US" sz="1600" dirty="0" err="1" smtClean="0"/>
              <a:t>ApplicationContext</a:t>
            </a:r>
            <a:r>
              <a:rPr lang="en-US" sz="1600" dirty="0" smtClean="0"/>
              <a:t> context = </a:t>
            </a:r>
            <a:r>
              <a:rPr lang="en-US" sz="1600" dirty="0" err="1" smtClean="0"/>
              <a:t>SpringApplication.</a:t>
            </a:r>
            <a:r>
              <a:rPr lang="en-US" sz="1600" i="1" dirty="0" err="1" smtClean="0"/>
              <a:t>run</a:t>
            </a:r>
            <a:r>
              <a:rPr lang="en-US" sz="1600" i="1" dirty="0" smtClean="0"/>
              <a:t>(</a:t>
            </a:r>
            <a:r>
              <a:rPr lang="en-US" sz="1600" i="1" dirty="0" err="1" smtClean="0"/>
              <a:t>Client.class</a:t>
            </a:r>
            <a:r>
              <a:rPr lang="en-US" sz="1600" i="1" dirty="0" smtClean="0"/>
              <a:t>, </a:t>
            </a:r>
            <a:r>
              <a:rPr lang="en-US" sz="1600" i="1" dirty="0" err="1" smtClean="0"/>
              <a:t>args</a:t>
            </a:r>
            <a:r>
              <a:rPr lang="en-US" sz="1600" i="1" dirty="0" smtClean="0"/>
              <a:t>);</a:t>
            </a:r>
          </a:p>
          <a:p>
            <a:r>
              <a:rPr lang="en-US" sz="1600" dirty="0" smtClean="0"/>
              <a:t>	   HelloWorld bean = (HelloWorld) </a:t>
            </a:r>
            <a:r>
              <a:rPr lang="en-US" sz="1600" dirty="0" err="1" smtClean="0"/>
              <a:t>context.getBean</a:t>
            </a:r>
            <a:r>
              <a:rPr lang="en-US" sz="1600" dirty="0" smtClean="0"/>
              <a:t>(</a:t>
            </a:r>
            <a:r>
              <a:rPr lang="en-US" sz="1600" dirty="0" err="1" smtClean="0"/>
              <a:t>HelloWorld.class</a:t>
            </a:r>
            <a:r>
              <a:rPr lang="en-US" sz="1600" dirty="0" smtClean="0"/>
              <a:t>);</a:t>
            </a:r>
          </a:p>
          <a:p>
            <a:r>
              <a:rPr lang="en-US" sz="1600" dirty="0" smtClean="0"/>
              <a:t>                     String s=</a:t>
            </a:r>
            <a:r>
              <a:rPr lang="en-US" sz="1600" dirty="0" err="1" smtClean="0"/>
              <a:t>bean.sayHello</a:t>
            </a:r>
            <a:r>
              <a:rPr lang="en-US" sz="1600" dirty="0" smtClean="0"/>
              <a:t>();</a:t>
            </a:r>
          </a:p>
          <a:p>
            <a:r>
              <a:rPr lang="en-US" sz="1600" dirty="0" smtClean="0"/>
              <a:t>                     </a:t>
            </a:r>
            <a:r>
              <a:rPr lang="en-US" sz="1600" dirty="0" err="1" smtClean="0"/>
              <a:t>System.</a:t>
            </a:r>
            <a:r>
              <a:rPr lang="en-US" sz="1600" i="1" dirty="0" err="1" smtClean="0"/>
              <a:t>out.println</a:t>
            </a:r>
            <a:r>
              <a:rPr lang="en-US" sz="1600" i="1" dirty="0" smtClean="0"/>
              <a:t>(s);     </a:t>
            </a:r>
          </a:p>
          <a:p>
            <a:r>
              <a:rPr lang="en-US" sz="1600" dirty="0" smtClean="0"/>
              <a:t>	}</a:t>
            </a:r>
          </a:p>
          <a:p>
            <a:r>
              <a:rPr lang="en-US" sz="1600" dirty="0" smtClean="0"/>
              <a:t>}</a:t>
            </a:r>
            <a:endParaRPr lang="en-US" sz="1600" dirty="0"/>
          </a:p>
        </p:txBody>
      </p:sp>
      <p:sp>
        <p:nvSpPr>
          <p:cNvPr id="4" name="AutoShape 4"/>
          <p:cNvSpPr>
            <a:spLocks noChangeArrowheads="1"/>
          </p:cNvSpPr>
          <p:nvPr/>
        </p:nvSpPr>
        <p:spPr bwMode="auto">
          <a:xfrm>
            <a:off x="492620" y="1278532"/>
            <a:ext cx="8534400" cy="1778000"/>
          </a:xfrm>
          <a:prstGeom prst="roundRect">
            <a:avLst>
              <a:gd name="adj" fmla="val 16667"/>
            </a:avLst>
          </a:prstGeom>
          <a:noFill/>
          <a:ln w="19050">
            <a:solidFill>
              <a:schemeClr val="tx1"/>
            </a:solidFill>
            <a:round/>
            <a:headEnd/>
            <a:tailEnd/>
          </a:ln>
        </p:spPr>
        <p:txBody>
          <a:bodyPr anchor="ctr"/>
          <a:lstStyle/>
          <a:p>
            <a:r>
              <a:rPr lang="en-US" sz="1600" dirty="0"/>
              <a:t>@Component("hello")</a:t>
            </a:r>
          </a:p>
          <a:p>
            <a:r>
              <a:rPr lang="en-US" sz="1600" dirty="0"/>
              <a:t>public class HelloWorld {</a:t>
            </a:r>
          </a:p>
          <a:p>
            <a:r>
              <a:rPr lang="en-US" sz="1600" dirty="0" smtClean="0"/>
              <a:t>	public </a:t>
            </a:r>
            <a:r>
              <a:rPr lang="en-US" sz="1600" dirty="0"/>
              <a:t>String </a:t>
            </a:r>
            <a:r>
              <a:rPr lang="en-US" sz="1600" dirty="0" err="1"/>
              <a:t>sayHello</a:t>
            </a:r>
            <a:r>
              <a:rPr lang="en-US" sz="1600" dirty="0" smtClean="0"/>
              <a:t>()	{</a:t>
            </a:r>
            <a:endParaRPr lang="en-US" sz="1600" dirty="0"/>
          </a:p>
          <a:p>
            <a:r>
              <a:rPr lang="en-US" sz="1600" dirty="0" smtClean="0"/>
              <a:t>		return </a:t>
            </a:r>
            <a:r>
              <a:rPr lang="en-US" sz="1600" dirty="0"/>
              <a:t>"Hello";</a:t>
            </a:r>
          </a:p>
          <a:p>
            <a:r>
              <a:rPr lang="en-US" sz="1600" dirty="0" smtClean="0"/>
              <a:t>	}</a:t>
            </a:r>
            <a:endParaRPr lang="en-US" sz="1600" dirty="0"/>
          </a:p>
          <a:p>
            <a:r>
              <a:rPr lang="en-US" sz="1600" dirty="0" smtClean="0"/>
              <a:t>}</a:t>
            </a:r>
            <a:endParaRPr lang="en-US" sz="1600" dirty="0"/>
          </a:p>
        </p:txBody>
      </p:sp>
      <p:sp>
        <p:nvSpPr>
          <p:cNvPr id="3" name="Title 2"/>
          <p:cNvSpPr>
            <a:spLocks noGrp="1"/>
          </p:cNvSpPr>
          <p:nvPr>
            <p:ph type="title"/>
          </p:nvPr>
        </p:nvSpPr>
        <p:spPr>
          <a:xfrm>
            <a:off x="309801" y="418452"/>
            <a:ext cx="8312649" cy="805651"/>
          </a:xfrm>
        </p:spPr>
        <p:txBody>
          <a:bodyPr>
            <a:normAutofit/>
          </a:bodyPr>
          <a:lstStyle/>
          <a:p>
            <a:r>
              <a:rPr lang="en-US" dirty="0" smtClean="0"/>
              <a:t>2.7: </a:t>
            </a:r>
            <a:r>
              <a:rPr lang="en-US" dirty="0"/>
              <a:t>Spring Annotations</a:t>
            </a:r>
            <a:br>
              <a:rPr lang="en-US" dirty="0"/>
            </a:br>
            <a:r>
              <a:rPr lang="en-US" dirty="0" smtClean="0"/>
              <a:t>                          -Execution </a:t>
            </a:r>
            <a:r>
              <a:rPr lang="en-US" dirty="0"/>
              <a:t>with Spring Boot</a:t>
            </a:r>
          </a:p>
        </p:txBody>
      </p:sp>
    </p:spTree>
    <p:extLst>
      <p:ext uri="{BB962C8B-B14F-4D97-AF65-F5344CB8AC3E}">
        <p14:creationId xmlns:p14="http://schemas.microsoft.com/office/powerpoint/2010/main" val="33779471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04420"/>
          </a:xfrm>
        </p:spPr>
        <p:txBody>
          <a:bodyPr>
            <a:normAutofit/>
          </a:bodyPr>
          <a:lstStyle/>
          <a:p>
            <a:r>
              <a:rPr lang="en-US" dirty="0" smtClean="0"/>
              <a:t>2.7: </a:t>
            </a:r>
            <a:r>
              <a:rPr lang="en-US" dirty="0"/>
              <a:t>Spring Annotations</a:t>
            </a:r>
            <a:br>
              <a:rPr lang="en-US" dirty="0"/>
            </a:br>
            <a:r>
              <a:rPr lang="en-US" dirty="0" smtClean="0"/>
              <a:t>                                 -</a:t>
            </a:r>
            <a:r>
              <a:rPr lang="en-US" dirty="0" err="1" smtClean="0"/>
              <a:t>DemoSpring_Anno</a:t>
            </a:r>
            <a:endParaRPr lang="en-US" dirty="0"/>
          </a:p>
        </p:txBody>
      </p:sp>
      <p:sp>
        <p:nvSpPr>
          <p:cNvPr id="59394" name="Rectangle 3"/>
          <p:cNvSpPr>
            <a:spLocks noGrp="1"/>
          </p:cNvSpPr>
          <p:nvPr>
            <p:ph idx="1"/>
          </p:nvPr>
        </p:nvSpPr>
        <p:spPr>
          <a:noFill/>
        </p:spPr>
        <p:txBody>
          <a:bodyPr/>
          <a:lstStyle/>
          <a:p>
            <a:endParaRPr lang="en-US" dirty="0" smtClean="0"/>
          </a:p>
          <a:p>
            <a:endParaRPr lang="en-US" dirty="0"/>
          </a:p>
          <a:p>
            <a:r>
              <a:rPr lang="en-US" sz="1800" dirty="0" smtClean="0"/>
              <a:t>This demo illustrates </a:t>
            </a:r>
            <a:r>
              <a:rPr lang="en-US" sz="1800" dirty="0" err="1" smtClean="0"/>
              <a:t>autowired</a:t>
            </a:r>
            <a:r>
              <a:rPr lang="en-US" sz="1800" dirty="0" smtClean="0"/>
              <a:t> annotation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48488"/>
          </a:xfrm>
        </p:spPr>
        <p:txBody>
          <a:bodyPr>
            <a:normAutofit/>
          </a:bodyPr>
          <a:lstStyle/>
          <a:p>
            <a:r>
              <a:rPr lang="en-US" sz="2700" dirty="0" smtClean="0"/>
              <a:t>2.7: </a:t>
            </a:r>
            <a:r>
              <a:rPr lang="en-US" sz="2700" dirty="0"/>
              <a:t>Spring </a:t>
            </a:r>
            <a:r>
              <a:rPr lang="en-US" sz="2700" dirty="0" smtClean="0"/>
              <a:t>Annotations  </a:t>
            </a:r>
            <a:r>
              <a:rPr lang="en-US" dirty="0"/>
              <a:t/>
            </a:r>
            <a:br>
              <a:rPr lang="en-US" dirty="0"/>
            </a:br>
            <a:r>
              <a:rPr lang="en-US" dirty="0" smtClean="0"/>
              <a:t>           -Annotating </a:t>
            </a:r>
            <a:r>
              <a:rPr lang="en-US" dirty="0"/>
              <a:t>beans for </a:t>
            </a:r>
            <a:r>
              <a:rPr lang="en-US" dirty="0" err="1"/>
              <a:t>autodiscovery</a:t>
            </a:r>
            <a:r>
              <a:rPr lang="en-US" dirty="0"/>
              <a:t> </a:t>
            </a:r>
          </a:p>
        </p:txBody>
      </p:sp>
      <p:sp>
        <p:nvSpPr>
          <p:cNvPr id="60419" name="Rectangle 80"/>
          <p:cNvSpPr>
            <a:spLocks noGrp="1"/>
          </p:cNvSpPr>
          <p:nvPr>
            <p:ph idx="1"/>
          </p:nvPr>
        </p:nvSpPr>
        <p:spPr/>
        <p:txBody>
          <a:bodyPr/>
          <a:lstStyle/>
          <a:p>
            <a:endParaRPr lang="en-US" dirty="0" smtClean="0"/>
          </a:p>
          <a:p>
            <a:endParaRPr lang="en-US" dirty="0"/>
          </a:p>
          <a:p>
            <a:r>
              <a:rPr lang="en-US" sz="1800" dirty="0" smtClean="0"/>
              <a:t>Refer </a:t>
            </a:r>
            <a:r>
              <a:rPr lang="en-US" sz="1800" dirty="0"/>
              <a:t>to demos, </a:t>
            </a:r>
            <a:r>
              <a:rPr lang="en-US" sz="1800" dirty="0" err="1" smtClean="0"/>
              <a:t>DemoSpring_Anno</a:t>
            </a:r>
            <a:endParaRPr lang="en-US" sz="18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61443" name="Rectangle 3"/>
          <p:cNvSpPr>
            <a:spLocks noGrp="1"/>
          </p:cNvSpPr>
          <p:nvPr>
            <p:ph idx="1"/>
          </p:nvPr>
        </p:nvSpPr>
        <p:spPr>
          <a:noFill/>
        </p:spPr>
        <p:txBody>
          <a:bodyPr/>
          <a:lstStyle/>
          <a:p>
            <a:endParaRPr lang="en-US" dirty="0" smtClean="0"/>
          </a:p>
          <a:p>
            <a:endParaRPr lang="en-US" dirty="0"/>
          </a:p>
          <a:p>
            <a:r>
              <a:rPr lang="en-US" sz="1800" dirty="0" smtClean="0"/>
              <a:t>From the lab guide</a:t>
            </a:r>
          </a:p>
          <a:p>
            <a:pPr lvl="1"/>
            <a:r>
              <a:rPr lang="en-US" dirty="0" smtClean="0"/>
              <a:t>  Lab-1 problem-statement-1 2 and 3</a:t>
            </a:r>
          </a:p>
          <a:p>
            <a:pPr lvl="1">
              <a:buFont typeface="Arial" pitchFamily="34" charset="0"/>
              <a:buNone/>
            </a:pPr>
            <a:endParaRPr lang="en-US" dirty="0" smtClean="0"/>
          </a:p>
          <a:p>
            <a:endParaRPr lang="en-US" sz="18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Summary</a:t>
            </a:r>
          </a:p>
        </p:txBody>
      </p:sp>
      <p:sp>
        <p:nvSpPr>
          <p:cNvPr id="5" name="Content Placeholder 4"/>
          <p:cNvSpPr>
            <a:spLocks noGrp="1"/>
          </p:cNvSpPr>
          <p:nvPr>
            <p:ph idx="1"/>
          </p:nvPr>
        </p:nvSpPr>
        <p:spPr/>
        <p:txBody>
          <a:bodyPr>
            <a:normAutofit/>
          </a:bodyPr>
          <a:lstStyle/>
          <a:p>
            <a:endParaRPr lang="en-US" dirty="0" smtClean="0"/>
          </a:p>
          <a:p>
            <a:r>
              <a:rPr lang="en-US" dirty="0" smtClean="0"/>
              <a:t> </a:t>
            </a:r>
            <a:r>
              <a:rPr lang="en-US" sz="1800" dirty="0" smtClean="0"/>
              <a:t>We </a:t>
            </a:r>
            <a:r>
              <a:rPr lang="en-US" sz="1800" dirty="0"/>
              <a:t>have so far seen</a:t>
            </a:r>
            <a:r>
              <a:rPr lang="en-US" sz="1800" dirty="0" smtClean="0"/>
              <a:t>:</a:t>
            </a:r>
          </a:p>
          <a:p>
            <a:endParaRPr lang="en-US" sz="1800" dirty="0"/>
          </a:p>
          <a:p>
            <a:pPr lvl="1"/>
            <a:r>
              <a:rPr lang="en-US" dirty="0" smtClean="0"/>
              <a:t>   What </a:t>
            </a:r>
            <a:r>
              <a:rPr lang="en-US" dirty="0"/>
              <a:t>is Spring and why spring</a:t>
            </a:r>
            <a:r>
              <a:rPr lang="en-US" dirty="0" smtClean="0"/>
              <a:t>?</a:t>
            </a:r>
          </a:p>
          <a:p>
            <a:pPr lvl="1"/>
            <a:endParaRPr lang="en-US" dirty="0" smtClean="0"/>
          </a:p>
          <a:p>
            <a:pPr lvl="1"/>
            <a:r>
              <a:rPr lang="en-US" dirty="0" smtClean="0"/>
              <a:t>   The </a:t>
            </a:r>
            <a:r>
              <a:rPr lang="en-US" dirty="0"/>
              <a:t>Spring </a:t>
            </a:r>
            <a:r>
              <a:rPr lang="en-US" dirty="0" smtClean="0"/>
              <a:t>architecture</a:t>
            </a:r>
          </a:p>
          <a:p>
            <a:pPr lvl="1"/>
            <a:endParaRPr lang="en-US" dirty="0"/>
          </a:p>
          <a:p>
            <a:pPr lvl="1"/>
            <a:r>
              <a:rPr lang="en-US" dirty="0" smtClean="0"/>
              <a:t>   Inversion </a:t>
            </a:r>
            <a:r>
              <a:rPr lang="en-US" dirty="0"/>
              <a:t>of </a:t>
            </a:r>
            <a:r>
              <a:rPr lang="en-US" dirty="0" smtClean="0"/>
              <a:t>control</a:t>
            </a:r>
          </a:p>
          <a:p>
            <a:pPr lvl="1"/>
            <a:endParaRPr lang="en-US" dirty="0"/>
          </a:p>
          <a:p>
            <a:pPr lvl="1"/>
            <a:r>
              <a:rPr lang="en-US" dirty="0" smtClean="0"/>
              <a:t>   Bean containers</a:t>
            </a:r>
          </a:p>
          <a:p>
            <a:pPr lvl="1"/>
            <a:endParaRPr lang="en-US" dirty="0"/>
          </a:p>
          <a:p>
            <a:pPr lvl="1"/>
            <a:r>
              <a:rPr lang="en-US" dirty="0" smtClean="0"/>
              <a:t>   Lifecycle </a:t>
            </a:r>
            <a:r>
              <a:rPr lang="en-US" dirty="0"/>
              <a:t>of beans in containers</a:t>
            </a:r>
            <a:r>
              <a:rPr lang="en-US" dirty="0" smtClean="0"/>
              <a:t>.</a:t>
            </a:r>
          </a:p>
          <a:p>
            <a:pPr lvl="1"/>
            <a:endParaRPr lang="en-US" dirty="0"/>
          </a:p>
          <a:p>
            <a:pPr lvl="1"/>
            <a:r>
              <a:rPr lang="en-US" dirty="0" smtClean="0"/>
              <a:t>   Some </a:t>
            </a:r>
            <a:r>
              <a:rPr lang="en-US" dirty="0"/>
              <a:t>popular </a:t>
            </a:r>
            <a:r>
              <a:rPr lang="en-US" dirty="0" smtClean="0"/>
              <a:t>implementations </a:t>
            </a:r>
            <a:r>
              <a:rPr lang="en-US" dirty="0"/>
              <a:t>of </a:t>
            </a:r>
            <a:endParaRPr lang="en-US" dirty="0" smtClean="0"/>
          </a:p>
          <a:p>
            <a:pPr marL="3572" lvl="1" indent="0">
              <a:buNone/>
            </a:pPr>
            <a:r>
              <a:rPr lang="en-US" dirty="0"/>
              <a:t> </a:t>
            </a:r>
            <a:r>
              <a:rPr lang="en-US" dirty="0" smtClean="0"/>
              <a:t>    BeanFactoryPostProcessors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3491" name="Rectangle 6"/>
          <p:cNvSpPr>
            <a:spLocks noGrp="1"/>
          </p:cNvSpPr>
          <p:nvPr>
            <p:ph idx="1"/>
          </p:nvPr>
        </p:nvSpPr>
        <p:spPr>
          <a:xfrm>
            <a:off x="298516" y="1013552"/>
            <a:ext cx="6887389" cy="5365214"/>
          </a:xfrm>
        </p:spPr>
        <p:txBody>
          <a:bodyPr/>
          <a:lstStyle/>
          <a:p>
            <a:endParaRPr lang="en-US" dirty="0" smtClean="0">
              <a:cs typeface="Arial" pitchFamily="34" charset="0"/>
            </a:endParaRPr>
          </a:p>
          <a:p>
            <a:r>
              <a:rPr lang="en-US" sz="1800" dirty="0" smtClean="0">
                <a:cs typeface="Arial" pitchFamily="34" charset="0"/>
              </a:rPr>
              <a:t>Question 1: The &lt;constructor-</a:t>
            </a:r>
            <a:r>
              <a:rPr lang="en-US" sz="1800" dirty="0" err="1" smtClean="0">
                <a:cs typeface="Arial" pitchFamily="34" charset="0"/>
              </a:rPr>
              <a:t>arg</a:t>
            </a:r>
            <a:r>
              <a:rPr lang="en-US" sz="1800" dirty="0" smtClean="0">
                <a:cs typeface="Arial" pitchFamily="34" charset="0"/>
              </a:rPr>
              <a:t>&gt; element has</a:t>
            </a:r>
          </a:p>
          <a:p>
            <a:pPr marL="0" indent="0">
              <a:buNone/>
            </a:pPr>
            <a:r>
              <a:rPr lang="en-US" sz="1800" dirty="0">
                <a:cs typeface="Arial" pitchFamily="34" charset="0"/>
              </a:rPr>
              <a:t> </a:t>
            </a:r>
            <a:r>
              <a:rPr lang="en-US" sz="1800" dirty="0" smtClean="0">
                <a:cs typeface="Arial" pitchFamily="34" charset="0"/>
              </a:rPr>
              <a:t>   an optional ______attribute that specifies the </a:t>
            </a:r>
          </a:p>
          <a:p>
            <a:pPr marL="0" indent="0">
              <a:buNone/>
            </a:pPr>
            <a:r>
              <a:rPr lang="en-US" sz="1800" dirty="0">
                <a:cs typeface="Arial" pitchFamily="34" charset="0"/>
              </a:rPr>
              <a:t> </a:t>
            </a:r>
            <a:r>
              <a:rPr lang="en-US" sz="1800" dirty="0" smtClean="0">
                <a:cs typeface="Arial" pitchFamily="34" charset="0"/>
              </a:rPr>
              <a:t>   ordering of the constructor arguments.</a:t>
            </a:r>
            <a:r>
              <a:rPr lang="en-US" sz="1800" dirty="0" smtClean="0"/>
              <a:t> </a:t>
            </a:r>
          </a:p>
          <a:p>
            <a:pPr lvl="4">
              <a:lnSpc>
                <a:spcPct val="115000"/>
              </a:lnSpc>
            </a:pPr>
            <a:r>
              <a:rPr lang="en-US" sz="1600" dirty="0" smtClean="0">
                <a:cs typeface="Arial" pitchFamily="34" charset="0"/>
              </a:rPr>
              <a:t>Option 1: By index</a:t>
            </a:r>
          </a:p>
          <a:p>
            <a:pPr lvl="4">
              <a:lnSpc>
                <a:spcPct val="115000"/>
              </a:lnSpc>
            </a:pPr>
            <a:r>
              <a:rPr lang="en-US" sz="1600" dirty="0" smtClean="0">
                <a:cs typeface="Arial" pitchFamily="34" charset="0"/>
              </a:rPr>
              <a:t>Option 2: By type</a:t>
            </a:r>
          </a:p>
          <a:p>
            <a:pPr lvl="4">
              <a:lnSpc>
                <a:spcPct val="115000"/>
              </a:lnSpc>
            </a:pPr>
            <a:r>
              <a:rPr lang="en-US" sz="1600" dirty="0" smtClean="0">
                <a:cs typeface="Arial" pitchFamily="34" charset="0"/>
              </a:rPr>
              <a:t>Option 3: By order</a:t>
            </a:r>
          </a:p>
          <a:p>
            <a:pPr marL="174625" lvl="1" indent="0">
              <a:lnSpc>
                <a:spcPct val="115000"/>
              </a:lnSpc>
              <a:buNone/>
            </a:pPr>
            <a:endParaRPr lang="en-US" sz="2000" b="1" dirty="0" smtClean="0">
              <a:solidFill>
                <a:srgbClr val="990000"/>
              </a:solidFill>
              <a:cs typeface="Arial" pitchFamily="34" charset="0"/>
            </a:endParaRPr>
          </a:p>
          <a:p>
            <a:r>
              <a:rPr lang="en-US" sz="1800" dirty="0" smtClean="0">
                <a:cs typeface="Arial" pitchFamily="34" charset="0"/>
              </a:rPr>
              <a:t>Question 2: A ___________ bean lets the </a:t>
            </a:r>
          </a:p>
          <a:p>
            <a:pPr marL="0" indent="0">
              <a:buNone/>
            </a:pPr>
            <a:r>
              <a:rPr lang="en-US" sz="1800" dirty="0" smtClean="0">
                <a:cs typeface="Arial" pitchFamily="34" charset="0"/>
              </a:rPr>
              <a:t>    container return a new instance each time a bean</a:t>
            </a:r>
          </a:p>
          <a:p>
            <a:pPr marL="0" indent="0">
              <a:buNone/>
            </a:pPr>
            <a:r>
              <a:rPr lang="en-US" sz="1800" dirty="0">
                <a:cs typeface="Arial" pitchFamily="34" charset="0"/>
              </a:rPr>
              <a:t> </a:t>
            </a:r>
            <a:r>
              <a:rPr lang="en-US" sz="1800" dirty="0" smtClean="0">
                <a:cs typeface="Arial" pitchFamily="34" charset="0"/>
              </a:rPr>
              <a:t>    is asked for in a non-web application</a:t>
            </a:r>
          </a:p>
          <a:p>
            <a:pPr lvl="4"/>
            <a:r>
              <a:rPr lang="en-US" sz="1600" dirty="0" smtClean="0">
                <a:cs typeface="Arial" pitchFamily="34" charset="0"/>
              </a:rPr>
              <a:t>Option 1: Singleton</a:t>
            </a:r>
          </a:p>
          <a:p>
            <a:pPr lvl="4"/>
            <a:endParaRPr lang="en-US" sz="1600" dirty="0" smtClean="0">
              <a:cs typeface="Arial" pitchFamily="34" charset="0"/>
            </a:endParaRPr>
          </a:p>
          <a:p>
            <a:pPr lvl="4"/>
            <a:r>
              <a:rPr lang="en-US" sz="1600" dirty="0" smtClean="0">
                <a:cs typeface="Arial" pitchFamily="34" charset="0"/>
              </a:rPr>
              <a:t>Option 2: Prototype</a:t>
            </a:r>
          </a:p>
          <a:p>
            <a:pPr lvl="4"/>
            <a:endParaRPr lang="en-US" sz="1600" dirty="0" smtClean="0">
              <a:cs typeface="Arial" pitchFamily="34" charset="0"/>
            </a:endParaRPr>
          </a:p>
          <a:p>
            <a:pPr lvl="4"/>
            <a:r>
              <a:rPr lang="en-US" sz="1600" dirty="0" smtClean="0">
                <a:cs typeface="Arial" pitchFamily="34" charset="0"/>
              </a:rPr>
              <a:t>Option 3: Request</a:t>
            </a:r>
          </a:p>
          <a:p>
            <a:pPr lvl="4"/>
            <a:endParaRPr lang="en-US" sz="1600" dirty="0" smtClean="0">
              <a:cs typeface="Arial" pitchFamily="34" charset="0"/>
            </a:endParaRPr>
          </a:p>
          <a:p>
            <a:pPr lvl="4"/>
            <a:r>
              <a:rPr lang="en-US" sz="1600" dirty="0" smtClean="0">
                <a:cs typeface="Arial" pitchFamily="34" charset="0"/>
              </a:rPr>
              <a:t>Option 4: session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4515" name="Rectangle 6"/>
          <p:cNvSpPr>
            <a:spLocks noGrp="1"/>
          </p:cNvSpPr>
          <p:nvPr>
            <p:ph idx="1"/>
          </p:nvPr>
        </p:nvSpPr>
        <p:spPr>
          <a:xfrm>
            <a:off x="298516" y="1046602"/>
            <a:ext cx="6887389" cy="5091915"/>
          </a:xfrm>
        </p:spPr>
        <p:txBody>
          <a:bodyPr/>
          <a:lstStyle/>
          <a:p>
            <a:endParaRPr lang="en-US" dirty="0" smtClean="0"/>
          </a:p>
          <a:p>
            <a:r>
              <a:rPr lang="en-US" sz="1800" dirty="0" smtClean="0"/>
              <a:t>Question 3: Specifying the _____ tag will allow</a:t>
            </a:r>
          </a:p>
          <a:p>
            <a:pPr marL="0" indent="0">
              <a:buNone/>
            </a:pPr>
            <a:r>
              <a:rPr lang="en-US" sz="1800" dirty="0"/>
              <a:t> </a:t>
            </a:r>
            <a:r>
              <a:rPr lang="en-US" sz="1800" dirty="0" smtClean="0"/>
              <a:t>   Spring to validate at deployment time that the </a:t>
            </a:r>
          </a:p>
          <a:p>
            <a:pPr marL="0" indent="0">
              <a:buNone/>
            </a:pPr>
            <a:r>
              <a:rPr lang="en-US" sz="1800" dirty="0"/>
              <a:t> </a:t>
            </a:r>
            <a:r>
              <a:rPr lang="en-US" sz="1800" dirty="0" smtClean="0"/>
              <a:t>   other bean actually exists.</a:t>
            </a:r>
          </a:p>
          <a:p>
            <a:pPr marL="510778" lvl="3" indent="-167878">
              <a:buNone/>
            </a:pPr>
            <a:endParaRPr lang="en-US" dirty="0" smtClean="0"/>
          </a:p>
          <a:p>
            <a:pPr lvl="4"/>
            <a:r>
              <a:rPr lang="en-US" sz="1600" dirty="0" smtClean="0">
                <a:cs typeface="Arial" pitchFamily="34" charset="0"/>
              </a:rPr>
              <a:t>Option 1:</a:t>
            </a:r>
            <a:r>
              <a:rPr lang="en-US" sz="1600" dirty="0" smtClean="0"/>
              <a:t> </a:t>
            </a:r>
            <a:r>
              <a:rPr lang="en-US" sz="1600" dirty="0" err="1" smtClean="0"/>
              <a:t>idref</a:t>
            </a:r>
            <a:endParaRPr lang="en-US" sz="1600" dirty="0" smtClean="0"/>
          </a:p>
          <a:p>
            <a:pPr lvl="4"/>
            <a:r>
              <a:rPr lang="en-US" sz="1600" dirty="0" smtClean="0">
                <a:cs typeface="Arial" pitchFamily="34" charset="0"/>
              </a:rPr>
              <a:t>Option 2:</a:t>
            </a:r>
            <a:r>
              <a:rPr lang="en-US" sz="1600" dirty="0" smtClean="0"/>
              <a:t> ref</a:t>
            </a:r>
          </a:p>
          <a:p>
            <a:pPr lvl="4"/>
            <a:r>
              <a:rPr lang="en-US" sz="1600" dirty="0" smtClean="0">
                <a:cs typeface="Arial" pitchFamily="34" charset="0"/>
              </a:rPr>
              <a:t>Option 3:</a:t>
            </a:r>
            <a:r>
              <a:rPr lang="en-US" sz="1600" dirty="0" smtClean="0"/>
              <a:t> local</a:t>
            </a:r>
          </a:p>
          <a:p>
            <a:pPr marL="174625" lvl="1" indent="0">
              <a:buNone/>
            </a:pPr>
            <a:endParaRPr lang="en-US" dirty="0" smtClean="0"/>
          </a:p>
          <a:p>
            <a:r>
              <a:rPr lang="en-US" sz="1800" dirty="0" smtClean="0"/>
              <a:t>Question 4: The </a:t>
            </a:r>
            <a:r>
              <a:rPr lang="en-US" sz="1800" dirty="0" err="1" smtClean="0"/>
              <a:t>BeanPostProcessor</a:t>
            </a:r>
            <a:r>
              <a:rPr lang="en-US" sz="1800" dirty="0" smtClean="0"/>
              <a:t> performs post</a:t>
            </a:r>
          </a:p>
          <a:p>
            <a:pPr marL="0" indent="0">
              <a:buNone/>
            </a:pPr>
            <a:r>
              <a:rPr lang="en-US" sz="1800" dirty="0"/>
              <a:t> </a:t>
            </a:r>
            <a:r>
              <a:rPr lang="en-US" sz="1800" dirty="0" smtClean="0"/>
              <a:t>   processing on the entire Spring container.</a:t>
            </a:r>
          </a:p>
          <a:p>
            <a:pPr marL="0" indent="0">
              <a:buNone/>
            </a:pPr>
            <a:endParaRPr lang="en-US" dirty="0" smtClean="0"/>
          </a:p>
          <a:p>
            <a:pPr lvl="4"/>
            <a:r>
              <a:rPr lang="en-US" sz="1600" dirty="0" smtClean="0">
                <a:cs typeface="Arial" pitchFamily="34" charset="0"/>
              </a:rPr>
              <a:t>Option 1:</a:t>
            </a:r>
            <a:r>
              <a:rPr lang="en-US" sz="1600" dirty="0" smtClean="0"/>
              <a:t> True</a:t>
            </a:r>
          </a:p>
          <a:p>
            <a:pPr lvl="4"/>
            <a:r>
              <a:rPr lang="en-US" sz="1600" dirty="0" smtClean="0">
                <a:cs typeface="Arial" pitchFamily="34" charset="0"/>
              </a:rPr>
              <a:t>Option 2:</a:t>
            </a:r>
            <a:r>
              <a:rPr lang="en-US" sz="1600" dirty="0" smtClean="0"/>
              <a:t> false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2.1 What is Spring Framework, Benefits of Spring</a:t>
            </a:r>
          </a:p>
        </p:txBody>
      </p:sp>
      <p:sp>
        <p:nvSpPr>
          <p:cNvPr id="4" name="Content Placeholder 3"/>
          <p:cNvSpPr>
            <a:spLocks noGrp="1"/>
          </p:cNvSpPr>
          <p:nvPr>
            <p:ph idx="1"/>
          </p:nvPr>
        </p:nvSpPr>
        <p:spPr>
          <a:xfrm>
            <a:off x="298516" y="1090670"/>
            <a:ext cx="8206506" cy="5047847"/>
          </a:xfrm>
        </p:spPr>
        <p:txBody>
          <a:bodyPr/>
          <a:lstStyle/>
          <a:p>
            <a:endParaRPr lang="en-US" dirty="0" smtClean="0"/>
          </a:p>
          <a:p>
            <a:r>
              <a:rPr lang="en-US" sz="1800" dirty="0" smtClean="0"/>
              <a:t>Spring </a:t>
            </a:r>
            <a:r>
              <a:rPr lang="en-US" sz="1800" dirty="0"/>
              <a:t>simplifies Java development </a:t>
            </a:r>
            <a:endParaRPr lang="en-US" sz="1800" dirty="0" smtClean="0"/>
          </a:p>
          <a:p>
            <a:pPr marL="0" indent="0">
              <a:buNone/>
            </a:pPr>
            <a:endParaRPr lang="en-US" sz="1800" dirty="0"/>
          </a:p>
          <a:p>
            <a:r>
              <a:rPr lang="en-US" sz="1800" dirty="0"/>
              <a:t>With Spring, complexity of application is proportional to the </a:t>
            </a:r>
            <a:endParaRPr lang="en-US" sz="1800" dirty="0" smtClean="0"/>
          </a:p>
          <a:p>
            <a:pPr marL="0" indent="0">
              <a:buNone/>
            </a:pPr>
            <a:r>
              <a:rPr lang="en-US" sz="1800" dirty="0"/>
              <a:t> </a:t>
            </a:r>
            <a:r>
              <a:rPr lang="en-US" sz="1800" dirty="0" smtClean="0"/>
              <a:t>   complexity </a:t>
            </a:r>
            <a:r>
              <a:rPr lang="en-US" sz="1800" dirty="0"/>
              <a:t>of the problem being </a:t>
            </a:r>
            <a:r>
              <a:rPr lang="en-US" sz="1800" dirty="0" smtClean="0"/>
              <a:t>solved</a:t>
            </a:r>
          </a:p>
          <a:p>
            <a:pPr marL="0" indent="0">
              <a:buNone/>
            </a:pPr>
            <a:endParaRPr lang="en-US" sz="1800" dirty="0"/>
          </a:p>
          <a:p>
            <a:r>
              <a:rPr lang="en-US" sz="1800" dirty="0"/>
              <a:t>Essence of Spring is to provide enterprise services to POJO</a:t>
            </a:r>
            <a:r>
              <a:rPr lang="en-US" sz="1800" dirty="0" smtClean="0"/>
              <a:t>.</a:t>
            </a:r>
          </a:p>
          <a:p>
            <a:pPr marL="0" indent="0">
              <a:buNone/>
            </a:pPr>
            <a:endParaRPr lang="en-US" sz="1800" dirty="0"/>
          </a:p>
          <a:p>
            <a:r>
              <a:rPr lang="en-US" sz="1800" dirty="0"/>
              <a:t>Spring employs four key strategies: </a:t>
            </a:r>
            <a:endParaRPr lang="en-US" sz="1800" dirty="0" smtClean="0"/>
          </a:p>
          <a:p>
            <a:pPr marL="0" indent="0">
              <a:buNone/>
            </a:pPr>
            <a:endParaRPr lang="en-US" sz="1800" dirty="0" smtClean="0"/>
          </a:p>
          <a:p>
            <a:pPr lvl="3"/>
            <a:r>
              <a:rPr lang="en-US" sz="1600" dirty="0" smtClean="0"/>
              <a:t>Lightweight </a:t>
            </a:r>
            <a:r>
              <a:rPr lang="en-US" sz="1600" dirty="0"/>
              <a:t>and minimally invasive development with plain </a:t>
            </a:r>
            <a:r>
              <a:rPr lang="en-US" sz="1600" dirty="0" smtClean="0"/>
              <a:t>old</a:t>
            </a:r>
          </a:p>
          <a:p>
            <a:pPr marL="342900" lvl="3" indent="0">
              <a:buNone/>
            </a:pPr>
            <a:r>
              <a:rPr lang="en-US" sz="1600" dirty="0" smtClean="0"/>
              <a:t>    Java </a:t>
            </a:r>
            <a:r>
              <a:rPr lang="en-US" sz="1600" dirty="0"/>
              <a:t>objects (POJOs) </a:t>
            </a:r>
            <a:endParaRPr lang="en-US" sz="1600" dirty="0" smtClean="0"/>
          </a:p>
          <a:p>
            <a:pPr marL="342900" lvl="3" indent="0">
              <a:buNone/>
            </a:pPr>
            <a:endParaRPr lang="en-US" sz="1600" dirty="0"/>
          </a:p>
          <a:p>
            <a:pPr lvl="3"/>
            <a:r>
              <a:rPr lang="en-US" sz="1600" dirty="0"/>
              <a:t>Loose coupling through dependency injection and interface </a:t>
            </a:r>
            <a:endParaRPr lang="en-US" sz="1600" dirty="0" smtClean="0"/>
          </a:p>
          <a:p>
            <a:pPr marL="342900" lvl="3" indent="0">
              <a:buNone/>
            </a:pPr>
            <a:r>
              <a:rPr lang="en-US" sz="1600" dirty="0"/>
              <a:t> </a:t>
            </a:r>
            <a:r>
              <a:rPr lang="en-US" sz="1600" dirty="0" smtClean="0"/>
              <a:t>   orientation </a:t>
            </a:r>
          </a:p>
          <a:p>
            <a:pPr marL="342900" lvl="3" indent="0">
              <a:buNone/>
            </a:pPr>
            <a:endParaRPr lang="en-US" sz="1600" dirty="0"/>
          </a:p>
          <a:p>
            <a:pPr lvl="3"/>
            <a:r>
              <a:rPr lang="en-US" sz="1600" dirty="0"/>
              <a:t>Declarative programming through aspects and common </a:t>
            </a:r>
            <a:endParaRPr lang="en-US" sz="1600" dirty="0" smtClean="0"/>
          </a:p>
          <a:p>
            <a:pPr marL="342900" lvl="3" indent="0">
              <a:buNone/>
            </a:pPr>
            <a:r>
              <a:rPr lang="en-US" sz="1600" dirty="0"/>
              <a:t> </a:t>
            </a:r>
            <a:r>
              <a:rPr lang="en-US" sz="1600" dirty="0" smtClean="0"/>
              <a:t>   conventions </a:t>
            </a:r>
          </a:p>
          <a:p>
            <a:pPr marL="342900" lvl="3" indent="0">
              <a:buNone/>
            </a:pPr>
            <a:endParaRPr lang="en-US" sz="1600" dirty="0"/>
          </a:p>
          <a:p>
            <a:pPr lvl="3"/>
            <a:r>
              <a:rPr lang="en-US" sz="1600" dirty="0"/>
              <a:t>Boilerplate reduction through aspects and </a:t>
            </a:r>
            <a:r>
              <a:rPr lang="en-US" sz="1600" dirty="0" smtClean="0"/>
              <a:t>templates</a:t>
            </a:r>
            <a:endParaRPr lang="en-US" sz="1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64515" name="Rectangle 6"/>
          <p:cNvSpPr>
            <a:spLocks noGrp="1"/>
          </p:cNvSpPr>
          <p:nvPr>
            <p:ph idx="1"/>
          </p:nvPr>
        </p:nvSpPr>
        <p:spPr>
          <a:xfrm>
            <a:off x="298516" y="1046602"/>
            <a:ext cx="6887389" cy="5091915"/>
          </a:xfrm>
        </p:spPr>
        <p:txBody>
          <a:bodyPr/>
          <a:lstStyle/>
          <a:p>
            <a:endParaRPr lang="en-US" dirty="0" smtClean="0"/>
          </a:p>
          <a:p>
            <a:r>
              <a:rPr lang="en-US" sz="1800" dirty="0"/>
              <a:t>Question </a:t>
            </a:r>
            <a:r>
              <a:rPr lang="en-US" sz="1800" dirty="0" smtClean="0"/>
              <a:t>5: </a:t>
            </a:r>
            <a:r>
              <a:rPr lang="en-US" sz="1800" dirty="0"/>
              <a:t>The _________ effectively creates a </a:t>
            </a:r>
            <a:endParaRPr lang="en-US" sz="1800" dirty="0" smtClean="0"/>
          </a:p>
          <a:p>
            <a:pPr marL="0" indent="0">
              <a:buNone/>
            </a:pPr>
            <a:r>
              <a:rPr lang="en-US" sz="1800" dirty="0" smtClean="0"/>
              <a:t>bean </a:t>
            </a:r>
            <a:r>
              <a:rPr lang="en-US" sz="1800" dirty="0"/>
              <a:t>of type </a:t>
            </a:r>
            <a:r>
              <a:rPr lang="en-US" sz="1800" dirty="0" err="1"/>
              <a:t>java.util.Map</a:t>
            </a:r>
            <a:r>
              <a:rPr lang="en-US" sz="1800" dirty="0"/>
              <a:t> that contains all of the </a:t>
            </a:r>
            <a:endParaRPr lang="en-US" sz="1800" dirty="0" smtClean="0"/>
          </a:p>
          <a:p>
            <a:pPr marL="0" indent="0">
              <a:buNone/>
            </a:pPr>
            <a:r>
              <a:rPr lang="en-US" sz="1800" dirty="0" smtClean="0"/>
              <a:t>values </a:t>
            </a:r>
            <a:r>
              <a:rPr lang="en-US" sz="1800" dirty="0"/>
              <a:t>or beans that it contains .</a:t>
            </a:r>
          </a:p>
          <a:p>
            <a:pPr lvl="4"/>
            <a:r>
              <a:rPr lang="en-US" sz="1600" dirty="0"/>
              <a:t>Option 1: &lt;</a:t>
            </a:r>
            <a:r>
              <a:rPr lang="en-US" sz="1600" dirty="0" err="1"/>
              <a:t>util:list</a:t>
            </a:r>
            <a:r>
              <a:rPr lang="en-US" sz="1600" dirty="0"/>
              <a:t>&gt;</a:t>
            </a:r>
          </a:p>
          <a:p>
            <a:pPr lvl="4"/>
            <a:r>
              <a:rPr lang="en-US" sz="1600" dirty="0"/>
              <a:t>Option 2: &lt;</a:t>
            </a:r>
            <a:r>
              <a:rPr lang="en-US" sz="1600" dirty="0" err="1"/>
              <a:t>util:properties</a:t>
            </a:r>
            <a:r>
              <a:rPr lang="en-US" sz="1600" dirty="0"/>
              <a:t>&gt;</a:t>
            </a:r>
          </a:p>
          <a:p>
            <a:pPr lvl="4"/>
            <a:r>
              <a:rPr lang="en-US" sz="1600" dirty="0"/>
              <a:t>Option 3: &lt;</a:t>
            </a:r>
            <a:r>
              <a:rPr lang="en-US" sz="1600" dirty="0" err="1"/>
              <a:t>util:map</a:t>
            </a:r>
            <a:r>
              <a:rPr lang="en-US" sz="1600" dirty="0"/>
              <a:t>&gt;</a:t>
            </a:r>
          </a:p>
          <a:p>
            <a:pPr marL="174625" lvl="1" indent="0">
              <a:buNone/>
            </a:pPr>
            <a:endParaRPr lang="en-US" dirty="0"/>
          </a:p>
          <a:p>
            <a:r>
              <a:rPr lang="en-US" sz="1800" dirty="0"/>
              <a:t>Question </a:t>
            </a:r>
            <a:r>
              <a:rPr lang="en-US" sz="1800" dirty="0" smtClean="0"/>
              <a:t>6: </a:t>
            </a:r>
            <a:r>
              <a:rPr lang="en-US" sz="1800" dirty="0"/>
              <a:t>If @Value annotation is used in a </a:t>
            </a:r>
            <a:endParaRPr lang="en-US" sz="1800" dirty="0" smtClean="0"/>
          </a:p>
          <a:p>
            <a:pPr marL="0" indent="0">
              <a:buNone/>
            </a:pPr>
            <a:r>
              <a:rPr lang="en-US" sz="1800" dirty="0" smtClean="0"/>
              <a:t>component</a:t>
            </a:r>
            <a:r>
              <a:rPr lang="en-US" sz="1800" dirty="0"/>
              <a:t>, it is mandatory that the component be </a:t>
            </a:r>
            <a:endParaRPr lang="en-US" sz="1800" dirty="0" smtClean="0"/>
          </a:p>
          <a:p>
            <a:pPr marL="0" indent="0">
              <a:buNone/>
            </a:pPr>
            <a:r>
              <a:rPr lang="en-US" sz="1800" dirty="0" smtClean="0"/>
              <a:t>annotated </a:t>
            </a:r>
            <a:r>
              <a:rPr lang="en-US" sz="1800" dirty="0"/>
              <a:t>with @Component</a:t>
            </a:r>
          </a:p>
          <a:p>
            <a:pPr lvl="4"/>
            <a:r>
              <a:rPr lang="en-US" sz="1600" dirty="0"/>
              <a:t>Option 1: True</a:t>
            </a:r>
          </a:p>
          <a:p>
            <a:pPr lvl="4"/>
            <a:r>
              <a:rPr lang="en-US" sz="1600" dirty="0"/>
              <a:t>Option 2: False</a:t>
            </a:r>
          </a:p>
        </p:txBody>
      </p:sp>
    </p:spTree>
    <p:extLst>
      <p:ext uri="{BB962C8B-B14F-4D97-AF65-F5344CB8AC3E}">
        <p14:creationId xmlns:p14="http://schemas.microsoft.com/office/powerpoint/2010/main" val="1914270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 t="2240" r="7884" b="6896"/>
          <a:stretch/>
        </p:blipFill>
        <p:spPr>
          <a:xfrm>
            <a:off x="968991" y="1241946"/>
            <a:ext cx="6987654" cy="4828445"/>
          </a:xfrm>
          <a:prstGeom prst="rect">
            <a:avLst/>
          </a:prstGeom>
        </p:spPr>
      </p:pic>
      <p:sp>
        <p:nvSpPr>
          <p:cNvPr id="4" name="Title 3"/>
          <p:cNvSpPr>
            <a:spLocks noGrp="1"/>
          </p:cNvSpPr>
          <p:nvPr>
            <p:ph type="title"/>
          </p:nvPr>
        </p:nvSpPr>
        <p:spPr>
          <a:xfrm>
            <a:off x="309801" y="418452"/>
            <a:ext cx="6696927" cy="424029"/>
          </a:xfrm>
        </p:spPr>
        <p:txBody>
          <a:bodyPr>
            <a:normAutofit/>
          </a:bodyPr>
          <a:lstStyle/>
          <a:p>
            <a:r>
              <a:rPr lang="en-US" dirty="0" smtClean="0"/>
              <a:t>2.2 Spring </a:t>
            </a:r>
            <a:r>
              <a:rPr lang="en-US" dirty="0"/>
              <a:t>5</a:t>
            </a:r>
            <a:r>
              <a:rPr lang="en-US" dirty="0" smtClean="0"/>
              <a:t>.0 </a:t>
            </a:r>
            <a:r>
              <a:rPr lang="en-US" dirty="0"/>
              <a:t>architecture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2.2 Spring </a:t>
            </a:r>
            <a:r>
              <a:rPr lang="en-US" dirty="0"/>
              <a:t>5</a:t>
            </a:r>
            <a:r>
              <a:rPr lang="en-US" dirty="0" smtClean="0"/>
              <a:t>.0 </a:t>
            </a:r>
            <a:r>
              <a:rPr lang="en-US" dirty="0"/>
              <a:t>architecture </a:t>
            </a:r>
          </a:p>
        </p:txBody>
      </p:sp>
      <p:sp>
        <p:nvSpPr>
          <p:cNvPr id="11267" name="Rectangle 3"/>
          <p:cNvSpPr>
            <a:spLocks noGrp="1"/>
          </p:cNvSpPr>
          <p:nvPr>
            <p:ph idx="1"/>
          </p:nvPr>
        </p:nvSpPr>
        <p:spPr/>
        <p:txBody>
          <a:bodyPr/>
          <a:lstStyle/>
          <a:p>
            <a:endParaRPr lang="en-US" dirty="0" smtClean="0"/>
          </a:p>
          <a:p>
            <a:r>
              <a:rPr lang="en-US" dirty="0" smtClean="0"/>
              <a:t>Notes here</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f9b258c7-9c72-463b-80f6-91d061ebb25d"/>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CC995BB8-5609-4301-8835-566CB3ED2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7443</TotalTime>
  <Words>14319</Words>
  <Application>Microsoft Office PowerPoint</Application>
  <PresentationFormat>On-screen Show (4:3)</PresentationFormat>
  <Paragraphs>1438</Paragraphs>
  <Slides>70</Slides>
  <Notes>66</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Calibri</vt:lpstr>
      <vt:lpstr>Arial Unicode MS</vt:lpstr>
      <vt:lpstr>Verdana</vt:lpstr>
      <vt:lpstr>Candara</vt:lpstr>
      <vt:lpstr>Wingdings</vt:lpstr>
      <vt:lpstr>Trebuchet MS</vt:lpstr>
      <vt:lpstr>Arial</vt:lpstr>
      <vt:lpstr>Section slides</vt:lpstr>
      <vt:lpstr>think-cell Slide</vt:lpstr>
      <vt:lpstr>Basic Spring 5.0</vt:lpstr>
      <vt:lpstr>Lesson Objectives</vt:lpstr>
      <vt:lpstr>2.1 What is Spring Framework, Benefits of Spring</vt:lpstr>
      <vt:lpstr>2.1 What is Spring Framework                                  -Benefits of Spring</vt:lpstr>
      <vt:lpstr>2.1 What is Spring Framework     -Benefits of Spring </vt:lpstr>
      <vt:lpstr>2.1 What is Spring Framework, Benefits of Spring</vt:lpstr>
      <vt:lpstr>2.1 What is Spring Framework, Benefits of Spring</vt:lpstr>
      <vt:lpstr>2.2 Spring 5.0 architecture </vt:lpstr>
      <vt:lpstr>2.2 Spring 5.0 architecture </vt:lpstr>
      <vt:lpstr>2.3  Dependency Injection</vt:lpstr>
      <vt:lpstr>2.3  Dependency Injection-Sample Code</vt:lpstr>
      <vt:lpstr>2.4 : Inversion of Control (IoC)- loC Concepts </vt:lpstr>
      <vt:lpstr>2.4  IoC, Beans and BeanFactories</vt:lpstr>
      <vt:lpstr>2.4 Spring Beans and Configuration Metadata</vt:lpstr>
      <vt:lpstr>2.4  Spring IOC Container</vt:lpstr>
      <vt:lpstr>2.4 Spring Jumpstart with HelloWorld</vt:lpstr>
      <vt:lpstr>2.4 : Inversion of Control (IoC)        -Inversion of Control Approaches</vt:lpstr>
      <vt:lpstr>2.4 : Inversion of Control (IoC)      -Injecting dependencies via setter methods</vt:lpstr>
      <vt:lpstr>2.4 : Inversion of Control (IoC)      -Injecting dependencies via setter methods</vt:lpstr>
      <vt:lpstr>2.4 : Inversion of Control (IoC)     -Injecting dependencies via setter methods</vt:lpstr>
      <vt:lpstr>2.4 : Inversion of Control (IoC)                    -DemoSpring_1</vt:lpstr>
      <vt:lpstr>2.4 : Inversion of Control (IoC)         -Injecting dependencies via constructor</vt:lpstr>
      <vt:lpstr>2.4 : Inversion of Control (IoC)          -Injecting dependencies via constructor</vt:lpstr>
      <vt:lpstr>2.4 : Inversion of Control (IoC)               -DemoSpring_2</vt:lpstr>
      <vt:lpstr>2.4 : Inversion of Control (IoC)          -Using collections for injection</vt:lpstr>
      <vt:lpstr>2.4 : Inversion of Control (IoC)         -Wiring beans</vt:lpstr>
      <vt:lpstr>2.4 : Inversion of Control (IoC)                -Wiring Beans  - Inner Beans</vt:lpstr>
      <vt:lpstr>2.4 : Inversion of Control (IoC)              -IoC in action: Wiring Beans </vt:lpstr>
      <vt:lpstr>2.4 : Inversion of Control (IoC)                   -DemoSpring_3</vt:lpstr>
      <vt:lpstr>2.4 : Inversion of Control (IoC))                  -Autowiring </vt:lpstr>
      <vt:lpstr>2.4 : Inversion of Control (IoC)              -DemoSpring_4 </vt:lpstr>
      <vt:lpstr>   2.5  Bean containers: concept</vt:lpstr>
      <vt:lpstr>  2.5  Bean containers: The BeanFactory</vt:lpstr>
      <vt:lpstr>2.5: Bean containers                       -The XmlBeanFactory</vt:lpstr>
      <vt:lpstr>2.5 : Bean containers                      -The Resource interface</vt:lpstr>
      <vt:lpstr>2.5 : Bean containers                 -The XmlBeanFactory (Cont…)</vt:lpstr>
      <vt:lpstr>2.5 : Bean containers                -Life cycle of Beans in Spring factory container</vt:lpstr>
      <vt:lpstr>2.5 : Bean containers                       -Initialization and Destruction</vt:lpstr>
      <vt:lpstr>2.5 : Bean containers  InitializingBean and DisposableBean</vt:lpstr>
      <vt:lpstr>2.5 Bean container   - Bean containerss:Application context </vt:lpstr>
      <vt:lpstr>2.5 : Bean containers -ApplicationContext life cycle</vt:lpstr>
      <vt:lpstr>2.5 : Bean containers -Prototyping Vs Singleton </vt:lpstr>
      <vt:lpstr>2.5 : Bean containers -Bean scopes</vt:lpstr>
      <vt:lpstr>2.5 Bean Configuration With Collection Objects</vt:lpstr>
      <vt:lpstr>2.5 Bean Configuration With Collection Objects(.xml )</vt:lpstr>
      <vt:lpstr>2.5 Bean Configuration With Collection Objects(.xml )</vt:lpstr>
      <vt:lpstr>2.5 Bean Configuration With Collection Objects(.xml )</vt:lpstr>
      <vt:lpstr>2.5 : Bean containers          -Customizing beans with BeanPostProcessor </vt:lpstr>
      <vt:lpstr>2.5 : Bean containers              -Lifecycle execution with PostProcessors </vt:lpstr>
      <vt:lpstr>2.6 : Customizing beans           -Customizing beans with BeanFactoryPostProcessor</vt:lpstr>
      <vt:lpstr>2.6 : Customizing beans           -PropertyPlaceholderConfigurer</vt:lpstr>
      <vt:lpstr>2.6 : Customizing beans               -PropertyPlaceholderConfigurer</vt:lpstr>
      <vt:lpstr>2.6 : Customizing beans                       -Demo: DemoSpring_6</vt:lpstr>
      <vt:lpstr>2.6 : Customizing beans                          - CustomEditorConfigurer</vt:lpstr>
      <vt:lpstr> 2.6 : Customizing beans                            -CustomEditorConfigurer</vt:lpstr>
      <vt:lpstr>2.6 : Customizing beans                      -Demo: DemoSpring_7</vt:lpstr>
      <vt:lpstr>2.6 : Customizing beans  Internationalization: Resolving text messages</vt:lpstr>
      <vt:lpstr>2.6 : Customizing beans            -Internationalization: Resolving text messages</vt:lpstr>
      <vt:lpstr>2.6 : Customizing beans                 -DemoSpringI18N</vt:lpstr>
      <vt:lpstr>2.7: Spring Annotations               -Annotation-based configuration</vt:lpstr>
      <vt:lpstr>2.7: Spring Annotations                       -Annotation-based configuration</vt:lpstr>
      <vt:lpstr>2.7: Spring Annotations     -@Autowired annotation </vt:lpstr>
      <vt:lpstr>2.7: Spring Annotations                           -Execution with Spring Boot</vt:lpstr>
      <vt:lpstr>2.7: Spring Annotations                                  -DemoSpring_Anno</vt:lpstr>
      <vt:lpstr>2.7: Spring Annotations              -Annotating beans for autodiscovery </vt:lpstr>
      <vt:lpstr>Lab</vt:lpstr>
      <vt:lpstr>Lesson Summary</vt:lpstr>
      <vt:lpstr>Review Questions</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Thorat, Bharati</cp:lastModifiedBy>
  <cp:revision>372</cp:revision>
  <dcterms:created xsi:type="dcterms:W3CDTF">2012-05-18T02:59:15Z</dcterms:created>
  <dcterms:modified xsi:type="dcterms:W3CDTF">2018-07-12T04:50:44Z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